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y="5143500" cx="9144000"/>
  <p:notesSz cx="6858000" cy="9144000"/>
  <p:embeddedFontLst>
    <p:embeddedFont>
      <p:font typeface="PT Sans Narrow"/>
      <p:regular r:id="rId15"/>
      <p:bold r:id="rId16"/>
    </p:embeddedFont>
    <p:embeddedFont>
      <p:font typeface="Open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A045D06-CE7D-45C1-A1B3-D68DC2F6F913}">
  <a:tblStyle styleId="{8A045D06-CE7D-45C1-A1B3-D68DC2F6F91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Italic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PTSansNarrow-regular.fntdata"/><Relationship Id="rId14" Type="http://schemas.openxmlformats.org/officeDocument/2006/relationships/slide" Target="slides/slide7.xml"/><Relationship Id="rId17" Type="http://schemas.openxmlformats.org/officeDocument/2006/relationships/font" Target="fonts/OpenSans-regular.fntdata"/><Relationship Id="rId16" Type="http://schemas.openxmlformats.org/officeDocument/2006/relationships/font" Target="fonts/PTSansNarrow-bold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OpenSans-italic.fntdata"/><Relationship Id="rId6" Type="http://schemas.openxmlformats.org/officeDocument/2006/relationships/slideMaster" Target="slideMasters/slideMaster2.xml"/><Relationship Id="rId18" Type="http://schemas.openxmlformats.org/officeDocument/2006/relationships/font" Target="fonts/OpenSans-bold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20848b0e3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20848b0e3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dc82f5f9c6_0_4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dc82f5f9c6_0_4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dc82f5f9c6_0_3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dc82f5f9c6_0_3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c82f5f9c6_0_5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dc82f5f9c6_0_5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20848b0e3a_1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20848b0e3a_1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20848b0e3a_1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20848b0e3a_1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1a6ccbf63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1a6ccbf63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4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" name="Google Shape;56;p14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57" name="Google Shape;57;p14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58" name="Google Shape;58;p14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59" name="Google Shape;59;p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60" name="Google Shape;60;p14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61" name="Google Shape;61;p14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2" name="Google Shape;62;p14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63" name="Google Shape;63;p14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8" name="Google Shape;78;p17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6" name="Google Shape;8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2" name="Google Shape;92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3" name="Google Shape;93;p21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" name="Google Shape;94;p21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5" name="Google Shape;95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6" name="Google Shape;96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2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99" name="Google Shape;99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3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3" name="Google Shape;103;p23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4" name="Google Shape;10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7" Type="http://schemas.openxmlformats.org/officeDocument/2006/relationships/image" Target="../media/image6.pn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5"/>
          <p:cNvSpPr txBox="1"/>
          <p:nvPr>
            <p:ph type="title"/>
          </p:nvPr>
        </p:nvSpPr>
        <p:spPr>
          <a:xfrm>
            <a:off x="311700" y="823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Distinguishing ESR, ESP, SEE</a:t>
            </a:r>
            <a:endParaRPr/>
          </a:p>
        </p:txBody>
      </p:sp>
      <p:pic>
        <p:nvPicPr>
          <p:cNvPr id="112" name="Google Shape;11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5401" y="655050"/>
            <a:ext cx="1801674" cy="13999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3" name="Google Shape;113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07062" y="655050"/>
            <a:ext cx="1801662" cy="13999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4" name="Google Shape;114;p25"/>
          <p:cNvSpPr txBox="1"/>
          <p:nvPr/>
        </p:nvSpPr>
        <p:spPr>
          <a:xfrm>
            <a:off x="6840700" y="655022"/>
            <a:ext cx="1999500" cy="13998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Ecosystem Health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Report Card</a:t>
            </a:r>
            <a:endParaRPr/>
          </a:p>
        </p:txBody>
      </p:sp>
      <p:pic>
        <p:nvPicPr>
          <p:cNvPr id="115" name="Google Shape;115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47565" y="1217894"/>
            <a:ext cx="785888" cy="708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79058" y="1320445"/>
            <a:ext cx="610102" cy="502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flipH="1">
            <a:off x="8181304" y="1320445"/>
            <a:ext cx="610135" cy="50291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8" name="Google Shape;118;p25"/>
          <p:cNvGraphicFramePr/>
          <p:nvPr/>
        </p:nvGraphicFramePr>
        <p:xfrm>
          <a:off x="73800" y="2088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{8A045D06-CE7D-45C1-A1B3-D68DC2F6F913}</a:tableStyleId>
              </a:tblPr>
              <a:tblGrid>
                <a:gridCol w="1449025"/>
                <a:gridCol w="2629000"/>
                <a:gridCol w="2449175"/>
                <a:gridCol w="2391725"/>
              </a:tblGrid>
              <a:tr h="25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ESR</a:t>
                      </a:r>
                      <a:endParaRPr b="1"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ESP</a:t>
                      </a:r>
                      <a:endParaRPr b="1"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Strategic Ecosystem Evaluation</a:t>
                      </a:r>
                      <a:endParaRPr b="1"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</a:tr>
              <a:tr h="401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Purpose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Tactical - harvest specs</a:t>
                      </a:r>
                      <a:endParaRPr i="1"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Tactical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- harvest specs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Strategic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4C2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When issued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Oct-Dec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Oct-Dec</a:t>
                      </a:r>
                      <a:endParaRPr i="1"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April every 3 yrs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Scope</a:t>
                      </a:r>
                      <a:endParaRPr b="1"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Aggregated - </a:t>
                      </a:r>
                      <a:endParaRPr sz="12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Indicators that pertain to many stocks at once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Species/Stock-specific - we believe these have an impact on this specific stock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Aggregated -</a:t>
                      </a:r>
                      <a:endParaRPr sz="12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Synthesizing across ecosystem area /activities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2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Spatial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Large Marine Ecosystem</a:t>
                      </a:r>
                      <a:endParaRPr sz="12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(EBS, GOA, AI)</a:t>
                      </a:r>
                      <a:endParaRPr sz="12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Large Marine Ecosystem/ FMP (EBS, GOA, AI)</a:t>
                      </a:r>
                      <a:endParaRPr sz="12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LME -- Basin-scale</a:t>
                      </a:r>
                      <a:endParaRPr sz="1200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441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Temporal scope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Annual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Mixed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Bi or Triennial / longer term</a:t>
                      </a:r>
                      <a:endParaRPr sz="12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19" name="Google Shape;119;p2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39500" y="3748801"/>
            <a:ext cx="443325" cy="44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68163" y="4324175"/>
            <a:ext cx="314650" cy="31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Fisheries effects on the ecosystem??</a:t>
            </a:r>
            <a:endParaRPr/>
          </a:p>
        </p:txBody>
      </p:sp>
      <p:sp>
        <p:nvSpPr>
          <p:cNvPr id="126" name="Google Shape;126;p2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Cumulative, multi-species effects (synthesis needed)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Informs management strategy, not tactical management decisions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Diversity of audiences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Monitors success of EBFM management actions (progress towards goals and objectives)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i="1" lang="en"/>
              <a:t>Without</a:t>
            </a:r>
            <a:r>
              <a:rPr lang="en"/>
              <a:t> overwhelming</a:t>
            </a:r>
            <a:endParaRPr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7"/>
          <p:cNvSpPr txBox="1"/>
          <p:nvPr>
            <p:ph idx="1" type="body"/>
          </p:nvPr>
        </p:nvSpPr>
        <p:spPr>
          <a:xfrm>
            <a:off x="145800" y="749525"/>
            <a:ext cx="8852400" cy="383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Focus of FEP is strategic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○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Strategic versus Tactical advice led to development of this new product to deliver longer-term strategic advice rather than the near-term tactical advice contained in the ESRs.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○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Purpose in FEP: to allow fishery management to more explicitly take into account and be responsive to changes in the ecosystem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Six ecosystem goals are overarching; FEP associates them with one or more strategic Ecosystem Objectives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May 3 2021 workshop recommendation:  Organize report by six goals, and objectives under those goals.  Subteams at workshop brainstormed initial data sources/resources.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7"/>
          <p:cNvSpPr txBox="1"/>
          <p:nvPr>
            <p:ph type="title"/>
          </p:nvPr>
        </p:nvSpPr>
        <p:spPr>
          <a:xfrm>
            <a:off x="311700" y="122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So where is our report starting point?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		 					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8"/>
          <p:cNvSpPr txBox="1"/>
          <p:nvPr>
            <p:ph type="title"/>
          </p:nvPr>
        </p:nvSpPr>
        <p:spPr>
          <a:xfrm>
            <a:off x="311700" y="-121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Progress by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Objective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38" name="Google Shape;138;p28"/>
          <p:cNvSpPr txBox="1"/>
          <p:nvPr>
            <p:ph idx="1" type="body"/>
          </p:nvPr>
        </p:nvSpPr>
        <p:spPr>
          <a:xfrm>
            <a:off x="271025" y="835800"/>
            <a:ext cx="8520600" cy="43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Ecosystem Goal 1:	Maintain, rebuild, and restore fish stocks at levels sufficient to protect, maintain, and restore food web structure and function</a:t>
            </a:r>
            <a:endParaRPr b="1">
              <a:solidFill>
                <a:schemeClr val="dk1"/>
              </a:solidFill>
            </a:endParaRPr>
          </a:p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Ecosystem Goal 2:	Protect, restore, and maintain the ecological processes, trophic levels, diversity, and overall productive capacity of the system</a:t>
            </a:r>
            <a:endParaRPr>
              <a:solidFill>
                <a:schemeClr val="dk1"/>
              </a:solidFill>
            </a:endParaRPr>
          </a:p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Objectives measurable by "more familiar" fisheries and ecological data.</a:t>
            </a:r>
            <a:endParaRPr>
              <a:solidFill>
                <a:schemeClr val="dk1"/>
              </a:solidFill>
            </a:endParaRPr>
          </a:p>
          <a:p>
            <a:pPr indent="-325755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Much of the raw data already gathered/reported by stock assessments, ESRs, and ESPs.</a:t>
            </a:r>
            <a:endParaRPr>
              <a:solidFill>
                <a:schemeClr val="dk1"/>
              </a:solidFill>
            </a:endParaRPr>
          </a:p>
          <a:p>
            <a:pPr indent="-325755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Desired indicators conducive to time series format (similar to ESRs).</a:t>
            </a:r>
            <a:endParaRPr>
              <a:solidFill>
                <a:schemeClr val="dk1"/>
              </a:solidFill>
            </a:endParaRPr>
          </a:p>
          <a:p>
            <a:pPr indent="-325755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May have different formats/analysis for "tactical" (SAs, ESRs, ESPs) versus "strategic" (SEE).</a:t>
            </a:r>
            <a:endParaRPr>
              <a:solidFill>
                <a:schemeClr val="dk1"/>
              </a:solidFill>
            </a:endParaRPr>
          </a:p>
          <a:p>
            <a:pPr indent="-325755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Many indicators already gathered/data assembled by team.</a:t>
            </a:r>
            <a:endParaRPr>
              <a:solidFill>
                <a:schemeClr val="dk1"/>
              </a:solidFill>
            </a:endParaRPr>
          </a:p>
          <a:p>
            <a:pPr indent="-325755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Categorizing of data sources including time and space scales began at March meeting.</a:t>
            </a:r>
            <a:endParaRPr>
              <a:solidFill>
                <a:schemeClr val="dk1"/>
              </a:solidFill>
            </a:endParaRPr>
          </a:p>
          <a:p>
            <a:pPr indent="-325755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Data shortlist by ~May 2022 to produce draft report by Sept 2022.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9"/>
          <p:cNvSpPr txBox="1"/>
          <p:nvPr>
            <p:ph type="title"/>
          </p:nvPr>
        </p:nvSpPr>
        <p:spPr>
          <a:xfrm>
            <a:off x="311700" y="-121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Progress by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Objective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44" name="Google Shape;144;p29"/>
          <p:cNvSpPr txBox="1"/>
          <p:nvPr>
            <p:ph idx="1" type="body"/>
          </p:nvPr>
        </p:nvSpPr>
        <p:spPr>
          <a:xfrm>
            <a:off x="271025" y="835800"/>
            <a:ext cx="8520600" cy="43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Ecosystem Goal 3:	Conserve habitats for fish and other wildlife</a:t>
            </a:r>
            <a:endParaRPr b="1" sz="1500">
              <a:solidFill>
                <a:schemeClr val="dk1"/>
              </a:solidFill>
            </a:endParaRPr>
          </a:p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Ecosystem Goal 4:	Provide for subsistence, commercial, recreational, and non-consumptive uses of the marine environment</a:t>
            </a:r>
            <a:endParaRPr sz="1500">
              <a:solidFill>
                <a:schemeClr val="dk1"/>
              </a:solidFill>
            </a:endParaRPr>
          </a:p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Requires more data discussion/availability.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Requires more consultation with data providers not at the Plan Team table.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More spatial considerations outside time series format.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Using Goal 1-2 work as an example, reach out to providers/determine. candidate indicators and needed expertise by Sept 2022 (data gathering and reporting to proceed after that). 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0"/>
          <p:cNvSpPr txBox="1"/>
          <p:nvPr>
            <p:ph type="title"/>
          </p:nvPr>
        </p:nvSpPr>
        <p:spPr>
          <a:xfrm>
            <a:off x="311700" y="-121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Progress by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Objective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50" name="Google Shape;150;p30"/>
          <p:cNvSpPr txBox="1"/>
          <p:nvPr>
            <p:ph idx="1" type="body"/>
          </p:nvPr>
        </p:nvSpPr>
        <p:spPr>
          <a:xfrm>
            <a:off x="271025" y="835800"/>
            <a:ext cx="8520600" cy="43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Ecosystem Goal 5:	Avoid irreversible or long-term adverse effects on fishery resources and the marine environment</a:t>
            </a:r>
            <a:endParaRPr b="1" sz="1500">
              <a:solidFill>
                <a:schemeClr val="dk1"/>
              </a:solidFill>
            </a:endParaRPr>
          </a:p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Ecosystem Goal 6:	Provide a legacy of healthy ecosystems for future generations</a:t>
            </a:r>
            <a:endParaRPr b="1" sz="1500">
              <a:solidFill>
                <a:schemeClr val="dk1"/>
              </a:solidFill>
            </a:endParaRPr>
          </a:p>
          <a:p>
            <a:pPr indent="-2114550" lvl="0" marL="211455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Active collaboration with CCTF.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May affect interpretation of Goal 1-4 indicators as well as suggesting goal-specific indicators.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Similar timeline to Goal 3-4 report sections.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6F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Goal 1-2 working plan</a:t>
            </a:r>
            <a:r>
              <a:rPr lang="en" sz="2820">
                <a:solidFill>
                  <a:srgbClr val="000000"/>
                </a:solidFill>
              </a:rPr>
              <a:t>													    	</a:t>
            </a:r>
            <a:endParaRPr sz="242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31"/>
          <p:cNvSpPr txBox="1"/>
          <p:nvPr>
            <p:ph idx="1" type="body"/>
          </p:nvPr>
        </p:nvSpPr>
        <p:spPr>
          <a:xfrm>
            <a:off x="311700" y="1152475"/>
            <a:ext cx="8520600" cy="38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Steps by May 2022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List potential indicators for each goal (expansive shortlist)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Get current or recent data/check data availability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Summarize individual indicators and reason for inclusion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Steps after May 2022 check-in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Review shortlist - anything missing (including Council body/stakeholder)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Graphical/statistical synthesis (time range, etc.)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Final indicator recommendations from Plan teams for broader review </a:t>
            </a:r>
            <a:r>
              <a:rPr i="1" lang="en"/>
              <a:t>~Sept 2022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Final report </a:t>
            </a:r>
            <a:r>
              <a:rPr i="1" lang="en"/>
              <a:t>draft goals 1-2 section ~Sept 2022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