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23"/>
  </p:notesMasterIdLst>
  <p:sldIdLst>
    <p:sldId id="296" r:id="rId2"/>
    <p:sldId id="297" r:id="rId3"/>
    <p:sldId id="376" r:id="rId4"/>
    <p:sldId id="378" r:id="rId5"/>
    <p:sldId id="360" r:id="rId6"/>
    <p:sldId id="362" r:id="rId7"/>
    <p:sldId id="417" r:id="rId8"/>
    <p:sldId id="419" r:id="rId9"/>
    <p:sldId id="415" r:id="rId10"/>
    <p:sldId id="363" r:id="rId11"/>
    <p:sldId id="432" r:id="rId12"/>
    <p:sldId id="372" r:id="rId13"/>
    <p:sldId id="433" r:id="rId14"/>
    <p:sldId id="424" r:id="rId15"/>
    <p:sldId id="425" r:id="rId16"/>
    <p:sldId id="426" r:id="rId17"/>
    <p:sldId id="427" r:id="rId18"/>
    <p:sldId id="428" r:id="rId19"/>
    <p:sldId id="431" r:id="rId20"/>
    <p:sldId id="429" r:id="rId21"/>
    <p:sldId id="420" r:id="rId22"/>
  </p:sldIdLst>
  <p:sldSz cx="9144000" cy="6858000" type="screen4x3"/>
  <p:notesSz cx="6858000" cy="9144000"/>
  <p:defaultTextStyle>
    <a:defPPr>
      <a:defRPr lang="en-US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61">
          <p15:clr>
            <a:srgbClr val="A4A3A4"/>
          </p15:clr>
        </p15:guide>
        <p15:guide id="2" pos="362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02" autoAdjust="0"/>
    <p:restoredTop sz="75446" autoAdjust="0"/>
  </p:normalViewPr>
  <p:slideViewPr>
    <p:cSldViewPr snapToGrid="0" snapToObjects="1" showGuides="1">
      <p:cViewPr varScale="1">
        <p:scale>
          <a:sx n="58" d="100"/>
          <a:sy n="58" d="100"/>
        </p:scale>
        <p:origin x="1536" y="56"/>
      </p:cViewPr>
      <p:guideLst>
        <p:guide orient="horz" pos="661"/>
        <p:guide pos="362"/>
      </p:guideLst>
    </p:cSldViewPr>
  </p:slideViewPr>
  <p:outlineViewPr>
    <p:cViewPr>
      <p:scale>
        <a:sx n="33" d="100"/>
        <a:sy n="33" d="100"/>
      </p:scale>
      <p:origin x="0" y="118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45" d="100"/>
        <a:sy n="145" d="100"/>
      </p:scale>
      <p:origin x="0" y="2152"/>
    </p:cViewPr>
  </p:sorterViewPr>
  <p:notesViewPr>
    <p:cSldViewPr snapToGrid="0" snapToObjects="1" showGuides="1">
      <p:cViewPr varScale="1">
        <p:scale>
          <a:sx n="137" d="100"/>
          <a:sy n="137" d="100"/>
        </p:scale>
        <p:origin x="1784" y="208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D746D9DF-BE31-E049-86FF-2330490FA06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 dirty="0">
                <a:latin typeface="+mn-lt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2DEBA83-8A71-E141-B0B8-AF4D21ACA0FA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4438C5D1-48D5-3247-A6C5-61A22147E10E}" type="datetimeFigureOut">
              <a:rPr lang="en-US"/>
              <a:pPr>
                <a:defRPr/>
              </a:pPr>
              <a:t>1/10/2022</a:t>
            </a:fld>
            <a:endParaRPr lang="en-US" dirty="0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E661D2F1-44F2-1146-8E64-BA32EC168D2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dirty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5EFE5B31-3A62-8C4D-8CFF-5C6175201BF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7956076-D4AA-F04A-AA7A-A409F2A58800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 dirty="0">
                <a:latin typeface="+mn-lt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AC7C656-0156-EA47-AE51-D94263485CD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A452304E-2894-0044-80BF-034A213EF96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Rectangle 7">
            <a:extLst>
              <a:ext uri="{FF2B5EF4-FFF2-40B4-BE49-F238E27FC236}">
                <a16:creationId xmlns:a16="http://schemas.microsoft.com/office/drawing/2014/main" id="{2BD00B1A-B7C3-034E-BF0E-66E4D443AC7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9530C906-1750-124D-82F8-FE7B81CC4307}" type="slidenum">
              <a:rPr lang="en-US" altLang="en-US">
                <a:latin typeface="Calibri" panose="020F050202020403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en-US" altLang="en-US" dirty="0">
              <a:latin typeface="Calibri" panose="020F0502020204030204" pitchFamily="34" charset="0"/>
            </a:endParaRPr>
          </a:p>
        </p:txBody>
      </p:sp>
      <p:sp>
        <p:nvSpPr>
          <p:cNvPr id="5122" name="Rectangle 2">
            <a:extLst>
              <a:ext uri="{FF2B5EF4-FFF2-40B4-BE49-F238E27FC236}">
                <a16:creationId xmlns:a16="http://schemas.microsoft.com/office/drawing/2014/main" id="{9A76D254-F1B7-F047-A598-7EE503680A4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3" name="Rectangle 3">
            <a:extLst>
              <a:ext uri="{FF2B5EF4-FFF2-40B4-BE49-F238E27FC236}">
                <a16:creationId xmlns:a16="http://schemas.microsoft.com/office/drawing/2014/main" id="{21A18129-7340-C844-8A85-5C5807F9AF3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altLang="en-US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Slide Image Placeholder 1">
            <a:extLst>
              <a:ext uri="{FF2B5EF4-FFF2-40B4-BE49-F238E27FC236}">
                <a16:creationId xmlns:a16="http://schemas.microsoft.com/office/drawing/2014/main" id="{549A6D9A-EB4D-D646-9CAC-3D5E8D9E181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3794" name="Notes Placeholder 2">
            <a:extLst>
              <a:ext uri="{FF2B5EF4-FFF2-40B4-BE49-F238E27FC236}">
                <a16:creationId xmlns:a16="http://schemas.microsoft.com/office/drawing/2014/main" id="{D2A6DED4-1CE0-604A-8470-4C69FDFEDF5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0" lvl="1">
              <a:spcBef>
                <a:spcPct val="0"/>
              </a:spcBef>
            </a:pPr>
            <a:endParaRPr lang="en-US" altLang="en-US" sz="2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endParaRPr lang="en-US" altLang="en-US" dirty="0"/>
          </a:p>
        </p:txBody>
      </p:sp>
      <p:sp>
        <p:nvSpPr>
          <p:cNvPr id="33795" name="Slide Number Placeholder 3">
            <a:extLst>
              <a:ext uri="{FF2B5EF4-FFF2-40B4-BE49-F238E27FC236}">
                <a16:creationId xmlns:a16="http://schemas.microsoft.com/office/drawing/2014/main" id="{5121967F-73E8-0D48-BBF6-E6054A76EB3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A38CA2F-C516-6F41-AEA1-234C77F9D9E4}" type="slidenum">
              <a:rPr lang="en-US" altLang="en-US">
                <a:latin typeface="Calibri" panose="020F050202020403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10</a:t>
            </a:fld>
            <a:endParaRPr lang="en-US" altLang="en-US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Slide Image Placeholder 1">
            <a:extLst>
              <a:ext uri="{FF2B5EF4-FFF2-40B4-BE49-F238E27FC236}">
                <a16:creationId xmlns:a16="http://schemas.microsoft.com/office/drawing/2014/main" id="{549A6D9A-EB4D-D646-9CAC-3D5E8D9E181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3794" name="Notes Placeholder 2">
            <a:extLst>
              <a:ext uri="{FF2B5EF4-FFF2-40B4-BE49-F238E27FC236}">
                <a16:creationId xmlns:a16="http://schemas.microsoft.com/office/drawing/2014/main" id="{D2A6DED4-1CE0-604A-8470-4C69FDFEDF5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0" lvl="1">
              <a:spcBef>
                <a:spcPct val="0"/>
              </a:spcBef>
            </a:pPr>
            <a:endParaRPr lang="en-US" altLang="en-US" sz="2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endParaRPr lang="en-US" altLang="en-US" dirty="0"/>
          </a:p>
        </p:txBody>
      </p:sp>
      <p:sp>
        <p:nvSpPr>
          <p:cNvPr id="33795" name="Slide Number Placeholder 3">
            <a:extLst>
              <a:ext uri="{FF2B5EF4-FFF2-40B4-BE49-F238E27FC236}">
                <a16:creationId xmlns:a16="http://schemas.microsoft.com/office/drawing/2014/main" id="{5121967F-73E8-0D48-BBF6-E6054A76EB3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A38CA2F-C516-6F41-AEA1-234C77F9D9E4}" type="slidenum">
              <a:rPr lang="en-US" altLang="en-US">
                <a:latin typeface="Calibri" panose="020F050202020403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11</a:t>
            </a:fld>
            <a:endParaRPr lang="en-US" altLang="en-US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723804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Slide Image Placeholder 1">
            <a:extLst>
              <a:ext uri="{FF2B5EF4-FFF2-40B4-BE49-F238E27FC236}">
                <a16:creationId xmlns:a16="http://schemas.microsoft.com/office/drawing/2014/main" id="{AC336814-90EF-094E-96DF-28E26A309AF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7890" name="Notes Placeholder 2">
            <a:extLst>
              <a:ext uri="{FF2B5EF4-FFF2-40B4-BE49-F238E27FC236}">
                <a16:creationId xmlns:a16="http://schemas.microsoft.com/office/drawing/2014/main" id="{D37CE77D-E2AC-664F-86CC-DF9DFD76A24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0" lvl="1">
              <a:spcBef>
                <a:spcPct val="0"/>
              </a:spcBef>
            </a:pPr>
            <a:endParaRPr lang="en-US" altLang="en-US" sz="2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en-US" altLang="en-US" dirty="0"/>
              <a:t>Cost accounting limited to fuel, provisions, and bait; capital maintenance and investment, overhead, other business costs not included, hence gross profit </a:t>
            </a:r>
          </a:p>
          <a:p>
            <a:pPr>
              <a:spcBef>
                <a:spcPct val="0"/>
              </a:spcBef>
            </a:pPr>
            <a:r>
              <a:rPr lang="en-US" altLang="en-US" dirty="0"/>
              <a:t>Quota costs are transfer rather than economic cost</a:t>
            </a:r>
          </a:p>
        </p:txBody>
      </p:sp>
      <p:sp>
        <p:nvSpPr>
          <p:cNvPr id="37891" name="Slide Number Placeholder 3">
            <a:extLst>
              <a:ext uri="{FF2B5EF4-FFF2-40B4-BE49-F238E27FC236}">
                <a16:creationId xmlns:a16="http://schemas.microsoft.com/office/drawing/2014/main" id="{E8CB726D-44D8-E848-8B63-026D0E01296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06C4ECB7-605D-BC42-840A-5CB3BC77AEFC}" type="slidenum">
              <a:rPr lang="en-US" altLang="en-US">
                <a:latin typeface="Calibri" panose="020F050202020403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12</a:t>
            </a:fld>
            <a:endParaRPr lang="en-US" altLang="en-US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Slide Image Placeholder 1">
            <a:extLst>
              <a:ext uri="{FF2B5EF4-FFF2-40B4-BE49-F238E27FC236}">
                <a16:creationId xmlns:a16="http://schemas.microsoft.com/office/drawing/2014/main" id="{AC336814-90EF-094E-96DF-28E26A309AF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7890" name="Notes Placeholder 2">
            <a:extLst>
              <a:ext uri="{FF2B5EF4-FFF2-40B4-BE49-F238E27FC236}">
                <a16:creationId xmlns:a16="http://schemas.microsoft.com/office/drawing/2014/main" id="{D37CE77D-E2AC-664F-86CC-DF9DFD76A24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0" lvl="1">
              <a:spcBef>
                <a:spcPct val="0"/>
              </a:spcBef>
            </a:pPr>
            <a:endParaRPr lang="en-US" altLang="en-US" sz="2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en-US" altLang="en-US" dirty="0"/>
              <a:t>Cost accounting limited to fuel, provisions, and bait; capital maintenance and investment, overhead, other business costs not included, hence gross profit </a:t>
            </a:r>
          </a:p>
          <a:p>
            <a:pPr>
              <a:spcBef>
                <a:spcPct val="0"/>
              </a:spcBef>
            </a:pPr>
            <a:r>
              <a:rPr lang="en-US" altLang="en-US" dirty="0"/>
              <a:t>Quota costs are transfer rather than economic cost</a:t>
            </a:r>
          </a:p>
        </p:txBody>
      </p:sp>
      <p:sp>
        <p:nvSpPr>
          <p:cNvPr id="37891" name="Slide Number Placeholder 3">
            <a:extLst>
              <a:ext uri="{FF2B5EF4-FFF2-40B4-BE49-F238E27FC236}">
                <a16:creationId xmlns:a16="http://schemas.microsoft.com/office/drawing/2014/main" id="{E8CB726D-44D8-E848-8B63-026D0E01296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06C4ECB7-605D-BC42-840A-5CB3BC77AEFC}" type="slidenum">
              <a:rPr lang="en-US" altLang="en-US">
                <a:latin typeface="Calibri" panose="020F050202020403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13</a:t>
            </a:fld>
            <a:endParaRPr lang="en-US" altLang="en-US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941614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Slide Image Placeholder 1">
            <a:extLst>
              <a:ext uri="{FF2B5EF4-FFF2-40B4-BE49-F238E27FC236}">
                <a16:creationId xmlns:a16="http://schemas.microsoft.com/office/drawing/2014/main" id="{17B24136-11FA-034B-A99D-2A56507D3A1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9938" name="Notes Placeholder 2">
            <a:extLst>
              <a:ext uri="{FF2B5EF4-FFF2-40B4-BE49-F238E27FC236}">
                <a16:creationId xmlns:a16="http://schemas.microsoft.com/office/drawing/2014/main" id="{852BC6EF-F865-0E4C-8F9C-ED10F48EA16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altLang="en-US" dirty="0"/>
          </a:p>
        </p:txBody>
      </p:sp>
      <p:sp>
        <p:nvSpPr>
          <p:cNvPr id="39939" name="Slide Number Placeholder 3">
            <a:extLst>
              <a:ext uri="{FF2B5EF4-FFF2-40B4-BE49-F238E27FC236}">
                <a16:creationId xmlns:a16="http://schemas.microsoft.com/office/drawing/2014/main" id="{278CFA96-1C0B-1B40-B48B-0A5B84EF2DC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9FE9C85-C1BF-CF42-A173-F4D7F47A624C}" type="slidenum">
              <a:rPr lang="en-US" altLang="en-US">
                <a:latin typeface="Calibri" panose="020F050202020403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14</a:t>
            </a:fld>
            <a:endParaRPr lang="en-US" altLang="en-US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703689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Slide Image Placeholder 1">
            <a:extLst>
              <a:ext uri="{FF2B5EF4-FFF2-40B4-BE49-F238E27FC236}">
                <a16:creationId xmlns:a16="http://schemas.microsoft.com/office/drawing/2014/main" id="{17B24136-11FA-034B-A99D-2A56507D3A1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9938" name="Notes Placeholder 2">
            <a:extLst>
              <a:ext uri="{FF2B5EF4-FFF2-40B4-BE49-F238E27FC236}">
                <a16:creationId xmlns:a16="http://schemas.microsoft.com/office/drawing/2014/main" id="{852BC6EF-F865-0E4C-8F9C-ED10F48EA16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n-US" altLang="en-US" dirty="0"/>
              <a:t>					BBR					BSS</a:t>
            </a:r>
          </a:p>
          <a:p>
            <a:pPr>
              <a:spcBef>
                <a:spcPct val="0"/>
              </a:spcBef>
            </a:pPr>
            <a:r>
              <a:rPr lang="en-US" altLang="en-US" dirty="0"/>
              <a:t>CRAB_SEASON_YEAR	Entities	Owners	Entities	Owners</a:t>
            </a:r>
          </a:p>
          <a:p>
            <a:pPr>
              <a:spcBef>
                <a:spcPct val="0"/>
              </a:spcBef>
            </a:pPr>
            <a:r>
              <a:rPr lang="en-US" altLang="en-US" dirty="0"/>
              <a:t>2020				241			481		266			444</a:t>
            </a:r>
          </a:p>
        </p:txBody>
      </p:sp>
      <p:sp>
        <p:nvSpPr>
          <p:cNvPr id="39939" name="Slide Number Placeholder 3">
            <a:extLst>
              <a:ext uri="{FF2B5EF4-FFF2-40B4-BE49-F238E27FC236}">
                <a16:creationId xmlns:a16="http://schemas.microsoft.com/office/drawing/2014/main" id="{278CFA96-1C0B-1B40-B48B-0A5B84EF2DC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9FE9C85-C1BF-CF42-A173-F4D7F47A624C}" type="slidenum">
              <a:rPr lang="en-US" altLang="en-US">
                <a:latin typeface="Calibri" panose="020F050202020403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15</a:t>
            </a:fld>
            <a:endParaRPr lang="en-US" altLang="en-US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136659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Slide Image Placeholder 1">
            <a:extLst>
              <a:ext uri="{FF2B5EF4-FFF2-40B4-BE49-F238E27FC236}">
                <a16:creationId xmlns:a16="http://schemas.microsoft.com/office/drawing/2014/main" id="{17B24136-11FA-034B-A99D-2A56507D3A1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9938" name="Notes Placeholder 2">
            <a:extLst>
              <a:ext uri="{FF2B5EF4-FFF2-40B4-BE49-F238E27FC236}">
                <a16:creationId xmlns:a16="http://schemas.microsoft.com/office/drawing/2014/main" id="{852BC6EF-F865-0E4C-8F9C-ED10F48EA16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altLang="en-US" dirty="0"/>
          </a:p>
        </p:txBody>
      </p:sp>
      <p:sp>
        <p:nvSpPr>
          <p:cNvPr id="39939" name="Slide Number Placeholder 3">
            <a:extLst>
              <a:ext uri="{FF2B5EF4-FFF2-40B4-BE49-F238E27FC236}">
                <a16:creationId xmlns:a16="http://schemas.microsoft.com/office/drawing/2014/main" id="{278CFA96-1C0B-1B40-B48B-0A5B84EF2DC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9FE9C85-C1BF-CF42-A173-F4D7F47A624C}" type="slidenum">
              <a:rPr lang="en-US" altLang="en-US">
                <a:latin typeface="Calibri" panose="020F050202020403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16</a:t>
            </a:fld>
            <a:endParaRPr lang="en-US" altLang="en-US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306868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Slide Image Placeholder 1">
            <a:extLst>
              <a:ext uri="{FF2B5EF4-FFF2-40B4-BE49-F238E27FC236}">
                <a16:creationId xmlns:a16="http://schemas.microsoft.com/office/drawing/2014/main" id="{17B24136-11FA-034B-A99D-2A56507D3A1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9938" name="Notes Placeholder 2">
            <a:extLst>
              <a:ext uri="{FF2B5EF4-FFF2-40B4-BE49-F238E27FC236}">
                <a16:creationId xmlns:a16="http://schemas.microsoft.com/office/drawing/2014/main" id="{852BC6EF-F865-0E4C-8F9C-ED10F48EA16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altLang="en-US" dirty="0"/>
          </a:p>
        </p:txBody>
      </p:sp>
      <p:sp>
        <p:nvSpPr>
          <p:cNvPr id="39939" name="Slide Number Placeholder 3">
            <a:extLst>
              <a:ext uri="{FF2B5EF4-FFF2-40B4-BE49-F238E27FC236}">
                <a16:creationId xmlns:a16="http://schemas.microsoft.com/office/drawing/2014/main" id="{278CFA96-1C0B-1B40-B48B-0A5B84EF2DC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9FE9C85-C1BF-CF42-A173-F4D7F47A624C}" type="slidenum">
              <a:rPr lang="en-US" altLang="en-US">
                <a:latin typeface="Calibri" panose="020F050202020403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17</a:t>
            </a:fld>
            <a:endParaRPr lang="en-US" altLang="en-US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968756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Slide Image Placeholder 1">
            <a:extLst>
              <a:ext uri="{FF2B5EF4-FFF2-40B4-BE49-F238E27FC236}">
                <a16:creationId xmlns:a16="http://schemas.microsoft.com/office/drawing/2014/main" id="{17B24136-11FA-034B-A99D-2A56507D3A1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9938" name="Notes Placeholder 2">
            <a:extLst>
              <a:ext uri="{FF2B5EF4-FFF2-40B4-BE49-F238E27FC236}">
                <a16:creationId xmlns:a16="http://schemas.microsoft.com/office/drawing/2014/main" id="{852BC6EF-F865-0E4C-8F9C-ED10F48EA16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altLang="en-US" dirty="0"/>
          </a:p>
        </p:txBody>
      </p:sp>
      <p:sp>
        <p:nvSpPr>
          <p:cNvPr id="39939" name="Slide Number Placeholder 3">
            <a:extLst>
              <a:ext uri="{FF2B5EF4-FFF2-40B4-BE49-F238E27FC236}">
                <a16:creationId xmlns:a16="http://schemas.microsoft.com/office/drawing/2014/main" id="{278CFA96-1C0B-1B40-B48B-0A5B84EF2DC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9FE9C85-C1BF-CF42-A173-F4D7F47A624C}" type="slidenum">
              <a:rPr lang="en-US" altLang="en-US">
                <a:latin typeface="Calibri" panose="020F050202020403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18</a:t>
            </a:fld>
            <a:endParaRPr lang="en-US" altLang="en-US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303741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Slide Image Placeholder 1">
            <a:extLst>
              <a:ext uri="{FF2B5EF4-FFF2-40B4-BE49-F238E27FC236}">
                <a16:creationId xmlns:a16="http://schemas.microsoft.com/office/drawing/2014/main" id="{17B24136-11FA-034B-A99D-2A56507D3A1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9938" name="Notes Placeholder 2">
            <a:extLst>
              <a:ext uri="{FF2B5EF4-FFF2-40B4-BE49-F238E27FC236}">
                <a16:creationId xmlns:a16="http://schemas.microsoft.com/office/drawing/2014/main" id="{852BC6EF-F865-0E4C-8F9C-ED10F48EA16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altLang="en-US" dirty="0"/>
          </a:p>
        </p:txBody>
      </p:sp>
      <p:sp>
        <p:nvSpPr>
          <p:cNvPr id="39939" name="Slide Number Placeholder 3">
            <a:extLst>
              <a:ext uri="{FF2B5EF4-FFF2-40B4-BE49-F238E27FC236}">
                <a16:creationId xmlns:a16="http://schemas.microsoft.com/office/drawing/2014/main" id="{278CFA96-1C0B-1B40-B48B-0A5B84EF2DC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9FE9C85-C1BF-CF42-A173-F4D7F47A624C}" type="slidenum">
              <a:rPr lang="en-US" altLang="en-US">
                <a:latin typeface="Calibri" panose="020F050202020403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19</a:t>
            </a:fld>
            <a:endParaRPr lang="en-US" altLang="en-US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7008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Slide Image Placeholder 1">
            <a:extLst>
              <a:ext uri="{FF2B5EF4-FFF2-40B4-BE49-F238E27FC236}">
                <a16:creationId xmlns:a16="http://schemas.microsoft.com/office/drawing/2014/main" id="{A1E21A84-BD30-304F-B2D2-34D943E93B0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70" name="Notes Placeholder 2">
            <a:extLst>
              <a:ext uri="{FF2B5EF4-FFF2-40B4-BE49-F238E27FC236}">
                <a16:creationId xmlns:a16="http://schemas.microsoft.com/office/drawing/2014/main" id="{4CB3B55F-C2D7-5140-BA04-720D7D63A9C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n-US" altLang="en-US" dirty="0"/>
              <a:t>Exec sum to be reshaped into reportcards?</a:t>
            </a:r>
          </a:p>
        </p:txBody>
      </p:sp>
      <p:sp>
        <p:nvSpPr>
          <p:cNvPr id="7171" name="Slide Number Placeholder 3">
            <a:extLst>
              <a:ext uri="{FF2B5EF4-FFF2-40B4-BE49-F238E27FC236}">
                <a16:creationId xmlns:a16="http://schemas.microsoft.com/office/drawing/2014/main" id="{E3657045-F45F-1B4F-B460-27418B5C3DA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C3D0806D-7E56-744C-AF10-B3F91AC068EA}" type="slidenum">
              <a:rPr lang="en-US" altLang="en-US">
                <a:latin typeface="Calibri" panose="020F050202020403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</a:t>
            </a:fld>
            <a:endParaRPr lang="en-US" altLang="en-US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Slide Image Placeholder 1">
            <a:extLst>
              <a:ext uri="{FF2B5EF4-FFF2-40B4-BE49-F238E27FC236}">
                <a16:creationId xmlns:a16="http://schemas.microsoft.com/office/drawing/2014/main" id="{17B24136-11FA-034B-A99D-2A56507D3A1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9938" name="Notes Placeholder 2">
            <a:extLst>
              <a:ext uri="{FF2B5EF4-FFF2-40B4-BE49-F238E27FC236}">
                <a16:creationId xmlns:a16="http://schemas.microsoft.com/office/drawing/2014/main" id="{852BC6EF-F865-0E4C-8F9C-ED10F48EA16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altLang="en-US" dirty="0"/>
          </a:p>
        </p:txBody>
      </p:sp>
      <p:sp>
        <p:nvSpPr>
          <p:cNvPr id="39939" name="Slide Number Placeholder 3">
            <a:extLst>
              <a:ext uri="{FF2B5EF4-FFF2-40B4-BE49-F238E27FC236}">
                <a16:creationId xmlns:a16="http://schemas.microsoft.com/office/drawing/2014/main" id="{278CFA96-1C0B-1B40-B48B-0A5B84EF2DC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9FE9C85-C1BF-CF42-A173-F4D7F47A624C}" type="slidenum">
              <a:rPr lang="en-US" altLang="en-US">
                <a:latin typeface="Calibri" panose="020F050202020403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20</a:t>
            </a:fld>
            <a:endParaRPr lang="en-US" altLang="en-US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97784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Slide Image Placeholder 1">
            <a:extLst>
              <a:ext uri="{FF2B5EF4-FFF2-40B4-BE49-F238E27FC236}">
                <a16:creationId xmlns:a16="http://schemas.microsoft.com/office/drawing/2014/main" id="{17B24136-11FA-034B-A99D-2A56507D3A1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9938" name="Notes Placeholder 2">
            <a:extLst>
              <a:ext uri="{FF2B5EF4-FFF2-40B4-BE49-F238E27FC236}">
                <a16:creationId xmlns:a16="http://schemas.microsoft.com/office/drawing/2014/main" id="{852BC6EF-F865-0E4C-8F9C-ED10F48EA16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altLang="en-US" dirty="0"/>
          </a:p>
        </p:txBody>
      </p:sp>
      <p:sp>
        <p:nvSpPr>
          <p:cNvPr id="39939" name="Slide Number Placeholder 3">
            <a:extLst>
              <a:ext uri="{FF2B5EF4-FFF2-40B4-BE49-F238E27FC236}">
                <a16:creationId xmlns:a16="http://schemas.microsoft.com/office/drawing/2014/main" id="{278CFA96-1C0B-1B40-B48B-0A5B84EF2DC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9FE9C85-C1BF-CF42-A173-F4D7F47A624C}" type="slidenum">
              <a:rPr lang="en-US" altLang="en-US">
                <a:latin typeface="Calibri" panose="020F050202020403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21</a:t>
            </a:fld>
            <a:endParaRPr lang="en-US" altLang="en-US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11200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Slide Image Placeholder 1">
            <a:extLst>
              <a:ext uri="{FF2B5EF4-FFF2-40B4-BE49-F238E27FC236}">
                <a16:creationId xmlns:a16="http://schemas.microsoft.com/office/drawing/2014/main" id="{0FAE8400-EB5E-354F-83DE-6C67D9FAAAB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218" name="Notes Placeholder 2">
            <a:extLst>
              <a:ext uri="{FF2B5EF4-FFF2-40B4-BE49-F238E27FC236}">
                <a16:creationId xmlns:a16="http://schemas.microsoft.com/office/drawing/2014/main" id="{6F04053B-3FA9-9D44-A711-F7E5FE3A19E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altLang="en-US" dirty="0"/>
          </a:p>
        </p:txBody>
      </p:sp>
      <p:sp>
        <p:nvSpPr>
          <p:cNvPr id="9219" name="Slide Number Placeholder 3">
            <a:extLst>
              <a:ext uri="{FF2B5EF4-FFF2-40B4-BE49-F238E27FC236}">
                <a16:creationId xmlns:a16="http://schemas.microsoft.com/office/drawing/2014/main" id="{120AA203-C5DD-AC4F-AA2C-11A73BB7DB8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BBA29CA5-B4E9-7F4A-92B9-61BCF3F4B42A}" type="slidenum">
              <a:rPr lang="en-US" altLang="en-US">
                <a:latin typeface="Calibri" panose="020F050202020403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lang="en-US" altLang="en-US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Slide Image Placeholder 1">
            <a:extLst>
              <a:ext uri="{FF2B5EF4-FFF2-40B4-BE49-F238E27FC236}">
                <a16:creationId xmlns:a16="http://schemas.microsoft.com/office/drawing/2014/main" id="{6CC17904-F1D2-024E-AD35-B3DA1E7C8FA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0" name="Notes Placeholder 2">
            <a:extLst>
              <a:ext uri="{FF2B5EF4-FFF2-40B4-BE49-F238E27FC236}">
                <a16:creationId xmlns:a16="http://schemas.microsoft.com/office/drawing/2014/main" id="{6EF8BC13-84F0-A64A-9765-8D637514E3C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altLang="en-US" dirty="0"/>
          </a:p>
        </p:txBody>
      </p:sp>
      <p:sp>
        <p:nvSpPr>
          <p:cNvPr id="17411" name="Slide Number Placeholder 3">
            <a:extLst>
              <a:ext uri="{FF2B5EF4-FFF2-40B4-BE49-F238E27FC236}">
                <a16:creationId xmlns:a16="http://schemas.microsoft.com/office/drawing/2014/main" id="{267A2313-DD5A-2C4C-A6D7-3933D71E366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F7047DE0-A365-7343-9840-5BD1CF14070D}" type="slidenum">
              <a:rPr lang="en-US" altLang="en-US">
                <a:latin typeface="Calibri" panose="020F050202020403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en-US" altLang="en-US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Slide Image Placeholder 1">
            <a:extLst>
              <a:ext uri="{FF2B5EF4-FFF2-40B4-BE49-F238E27FC236}">
                <a16:creationId xmlns:a16="http://schemas.microsoft.com/office/drawing/2014/main" id="{B032AF1D-BD92-2845-8FBA-2F8197C81E7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C4A404F-802C-094B-BEC6-2A8EEE93D4D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600" dirty="0" err="1">
                <a:latin typeface="Arial"/>
                <a:cs typeface="Arial"/>
              </a:rPr>
              <a:t>Exv</a:t>
            </a:r>
            <a:endParaRPr lang="en-US" sz="2600" dirty="0">
              <a:latin typeface="Arial"/>
              <a:cs typeface="Arial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600" dirty="0">
                <a:latin typeface="Arial"/>
                <a:cs typeface="Arial"/>
              </a:rPr>
              <a:t>Production: 42.6 million </a:t>
            </a:r>
            <a:r>
              <a:rPr lang="en-US" sz="2600" dirty="0" err="1">
                <a:latin typeface="Arial"/>
                <a:cs typeface="Arial"/>
              </a:rPr>
              <a:t>lbs</a:t>
            </a:r>
            <a:r>
              <a:rPr lang="en-US" sz="2600" dirty="0">
                <a:latin typeface="Arial"/>
                <a:cs typeface="Arial"/>
              </a:rPr>
              <a:t> +9%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600" dirty="0">
                <a:latin typeface="Arial"/>
                <a:cs typeface="Arial"/>
              </a:rPr>
              <a:t>Value: $208 million +2%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600" dirty="0">
              <a:latin typeface="Arial"/>
              <a:cs typeface="Arial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600" dirty="0">
                <a:latin typeface="Arial"/>
                <a:cs typeface="Arial"/>
              </a:rPr>
              <a:t>WS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600" dirty="0">
                <a:latin typeface="Arial"/>
                <a:cs typeface="Arial"/>
              </a:rPr>
              <a:t>27.9 million </a:t>
            </a:r>
            <a:r>
              <a:rPr lang="en-US" sz="2600" dirty="0" err="1">
                <a:latin typeface="Arial"/>
                <a:cs typeface="Arial"/>
              </a:rPr>
              <a:t>lbs</a:t>
            </a:r>
            <a:r>
              <a:rPr lang="en-US" sz="2600" dirty="0">
                <a:latin typeface="Arial"/>
                <a:cs typeface="Arial"/>
              </a:rPr>
              <a:t> +9%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600" dirty="0">
                <a:latin typeface="Arial"/>
                <a:cs typeface="Arial"/>
              </a:rPr>
              <a:t>$270 million +10%</a:t>
            </a:r>
          </a:p>
        </p:txBody>
      </p:sp>
      <p:sp>
        <p:nvSpPr>
          <p:cNvPr id="19459" name="Slide Number Placeholder 3">
            <a:extLst>
              <a:ext uri="{FF2B5EF4-FFF2-40B4-BE49-F238E27FC236}">
                <a16:creationId xmlns:a16="http://schemas.microsoft.com/office/drawing/2014/main" id="{F69D569B-52FD-BE43-A5BC-635703E0E78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6427E69B-6D2D-6848-99AC-0A93DE0B2F55}" type="slidenum">
              <a:rPr lang="en-US" altLang="en-US">
                <a:latin typeface="Calibri" panose="020F050202020403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lang="en-US" altLang="en-US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Slide Image Placeholder 1">
            <a:extLst>
              <a:ext uri="{FF2B5EF4-FFF2-40B4-BE49-F238E27FC236}">
                <a16:creationId xmlns:a16="http://schemas.microsoft.com/office/drawing/2014/main" id="{FE0EAD95-F6A1-A649-A829-48DCBE49221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1506" name="Notes Placeholder 2">
            <a:extLst>
              <a:ext uri="{FF2B5EF4-FFF2-40B4-BE49-F238E27FC236}">
                <a16:creationId xmlns:a16="http://schemas.microsoft.com/office/drawing/2014/main" id="{8ABE2451-787E-524D-B08F-E64D9742829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0" lvl="1">
              <a:spcBef>
                <a:spcPct val="0"/>
              </a:spcBef>
            </a:pPr>
            <a:r>
              <a:rPr lang="en-US" altLang="en-US" sz="1800" dirty="0">
                <a:latin typeface="Arial" panose="020B0604020202020204" pitchFamily="34" charset="0"/>
                <a:cs typeface="Arial" panose="020B0604020202020204" pitchFamily="34" charset="0"/>
              </a:rPr>
              <a:t>Record price in AIG </a:t>
            </a:r>
          </a:p>
          <a:p>
            <a:pPr marL="0" lvl="1">
              <a:spcBef>
                <a:spcPct val="0"/>
              </a:spcBef>
            </a:pPr>
            <a:r>
              <a:rPr lang="en-US" altLang="en-US" sz="1800" dirty="0">
                <a:latin typeface="Arial" panose="020B0604020202020204" pitchFamily="34" charset="0"/>
                <a:cs typeface="Arial" panose="020B0604020202020204" pitchFamily="34" charset="0"/>
              </a:rPr>
              <a:t>$7.29 +12% / $14.03 +6%</a:t>
            </a:r>
          </a:p>
          <a:p>
            <a:pPr marL="0" lvl="1">
              <a:spcBef>
                <a:spcPct val="0"/>
              </a:spcBef>
            </a:pPr>
            <a:endParaRPr lang="en-US" alt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>
              <a:spcBef>
                <a:spcPct val="0"/>
              </a:spcBef>
            </a:pPr>
            <a:r>
              <a:rPr lang="en-US" altLang="en-US" sz="1800" dirty="0">
                <a:latin typeface="Arial" panose="020B0604020202020204" pitchFamily="34" charset="0"/>
                <a:cs typeface="Arial" panose="020B0604020202020204" pitchFamily="34" charset="0"/>
              </a:rPr>
              <a:t>Divergence of </a:t>
            </a:r>
            <a:r>
              <a:rPr lang="en-US" alt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ExV</a:t>
            </a:r>
            <a:r>
              <a:rPr lang="en-US" altLang="en-US" sz="1800" dirty="0">
                <a:latin typeface="Arial" panose="020B0604020202020204" pitchFamily="34" charset="0"/>
                <a:cs typeface="Arial" panose="020B0604020202020204" pitchFamily="34" charset="0"/>
              </a:rPr>
              <a:t>/WS in BSS &amp; BST</a:t>
            </a:r>
          </a:p>
          <a:p>
            <a:pPr marL="0" lvl="1">
              <a:spcBef>
                <a:spcPct val="0"/>
              </a:spcBef>
            </a:pPr>
            <a:endParaRPr lang="en-US" alt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>
              <a:spcBef>
                <a:spcPct val="0"/>
              </a:spcBef>
            </a:pPr>
            <a:r>
              <a:rPr lang="en-US" altLang="en-US" sz="1800" dirty="0">
                <a:latin typeface="Arial" panose="020B0604020202020204" pitchFamily="34" charset="0"/>
                <a:cs typeface="Arial" panose="020B0604020202020204" pitchFamily="34" charset="0"/>
              </a:rPr>
              <a:t>Prices remained strong in 2021, no. final numbers</a:t>
            </a:r>
          </a:p>
          <a:p>
            <a:pPr marL="0" lvl="1">
              <a:spcBef>
                <a:spcPct val="0"/>
              </a:spcBef>
            </a:pPr>
            <a:endParaRPr lang="en-US" alt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>
              <a:spcBef>
                <a:spcPct val="0"/>
              </a:spcBef>
            </a:pPr>
            <a:r>
              <a:rPr lang="en-US" altLang="en-US" sz="1800" dirty="0">
                <a:latin typeface="Arial" panose="020B0604020202020204" pitchFamily="34" charset="0"/>
                <a:cs typeface="Arial" panose="020B0604020202020204" pitchFamily="34" charset="0"/>
              </a:rPr>
              <a:t>Price ratios: generally stable, but slight upward trend over long term, although BSS trending down in &lt;3 years</a:t>
            </a:r>
          </a:p>
          <a:p>
            <a:pPr marL="0" lvl="1">
              <a:spcBef>
                <a:spcPct val="0"/>
              </a:spcBef>
            </a:pPr>
            <a:r>
              <a:rPr lang="en-US" altLang="en-US" sz="1800" dirty="0">
                <a:latin typeface="Arial" panose="020B0604020202020204" pitchFamily="34" charset="0"/>
                <a:cs typeface="Arial" panose="020B0604020202020204" pitchFamily="34" charset="0"/>
              </a:rPr>
              <a:t>Stability is result of arbitration, coop management</a:t>
            </a:r>
          </a:p>
          <a:p>
            <a:pPr marL="0" lvl="1">
              <a:spcBef>
                <a:spcPct val="0"/>
              </a:spcBef>
            </a:pPr>
            <a:r>
              <a:rPr lang="en-US" altLang="en-US" sz="1800" dirty="0">
                <a:latin typeface="Arial" panose="020B0604020202020204" pitchFamily="34" charset="0"/>
                <a:cs typeface="Arial" panose="020B0604020202020204" pitchFamily="34" charset="0"/>
              </a:rPr>
              <a:t>Doesn’t control for affiliated sales (AIG particlularly vert integrated)</a:t>
            </a:r>
          </a:p>
          <a:p>
            <a:pPr marL="0" lvl="1">
              <a:spcBef>
                <a:spcPct val="0"/>
              </a:spcBef>
            </a:pPr>
            <a:r>
              <a:rPr lang="en-US" altLang="en-US" sz="1800" dirty="0">
                <a:latin typeface="Arial" panose="020B0604020202020204" pitchFamily="34" charset="0"/>
                <a:cs typeface="Arial" panose="020B0604020202020204" pitchFamily="34" charset="0"/>
              </a:rPr>
              <a:t>Should be particular focus for further development</a:t>
            </a:r>
          </a:p>
          <a:p>
            <a:pPr marL="0" lvl="1">
              <a:spcBef>
                <a:spcPct val="0"/>
              </a:spcBef>
            </a:pPr>
            <a:endParaRPr lang="en-US" altLang="en-US" sz="2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>
              <a:spcBef>
                <a:spcPct val="0"/>
              </a:spcBef>
            </a:pPr>
            <a:endParaRPr lang="en-US" altLang="en-US" sz="2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>
              <a:spcBef>
                <a:spcPct val="0"/>
              </a:spcBef>
            </a:pPr>
            <a:endParaRPr lang="en-US" altLang="en-US" sz="2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endParaRPr lang="en-US" altLang="en-US" dirty="0"/>
          </a:p>
        </p:txBody>
      </p:sp>
      <p:sp>
        <p:nvSpPr>
          <p:cNvPr id="21507" name="Slide Number Placeholder 3">
            <a:extLst>
              <a:ext uri="{FF2B5EF4-FFF2-40B4-BE49-F238E27FC236}">
                <a16:creationId xmlns:a16="http://schemas.microsoft.com/office/drawing/2014/main" id="{FAB1E4FD-8721-9F4E-92BE-915F02CF876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FB3BDEAF-817E-714E-B125-AC189C3F10E3}" type="slidenum">
              <a:rPr lang="en-US" altLang="en-US">
                <a:latin typeface="Calibri" panose="020F050202020403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6</a:t>
            </a:fld>
            <a:endParaRPr lang="en-US" altLang="en-US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Slide Image Placeholder 1">
            <a:extLst>
              <a:ext uri="{FF2B5EF4-FFF2-40B4-BE49-F238E27FC236}">
                <a16:creationId xmlns:a16="http://schemas.microsoft.com/office/drawing/2014/main" id="{FF61AEFC-666C-7C48-9F9A-7CBA0D12922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3554" name="Notes Placeholder 2">
            <a:extLst>
              <a:ext uri="{FF2B5EF4-FFF2-40B4-BE49-F238E27FC236}">
                <a16:creationId xmlns:a16="http://schemas.microsoft.com/office/drawing/2014/main" id="{FDDA4CC5-257A-264F-95EF-3FC61591DA1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0" lvl="1">
              <a:spcBef>
                <a:spcPct val="0"/>
              </a:spcBef>
            </a:pPr>
            <a:endParaRPr lang="en-US" alt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>
              <a:spcBef>
                <a:spcPct val="0"/>
              </a:spcBef>
            </a:pPr>
            <a:endParaRPr lang="en-US" altLang="en-US" sz="2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>
              <a:spcBef>
                <a:spcPct val="0"/>
              </a:spcBef>
            </a:pPr>
            <a:endParaRPr lang="en-US" altLang="en-US" sz="2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>
              <a:spcBef>
                <a:spcPct val="0"/>
              </a:spcBef>
            </a:pPr>
            <a:endParaRPr lang="en-US" altLang="en-US" sz="2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endParaRPr lang="en-US" altLang="en-US" dirty="0"/>
          </a:p>
        </p:txBody>
      </p:sp>
      <p:sp>
        <p:nvSpPr>
          <p:cNvPr id="23555" name="Slide Number Placeholder 3">
            <a:extLst>
              <a:ext uri="{FF2B5EF4-FFF2-40B4-BE49-F238E27FC236}">
                <a16:creationId xmlns:a16="http://schemas.microsoft.com/office/drawing/2014/main" id="{33AD7709-2EEE-2D4E-84C3-34D1A96E858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EEC03F40-A8ED-DC42-B410-22DC77178BC6}" type="slidenum">
              <a:rPr lang="en-US" altLang="en-US">
                <a:latin typeface="Calibri" panose="020F050202020403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7</a:t>
            </a:fld>
            <a:endParaRPr lang="en-US" altLang="en-US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Slide Image Placeholder 1">
            <a:extLst>
              <a:ext uri="{FF2B5EF4-FFF2-40B4-BE49-F238E27FC236}">
                <a16:creationId xmlns:a16="http://schemas.microsoft.com/office/drawing/2014/main" id="{1435B763-FBA2-5746-B9D9-543493DE9A8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DD1FB25-C0EF-524F-9786-529E1A0596B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lv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 err="1"/>
              <a:t>Exv</a:t>
            </a:r>
            <a:endParaRPr lang="en-US" dirty="0"/>
          </a:p>
          <a:p>
            <a:pPr marL="0" lv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/>
              <a:t>64 vessels – lowest in history</a:t>
            </a:r>
          </a:p>
          <a:p>
            <a:pPr marL="0" lv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/>
              <a:t>948 positions</a:t>
            </a:r>
          </a:p>
          <a:p>
            <a:pPr marL="0" lv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 err="1"/>
              <a:t>Captrain</a:t>
            </a:r>
            <a:r>
              <a:rPr lang="en-US" dirty="0"/>
              <a:t> pay $12.4 million +7%</a:t>
            </a:r>
          </a:p>
          <a:p>
            <a:pPr marL="0" lv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/>
              <a:t>Crew $29.8 million +9%</a:t>
            </a:r>
          </a:p>
          <a:p>
            <a:pPr marL="0" lvl="1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  <a:p>
            <a:pPr marL="0" lv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/>
              <a:t>Proc</a:t>
            </a:r>
          </a:p>
          <a:p>
            <a:pPr marL="0" lv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/>
              <a:t>7 Plants – 2019/2020 historic low</a:t>
            </a:r>
          </a:p>
          <a:p>
            <a:pPr marL="0" lv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/>
              <a:t>452 thousand </a:t>
            </a:r>
            <a:r>
              <a:rPr lang="en-US" dirty="0" err="1"/>
              <a:t>hrs</a:t>
            </a:r>
            <a:r>
              <a:rPr lang="en-US" dirty="0"/>
              <a:t> 0%</a:t>
            </a:r>
          </a:p>
          <a:p>
            <a:pPr marL="0" lv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/>
              <a:t>$7.24 million +15%</a:t>
            </a:r>
          </a:p>
          <a:p>
            <a:pPr marL="0" lv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/>
              <a:t>$14.95/</a:t>
            </a:r>
            <a:r>
              <a:rPr lang="en-US" dirty="0" err="1"/>
              <a:t>hr</a:t>
            </a:r>
            <a:r>
              <a:rPr lang="en-US" dirty="0"/>
              <a:t> +15%</a:t>
            </a:r>
          </a:p>
        </p:txBody>
      </p:sp>
      <p:sp>
        <p:nvSpPr>
          <p:cNvPr id="25603" name="Slide Number Placeholder 3">
            <a:extLst>
              <a:ext uri="{FF2B5EF4-FFF2-40B4-BE49-F238E27FC236}">
                <a16:creationId xmlns:a16="http://schemas.microsoft.com/office/drawing/2014/main" id="{A3C5420E-A2C2-B04B-8C09-8F5E0BD3E30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BCB9C051-21E7-ED4D-9887-B361285EFBF0}" type="slidenum">
              <a:rPr lang="en-US" altLang="en-US">
                <a:latin typeface="Calibri" panose="020F050202020403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8</a:t>
            </a:fld>
            <a:endParaRPr lang="en-US" altLang="en-US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739263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Slide Image Placeholder 1">
            <a:extLst>
              <a:ext uri="{FF2B5EF4-FFF2-40B4-BE49-F238E27FC236}">
                <a16:creationId xmlns:a16="http://schemas.microsoft.com/office/drawing/2014/main" id="{092E510E-4F1E-7F43-B97A-4614DBF8D60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1746" name="Notes Placeholder 2">
            <a:extLst>
              <a:ext uri="{FF2B5EF4-FFF2-40B4-BE49-F238E27FC236}">
                <a16:creationId xmlns:a16="http://schemas.microsoft.com/office/drawing/2014/main" id="{835C57E3-0F35-7644-AD1F-C7085FD5A9C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n-US" altLang="en-US" dirty="0"/>
              <a:t>Lease rate is voluntarily capped</a:t>
            </a:r>
          </a:p>
          <a:p>
            <a:pPr>
              <a:spcBef>
                <a:spcPct val="0"/>
              </a:spcBef>
            </a:pPr>
            <a:r>
              <a:rPr lang="en-US" altLang="en-US" dirty="0"/>
              <a:t>Red line is A share – 90% of IFQ</a:t>
            </a:r>
          </a:p>
          <a:p>
            <a:pPr>
              <a:spcBef>
                <a:spcPct val="0"/>
              </a:spcBef>
            </a:pPr>
            <a:r>
              <a:rPr lang="en-US" altLang="en-US" dirty="0"/>
              <a:t>Increase over time in %of </a:t>
            </a:r>
            <a:r>
              <a:rPr lang="en-US" altLang="en-US" dirty="0" err="1"/>
              <a:t>lbs</a:t>
            </a:r>
            <a:r>
              <a:rPr lang="en-US" altLang="en-US" dirty="0"/>
              <a:t> leased -&gt; consolidation</a:t>
            </a:r>
          </a:p>
          <a:p>
            <a:pPr>
              <a:spcBef>
                <a:spcPct val="0"/>
              </a:spcBef>
            </a:pPr>
            <a:r>
              <a:rPr lang="en-US" altLang="en-US" dirty="0"/>
              <a:t>Distribution of earnings – shift toward QS</a:t>
            </a:r>
          </a:p>
        </p:txBody>
      </p:sp>
      <p:sp>
        <p:nvSpPr>
          <p:cNvPr id="31747" name="Slide Number Placeholder 3">
            <a:extLst>
              <a:ext uri="{FF2B5EF4-FFF2-40B4-BE49-F238E27FC236}">
                <a16:creationId xmlns:a16="http://schemas.microsoft.com/office/drawing/2014/main" id="{3571F7A1-873E-4741-A828-D5084B2EF89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4071D79C-FA61-5C4A-AA20-F3C13F329FCE}" type="slidenum">
              <a:rPr lang="en-US" altLang="en-US">
                <a:latin typeface="Calibri" panose="020F050202020403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9</a:t>
            </a:fld>
            <a:endParaRPr lang="en-US" altLang="en-US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3200400"/>
            <a:ext cx="5410200" cy="1143000"/>
          </a:xfrm>
        </p:spPr>
        <p:txBody>
          <a:bodyPr/>
          <a:lstStyle>
            <a:lvl1pPr>
              <a:defRPr>
                <a:solidFill>
                  <a:srgbClr val="FCDA7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685800" y="4495800"/>
            <a:ext cx="4876800" cy="457200"/>
          </a:xfrm>
        </p:spPr>
        <p:txBody>
          <a:bodyPr/>
          <a:lstStyle>
            <a:lvl1pPr marL="0" indent="0">
              <a:defRPr>
                <a:solidFill>
                  <a:srgbClr val="FCDA7F"/>
                </a:solidFill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8622012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364541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362700" y="1143000"/>
            <a:ext cx="1943100" cy="5334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1143000"/>
            <a:ext cx="5676900" cy="53340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99581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419975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882390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3400" y="2362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95800" y="2362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469359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784395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0178579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923016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402539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704252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5">
            <a:extLst>
              <a:ext uri="{FF2B5EF4-FFF2-40B4-BE49-F238E27FC236}">
                <a16:creationId xmlns:a16="http://schemas.microsoft.com/office/drawing/2014/main" id="{EB78C0BF-9148-E145-9946-22AC5A30B01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533400" y="2362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7" name="Rectangle 2">
            <a:extLst>
              <a:ext uri="{FF2B5EF4-FFF2-40B4-BE49-F238E27FC236}">
                <a16:creationId xmlns:a16="http://schemas.microsoft.com/office/drawing/2014/main" id="{541D3506-084C-7644-882C-6A2E16B46EC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2286000" y="1143000"/>
            <a:ext cx="60198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8" name="Text Box 14">
            <a:extLst>
              <a:ext uri="{FF2B5EF4-FFF2-40B4-BE49-F238E27FC236}">
                <a16:creationId xmlns:a16="http://schemas.microsoft.com/office/drawing/2014/main" id="{D81AC61C-0A77-C040-BC91-94F990B608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10600" y="6477000"/>
            <a:ext cx="76200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fld id="{39533B25-2EEB-924A-930A-EFC129426FAA}" type="slidenum">
              <a:rPr lang="en-US" altLang="en-US" sz="1200"/>
              <a:pPr>
                <a:spcBef>
                  <a:spcPct val="50000"/>
                </a:spcBef>
              </a:pPr>
              <a:t>‹#›</a:t>
            </a:fld>
            <a:endParaRPr lang="en-US" altLang="en-US" sz="1200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+mj-lt"/>
          <a:ea typeface="ヒラギノ角ゴ Pro W3" panose="020B0300000000000000" pitchFamily="34" charset="-128"/>
          <a:cs typeface="ヒラギノ角ゴ Pro W3"/>
        </a:defRPr>
      </a:lvl1pPr>
      <a:lvl2pPr algn="l" rtl="0" fontAlgn="base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panose="020B0604020202020204" pitchFamily="34" charset="0"/>
          <a:ea typeface="ヒラギノ角ゴ Pro W3" charset="-128"/>
          <a:cs typeface="ヒラギノ角ゴ Pro W3"/>
        </a:defRPr>
      </a:lvl2pPr>
      <a:lvl3pPr algn="l" rtl="0" fontAlgn="base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panose="020B0604020202020204" pitchFamily="34" charset="0"/>
          <a:ea typeface="ヒラギノ角ゴ Pro W3" charset="-128"/>
          <a:cs typeface="ヒラギノ角ゴ Pro W3"/>
        </a:defRPr>
      </a:lvl3pPr>
      <a:lvl4pPr algn="l" rtl="0" fontAlgn="base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panose="020B0604020202020204" pitchFamily="34" charset="0"/>
          <a:ea typeface="ヒラギノ角ゴ Pro W3" charset="-128"/>
          <a:cs typeface="ヒラギノ角ゴ Pro W3"/>
        </a:defRPr>
      </a:lvl4pPr>
      <a:lvl5pPr algn="l" rtl="0" fontAlgn="base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panose="020B0604020202020204" pitchFamily="34" charset="0"/>
          <a:ea typeface="ヒラギノ角ゴ Pro W3" charset="-128"/>
          <a:cs typeface="ヒラギノ角ゴ Pro W3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 Black" charset="0"/>
          <a:ea typeface="ヒラギノ角ゴ Pro W3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 Black" charset="0"/>
          <a:ea typeface="ヒラギノ角ゴ Pro W3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 Black" charset="0"/>
          <a:ea typeface="ヒラギノ角ゴ Pro W3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 Black" charset="0"/>
          <a:ea typeface="ヒラギノ角ゴ Pro W3" charset="-128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defRPr sz="2400">
          <a:solidFill>
            <a:schemeClr val="tx1"/>
          </a:solidFill>
          <a:latin typeface="+mn-lt"/>
          <a:ea typeface="ヒラギノ角ゴ Pro W3" panose="020B0300000000000000" pitchFamily="34" charset="-128"/>
          <a:cs typeface="ヒラギノ角ゴ Pro W3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—"/>
        <a:defRPr sz="2200">
          <a:solidFill>
            <a:schemeClr val="tx1"/>
          </a:solidFill>
          <a:latin typeface="+mn-lt"/>
          <a:ea typeface="ヒラギノ角ゴ Pro W3" panose="020B0300000000000000" pitchFamily="34" charset="-128"/>
          <a:cs typeface="ヒラギノ角ゴ Pro W3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  <a:ea typeface="ヒラギノ角ゴ Pro W3" panose="020B0300000000000000" pitchFamily="34" charset="-128"/>
          <a:cs typeface="ヒラギノ角ゴ Pro W3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ea typeface="ヒラギノ角ゴ Pro W3" panose="020B0300000000000000" pitchFamily="34" charset="-128"/>
          <a:cs typeface="ヒラギノ角ゴ Pro W3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ea typeface="ヒラギノ角ゴ Pro W3" panose="020B0300000000000000" pitchFamily="34" charset="-128"/>
          <a:cs typeface="ヒラギノ角ゴ Pro W3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emf"/><Relationship Id="rId4" Type="http://schemas.openxmlformats.org/officeDocument/2006/relationships/image" Target="../media/image1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e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e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e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emf"/><Relationship Id="rId4" Type="http://schemas.openxmlformats.org/officeDocument/2006/relationships/image" Target="../media/image20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em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afsc.noaa.gov/REFM/Socioeconomics/SAFE/default.php" TargetMode="External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>
            <a:extLst>
              <a:ext uri="{FF2B5EF4-FFF2-40B4-BE49-F238E27FC236}">
                <a16:creationId xmlns:a16="http://schemas.microsoft.com/office/drawing/2014/main" id="{80A75161-6AA9-8645-B58F-9EDE772E6F24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2073275" y="685800"/>
            <a:ext cx="5970588" cy="2895600"/>
          </a:xfrm>
        </p:spPr>
        <p:txBody>
          <a:bodyPr/>
          <a:lstStyle/>
          <a:p>
            <a:pPr>
              <a:defRPr/>
            </a:pPr>
            <a:r>
              <a:rPr lang="en-US" sz="4000" dirty="0">
                <a:solidFill>
                  <a:srgbClr val="FFFF00"/>
                </a:solidFill>
                <a:latin typeface="+mn-lt"/>
                <a:ea typeface="+mj-ea"/>
              </a:rPr>
              <a:t>Crab SAFE: Economic Status Report 2020</a:t>
            </a:r>
          </a:p>
        </p:txBody>
      </p:sp>
      <p:sp>
        <p:nvSpPr>
          <p:cNvPr id="4098" name="Rectangle 3">
            <a:extLst>
              <a:ext uri="{FF2B5EF4-FFF2-40B4-BE49-F238E27FC236}">
                <a16:creationId xmlns:a16="http://schemas.microsoft.com/office/drawing/2014/main" id="{53955A5E-E243-C740-84B0-91F24355C8B8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1371600" y="3124200"/>
            <a:ext cx="6400800" cy="2895600"/>
          </a:xfrm>
        </p:spPr>
        <p:txBody>
          <a:bodyPr/>
          <a:lstStyle/>
          <a:p>
            <a:pPr>
              <a:lnSpc>
                <a:spcPct val="80000"/>
              </a:lnSpc>
            </a:pPr>
            <a:endParaRPr lang="en-US" altLang="en-US" sz="1800" dirty="0"/>
          </a:p>
          <a:p>
            <a:pPr>
              <a:lnSpc>
                <a:spcPct val="80000"/>
              </a:lnSpc>
            </a:pPr>
            <a:endParaRPr lang="en-US" altLang="en-US" sz="1800" dirty="0"/>
          </a:p>
          <a:p>
            <a:pPr>
              <a:lnSpc>
                <a:spcPct val="80000"/>
              </a:lnSpc>
              <a:spcBef>
                <a:spcPct val="5000"/>
              </a:spcBef>
              <a:spcAft>
                <a:spcPts val="1200"/>
              </a:spcAft>
            </a:pPr>
            <a:r>
              <a:rPr lang="en-US" altLang="en-US" sz="1800" dirty="0">
                <a:solidFill>
                  <a:schemeClr val="bg1"/>
                </a:solidFill>
              </a:rPr>
              <a:t>Presented by:</a:t>
            </a:r>
            <a:endParaRPr lang="en-US" altLang="en-US" sz="1800" dirty="0">
              <a:solidFill>
                <a:srgbClr val="FFFF00"/>
              </a:solidFill>
            </a:endParaRPr>
          </a:p>
          <a:p>
            <a:pPr>
              <a:lnSpc>
                <a:spcPct val="80000"/>
              </a:lnSpc>
              <a:spcBef>
                <a:spcPct val="5000"/>
              </a:spcBef>
            </a:pPr>
            <a:r>
              <a:rPr lang="en-US" altLang="en-US" sz="1800" dirty="0">
                <a:solidFill>
                  <a:srgbClr val="FFFF00"/>
                </a:solidFill>
              </a:rPr>
              <a:t>Brian Garber-Yonts</a:t>
            </a:r>
          </a:p>
          <a:p>
            <a:r>
              <a:rPr lang="en-US" altLang="en-US" sz="1800" dirty="0">
                <a:solidFill>
                  <a:srgbClr val="FFFF00"/>
                </a:solidFill>
              </a:rPr>
              <a:t>Alaska Fisheries Science Center</a:t>
            </a:r>
          </a:p>
          <a:p>
            <a:r>
              <a:rPr lang="en-US" altLang="en-US" sz="1800" dirty="0">
                <a:solidFill>
                  <a:srgbClr val="FFFF00"/>
                </a:solidFill>
              </a:rPr>
              <a:t>Economics and Social Science Research Program</a:t>
            </a:r>
          </a:p>
          <a:p>
            <a:endParaRPr lang="en-US" altLang="en-US" sz="1800" dirty="0">
              <a:solidFill>
                <a:srgbClr val="FFFF00"/>
              </a:solidFill>
            </a:endParaRPr>
          </a:p>
          <a:p>
            <a:r>
              <a:rPr lang="en-US" altLang="en-US" sz="1800" dirty="0">
                <a:solidFill>
                  <a:srgbClr val="FFFF00"/>
                </a:solidFill>
              </a:rPr>
              <a:t>January 10, 2022</a:t>
            </a:r>
          </a:p>
          <a:p>
            <a:pPr>
              <a:lnSpc>
                <a:spcPct val="80000"/>
              </a:lnSpc>
              <a:spcBef>
                <a:spcPct val="5000"/>
              </a:spcBef>
            </a:pPr>
            <a:endParaRPr lang="en-US" altLang="en-US" dirty="0">
              <a:solidFill>
                <a:srgbClr val="FFFF00"/>
              </a:solidFill>
            </a:endParaRPr>
          </a:p>
          <a:p>
            <a:pPr>
              <a:lnSpc>
                <a:spcPct val="80000"/>
              </a:lnSpc>
              <a:spcBef>
                <a:spcPct val="5000"/>
              </a:spcBef>
            </a:pPr>
            <a:endParaRPr lang="en-US" altLang="en-US" dirty="0">
              <a:solidFill>
                <a:srgbClr val="FFFF00"/>
              </a:solidFill>
            </a:endParaRPr>
          </a:p>
          <a:p>
            <a:pPr>
              <a:lnSpc>
                <a:spcPct val="80000"/>
              </a:lnSpc>
            </a:pPr>
            <a:endParaRPr lang="en-US" altLang="en-US" sz="28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>
            <a:alphaModFix amt="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itle 1">
            <a:extLst>
              <a:ext uri="{FF2B5EF4-FFF2-40B4-BE49-F238E27FC236}">
                <a16:creationId xmlns:a16="http://schemas.microsoft.com/office/drawing/2014/main" id="{3A8B5198-8BED-494A-AFC7-B7537C7A450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55675" y="288925"/>
            <a:ext cx="6884988" cy="838200"/>
          </a:xfrm>
        </p:spPr>
        <p:txBody>
          <a:bodyPr/>
          <a:lstStyle/>
          <a:p>
            <a:pPr algn="ctr"/>
            <a:r>
              <a:rPr lang="en-US" altLang="en-US" sz="3200" b="1" dirty="0">
                <a:cs typeface="Arial" panose="020B0604020202020204" pitchFamily="34" charset="0"/>
              </a:rPr>
              <a:t>Vessel Income Statement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51654B-22F9-8B4A-9DE3-EF2CD51853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5675" y="1203325"/>
            <a:ext cx="7780338" cy="4478338"/>
          </a:xfrm>
        </p:spPr>
        <p:txBody>
          <a:bodyPr/>
          <a:lstStyle/>
          <a:p>
            <a:pPr marL="400050" lvl="1" indent="0">
              <a:buFontTx/>
              <a:buNone/>
              <a:defRPr/>
            </a:pPr>
            <a:endParaRPr lang="en-US" sz="2600" dirty="0">
              <a:ea typeface="+mn-ea"/>
              <a:cs typeface="Arial"/>
            </a:endParaRPr>
          </a:p>
          <a:p>
            <a:pPr lvl="1">
              <a:buFont typeface="Arial" pitchFamily="34" charset="0"/>
              <a:buChar char="•"/>
              <a:defRPr/>
            </a:pPr>
            <a:endParaRPr lang="en-US" sz="2600" dirty="0">
              <a:ea typeface="+mn-ea"/>
              <a:cs typeface="Arial"/>
            </a:endParaRPr>
          </a:p>
        </p:txBody>
      </p:sp>
      <p:pic>
        <p:nvPicPr>
          <p:cNvPr id="32772" name="Picture 5">
            <a:extLst>
              <a:ext uri="{FF2B5EF4-FFF2-40B4-BE49-F238E27FC236}">
                <a16:creationId xmlns:a16="http://schemas.microsoft.com/office/drawing/2014/main" id="{38222AFD-0A35-A34C-9331-2A04C7133C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tretch>
            <a:fillRect/>
          </a:stretch>
        </p:blipFill>
        <p:spPr bwMode="auto">
          <a:xfrm>
            <a:off x="594518" y="1211263"/>
            <a:ext cx="8371681" cy="54006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>
            <a:alphaModFix amt="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itle 1">
            <a:extLst>
              <a:ext uri="{FF2B5EF4-FFF2-40B4-BE49-F238E27FC236}">
                <a16:creationId xmlns:a16="http://schemas.microsoft.com/office/drawing/2014/main" id="{3A8B5198-8BED-494A-AFC7-B7537C7A450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76275" y="301625"/>
            <a:ext cx="6884988" cy="838200"/>
          </a:xfrm>
        </p:spPr>
        <p:txBody>
          <a:bodyPr/>
          <a:lstStyle/>
          <a:p>
            <a:r>
              <a:rPr lang="en-US" altLang="en-US" sz="3200" b="1" dirty="0">
                <a:cs typeface="Arial" panose="020B0604020202020204" pitchFamily="34" charset="0"/>
              </a:rPr>
              <a:t>Vessel Income Statement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51654B-22F9-8B4A-9DE3-EF2CD51853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5675" y="1203325"/>
            <a:ext cx="7780338" cy="4478338"/>
          </a:xfrm>
        </p:spPr>
        <p:txBody>
          <a:bodyPr/>
          <a:lstStyle/>
          <a:p>
            <a:pPr marL="400050" lvl="1" indent="0">
              <a:buFontTx/>
              <a:buNone/>
              <a:defRPr/>
            </a:pPr>
            <a:endParaRPr lang="en-US" sz="2600" dirty="0">
              <a:ea typeface="+mn-ea"/>
              <a:cs typeface="Arial"/>
            </a:endParaRPr>
          </a:p>
          <a:p>
            <a:pPr lvl="1">
              <a:buFont typeface="Arial" pitchFamily="34" charset="0"/>
              <a:buChar char="•"/>
              <a:defRPr/>
            </a:pPr>
            <a:endParaRPr lang="en-US" sz="2600" dirty="0">
              <a:ea typeface="+mn-ea"/>
              <a:cs typeface="Arial"/>
            </a:endParaRPr>
          </a:p>
        </p:txBody>
      </p:sp>
      <p:pic>
        <p:nvPicPr>
          <p:cNvPr id="32772" name="Picture 5">
            <a:extLst>
              <a:ext uri="{FF2B5EF4-FFF2-40B4-BE49-F238E27FC236}">
                <a16:creationId xmlns:a16="http://schemas.microsoft.com/office/drawing/2014/main" id="{38222AFD-0A35-A34C-9331-2A04C7133CA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/>
          <a:srcRect t="4598"/>
          <a:stretch/>
        </p:blipFill>
        <p:spPr bwMode="auto">
          <a:xfrm>
            <a:off x="574675" y="1295400"/>
            <a:ext cx="8677471" cy="510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96105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>
            <a:alphaModFix amt="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itle 1">
            <a:extLst>
              <a:ext uri="{FF2B5EF4-FFF2-40B4-BE49-F238E27FC236}">
                <a16:creationId xmlns:a16="http://schemas.microsoft.com/office/drawing/2014/main" id="{8747BBC6-47BB-E44C-BC8D-9A831516643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55675" y="288925"/>
            <a:ext cx="6884988" cy="838200"/>
          </a:xfrm>
        </p:spPr>
        <p:txBody>
          <a:bodyPr/>
          <a:lstStyle/>
          <a:p>
            <a:pPr algn="ctr"/>
            <a:r>
              <a:rPr lang="en-US" altLang="en-US" sz="3200" b="1" dirty="0">
                <a:cs typeface="Arial" panose="020B0604020202020204" pitchFamily="34" charset="0"/>
              </a:rPr>
              <a:t>Fleet Income Statement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218798-D937-CC47-90BA-AEBA5A3993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5675" y="1203325"/>
            <a:ext cx="7780338" cy="4478338"/>
          </a:xfrm>
        </p:spPr>
        <p:txBody>
          <a:bodyPr/>
          <a:lstStyle/>
          <a:p>
            <a:pPr marL="400050" lvl="1" indent="0">
              <a:buFontTx/>
              <a:buNone/>
              <a:defRPr/>
            </a:pPr>
            <a:endParaRPr lang="en-US" sz="2600" dirty="0">
              <a:ea typeface="+mn-ea"/>
              <a:cs typeface="Arial"/>
            </a:endParaRPr>
          </a:p>
          <a:p>
            <a:pPr lvl="1">
              <a:buFont typeface="Arial" pitchFamily="34" charset="0"/>
              <a:buChar char="•"/>
              <a:defRPr/>
            </a:pPr>
            <a:endParaRPr lang="en-US" sz="2600" dirty="0">
              <a:ea typeface="+mn-ea"/>
              <a:cs typeface="Arial"/>
            </a:endParaRPr>
          </a:p>
        </p:txBody>
      </p:sp>
      <p:pic>
        <p:nvPicPr>
          <p:cNvPr id="36868" name="Picture 5">
            <a:extLst>
              <a:ext uri="{FF2B5EF4-FFF2-40B4-BE49-F238E27FC236}">
                <a16:creationId xmlns:a16="http://schemas.microsoft.com/office/drawing/2014/main" id="{A772D627-3896-3B41-96C5-8C8737ADE1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tretch>
            <a:fillRect/>
          </a:stretch>
        </p:blipFill>
        <p:spPr bwMode="auto">
          <a:xfrm>
            <a:off x="1784350" y="1049338"/>
            <a:ext cx="5721350" cy="572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>
            <a:alphaModFix amt="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itle 1">
            <a:extLst>
              <a:ext uri="{FF2B5EF4-FFF2-40B4-BE49-F238E27FC236}">
                <a16:creationId xmlns:a16="http://schemas.microsoft.com/office/drawing/2014/main" id="{8747BBC6-47BB-E44C-BC8D-9A831516643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74675" y="211138"/>
            <a:ext cx="6884988" cy="838200"/>
          </a:xfrm>
        </p:spPr>
        <p:txBody>
          <a:bodyPr/>
          <a:lstStyle/>
          <a:p>
            <a:r>
              <a:rPr lang="en-US" altLang="en-US" sz="3200" b="1" dirty="0">
                <a:cs typeface="Arial" panose="020B0604020202020204" pitchFamily="34" charset="0"/>
              </a:rPr>
              <a:t>Fleet Income Statement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218798-D937-CC47-90BA-AEBA5A3993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5675" y="1203325"/>
            <a:ext cx="7780338" cy="4478338"/>
          </a:xfrm>
        </p:spPr>
        <p:txBody>
          <a:bodyPr/>
          <a:lstStyle/>
          <a:p>
            <a:pPr marL="400050" lvl="1" indent="0">
              <a:buFontTx/>
              <a:buNone/>
              <a:defRPr/>
            </a:pPr>
            <a:endParaRPr lang="en-US" sz="2600" dirty="0">
              <a:ea typeface="+mn-ea"/>
              <a:cs typeface="Arial"/>
            </a:endParaRPr>
          </a:p>
          <a:p>
            <a:pPr lvl="1">
              <a:buFont typeface="Arial" pitchFamily="34" charset="0"/>
              <a:buChar char="•"/>
              <a:defRPr/>
            </a:pPr>
            <a:endParaRPr lang="en-US" sz="2600" dirty="0">
              <a:ea typeface="+mn-ea"/>
              <a:cs typeface="Arial"/>
            </a:endParaRPr>
          </a:p>
        </p:txBody>
      </p:sp>
      <p:pic>
        <p:nvPicPr>
          <p:cNvPr id="36868" name="Picture 5">
            <a:extLst>
              <a:ext uri="{FF2B5EF4-FFF2-40B4-BE49-F238E27FC236}">
                <a16:creationId xmlns:a16="http://schemas.microsoft.com/office/drawing/2014/main" id="{A772D627-3896-3B41-96C5-8C8737ADE14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/>
          <a:srcRect t="3783"/>
          <a:stretch/>
        </p:blipFill>
        <p:spPr bwMode="auto">
          <a:xfrm>
            <a:off x="574675" y="1244600"/>
            <a:ext cx="8635990" cy="51023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0468277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3">
            <a:alphaModFix amt="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itle 1">
            <a:extLst>
              <a:ext uri="{FF2B5EF4-FFF2-40B4-BE49-F238E27FC236}">
                <a16:creationId xmlns:a16="http://schemas.microsoft.com/office/drawing/2014/main" id="{7DA0CF63-8688-3342-915F-FAF7EE1632F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55675" y="365125"/>
            <a:ext cx="7381875" cy="838200"/>
          </a:xfrm>
        </p:spPr>
        <p:txBody>
          <a:bodyPr/>
          <a:lstStyle/>
          <a:p>
            <a:r>
              <a:rPr lang="en-US" altLang="en-US" sz="2800" b="1" dirty="0">
                <a:cs typeface="Arial" panose="020B0604020202020204" pitchFamily="34" charset="0"/>
              </a:rPr>
              <a:t>Owner QS Decomposition – Community</a:t>
            </a:r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0EEAD283-8BC0-D64A-9925-5545454A59B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574675" y="1323059"/>
            <a:ext cx="4145728" cy="5182161"/>
          </a:xfr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A7EAFB0-CFD3-9945-8F01-3537E007574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94251" y="1335759"/>
            <a:ext cx="4145728" cy="5182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228092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3">
            <a:alphaModFix amt="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itle 1">
            <a:extLst>
              <a:ext uri="{FF2B5EF4-FFF2-40B4-BE49-F238E27FC236}">
                <a16:creationId xmlns:a16="http://schemas.microsoft.com/office/drawing/2014/main" id="{7DA0CF63-8688-3342-915F-FAF7EE1632F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55675" y="365125"/>
            <a:ext cx="7381875" cy="838200"/>
          </a:xfrm>
        </p:spPr>
        <p:txBody>
          <a:bodyPr/>
          <a:lstStyle/>
          <a:p>
            <a:r>
              <a:rPr lang="en-US" altLang="en-US" sz="2800" b="1" dirty="0">
                <a:cs typeface="Arial" panose="020B0604020202020204" pitchFamily="34" charset="0"/>
              </a:rPr>
              <a:t>Owner QS Decomposition – Owner type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3E6B049-9B9B-414B-B1FE-54B79945318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574674" y="1142999"/>
            <a:ext cx="7464425" cy="5598319"/>
          </a:xfrm>
        </p:spPr>
      </p:pic>
    </p:spTree>
    <p:extLst>
      <p:ext uri="{BB962C8B-B14F-4D97-AF65-F5344CB8AC3E}">
        <p14:creationId xmlns:p14="http://schemas.microsoft.com/office/powerpoint/2010/main" val="197062733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3">
            <a:alphaModFix amt="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itle 1">
            <a:extLst>
              <a:ext uri="{FF2B5EF4-FFF2-40B4-BE49-F238E27FC236}">
                <a16:creationId xmlns:a16="http://schemas.microsoft.com/office/drawing/2014/main" id="{7DA0CF63-8688-3342-915F-FAF7EE1632F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55675" y="365125"/>
            <a:ext cx="7381875" cy="838200"/>
          </a:xfrm>
        </p:spPr>
        <p:txBody>
          <a:bodyPr/>
          <a:lstStyle/>
          <a:p>
            <a:r>
              <a:rPr lang="en-US" altLang="en-US" sz="2800" b="1" dirty="0">
                <a:cs typeface="Arial" panose="020B0604020202020204" pitchFamily="34" charset="0"/>
              </a:rPr>
              <a:t>Owner QS Decomposition – Owner type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3E6B049-9B9B-414B-B1FE-54B79945318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1041200" y="1142999"/>
            <a:ext cx="6531372" cy="5598319"/>
          </a:xfrm>
        </p:spPr>
      </p:pic>
    </p:spTree>
    <p:extLst>
      <p:ext uri="{BB962C8B-B14F-4D97-AF65-F5344CB8AC3E}">
        <p14:creationId xmlns:p14="http://schemas.microsoft.com/office/powerpoint/2010/main" val="357302926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3">
            <a:alphaModFix amt="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itle 1">
            <a:extLst>
              <a:ext uri="{FF2B5EF4-FFF2-40B4-BE49-F238E27FC236}">
                <a16:creationId xmlns:a16="http://schemas.microsoft.com/office/drawing/2014/main" id="{7DA0CF63-8688-3342-915F-FAF7EE1632F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55675" y="365125"/>
            <a:ext cx="7381875" cy="838200"/>
          </a:xfrm>
        </p:spPr>
        <p:txBody>
          <a:bodyPr/>
          <a:lstStyle/>
          <a:p>
            <a:r>
              <a:rPr lang="en-US" altLang="en-US" sz="2800" b="1" dirty="0">
                <a:cs typeface="Arial" panose="020B0604020202020204" pitchFamily="34" charset="0"/>
              </a:rPr>
              <a:t>Owner QS Decomposition – Concentration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3E6B049-9B9B-414B-B1FE-54B79945318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1041200" y="1142999"/>
            <a:ext cx="6531372" cy="5598318"/>
          </a:xfrm>
        </p:spPr>
      </p:pic>
    </p:spTree>
    <p:extLst>
      <p:ext uri="{BB962C8B-B14F-4D97-AF65-F5344CB8AC3E}">
        <p14:creationId xmlns:p14="http://schemas.microsoft.com/office/powerpoint/2010/main" val="46030523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3">
            <a:alphaModFix amt="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itle 1">
            <a:extLst>
              <a:ext uri="{FF2B5EF4-FFF2-40B4-BE49-F238E27FC236}">
                <a16:creationId xmlns:a16="http://schemas.microsoft.com/office/drawing/2014/main" id="{7DA0CF63-8688-3342-915F-FAF7EE1632F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55675" y="365125"/>
            <a:ext cx="7381875" cy="838200"/>
          </a:xfrm>
        </p:spPr>
        <p:txBody>
          <a:bodyPr/>
          <a:lstStyle/>
          <a:p>
            <a:r>
              <a:rPr lang="en-US" altLang="en-US" sz="2800" b="1" dirty="0">
                <a:cs typeface="Arial" panose="020B0604020202020204" pitchFamily="34" charset="0"/>
              </a:rPr>
              <a:t>Owner QS Decomposition – Concentration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3E6B049-9B9B-414B-B1FE-54B79945318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1507727" y="1142999"/>
            <a:ext cx="5598318" cy="5598318"/>
          </a:xfrm>
        </p:spPr>
      </p:pic>
    </p:spTree>
    <p:extLst>
      <p:ext uri="{BB962C8B-B14F-4D97-AF65-F5344CB8AC3E}">
        <p14:creationId xmlns:p14="http://schemas.microsoft.com/office/powerpoint/2010/main" val="421876623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3">
            <a:alphaModFix amt="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itle 1">
            <a:extLst>
              <a:ext uri="{FF2B5EF4-FFF2-40B4-BE49-F238E27FC236}">
                <a16:creationId xmlns:a16="http://schemas.microsoft.com/office/drawing/2014/main" id="{7DA0CF63-8688-3342-915F-FAF7EE1632F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55675" y="365125"/>
            <a:ext cx="7381875" cy="838200"/>
          </a:xfrm>
        </p:spPr>
        <p:txBody>
          <a:bodyPr/>
          <a:lstStyle/>
          <a:p>
            <a:r>
              <a:rPr lang="en-US" altLang="en-US" sz="2800" b="1" dirty="0">
                <a:cs typeface="Arial" panose="020B0604020202020204" pitchFamily="34" charset="0"/>
              </a:rPr>
              <a:t>Crew QS Decomposition – Community</a:t>
            </a:r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0EEAD283-8BC0-D64A-9925-5545454A59B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574675" y="1323059"/>
            <a:ext cx="4145728" cy="5182160"/>
          </a:xfr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A7EAFB0-CFD3-9945-8F01-3537E007574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94251" y="1335759"/>
            <a:ext cx="4145728" cy="5182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3102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3">
            <a:alphaModFix amt="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>
            <a:extLst>
              <a:ext uri="{FF2B5EF4-FFF2-40B4-BE49-F238E27FC236}">
                <a16:creationId xmlns:a16="http://schemas.microsoft.com/office/drawing/2014/main" id="{732E4491-1D5F-4345-9D53-5998533ED53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55675" y="365125"/>
            <a:ext cx="7381875" cy="838200"/>
          </a:xfrm>
        </p:spPr>
        <p:txBody>
          <a:bodyPr/>
          <a:lstStyle/>
          <a:p>
            <a:r>
              <a:rPr lang="en-US" altLang="en-US" sz="3200" b="1" dirty="0">
                <a:cs typeface="Arial" panose="020B0604020202020204" pitchFamily="34" charset="0"/>
              </a:rPr>
              <a:t>2020 Crab Economic SAFE Overview</a:t>
            </a:r>
          </a:p>
        </p:txBody>
      </p:sp>
      <p:sp>
        <p:nvSpPr>
          <p:cNvPr id="6147" name="Content Placeholder 2">
            <a:extLst>
              <a:ext uri="{FF2B5EF4-FFF2-40B4-BE49-F238E27FC236}">
                <a16:creationId xmlns:a16="http://schemas.microsoft.com/office/drawing/2014/main" id="{B2991280-8D75-DE43-BF43-9C4336EF94E1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955675" y="1211263"/>
            <a:ext cx="7475538" cy="4143375"/>
          </a:xfrm>
        </p:spPr>
        <p:txBody>
          <a:bodyPr/>
          <a:lstStyle/>
          <a:p>
            <a:pPr>
              <a:lnSpc>
                <a:spcPct val="90000"/>
              </a:lnSpc>
              <a:buFontTx/>
              <a:buChar char="•"/>
            </a:pPr>
            <a:r>
              <a:rPr lang="en-US" altLang="en-US" dirty="0">
                <a:solidFill>
                  <a:srgbClr val="003F7B"/>
                </a:solidFill>
              </a:rPr>
              <a:t>Executive Summary (SAFE Report extract)</a:t>
            </a:r>
          </a:p>
          <a:p>
            <a:pPr>
              <a:lnSpc>
                <a:spcPct val="90000"/>
              </a:lnSpc>
              <a:buFontTx/>
              <a:buChar char="•"/>
            </a:pPr>
            <a:r>
              <a:rPr lang="en-US" altLang="en-US" dirty="0">
                <a:solidFill>
                  <a:srgbClr val="003F7B"/>
                </a:solidFill>
              </a:rPr>
              <a:t>Economic Status and Trends</a:t>
            </a:r>
          </a:p>
          <a:p>
            <a:pPr lvl="1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en-US" dirty="0">
                <a:solidFill>
                  <a:srgbClr val="003F7B"/>
                </a:solidFill>
              </a:rPr>
              <a:t>Economic output</a:t>
            </a:r>
          </a:p>
          <a:p>
            <a:pPr lvl="2">
              <a:lnSpc>
                <a:spcPct val="90000"/>
              </a:lnSpc>
            </a:pPr>
            <a:r>
              <a:rPr lang="en-US" altLang="en-US" dirty="0">
                <a:solidFill>
                  <a:srgbClr val="003F7B"/>
                </a:solidFill>
              </a:rPr>
              <a:t>TACs, landings, ex-vessel and finished product volume</a:t>
            </a:r>
          </a:p>
          <a:p>
            <a:pPr lvl="2">
              <a:lnSpc>
                <a:spcPct val="90000"/>
              </a:lnSpc>
            </a:pPr>
            <a:r>
              <a:rPr lang="en-US" altLang="en-US" dirty="0">
                <a:solidFill>
                  <a:srgbClr val="003F7B"/>
                </a:solidFill>
              </a:rPr>
              <a:t>Ex-vessel and first wholesale revenue and average prices</a:t>
            </a:r>
          </a:p>
          <a:p>
            <a:pPr lvl="1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en-US" dirty="0">
                <a:solidFill>
                  <a:srgbClr val="003F7B"/>
                </a:solidFill>
              </a:rPr>
              <a:t>Income and employment</a:t>
            </a:r>
          </a:p>
          <a:p>
            <a:pPr lvl="1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en-US" dirty="0">
                <a:solidFill>
                  <a:srgbClr val="003F7B"/>
                </a:solidFill>
              </a:rPr>
              <a:t>Operating costs and Income Statement</a:t>
            </a:r>
          </a:p>
          <a:p>
            <a:pPr lvl="1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en-US" dirty="0">
                <a:solidFill>
                  <a:srgbClr val="003F7B"/>
                </a:solidFill>
              </a:rPr>
              <a:t>Quota Market and Holdings</a:t>
            </a:r>
          </a:p>
          <a:p>
            <a:pPr lvl="1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en-US" dirty="0">
                <a:solidFill>
                  <a:srgbClr val="003F7B"/>
                </a:solidFill>
              </a:rPr>
              <a:t>Fishing capacity and effort</a:t>
            </a:r>
          </a:p>
          <a:p>
            <a:pPr lvl="1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en-US" dirty="0">
                <a:solidFill>
                  <a:srgbClr val="003F7B"/>
                </a:solidFill>
              </a:rPr>
              <a:t>International trade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3">
            <a:alphaModFix amt="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itle 1">
            <a:extLst>
              <a:ext uri="{FF2B5EF4-FFF2-40B4-BE49-F238E27FC236}">
                <a16:creationId xmlns:a16="http://schemas.microsoft.com/office/drawing/2014/main" id="{7DA0CF63-8688-3342-915F-FAF7EE1632F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55675" y="365125"/>
            <a:ext cx="7381875" cy="838200"/>
          </a:xfrm>
        </p:spPr>
        <p:txBody>
          <a:bodyPr/>
          <a:lstStyle/>
          <a:p>
            <a:r>
              <a:rPr lang="en-US" altLang="en-US" sz="2800" b="1" dirty="0">
                <a:cs typeface="Arial" panose="020B0604020202020204" pitchFamily="34" charset="0"/>
              </a:rPr>
              <a:t>Crew QS Decomposition – Concentration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3E6B049-9B9B-414B-B1FE-54B79945318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961626" y="1244258"/>
            <a:ext cx="7572773" cy="5409123"/>
          </a:xfrm>
        </p:spPr>
      </p:pic>
    </p:spTree>
    <p:extLst>
      <p:ext uri="{BB962C8B-B14F-4D97-AF65-F5344CB8AC3E}">
        <p14:creationId xmlns:p14="http://schemas.microsoft.com/office/powerpoint/2010/main" val="292495144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3">
            <a:alphaModFix amt="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itle 1">
            <a:extLst>
              <a:ext uri="{FF2B5EF4-FFF2-40B4-BE49-F238E27FC236}">
                <a16:creationId xmlns:a16="http://schemas.microsoft.com/office/drawing/2014/main" id="{7DA0CF63-8688-3342-915F-FAF7EE1632F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55675" y="365125"/>
            <a:ext cx="7381875" cy="838200"/>
          </a:xfrm>
        </p:spPr>
        <p:txBody>
          <a:bodyPr/>
          <a:lstStyle/>
          <a:p>
            <a:r>
              <a:rPr lang="en-US" altLang="en-US" sz="3600" b="1" dirty="0">
                <a:cs typeface="Arial" panose="020B0604020202020204" pitchFamily="34" charset="0"/>
              </a:rPr>
              <a:t>Discussion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951E56-649C-7C48-9A0B-356AA5AAA0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5675" y="1211263"/>
            <a:ext cx="7475538" cy="4143375"/>
          </a:xfrm>
        </p:spPr>
        <p:txBody>
          <a:bodyPr/>
          <a:lstStyle/>
          <a:p>
            <a:pPr marL="0" indent="0">
              <a:spcBef>
                <a:spcPts val="0"/>
              </a:spcBef>
              <a:defRPr/>
            </a:pPr>
            <a:r>
              <a:rPr lang="en-US" sz="2800" dirty="0">
                <a:solidFill>
                  <a:srgbClr val="003F7B"/>
                </a:solidFill>
                <a:ea typeface="+mn-ea"/>
              </a:rPr>
              <a:t>Priorities for 2022 SAFE:</a:t>
            </a:r>
          </a:p>
          <a:p>
            <a:pPr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r>
              <a:rPr lang="en-US" sz="2800" dirty="0">
                <a:solidFill>
                  <a:srgbClr val="003F7B"/>
                </a:solidFill>
                <a:ea typeface="+mn-ea"/>
              </a:rPr>
              <a:t>Report card metrics, ESP integration</a:t>
            </a:r>
          </a:p>
          <a:p>
            <a:pPr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r>
              <a:rPr lang="en-US" sz="2800" dirty="0">
                <a:solidFill>
                  <a:srgbClr val="003F7B"/>
                </a:solidFill>
                <a:ea typeface="+mn-ea"/>
              </a:rPr>
              <a:t>Price forecasts &amp; current-year estimates</a:t>
            </a:r>
          </a:p>
          <a:p>
            <a:pPr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r>
              <a:rPr lang="en-US" sz="2800" dirty="0">
                <a:solidFill>
                  <a:srgbClr val="003F7B"/>
                </a:solidFill>
                <a:ea typeface="+mn-ea"/>
              </a:rPr>
              <a:t>Processing sector income analysis</a:t>
            </a:r>
          </a:p>
          <a:p>
            <a:pPr marL="0" indent="0">
              <a:spcBef>
                <a:spcPts val="0"/>
              </a:spcBef>
              <a:defRPr/>
            </a:pPr>
            <a:endParaRPr lang="en-US" sz="2800" dirty="0">
              <a:solidFill>
                <a:srgbClr val="003F7B"/>
              </a:solidFill>
              <a:ea typeface="+mn-ea"/>
            </a:endParaRPr>
          </a:p>
          <a:p>
            <a:pPr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r>
              <a:rPr lang="en-US" sz="2800" dirty="0">
                <a:solidFill>
                  <a:srgbClr val="003F7B"/>
                </a:solidFill>
                <a:ea typeface="+mn-ea"/>
              </a:rPr>
              <a:t>Council CRP Review - 2023</a:t>
            </a:r>
          </a:p>
        </p:txBody>
      </p:sp>
    </p:spTree>
    <p:extLst>
      <p:ext uri="{BB962C8B-B14F-4D97-AF65-F5344CB8AC3E}">
        <p14:creationId xmlns:p14="http://schemas.microsoft.com/office/powerpoint/2010/main" val="15888035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3">
            <a:alphaModFix amt="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>
            <a:extLst>
              <a:ext uri="{FF2B5EF4-FFF2-40B4-BE49-F238E27FC236}">
                <a16:creationId xmlns:a16="http://schemas.microsoft.com/office/drawing/2014/main" id="{5070281A-3C5A-3543-BCE8-EF059099401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55675" y="365125"/>
            <a:ext cx="7381875" cy="838200"/>
          </a:xfrm>
        </p:spPr>
        <p:txBody>
          <a:bodyPr/>
          <a:lstStyle/>
          <a:p>
            <a:r>
              <a:rPr lang="en-US" altLang="en-US" sz="3200" b="1" dirty="0">
                <a:cs typeface="Arial" panose="020B0604020202020204" pitchFamily="34" charset="0"/>
              </a:rPr>
              <a:t>Economic SAFE availability</a:t>
            </a:r>
          </a:p>
        </p:txBody>
      </p:sp>
      <p:pic>
        <p:nvPicPr>
          <p:cNvPr id="8195" name="Content Placeholder 4">
            <a:extLst>
              <a:ext uri="{FF2B5EF4-FFF2-40B4-BE49-F238E27FC236}">
                <a16:creationId xmlns:a16="http://schemas.microsoft.com/office/drawing/2014/main" id="{37CD0947-DEB0-1C4C-B687-D235069937BB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1050924" y="1049338"/>
            <a:ext cx="6692791" cy="4794250"/>
          </a:xfrm>
        </p:spPr>
      </p:pic>
      <p:sp>
        <p:nvSpPr>
          <p:cNvPr id="8196" name="Rectangle 5">
            <a:extLst>
              <a:ext uri="{FF2B5EF4-FFF2-40B4-BE49-F238E27FC236}">
                <a16:creationId xmlns:a16="http://schemas.microsoft.com/office/drawing/2014/main" id="{D46BA996-4D0B-794B-959B-C0443DD65E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1550" y="5751513"/>
            <a:ext cx="747077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dirty="0">
                <a:hlinkClick r:id="rId5"/>
              </a:rPr>
              <a:t>https://www.afsc.noaa.gov/REFM/Socioeconomics/SAFE/default.php</a:t>
            </a:r>
            <a:endParaRPr lang="en-US" altLang="en-US" dirty="0"/>
          </a:p>
          <a:p>
            <a:pPr eaLnBrk="1" hangingPunct="1"/>
            <a:r>
              <a:rPr lang="en-US" altLang="en-US" dirty="0"/>
              <a:t>https://</a:t>
            </a:r>
            <a:r>
              <a:rPr lang="en-US" altLang="en-US" dirty="0" err="1"/>
              <a:t>reports.psmfc.org</a:t>
            </a:r>
            <a:r>
              <a:rPr lang="en-US" altLang="en-US" dirty="0"/>
              <a:t>/</a:t>
            </a:r>
            <a:r>
              <a:rPr lang="en-US" altLang="en-US" dirty="0" err="1"/>
              <a:t>akfindev</a:t>
            </a:r>
            <a:r>
              <a:rPr lang="en-US" altLang="en-US" dirty="0"/>
              <a:t>/</a:t>
            </a:r>
            <a:r>
              <a:rPr lang="en-US" altLang="en-US" dirty="0" err="1"/>
              <a:t>f?p</a:t>
            </a:r>
            <a:r>
              <a:rPr lang="en-US" altLang="en-US" dirty="0"/>
              <a:t>=501:2002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>
            <a:alphaModFix amt="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>
            <a:extLst>
              <a:ext uri="{FF2B5EF4-FFF2-40B4-BE49-F238E27FC236}">
                <a16:creationId xmlns:a16="http://schemas.microsoft.com/office/drawing/2014/main" id="{27AAE389-C5F6-5E40-A99D-C1CF33B396D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74675" y="107950"/>
            <a:ext cx="6019800" cy="838200"/>
          </a:xfrm>
        </p:spPr>
        <p:txBody>
          <a:bodyPr/>
          <a:lstStyle/>
          <a:p>
            <a:r>
              <a:rPr lang="en-US" altLang="en-US" sz="3200" b="1" dirty="0">
                <a:cs typeface="Arial" panose="020B0604020202020204" pitchFamily="34" charset="0"/>
              </a:rPr>
              <a:t>TAC 2005/06 – 2021/22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EDDEE7-D543-4543-A5E8-7F86C0D4B8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5675" y="1203325"/>
            <a:ext cx="7780338" cy="4478338"/>
          </a:xfrm>
        </p:spPr>
        <p:txBody>
          <a:bodyPr/>
          <a:lstStyle/>
          <a:p>
            <a:pPr marL="400050" lvl="1" indent="0">
              <a:buFontTx/>
              <a:buNone/>
              <a:defRPr/>
            </a:pPr>
            <a:endParaRPr lang="en-US" sz="2600" dirty="0">
              <a:ea typeface="+mn-ea"/>
              <a:cs typeface="Arial"/>
            </a:endParaRPr>
          </a:p>
          <a:p>
            <a:pPr lvl="1">
              <a:buFont typeface="Arial" pitchFamily="34" charset="0"/>
              <a:buChar char="•"/>
              <a:defRPr/>
            </a:pPr>
            <a:endParaRPr lang="en-US" sz="2600" dirty="0">
              <a:ea typeface="+mn-ea"/>
              <a:cs typeface="Arial"/>
            </a:endParaRPr>
          </a:p>
        </p:txBody>
      </p:sp>
      <p:pic>
        <p:nvPicPr>
          <p:cNvPr id="16388" name="Picture 5">
            <a:extLst>
              <a:ext uri="{FF2B5EF4-FFF2-40B4-BE49-F238E27FC236}">
                <a16:creationId xmlns:a16="http://schemas.microsoft.com/office/drawing/2014/main" id="{540AD0D7-9A8A-A649-8531-767AEA4CBD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tretch>
            <a:fillRect/>
          </a:stretch>
        </p:blipFill>
        <p:spPr bwMode="auto">
          <a:xfrm>
            <a:off x="446087" y="1049338"/>
            <a:ext cx="8373493" cy="5551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>
            <a:alphaModFix amt="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>
            <a:extLst>
              <a:ext uri="{FF2B5EF4-FFF2-40B4-BE49-F238E27FC236}">
                <a16:creationId xmlns:a16="http://schemas.microsoft.com/office/drawing/2014/main" id="{CFB846C2-88AB-6046-9FE2-BA31386BD10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427163" y="211138"/>
            <a:ext cx="6019800" cy="838200"/>
          </a:xfrm>
        </p:spPr>
        <p:txBody>
          <a:bodyPr/>
          <a:lstStyle/>
          <a:p>
            <a:r>
              <a:rPr lang="en-US" altLang="en-US" sz="3200" b="1" dirty="0">
                <a:cs typeface="Arial" panose="020B0604020202020204" pitchFamily="34" charset="0"/>
              </a:rPr>
              <a:t>Production &amp; Value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3FEBCE-ED38-6E4D-ABB8-49ABBA76E1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5675" y="1203325"/>
            <a:ext cx="7780338" cy="4478338"/>
          </a:xfrm>
        </p:spPr>
        <p:txBody>
          <a:bodyPr/>
          <a:lstStyle/>
          <a:p>
            <a:pPr marL="400050" lvl="1" indent="0">
              <a:buFontTx/>
              <a:buNone/>
              <a:defRPr/>
            </a:pPr>
            <a:endParaRPr lang="en-US" sz="2600" dirty="0">
              <a:ea typeface="+mn-ea"/>
              <a:cs typeface="Arial"/>
            </a:endParaRPr>
          </a:p>
          <a:p>
            <a:pPr lvl="1">
              <a:buFont typeface="Arial" pitchFamily="34" charset="0"/>
              <a:buChar char="•"/>
              <a:defRPr/>
            </a:pPr>
            <a:endParaRPr lang="en-US" sz="2600" dirty="0">
              <a:ea typeface="+mn-ea"/>
              <a:cs typeface="Arial"/>
            </a:endParaRPr>
          </a:p>
        </p:txBody>
      </p:sp>
      <p:pic>
        <p:nvPicPr>
          <p:cNvPr id="18436" name="Picture 4">
            <a:extLst>
              <a:ext uri="{FF2B5EF4-FFF2-40B4-BE49-F238E27FC236}">
                <a16:creationId xmlns:a16="http://schemas.microsoft.com/office/drawing/2014/main" id="{1EDED285-A4F0-2B40-996C-8BD548CD30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tretch>
            <a:fillRect/>
          </a:stretch>
        </p:blipFill>
        <p:spPr bwMode="auto">
          <a:xfrm>
            <a:off x="574675" y="914400"/>
            <a:ext cx="8305800" cy="55371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>
            <a:alphaModFix amt="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1">
            <a:extLst>
              <a:ext uri="{FF2B5EF4-FFF2-40B4-BE49-F238E27FC236}">
                <a16:creationId xmlns:a16="http://schemas.microsoft.com/office/drawing/2014/main" id="{A051F7F8-435E-CB43-B730-713EB0EC94E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55675" y="365125"/>
            <a:ext cx="6837363" cy="838200"/>
          </a:xfrm>
        </p:spPr>
        <p:txBody>
          <a:bodyPr/>
          <a:lstStyle/>
          <a:p>
            <a:r>
              <a:rPr lang="en-US" altLang="en-US" sz="3200" b="1" dirty="0">
                <a:cs typeface="Arial" panose="020B0604020202020204" pitchFamily="34" charset="0"/>
              </a:rPr>
              <a:t>Ex-vessel &amp; Wholesale Price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80FC92-5D9A-264E-859C-68A835D9CD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5675" y="1203325"/>
            <a:ext cx="7780338" cy="4478338"/>
          </a:xfrm>
        </p:spPr>
        <p:txBody>
          <a:bodyPr/>
          <a:lstStyle/>
          <a:p>
            <a:pPr marL="400050" lvl="1" indent="0">
              <a:buFontTx/>
              <a:buNone/>
              <a:defRPr/>
            </a:pPr>
            <a:endParaRPr lang="en-US" sz="2600" dirty="0">
              <a:ea typeface="+mn-ea"/>
              <a:cs typeface="Arial"/>
            </a:endParaRPr>
          </a:p>
          <a:p>
            <a:pPr lvl="1">
              <a:buFont typeface="Arial" pitchFamily="34" charset="0"/>
              <a:buChar char="•"/>
              <a:defRPr/>
            </a:pPr>
            <a:endParaRPr lang="en-US" sz="2600" dirty="0">
              <a:ea typeface="+mn-ea"/>
              <a:cs typeface="Arial"/>
            </a:endParaRPr>
          </a:p>
        </p:txBody>
      </p:sp>
      <p:pic>
        <p:nvPicPr>
          <p:cNvPr id="20484" name="Picture 5">
            <a:extLst>
              <a:ext uri="{FF2B5EF4-FFF2-40B4-BE49-F238E27FC236}">
                <a16:creationId xmlns:a16="http://schemas.microsoft.com/office/drawing/2014/main" id="{8B1F6B2F-8A03-1B44-B4C6-9FB45A391C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tretch>
            <a:fillRect/>
          </a:stretch>
        </p:blipFill>
        <p:spPr bwMode="auto">
          <a:xfrm>
            <a:off x="574675" y="1200179"/>
            <a:ext cx="7977499" cy="55435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>
            <a:alphaModFix amt="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le 1">
            <a:extLst>
              <a:ext uri="{FF2B5EF4-FFF2-40B4-BE49-F238E27FC236}">
                <a16:creationId xmlns:a16="http://schemas.microsoft.com/office/drawing/2014/main" id="{09B9AC61-2E81-1540-8A17-4E80830D42B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55675" y="365125"/>
            <a:ext cx="6837363" cy="838200"/>
          </a:xfrm>
        </p:spPr>
        <p:txBody>
          <a:bodyPr/>
          <a:lstStyle/>
          <a:p>
            <a:r>
              <a:rPr lang="en-US" altLang="en-US" sz="3200" b="1" dirty="0">
                <a:cs typeface="Arial" panose="020B0604020202020204" pitchFamily="34" charset="0"/>
              </a:rPr>
              <a:t>2020 Processing Capacity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3FB71E-8D5A-404E-91F6-3425430293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5675" y="1203325"/>
            <a:ext cx="7780338" cy="4478338"/>
          </a:xfrm>
        </p:spPr>
        <p:txBody>
          <a:bodyPr/>
          <a:lstStyle/>
          <a:p>
            <a:pPr marL="400050" lvl="1" indent="0">
              <a:buFontTx/>
              <a:buNone/>
              <a:defRPr/>
            </a:pPr>
            <a:endParaRPr lang="en-US" sz="2600" dirty="0">
              <a:ea typeface="+mn-ea"/>
              <a:cs typeface="Arial"/>
            </a:endParaRPr>
          </a:p>
          <a:p>
            <a:pPr lvl="1">
              <a:buFont typeface="Arial" pitchFamily="34" charset="0"/>
              <a:buChar char="•"/>
              <a:defRPr/>
            </a:pPr>
            <a:endParaRPr lang="en-US" sz="2600" dirty="0">
              <a:ea typeface="+mn-ea"/>
              <a:cs typeface="Arial"/>
            </a:endParaRPr>
          </a:p>
        </p:txBody>
      </p:sp>
      <p:pic>
        <p:nvPicPr>
          <p:cNvPr id="22532" name="Picture 5">
            <a:extLst>
              <a:ext uri="{FF2B5EF4-FFF2-40B4-BE49-F238E27FC236}">
                <a16:creationId xmlns:a16="http://schemas.microsoft.com/office/drawing/2014/main" id="{50D84A83-3E5B-5D40-84A1-3780394A87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tretch>
            <a:fillRect/>
          </a:stretch>
        </p:blipFill>
        <p:spPr bwMode="auto">
          <a:xfrm>
            <a:off x="866775" y="1049338"/>
            <a:ext cx="8431866" cy="548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>
            <a:alphaModFix amt="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1">
            <a:extLst>
              <a:ext uri="{FF2B5EF4-FFF2-40B4-BE49-F238E27FC236}">
                <a16:creationId xmlns:a16="http://schemas.microsoft.com/office/drawing/2014/main" id="{51159D50-DC3F-F243-8593-9B7B411D4B3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55675" y="365125"/>
            <a:ext cx="7678738" cy="838200"/>
          </a:xfrm>
        </p:spPr>
        <p:txBody>
          <a:bodyPr/>
          <a:lstStyle/>
          <a:p>
            <a:r>
              <a:rPr lang="en-US" altLang="en-US" sz="2800" b="1" dirty="0">
                <a:cs typeface="Arial" panose="020B0604020202020204" pitchFamily="34" charset="0"/>
              </a:rPr>
              <a:t>2020 Employment &amp; Income (CR program)</a:t>
            </a:r>
          </a:p>
        </p:txBody>
      </p:sp>
      <p:pic>
        <p:nvPicPr>
          <p:cNvPr id="24580" name="Picture 11">
            <a:extLst>
              <a:ext uri="{FF2B5EF4-FFF2-40B4-BE49-F238E27FC236}">
                <a16:creationId xmlns:a16="http://schemas.microsoft.com/office/drawing/2014/main" id="{455674A9-BCA0-B04E-99EA-0CFDE4011F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tretch>
            <a:fillRect/>
          </a:stretch>
        </p:blipFill>
        <p:spPr bwMode="auto">
          <a:xfrm>
            <a:off x="574675" y="1049338"/>
            <a:ext cx="9134042" cy="591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991802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>
            <a:alphaModFix amt="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itle 1">
            <a:extLst>
              <a:ext uri="{FF2B5EF4-FFF2-40B4-BE49-F238E27FC236}">
                <a16:creationId xmlns:a16="http://schemas.microsoft.com/office/drawing/2014/main" id="{43F4836C-DE83-E649-84D3-220A3B8C5A9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55675" y="365125"/>
            <a:ext cx="7678738" cy="838200"/>
          </a:xfrm>
        </p:spPr>
        <p:txBody>
          <a:bodyPr/>
          <a:lstStyle/>
          <a:p>
            <a:r>
              <a:rPr lang="en-US" altLang="en-US" sz="2800" b="1" dirty="0">
                <a:cs typeface="Arial" panose="020B0604020202020204" pitchFamily="34" charset="0"/>
              </a:rPr>
              <a:t>IFQ Lease Activity and Rates</a:t>
            </a:r>
          </a:p>
        </p:txBody>
      </p:sp>
      <p:pic>
        <p:nvPicPr>
          <p:cNvPr id="30723" name="Picture 11">
            <a:extLst>
              <a:ext uri="{FF2B5EF4-FFF2-40B4-BE49-F238E27FC236}">
                <a16:creationId xmlns:a16="http://schemas.microsoft.com/office/drawing/2014/main" id="{008F1795-3FDD-BB40-AC55-712FBCC04B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tretch>
            <a:fillRect/>
          </a:stretch>
        </p:blipFill>
        <p:spPr bwMode="auto">
          <a:xfrm>
            <a:off x="574674" y="1049337"/>
            <a:ext cx="5127625" cy="57183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24" name="Content Placeholder 2">
            <a:extLst>
              <a:ext uri="{FF2B5EF4-FFF2-40B4-BE49-F238E27FC236}">
                <a16:creationId xmlns:a16="http://schemas.microsoft.com/office/drawing/2014/main" id="{23DA0756-4C6A-3246-8082-CA14F7E58144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6100763" y="1420813"/>
            <a:ext cx="3043237" cy="4260850"/>
          </a:xfrm>
        </p:spPr>
        <p:txBody>
          <a:bodyPr/>
          <a:lstStyle/>
          <a:p>
            <a:pPr marL="342900" lvl="1" indent="-342900">
              <a:buFont typeface="Arial" panose="020B0604020202020204" pitchFamily="34" charset="0"/>
              <a:buChar char="•"/>
              <a:tabLst>
                <a:tab pos="3194050" algn="l"/>
              </a:tabLst>
            </a:pPr>
            <a:r>
              <a:rPr lang="en-US" altLang="en-US" sz="2000" dirty="0">
                <a:solidFill>
                  <a:srgbClr val="003F7B"/>
                </a:solidFill>
                <a:cs typeface="Arial" panose="020B0604020202020204" pitchFamily="34" charset="0"/>
              </a:rPr>
              <a:t>BBR CVO A: 62-63%</a:t>
            </a:r>
          </a:p>
          <a:p>
            <a:pPr marL="342900" lvl="1" indent="-342900">
              <a:buFont typeface="Arial" panose="020B0604020202020204" pitchFamily="34" charset="0"/>
              <a:buChar char="•"/>
              <a:tabLst>
                <a:tab pos="3194050" algn="l"/>
              </a:tabLst>
            </a:pPr>
            <a:r>
              <a:rPr lang="en-US" altLang="en-US" sz="2000" dirty="0">
                <a:solidFill>
                  <a:srgbClr val="003F7B"/>
                </a:solidFill>
                <a:cs typeface="Arial" panose="020B0604020202020204" pitchFamily="34" charset="0"/>
              </a:rPr>
              <a:t>BSS CVO A: 46%</a:t>
            </a:r>
          </a:p>
          <a:p>
            <a:pPr marL="342900" lvl="1" indent="-342900">
              <a:buFont typeface="Arial" panose="020B0604020202020204" pitchFamily="34" charset="0"/>
              <a:buChar char="•"/>
              <a:tabLst>
                <a:tab pos="3194050" algn="l"/>
              </a:tabLst>
            </a:pPr>
            <a:r>
              <a:rPr lang="en-US" altLang="en-US" sz="2000" dirty="0">
                <a:solidFill>
                  <a:srgbClr val="003F7B"/>
                </a:solidFill>
                <a:cs typeface="Arial" panose="020B0604020202020204" pitchFamily="34" charset="0"/>
              </a:rPr>
              <a:t>Over all QS:</a:t>
            </a:r>
          </a:p>
          <a:p>
            <a:pPr marL="742950" lvl="2" indent="-342900">
              <a:tabLst>
                <a:tab pos="3194050" algn="l"/>
              </a:tabLst>
            </a:pPr>
            <a:r>
              <a:rPr lang="en-US" altLang="en-US" sz="1800" dirty="0">
                <a:solidFill>
                  <a:srgbClr val="003F7B"/>
                </a:solidFill>
                <a:cs typeface="Arial" panose="020B0604020202020204" pitchFamily="34" charset="0"/>
              </a:rPr>
              <a:t>81-88% Leased</a:t>
            </a:r>
          </a:p>
          <a:p>
            <a:pPr marL="742950" lvl="2" indent="-342900">
              <a:tabLst>
                <a:tab pos="3194050" algn="l"/>
              </a:tabLst>
            </a:pPr>
            <a:r>
              <a:rPr lang="en-US" altLang="en-US" sz="1800" dirty="0">
                <a:solidFill>
                  <a:srgbClr val="003F7B"/>
                </a:solidFill>
                <a:cs typeface="Arial" panose="020B0604020202020204" pitchFamily="34" charset="0"/>
              </a:rPr>
              <a:t>39-42% Gross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NOAA Theme">
  <a:themeElements>
    <a:clrScheme name="">
      <a:dk1>
        <a:srgbClr val="002950"/>
      </a:dk1>
      <a:lt1>
        <a:srgbClr val="FFFFFF"/>
      </a:lt1>
      <a:dk2>
        <a:srgbClr val="007262"/>
      </a:dk2>
      <a:lt2>
        <a:srgbClr val="808080"/>
      </a:lt2>
      <a:accent1>
        <a:srgbClr val="BBE0E3"/>
      </a:accent1>
      <a:accent2>
        <a:srgbClr val="FCDA7F"/>
      </a:accent2>
      <a:accent3>
        <a:srgbClr val="FFFFFF"/>
      </a:accent3>
      <a:accent4>
        <a:srgbClr val="002143"/>
      </a:accent4>
      <a:accent5>
        <a:srgbClr val="DAEDEF"/>
      </a:accent5>
      <a:accent6>
        <a:srgbClr val="E4C572"/>
      </a:accent6>
      <a:hlink>
        <a:srgbClr val="955F22"/>
      </a:hlink>
      <a:folHlink>
        <a:srgbClr val="99CC0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ヒラギノ角ゴ Pro W3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ヒラギノ角ゴ Pro W3" charset="-128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noaa-template.pot</Template>
  <TotalTime>11253</TotalTime>
  <Words>574</Words>
  <Application>Microsoft Office PowerPoint</Application>
  <PresentationFormat>On-screen Show (4:3)</PresentationFormat>
  <Paragraphs>122</Paragraphs>
  <Slides>21</Slides>
  <Notes>21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5" baseType="lpstr">
      <vt:lpstr>Arial</vt:lpstr>
      <vt:lpstr>Arial Black</vt:lpstr>
      <vt:lpstr>Calibri</vt:lpstr>
      <vt:lpstr>NOAA Theme</vt:lpstr>
      <vt:lpstr>Crab SAFE: Economic Status Report 2020</vt:lpstr>
      <vt:lpstr>2020 Crab Economic SAFE Overview</vt:lpstr>
      <vt:lpstr>Economic SAFE availability</vt:lpstr>
      <vt:lpstr>TAC 2005/06 – 2021/22</vt:lpstr>
      <vt:lpstr>Production &amp; Value</vt:lpstr>
      <vt:lpstr>Ex-vessel &amp; Wholesale Price</vt:lpstr>
      <vt:lpstr>2020 Processing Capacity</vt:lpstr>
      <vt:lpstr>2020 Employment &amp; Income (CR program)</vt:lpstr>
      <vt:lpstr>IFQ Lease Activity and Rates</vt:lpstr>
      <vt:lpstr>Vessel Income Statement</vt:lpstr>
      <vt:lpstr>Vessel Income Statement</vt:lpstr>
      <vt:lpstr>Fleet Income Statement</vt:lpstr>
      <vt:lpstr>Fleet Income Statement</vt:lpstr>
      <vt:lpstr>Owner QS Decomposition – Community</vt:lpstr>
      <vt:lpstr>Owner QS Decomposition – Owner type</vt:lpstr>
      <vt:lpstr>Owner QS Decomposition – Owner type</vt:lpstr>
      <vt:lpstr>Owner QS Decomposition – Concentration</vt:lpstr>
      <vt:lpstr>Owner QS Decomposition – Concentration</vt:lpstr>
      <vt:lpstr>Crew QS Decomposition – Community</vt:lpstr>
      <vt:lpstr>Crew QS Decomposition – Concentration</vt:lpstr>
      <vt:lpstr>Discussion</vt:lpstr>
    </vt:vector>
  </TitlesOfParts>
  <Company>NA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cp:lastModifiedBy>Sarah Rheinsmith</cp:lastModifiedBy>
  <cp:revision>303</cp:revision>
  <cp:lastPrinted>2020-01-15T21:02:33Z</cp:lastPrinted>
  <dcterms:created xsi:type="dcterms:W3CDTF">2012-11-21T23:29:40Z</dcterms:created>
  <dcterms:modified xsi:type="dcterms:W3CDTF">2022-01-10T22:22:23Z</dcterms:modified>
</cp:coreProperties>
</file>