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76" r:id="rId2"/>
    <p:sldId id="317" r:id="rId3"/>
    <p:sldId id="319" r:id="rId4"/>
    <p:sldId id="320" r:id="rId5"/>
    <p:sldId id="321" r:id="rId6"/>
    <p:sldId id="322" r:id="rId7"/>
    <p:sldId id="298" r:id="rId8"/>
    <p:sldId id="31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60"/>
    <a:srgbClr val="E6E6E6"/>
    <a:srgbClr val="686868"/>
    <a:srgbClr val="777777"/>
    <a:srgbClr val="7E7E7E"/>
    <a:srgbClr val="304676"/>
    <a:srgbClr val="404040"/>
    <a:srgbClr val="17A0DB"/>
    <a:srgbClr val="102244"/>
    <a:srgbClr val="A9B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85797" autoAdjust="0"/>
  </p:normalViewPr>
  <p:slideViewPr>
    <p:cSldViewPr snapToGrid="0">
      <p:cViewPr varScale="1">
        <p:scale>
          <a:sx n="77" d="100"/>
          <a:sy n="77" d="100"/>
        </p:scale>
        <p:origin x="42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05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18AF3-E7B4-47D5-BEFF-E5A4AFE6E32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24F14-E311-4C5F-9AB6-83D1EF46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24F14-E311-4C5F-9AB6-83D1EF4660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24F14-E311-4C5F-9AB6-83D1EF466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2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24F14-E311-4C5F-9AB6-83D1EF466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2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24F14-E311-4C5F-9AB6-83D1EF466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1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24F14-E311-4C5F-9AB6-83D1EF466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24F14-E311-4C5F-9AB6-83D1EF466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9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24F14-E311-4C5F-9AB6-83D1EF466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7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24F14-E311-4C5F-9AB6-83D1EF466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4607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C1E9BA-EE2B-4BA2-B658-D38A26E0D901}" type="datetime9">
              <a:rPr lang="en-US" smtClean="0"/>
              <a:t>11/14/2022 12:17:16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4778" y="5956137"/>
            <a:ext cx="1399962" cy="365125"/>
          </a:xfrm>
        </p:spPr>
        <p:txBody>
          <a:bodyPr/>
          <a:lstStyle>
            <a:lvl1pPr>
              <a:defRPr sz="16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5A3CBFD-9CE0-4863-8A1E-B5F8B36C01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534" y="5681499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5032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2C1E8B71-BE46-4ECC-BB5C-37B14E533147}" type="datetime9">
              <a:rPr lang="en-US" smtClean="0"/>
              <a:t>11/14/2022 12:17:17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470216" cy="365125"/>
          </a:xfrm>
        </p:spPr>
        <p:txBody>
          <a:bodyPr/>
          <a:lstStyle>
            <a:lvl1pPr>
              <a:defRPr sz="16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AE54C8A8-5E7E-4E00-8C70-9CAA3DC2EA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190" y="5681499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39760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3E8B3179-ED81-4EBD-A86B-8BE443E08A66}" type="datetime9">
              <a:rPr lang="en-US" smtClean="0"/>
              <a:t>11/14/2022 12:17:17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461904" cy="365125"/>
          </a:xfrm>
        </p:spPr>
        <p:txBody>
          <a:bodyPr/>
          <a:lstStyle>
            <a:lvl1pPr>
              <a:defRPr sz="16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D43860C-5E4E-4516-94B5-575C8666D3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192" y="5498937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35185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2" y="5956137"/>
            <a:ext cx="23776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1A8928-600D-44C9-8DF0-AA55D88DED5F}" type="datetime9">
              <a:rPr lang="en-US" smtClean="0"/>
              <a:t>11/14/2022 12:17:16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216" y="5956137"/>
            <a:ext cx="1477592" cy="365125"/>
          </a:xfrm>
        </p:spPr>
        <p:txBody>
          <a:bodyPr/>
          <a:lstStyle>
            <a:lvl1pPr>
              <a:defRPr sz="16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15FD1-C8A7-44A0-832F-B3D4BA494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46" y="5956136"/>
            <a:ext cx="413332" cy="34811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7644B71-F55C-4758-9701-EFF5F77A44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534" y="5681499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706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6D24425D-5413-4BFA-884A-BC316C652384}" type="datetime9">
              <a:rPr lang="en-US" smtClean="0"/>
              <a:t>11/14/2022 12:17:17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299" y="5956137"/>
            <a:ext cx="1478529" cy="365125"/>
          </a:xfrm>
        </p:spPr>
        <p:txBody>
          <a:bodyPr/>
          <a:lstStyle>
            <a:lvl1pPr>
              <a:defRPr sz="16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9410B1D-D901-4167-9B27-2F6378372B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1190" y="5671142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9051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2"/>
            <a:ext cx="5393104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DB8EA346-9924-4A4A-8047-97463E41D223}" type="datetime9">
              <a:rPr lang="en-US" smtClean="0"/>
              <a:t>11/14/2022 12:17:17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461904" cy="365125"/>
          </a:xfrm>
        </p:spPr>
        <p:txBody>
          <a:bodyPr/>
          <a:lstStyle>
            <a:lvl1pPr>
              <a:defRPr sz="16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C40F8E9-BE3C-4B94-8C45-95E3A65206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1190" y="5671142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404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818EBD71-7D13-4F18-A25A-AF65623D52E7}" type="datetime9">
              <a:rPr lang="en-US" smtClean="0"/>
              <a:t>11/14/2022 12:17:16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486842" cy="365125"/>
          </a:xfrm>
        </p:spPr>
        <p:txBody>
          <a:bodyPr/>
          <a:lstStyle>
            <a:lvl1pPr>
              <a:defRPr sz="16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C687C99-FFBC-46FE-955C-F5409ECD4E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1190" y="5671142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35872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83110-9C52-4EEB-A7DA-5EEA52D5F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8E6B6-7C4A-4A74-A15C-FF23A460C712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02A6BE-269A-4FC9-BB77-68059134048D}"/>
              </a:ext>
            </a:extLst>
          </p:cNvPr>
          <p:cNvSpPr txBox="1">
            <a:spLocks/>
          </p:cNvSpPr>
          <p:nvPr userDrawn="1"/>
        </p:nvSpPr>
        <p:spPr>
          <a:xfrm>
            <a:off x="575894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2604D5CB-147E-4D02-B1F8-D5F3064C70E9}" type="datetime9">
              <a:rPr lang="en-US" smtClean="0"/>
              <a:t>11/14/2022 12:17:17 AM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299" y="5956137"/>
            <a:ext cx="1436965" cy="365125"/>
          </a:xfrm>
        </p:spPr>
        <p:txBody>
          <a:bodyPr/>
          <a:lstStyle>
            <a:lvl1pPr>
              <a:defRPr sz="16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D5A4086-C60D-4BD2-8AA9-FDE8FEB4AD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192" y="5498937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554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2" y="5956137"/>
            <a:ext cx="23277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CA3F4-607E-45C1-86FA-2C382A14C5F9}" type="datetime9">
              <a:rPr lang="en-US" smtClean="0"/>
              <a:t>11/14/2022 12:17:17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4903" y="5956137"/>
            <a:ext cx="1485908" cy="365125"/>
          </a:xfrm>
        </p:spPr>
        <p:txBody>
          <a:bodyPr/>
          <a:lstStyle>
            <a:lvl1pPr>
              <a:defRPr sz="16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0B260-0932-4134-A776-6E631B939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91" y="5977471"/>
            <a:ext cx="413332" cy="34811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8C19FE1-EB7C-4C00-9378-4E4D5E87E3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1190" y="5671142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643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98" y="5951811"/>
            <a:ext cx="1470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2"/>
                </a:solidFill>
              </a:defRPr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EB8AC-B9B0-44AA-BCC6-55A57D54C2A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40" y="5978817"/>
            <a:ext cx="413332" cy="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3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2" r:id="rId7"/>
    <p:sldLayoutId id="2147483679" r:id="rId8"/>
    <p:sldLayoutId id="2147483680" r:id="rId9"/>
    <p:sldLayoutId id="214748368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s://apps-afsc.fisheries.noaa.gov/Plan_Team/2022/sablefish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07;p70"/>
          <p:cNvSpPr>
            <a:spLocks noChangeAspect="1"/>
          </p:cNvSpPr>
          <p:nvPr/>
        </p:nvSpPr>
        <p:spPr>
          <a:xfrm>
            <a:off x="446088" y="3088639"/>
            <a:ext cx="11271927" cy="3298613"/>
          </a:xfrm>
          <a:prstGeom prst="rect">
            <a:avLst/>
          </a:prstGeom>
          <a:blipFill rotWithShape="1">
            <a:blip r:embed="rId3">
              <a:alphaModFix amt="40000"/>
            </a:blip>
            <a:srcRect/>
            <a:stretch>
              <a:fillRect t="-73002" b="-83286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F9DBE-9C31-4C6E-8C4D-B41261BE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0" y="1020431"/>
            <a:ext cx="9734959" cy="1475013"/>
          </a:xfrm>
        </p:spPr>
        <p:txBody>
          <a:bodyPr>
            <a:normAutofit/>
          </a:bodyPr>
          <a:lstStyle/>
          <a:p>
            <a:r>
              <a:rPr lang="en-US" sz="4000" cap="none" dirty="0"/>
              <a:t>Ecosystem &amp; Socioeconomic Profile:</a:t>
            </a:r>
            <a:br>
              <a:rPr lang="en-US" sz="4000" cap="none" dirty="0"/>
            </a:br>
            <a:r>
              <a:rPr lang="en-US" sz="4000" cap="none" dirty="0"/>
              <a:t>Sablefish Report Card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B3304-D80D-4144-BAAD-38B171B98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Kalei Shotwell, November Groundfish Plan Team 2022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b="15253"/>
          <a:stretch/>
        </p:blipFill>
        <p:spPr>
          <a:xfrm>
            <a:off x="457200" y="5455773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E9477-1D61-4CEB-A9D2-9F6E73A63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36" y="923021"/>
            <a:ext cx="3733985" cy="3144845"/>
          </a:xfrm>
          <a:prstGeom prst="rect">
            <a:avLst/>
          </a:prstGeom>
        </p:spPr>
      </p:pic>
      <p:pic>
        <p:nvPicPr>
          <p:cNvPr id="11" name="Google Shape;515;p70"/>
          <p:cNvPicPr preferRelativeResize="0">
            <a:picLocks noChangeAspect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68746" y="5628865"/>
            <a:ext cx="1556418" cy="5431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57;p104"/>
          <p:cNvSpPr txBox="1"/>
          <p:nvPr/>
        </p:nvSpPr>
        <p:spPr>
          <a:xfrm>
            <a:off x="768927" y="4259506"/>
            <a:ext cx="10577946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94D7E4"/>
              </a:buClr>
              <a:buSzPts val="2000"/>
            </a:pPr>
            <a:r>
              <a:rPr lang="en-US" i="1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Editors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: S. Kalei Shotwell, Dan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Goethel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, Alison Deary, Bridget Ferriss, Katy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Echave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, Chris Lunsford, Kevin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Siwicke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, Elizabeth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Siddon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, Jane Sullivan,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Marysia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Szymkowiak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Gill Sans"/>
                <a:cs typeface="Gill Sans"/>
                <a:sym typeface="Gill Sans"/>
              </a:rPr>
              <a:t>, Ben Williams </a:t>
            </a:r>
          </a:p>
          <a:p>
            <a:pPr algn="ctr">
              <a:buClr>
                <a:srgbClr val="94D7E4"/>
              </a:buClr>
              <a:buSzPts val="2000"/>
            </a:pPr>
            <a:endParaRPr lang="en-US" sz="1000" i="1" dirty="0">
              <a:solidFill>
                <a:schemeClr val="bg1">
                  <a:lumMod val="95000"/>
                </a:schemeClr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algn="ctr">
              <a:buClr>
                <a:srgbClr val="94D7E4"/>
              </a:buClr>
              <a:buSzPts val="2000"/>
            </a:pP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Contributors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: Mayumi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Arimitsu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Steve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Barbeaux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Matt Callahan, Curry Cunningham, Dana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Hanselman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Ben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Fissel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Jean Lee, Jens Nielsen, Krista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Oke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Clare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Ostle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Patrick Ressler, Cara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Rodgveller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Kally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Spalinger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ea typeface="Gill Sans"/>
                <a:cs typeface="Gill Sans"/>
                <a:sym typeface="Gill Sans"/>
              </a:rPr>
              <a:t>, Abigail Tyrell, Jordan Watson, Sarah Wise</a:t>
            </a:r>
            <a:endParaRPr b="0" i="0" u="none" strike="noStrike" cap="none" dirty="0">
              <a:solidFill>
                <a:schemeClr val="bg1">
                  <a:lumMod val="95000"/>
                </a:schemeClr>
              </a:solidFill>
              <a:latin typeface="+mj-lt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05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7;p70"/>
          <p:cNvSpPr>
            <a:spLocks noChangeAspect="1"/>
          </p:cNvSpPr>
          <p:nvPr/>
        </p:nvSpPr>
        <p:spPr>
          <a:xfrm>
            <a:off x="433327" y="609600"/>
            <a:ext cx="11325345" cy="1249082"/>
          </a:xfrm>
          <a:prstGeom prst="rect">
            <a:avLst/>
          </a:prstGeom>
          <a:blipFill rotWithShape="1">
            <a:blip r:embed="rId3">
              <a:alphaModFix amt="40000"/>
            </a:blip>
            <a:srcRect/>
            <a:stretch>
              <a:fillRect t="-203366" b="-3766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orbe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17A45-C720-4348-846F-7A58369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CD15-EC06-4EE8-83F1-7F2667C6680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9B9C3-DA1E-4CA1-952D-64274A92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246A-087B-680A-0B86-FD93365FE145}"/>
              </a:ext>
            </a:extLst>
          </p:cNvPr>
          <p:cNvSpPr txBox="1">
            <a:spLocks/>
          </p:cNvSpPr>
          <p:nvPr/>
        </p:nvSpPr>
        <p:spPr>
          <a:xfrm>
            <a:off x="581194" y="2146057"/>
            <a:ext cx="5979264" cy="40276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Appendix in SAFE Report</a:t>
            </a:r>
          </a:p>
          <a:p>
            <a:pPr lvl="1"/>
            <a:r>
              <a:rPr lang="en-US" sz="2800" dirty="0"/>
              <a:t>Full ESPs in 2017-2019</a:t>
            </a:r>
          </a:p>
          <a:p>
            <a:pPr lvl="1"/>
            <a:r>
              <a:rPr lang="en-US" sz="2800" dirty="0"/>
              <a:t>Partial ESP in 2020</a:t>
            </a:r>
          </a:p>
          <a:p>
            <a:pPr lvl="1"/>
            <a:r>
              <a:rPr lang="en-US" sz="2800" dirty="0"/>
              <a:t>Report Card in 2021</a:t>
            </a:r>
          </a:p>
          <a:p>
            <a:r>
              <a:rPr lang="en-US" sz="33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Card in 2022</a:t>
            </a:r>
            <a:endParaRPr lang="en-US" sz="3300" dirty="0">
              <a:solidFill>
                <a:schemeClr val="tx1"/>
              </a:solidFill>
            </a:endParaRPr>
          </a:p>
          <a:p>
            <a:pPr lvl="1"/>
            <a:r>
              <a:rPr lang="en-US" sz="2800" dirty="0"/>
              <a:t>Simplified template, current data</a:t>
            </a:r>
          </a:p>
          <a:p>
            <a:pPr lvl="1"/>
            <a:r>
              <a:rPr lang="en-US" sz="2800" dirty="0"/>
              <a:t>11 editors, 16 contributors</a:t>
            </a:r>
          </a:p>
          <a:p>
            <a:r>
              <a:rPr lang="en-US" sz="3200" dirty="0"/>
              <a:t>Full Updated ESP in 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440" b="8455"/>
          <a:stretch/>
        </p:blipFill>
        <p:spPr>
          <a:xfrm>
            <a:off x="6733310" y="1865609"/>
            <a:ext cx="4322618" cy="4853217"/>
          </a:xfrm>
          <a:prstGeom prst="rect">
            <a:avLst/>
          </a:prstGeom>
        </p:spPr>
      </p:pic>
      <p:sp>
        <p:nvSpPr>
          <p:cNvPr id="6" name="Google Shape;847;p109">
            <a:extLst>
              <a:ext uri="{FF2B5EF4-FFF2-40B4-BE49-F238E27FC236}">
                <a16:creationId xmlns:a16="http://schemas.microsoft.com/office/drawing/2014/main" id="{91B05B76-CEAE-B4AC-2D0F-9C279B574710}"/>
              </a:ext>
            </a:extLst>
          </p:cNvPr>
          <p:cNvSpPr/>
          <p:nvPr/>
        </p:nvSpPr>
        <p:spPr>
          <a:xfrm>
            <a:off x="7509797" y="5133439"/>
            <a:ext cx="2769643" cy="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Pp. </a:t>
            </a:r>
            <a:r>
              <a:rPr lang="en-US" sz="2400" b="1" i="1" dirty="0">
                <a:latin typeface="+mj-lt"/>
                <a:ea typeface="Calibri"/>
                <a:cs typeface="Calibri"/>
                <a:sym typeface="Calibri"/>
              </a:rPr>
              <a:t>110-139</a:t>
            </a:r>
            <a:endParaRPr sz="2400" b="1" i="1" strike="noStrike" cap="none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1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E16A7E-C923-ED63-DD61-E55D648B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0" y="1858682"/>
            <a:ext cx="11513976" cy="4924217"/>
          </a:xfrm>
          <a:prstGeom prst="rect">
            <a:avLst/>
          </a:prstGeom>
        </p:spPr>
      </p:pic>
      <p:sp>
        <p:nvSpPr>
          <p:cNvPr id="5" name="Google Shape;507;p70"/>
          <p:cNvSpPr>
            <a:spLocks noChangeAspect="1"/>
          </p:cNvSpPr>
          <p:nvPr/>
        </p:nvSpPr>
        <p:spPr>
          <a:xfrm>
            <a:off x="433326" y="609600"/>
            <a:ext cx="11325345" cy="1249082"/>
          </a:xfrm>
          <a:prstGeom prst="rect">
            <a:avLst/>
          </a:prstGeom>
          <a:blipFill rotWithShape="1">
            <a:blip r:embed="rId4">
              <a:alphaModFix amt="40000"/>
            </a:blip>
            <a:srcRect/>
            <a:stretch>
              <a:fillRect t="-203366" b="-3766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orbel"/>
              <a:buNone/>
              <a:tabLst/>
              <a:defRPr/>
            </a:pPr>
            <a:endParaRPr kumimoji="0" sz="1800" b="0" i="0" u="none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17A45-C720-4348-846F-7A58369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CD15-EC06-4EE8-83F1-7F2667C6680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9B9C3-DA1E-4CA1-952D-64274A9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98" y="729658"/>
            <a:ext cx="11029616" cy="988332"/>
          </a:xfrm>
        </p:spPr>
        <p:txBody>
          <a:bodyPr>
            <a:normAutofit/>
          </a:bodyPr>
          <a:lstStyle/>
          <a:p>
            <a:r>
              <a:rPr lang="en-US" sz="3600" cap="none" dirty="0"/>
              <a:t>Ecosystem Summary Table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AEC6A-22C1-13FF-F504-10883C2972F0}"/>
              </a:ext>
            </a:extLst>
          </p:cNvPr>
          <p:cNvSpPr/>
          <p:nvPr/>
        </p:nvSpPr>
        <p:spPr>
          <a:xfrm>
            <a:off x="7022841" y="5708669"/>
            <a:ext cx="3529239" cy="221751"/>
          </a:xfrm>
          <a:prstGeom prst="rect">
            <a:avLst/>
          </a:prstGeom>
          <a:noFill/>
          <a:ln w="38100">
            <a:solidFill>
              <a:srgbClr val="EDD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DE9D9-022A-BDF4-6E9D-1786DF0A96A3}"/>
              </a:ext>
            </a:extLst>
          </p:cNvPr>
          <p:cNvSpPr/>
          <p:nvPr/>
        </p:nvSpPr>
        <p:spPr>
          <a:xfrm>
            <a:off x="9343053" y="6465015"/>
            <a:ext cx="2415618" cy="221751"/>
          </a:xfrm>
          <a:prstGeom prst="rect">
            <a:avLst/>
          </a:prstGeom>
          <a:noFill/>
          <a:ln w="38100">
            <a:solidFill>
              <a:srgbClr val="EDD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9CA00-B4E0-86B2-8890-F3634B7C4409}"/>
              </a:ext>
            </a:extLst>
          </p:cNvPr>
          <p:cNvSpPr/>
          <p:nvPr/>
        </p:nvSpPr>
        <p:spPr>
          <a:xfrm>
            <a:off x="9343053" y="3397900"/>
            <a:ext cx="2415618" cy="221751"/>
          </a:xfrm>
          <a:prstGeom prst="rect">
            <a:avLst/>
          </a:prstGeom>
          <a:noFill/>
          <a:ln w="38100">
            <a:solidFill>
              <a:srgbClr val="EDD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8CAEE-CF8D-9A8E-2477-0DB1480A1E4A}"/>
              </a:ext>
            </a:extLst>
          </p:cNvPr>
          <p:cNvSpPr/>
          <p:nvPr/>
        </p:nvSpPr>
        <p:spPr>
          <a:xfrm>
            <a:off x="9343053" y="3014301"/>
            <a:ext cx="2415618" cy="221751"/>
          </a:xfrm>
          <a:prstGeom prst="rect">
            <a:avLst/>
          </a:prstGeom>
          <a:noFill/>
          <a:ln w="38100">
            <a:solidFill>
              <a:srgbClr val="EDD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7;p70"/>
          <p:cNvSpPr>
            <a:spLocks noChangeAspect="1"/>
          </p:cNvSpPr>
          <p:nvPr/>
        </p:nvSpPr>
        <p:spPr>
          <a:xfrm>
            <a:off x="433326" y="609600"/>
            <a:ext cx="11325345" cy="1249082"/>
          </a:xfrm>
          <a:prstGeom prst="rect">
            <a:avLst/>
          </a:prstGeom>
          <a:blipFill rotWithShape="1">
            <a:blip r:embed="rId3">
              <a:alphaModFix amt="40000"/>
            </a:blip>
            <a:srcRect/>
            <a:stretch>
              <a:fillRect t="-203366" b="-3766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orbel"/>
              <a:buNone/>
              <a:tabLst/>
              <a:defRPr/>
            </a:pPr>
            <a:endParaRPr kumimoji="0" sz="1800" b="0" i="0" u="none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17A45-C720-4348-846F-7A58369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CD15-EC06-4EE8-83F1-7F2667C6680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9B9C3-DA1E-4CA1-952D-64274A9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98" y="729658"/>
            <a:ext cx="11029616" cy="988332"/>
          </a:xfrm>
        </p:spPr>
        <p:txBody>
          <a:bodyPr>
            <a:normAutofit/>
          </a:bodyPr>
          <a:lstStyle/>
          <a:p>
            <a:r>
              <a:rPr lang="en-US" sz="3600" cap="none" dirty="0"/>
              <a:t>Socioeconomic Summary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17F085-E323-774E-B1A2-2F55AB14A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1" b="12952"/>
          <a:stretch/>
        </p:blipFill>
        <p:spPr>
          <a:xfrm>
            <a:off x="341086" y="1858682"/>
            <a:ext cx="11417585" cy="4585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B6B68D-0A46-9451-9F12-5227618EF532}"/>
              </a:ext>
            </a:extLst>
          </p:cNvPr>
          <p:cNvSpPr/>
          <p:nvPr/>
        </p:nvSpPr>
        <p:spPr>
          <a:xfrm>
            <a:off x="8142682" y="2464534"/>
            <a:ext cx="2415618" cy="365124"/>
          </a:xfrm>
          <a:prstGeom prst="rect">
            <a:avLst/>
          </a:prstGeom>
          <a:noFill/>
          <a:ln w="38100">
            <a:solidFill>
              <a:srgbClr val="EDD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411D-2F3F-9319-A439-627C76416A3F}"/>
              </a:ext>
            </a:extLst>
          </p:cNvPr>
          <p:cNvSpPr/>
          <p:nvPr/>
        </p:nvSpPr>
        <p:spPr>
          <a:xfrm>
            <a:off x="8142682" y="4109046"/>
            <a:ext cx="2415618" cy="466414"/>
          </a:xfrm>
          <a:prstGeom prst="rect">
            <a:avLst/>
          </a:prstGeom>
          <a:noFill/>
          <a:ln w="38100">
            <a:solidFill>
              <a:srgbClr val="EDD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7;p70"/>
          <p:cNvSpPr>
            <a:spLocks noChangeAspect="1"/>
          </p:cNvSpPr>
          <p:nvPr/>
        </p:nvSpPr>
        <p:spPr>
          <a:xfrm>
            <a:off x="433327" y="609600"/>
            <a:ext cx="11325345" cy="1249082"/>
          </a:xfrm>
          <a:prstGeom prst="rect">
            <a:avLst/>
          </a:prstGeom>
          <a:blipFill rotWithShape="1">
            <a:blip r:embed="rId3">
              <a:alphaModFix amt="40000"/>
            </a:blip>
            <a:srcRect/>
            <a:stretch>
              <a:fillRect t="-203366" b="-3766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orbe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17A45-C720-4348-846F-7A58369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CD15-EC06-4EE8-83F1-7F2667C6680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9B9C3-DA1E-4CA1-952D-64274A92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Traffic Light Score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246A-087B-680A-0B86-FD93365FE145}"/>
              </a:ext>
            </a:extLst>
          </p:cNvPr>
          <p:cNvSpPr txBox="1">
            <a:spLocks/>
          </p:cNvSpPr>
          <p:nvPr/>
        </p:nvSpPr>
        <p:spPr>
          <a:xfrm>
            <a:off x="581194" y="2146057"/>
            <a:ext cx="6022806" cy="40276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Ecosystem (18 of 20 total)</a:t>
            </a:r>
          </a:p>
          <a:p>
            <a:pPr lvl="1"/>
            <a:r>
              <a:rPr lang="en-US" sz="2800" dirty="0"/>
              <a:t>Physical &lt; to below average</a:t>
            </a:r>
          </a:p>
          <a:p>
            <a:pPr lvl="1"/>
            <a:r>
              <a:rPr lang="en-US" sz="2800" dirty="0"/>
              <a:t>Lower trophic &gt; to above average</a:t>
            </a:r>
          </a:p>
          <a:p>
            <a:pPr lvl="1"/>
            <a:r>
              <a:rPr lang="en-US" sz="2800" dirty="0"/>
              <a:t>Upper trophic &lt; to average</a:t>
            </a:r>
          </a:p>
          <a:p>
            <a:r>
              <a:rPr lang="en-US" sz="3300" dirty="0"/>
              <a:t>Socioeconomic (7 of 8 total)</a:t>
            </a:r>
          </a:p>
          <a:p>
            <a:pPr lvl="1"/>
            <a:r>
              <a:rPr lang="en-US" sz="2800" dirty="0"/>
              <a:t>Fishery performance above average</a:t>
            </a:r>
          </a:p>
          <a:p>
            <a:pPr lvl="1"/>
            <a:r>
              <a:rPr lang="en-US" sz="2800" dirty="0"/>
              <a:t>Economic (lagged) below average</a:t>
            </a:r>
          </a:p>
          <a:p>
            <a:pPr lvl="1"/>
            <a:r>
              <a:rPr lang="en-US" sz="2800" dirty="0"/>
              <a:t>Community not at this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9DC69-B119-A081-DF67-3D0360E0B9D8}"/>
              </a:ext>
            </a:extLst>
          </p:cNvPr>
          <p:cNvGrpSpPr/>
          <p:nvPr/>
        </p:nvGrpSpPr>
        <p:grpSpPr>
          <a:xfrm>
            <a:off x="6696936" y="1978740"/>
            <a:ext cx="4908574" cy="4792174"/>
            <a:chOff x="6696936" y="1978740"/>
            <a:chExt cx="4908574" cy="4792174"/>
          </a:xfrm>
        </p:grpSpPr>
        <p:pic>
          <p:nvPicPr>
            <p:cNvPr id="7" name="Picture" descr="Figure 8: Alt text">
              <a:extLst>
                <a:ext uri="{FF2B5EF4-FFF2-40B4-BE49-F238E27FC236}">
                  <a16:creationId xmlns:a16="http://schemas.microsoft.com/office/drawing/2014/main" id="{51AF851A-CDDD-B771-02AA-2551F2416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141" b="20121"/>
            <a:stretch/>
          </p:blipFill>
          <p:spPr bwMode="auto">
            <a:xfrm>
              <a:off x="6696936" y="1978740"/>
              <a:ext cx="4908574" cy="4792174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pic>
          <p:nvPicPr>
            <p:cNvPr id="9" name="Picture" descr="Figure 8: Alt text">
              <a:extLst>
                <a:ext uri="{FF2B5EF4-FFF2-40B4-BE49-F238E27FC236}">
                  <a16:creationId xmlns:a16="http://schemas.microsoft.com/office/drawing/2014/main" id="{FDF716DF-EEA5-923B-8646-3CBF5ADB3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91" t="85498" r="50964" b="2961"/>
            <a:stretch/>
          </p:blipFill>
          <p:spPr bwMode="auto">
            <a:xfrm>
              <a:off x="7495784" y="3624942"/>
              <a:ext cx="1096673" cy="518888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pic>
          <p:nvPicPr>
            <p:cNvPr id="11" name="Picture" descr="Figure 8: Alt text">
              <a:extLst>
                <a:ext uri="{FF2B5EF4-FFF2-40B4-BE49-F238E27FC236}">
                  <a16:creationId xmlns:a16="http://schemas.microsoft.com/office/drawing/2014/main" id="{52535A8F-BDE0-B620-5036-E04CC6DF4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760" t="85498" r="8820" b="2961"/>
            <a:stretch/>
          </p:blipFill>
          <p:spPr bwMode="auto">
            <a:xfrm>
              <a:off x="7547428" y="4374827"/>
              <a:ext cx="1394559" cy="518889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737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7;p70"/>
          <p:cNvSpPr>
            <a:spLocks noChangeAspect="1"/>
          </p:cNvSpPr>
          <p:nvPr/>
        </p:nvSpPr>
        <p:spPr>
          <a:xfrm>
            <a:off x="433326" y="609600"/>
            <a:ext cx="11325345" cy="1249082"/>
          </a:xfrm>
          <a:prstGeom prst="rect">
            <a:avLst/>
          </a:prstGeom>
          <a:blipFill rotWithShape="1">
            <a:blip r:embed="rId3">
              <a:alphaModFix amt="40000"/>
            </a:blip>
            <a:srcRect/>
            <a:stretch>
              <a:fillRect t="-203366" b="-3766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orbel"/>
              <a:buNone/>
              <a:tabLst/>
              <a:defRPr/>
            </a:pPr>
            <a:endParaRPr kumimoji="0" sz="1800" b="0" i="0" u="none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17A45-C720-4348-846F-7A58369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CD15-EC06-4EE8-83F1-7F2667C6680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9B9C3-DA1E-4CA1-952D-64274A9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98" y="729658"/>
            <a:ext cx="11029616" cy="988332"/>
          </a:xfrm>
        </p:spPr>
        <p:txBody>
          <a:bodyPr>
            <a:normAutofit/>
          </a:bodyPr>
          <a:lstStyle/>
          <a:p>
            <a:r>
              <a:rPr lang="en-US" sz="3600" cap="none" dirty="0"/>
              <a:t>Importance Results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230DA9-E220-1B5D-F8CE-80676F1CE7CB}"/>
              </a:ext>
            </a:extLst>
          </p:cNvPr>
          <p:cNvGrpSpPr/>
          <p:nvPr/>
        </p:nvGrpSpPr>
        <p:grpSpPr>
          <a:xfrm>
            <a:off x="3709436" y="1978740"/>
            <a:ext cx="7268479" cy="4684908"/>
            <a:chOff x="188685" y="2051311"/>
            <a:chExt cx="7268479" cy="468490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671B27F-4AD9-2DFC-BD7B-3225B0DA57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"/>
            <a:stretch/>
          </p:blipFill>
          <p:spPr bwMode="auto">
            <a:xfrm>
              <a:off x="188685" y="2051311"/>
              <a:ext cx="7268479" cy="468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2A0B6-BC8A-DCA6-D8D6-B605F5968D7E}"/>
                </a:ext>
              </a:extLst>
            </p:cNvPr>
            <p:cNvSpPr/>
            <p:nvPr/>
          </p:nvSpPr>
          <p:spPr>
            <a:xfrm>
              <a:off x="6525302" y="2121159"/>
              <a:ext cx="777457" cy="4017540"/>
            </a:xfrm>
            <a:prstGeom prst="rect">
              <a:avLst/>
            </a:prstGeom>
            <a:noFill/>
            <a:ln w="38100">
              <a:solidFill>
                <a:srgbClr val="EDD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Google Shape;847;p109">
            <a:extLst>
              <a:ext uri="{FF2B5EF4-FFF2-40B4-BE49-F238E27FC236}">
                <a16:creationId xmlns:a16="http://schemas.microsoft.com/office/drawing/2014/main" id="{D414958A-D38F-4A13-660F-C44712298F63}"/>
              </a:ext>
            </a:extLst>
          </p:cNvPr>
          <p:cNvSpPr/>
          <p:nvPr/>
        </p:nvSpPr>
        <p:spPr>
          <a:xfrm>
            <a:off x="546860" y="2282901"/>
            <a:ext cx="3106590" cy="38454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Two indicators with importance &gt; 0.5, same indicators as last year: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trike="noStrike" cap="none" dirty="0">
                <a:latin typeface="+mj-lt"/>
                <a:ea typeface="Calibri"/>
                <a:cs typeface="Calibri"/>
                <a:sym typeface="Calibri"/>
              </a:rPr>
              <a:t>Juvenile sablefish CPUE in ADF&amp;G nearshore survey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Incidental catch of sablefish in the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arrowtooth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fishery</a:t>
            </a:r>
            <a:endParaRPr sz="2400" strike="noStrike" cap="none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7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7;p70"/>
          <p:cNvSpPr>
            <a:spLocks noChangeAspect="1"/>
          </p:cNvSpPr>
          <p:nvPr/>
        </p:nvSpPr>
        <p:spPr>
          <a:xfrm>
            <a:off x="433326" y="609600"/>
            <a:ext cx="11325345" cy="1249082"/>
          </a:xfrm>
          <a:prstGeom prst="rect">
            <a:avLst/>
          </a:prstGeom>
          <a:blipFill rotWithShape="1">
            <a:blip r:embed="rId3">
              <a:alphaModFix amt="40000"/>
            </a:blip>
            <a:srcRect/>
            <a:stretch>
              <a:fillRect t="-203366" b="-3766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orbe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17A45-C720-4348-846F-7A58369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CD15-EC06-4EE8-83F1-7F2667C6680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9B9C3-DA1E-4CA1-952D-64274A9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29658"/>
            <a:ext cx="11029616" cy="988332"/>
          </a:xfrm>
        </p:spPr>
        <p:txBody>
          <a:bodyPr>
            <a:normAutofit/>
          </a:bodyPr>
          <a:lstStyle/>
          <a:p>
            <a:r>
              <a:rPr lang="en-US" sz="3600" cap="none" dirty="0"/>
              <a:t>Considerations Highlights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1731701-0C92-F778-BA1C-A42A41240651}"/>
              </a:ext>
            </a:extLst>
          </p:cNvPr>
          <p:cNvSpPr txBox="1">
            <a:spLocks/>
          </p:cNvSpPr>
          <p:nvPr/>
        </p:nvSpPr>
        <p:spPr>
          <a:xfrm>
            <a:off x="581025" y="2146057"/>
            <a:ext cx="11177646" cy="417520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Management Summary</a:t>
            </a:r>
          </a:p>
          <a:p>
            <a:pPr lvl="1"/>
            <a:r>
              <a:rPr lang="en-US" sz="2600" dirty="0"/>
              <a:t>Surface temps warm overall and bottom temp above average in GOA, plankton variable</a:t>
            </a:r>
          </a:p>
          <a:p>
            <a:pPr lvl="1"/>
            <a:r>
              <a:rPr lang="en-US" sz="2600" dirty="0"/>
              <a:t>YOY growth slightly below average, but mean length above average, nearshore juveniles above average, length frequencies support strong 2019 year class</a:t>
            </a:r>
          </a:p>
          <a:p>
            <a:pPr lvl="1"/>
            <a:r>
              <a:rPr lang="en-US" sz="2600" dirty="0"/>
              <a:t>Condition above average for 2017 year class, female adult condition below average in both the survey and fishery</a:t>
            </a:r>
          </a:p>
          <a:p>
            <a:pPr lvl="1"/>
            <a:r>
              <a:rPr lang="en-US" sz="2600" dirty="0"/>
              <a:t>New fishery CPUE indicators similar trends, pot CPUE at all time high, value &amp; price low</a:t>
            </a:r>
          </a:p>
          <a:p>
            <a:pPr lvl="1"/>
            <a:r>
              <a:rPr lang="en-US" sz="2600" dirty="0"/>
              <a:t>Incidental catch sablefish in </a:t>
            </a:r>
            <a:r>
              <a:rPr lang="en-US" sz="2600" dirty="0" err="1"/>
              <a:t>arrowtooth</a:t>
            </a:r>
            <a:r>
              <a:rPr lang="en-US" sz="2600" dirty="0"/>
              <a:t> fishery increased, slight decrease overall in GOA and BSAI</a:t>
            </a:r>
          </a:p>
          <a:p>
            <a:r>
              <a:rPr lang="en-US" sz="3000" dirty="0"/>
              <a:t>Modeling Summary</a:t>
            </a:r>
          </a:p>
          <a:p>
            <a:pPr lvl="1"/>
            <a:r>
              <a:rPr lang="en-US" sz="2600" dirty="0"/>
              <a:t>2 potential covariates for sablefish recruitment, consistent with last year</a:t>
            </a:r>
          </a:p>
          <a:p>
            <a:pPr lvl="1"/>
            <a:r>
              <a:rPr lang="en-US" sz="2600" dirty="0"/>
              <a:t>Several potential research ecosystem models (life cycle, temp projection model, tag model)</a:t>
            </a:r>
          </a:p>
        </p:txBody>
      </p:sp>
    </p:spTree>
    <p:extLst>
      <p:ext uri="{BB962C8B-B14F-4D97-AF65-F5344CB8AC3E}">
        <p14:creationId xmlns:p14="http://schemas.microsoft.com/office/powerpoint/2010/main" val="42615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182;p243">
            <a:extLst>
              <a:ext uri="{FF2B5EF4-FFF2-40B4-BE49-F238E27FC236}">
                <a16:creationId xmlns:a16="http://schemas.microsoft.com/office/drawing/2014/main" id="{B5D23BF4-98C8-52D9-85DC-61C910CB97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599" r="53941"/>
          <a:stretch/>
        </p:blipFill>
        <p:spPr>
          <a:xfrm>
            <a:off x="581191" y="445755"/>
            <a:ext cx="1068570" cy="58676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4F0ED-0F53-4A83-4DD1-DBD64F22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CD15-EC06-4EE8-83F1-7F2667C668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B6AC4-5D68-FB57-66A0-27A1909282AD}"/>
              </a:ext>
            </a:extLst>
          </p:cNvPr>
          <p:cNvSpPr/>
          <p:nvPr/>
        </p:nvSpPr>
        <p:spPr>
          <a:xfrm>
            <a:off x="581191" y="445755"/>
            <a:ext cx="1068570" cy="5867621"/>
          </a:xfrm>
          <a:prstGeom prst="rect">
            <a:avLst/>
          </a:prstGeom>
          <a:solidFill>
            <a:srgbClr val="1A326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2702699-EC87-7B2A-390A-1049FE9F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464185"/>
            <a:ext cx="11029616" cy="988332"/>
          </a:xfrm>
        </p:spPr>
        <p:txBody>
          <a:bodyPr>
            <a:normAutofit/>
          </a:bodyPr>
          <a:lstStyle/>
          <a:p>
            <a:pPr algn="r"/>
            <a:r>
              <a:rPr lang="en-US" sz="3600" cap="none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10" name="Google Shape;1432;p167">
            <a:extLst>
              <a:ext uri="{FF2B5EF4-FFF2-40B4-BE49-F238E27FC236}">
                <a16:creationId xmlns:a16="http://schemas.microsoft.com/office/drawing/2014/main" id="{045A5F44-E92B-CAAF-A904-A4B4D17C77B0}"/>
              </a:ext>
            </a:extLst>
          </p:cNvPr>
          <p:cNvSpPr txBox="1">
            <a:spLocks/>
          </p:cNvSpPr>
          <p:nvPr/>
        </p:nvSpPr>
        <p:spPr>
          <a:xfrm>
            <a:off x="2411361" y="1777181"/>
            <a:ext cx="9121878" cy="45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-457200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ts val="2800"/>
              <a:buFont typeface="+mj-lt"/>
              <a:buAutoNum type="arabicParenR"/>
            </a:pPr>
            <a:r>
              <a:rPr lang="en-US" kern="0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Request for Indicators (RFI) in 2023, use ESP data gaps and research priorities, indicators submitted in January, reviewed in February by ESP teams</a:t>
            </a:r>
          </a:p>
          <a:p>
            <a:pPr indent="-457200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ts val="2800"/>
              <a:buFont typeface="+mj-lt"/>
              <a:buAutoNum type="arabicParenR"/>
            </a:pPr>
            <a:r>
              <a:rPr lang="en-US" kern="0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Plan to run full update for sablefish ESP in 2023 following the RFI process</a:t>
            </a:r>
          </a:p>
          <a:p>
            <a:pPr indent="-457200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ts val="2800"/>
              <a:buFont typeface="+mj-lt"/>
              <a:buAutoNum type="arabicParenR"/>
            </a:pPr>
            <a:r>
              <a:rPr lang="en-US" kern="0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New importance methods evaluation project and testing within the sablefish ESP framework</a:t>
            </a:r>
          </a:p>
          <a:p>
            <a:pPr indent="-457200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ts val="2800"/>
              <a:buFont typeface="+mj-lt"/>
              <a:buAutoNum type="arabicParenR"/>
            </a:pPr>
            <a:r>
              <a:rPr lang="en-US" kern="0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Working on community section with several groups, emphasis on historical use of sablefish in coastal communities (SSC)</a:t>
            </a:r>
          </a:p>
        </p:txBody>
      </p:sp>
    </p:spTree>
    <p:extLst>
      <p:ext uri="{BB962C8B-B14F-4D97-AF65-F5344CB8AC3E}">
        <p14:creationId xmlns:p14="http://schemas.microsoft.com/office/powerpoint/2010/main" val="14095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7CFBD-6F86-435D-8107-9CDCD263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293732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cap="none" dirty="0" err="1">
                <a:solidFill>
                  <a:srgbClr val="FFFFFF"/>
                </a:solidFill>
              </a:rPr>
              <a:t>Kalei</a:t>
            </a:r>
            <a:r>
              <a:rPr lang="en-US" sz="3000" cap="none" dirty="0">
                <a:solidFill>
                  <a:srgbClr val="FFFFFF"/>
                </a:solidFill>
              </a:rPr>
              <a:t> </a:t>
            </a:r>
            <a:r>
              <a:rPr lang="en-US" sz="3000" cap="none" dirty="0" err="1">
                <a:solidFill>
                  <a:srgbClr val="FFFFFF"/>
                </a:solidFill>
              </a:rPr>
              <a:t>Shotwell</a:t>
            </a:r>
            <a:endParaRPr lang="en-US" sz="3000" cap="none" dirty="0">
              <a:solidFill>
                <a:srgbClr val="FFFFFF"/>
              </a:solidFill>
            </a:endParaRPr>
          </a:p>
          <a:p>
            <a:r>
              <a:rPr lang="en-US" sz="1600" cap="none" dirty="0">
                <a:solidFill>
                  <a:schemeClr val="bg1"/>
                </a:solidFill>
              </a:rPr>
              <a:t>NOAA-AFSC</a:t>
            </a:r>
          </a:p>
          <a:p>
            <a:r>
              <a:rPr lang="en-US" sz="1600" cap="none" dirty="0">
                <a:solidFill>
                  <a:schemeClr val="bg1"/>
                </a:solidFill>
              </a:rPr>
              <a:t>Kalei.Shotwell@noaa.gov</a:t>
            </a:r>
          </a:p>
        </p:txBody>
      </p:sp>
      <p:pic>
        <p:nvPicPr>
          <p:cNvPr id="4" name="Google Shape;1108;p131">
            <a:extLst>
              <a:ext uri="{FF2B5EF4-FFF2-40B4-BE49-F238E27FC236}">
                <a16:creationId xmlns:a16="http://schemas.microsoft.com/office/drawing/2014/main" id="{B7BE0EE4-9BBC-8052-D1B6-CABBACF74B9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9190"/>
          <a:stretch/>
        </p:blipFill>
        <p:spPr>
          <a:xfrm>
            <a:off x="1784352" y="453642"/>
            <a:ext cx="6253311" cy="5803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6AE97-11D3-4AAB-837E-3959AEE4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77" y="600628"/>
            <a:ext cx="5526993" cy="2784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cap="none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640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4780</TotalTime>
  <Words>453</Words>
  <Application>Microsoft Office PowerPoint</Application>
  <PresentationFormat>Widescreen</PresentationFormat>
  <Paragraphs>64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</vt:lpstr>
      <vt:lpstr>Gill Sans MT</vt:lpstr>
      <vt:lpstr>Wingdings 2</vt:lpstr>
      <vt:lpstr>Dividend</vt:lpstr>
      <vt:lpstr>Ecosystem &amp; Socioeconomic Profile: Sablefish Report Card</vt:lpstr>
      <vt:lpstr>Overview</vt:lpstr>
      <vt:lpstr>Ecosystem Summary Table</vt:lpstr>
      <vt:lpstr>Socioeconomic Summary Table</vt:lpstr>
      <vt:lpstr>Traffic Light Score</vt:lpstr>
      <vt:lpstr>Importance Results</vt:lpstr>
      <vt:lpstr>Considerations Highlights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NPFMC PPT Template</dc:title>
  <dc:creator>Sarah LaBelle</dc:creator>
  <cp:lastModifiedBy>Kalei Shotwell</cp:lastModifiedBy>
  <cp:revision>109</cp:revision>
  <dcterms:created xsi:type="dcterms:W3CDTF">2019-04-12T17:56:05Z</dcterms:created>
  <dcterms:modified xsi:type="dcterms:W3CDTF">2022-11-14T09:20:38Z</dcterms:modified>
</cp:coreProperties>
</file>