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08" r:id="rId2"/>
    <p:sldMasterId id="2147483716" r:id="rId3"/>
  </p:sldMasterIdLst>
  <p:notesMasterIdLst>
    <p:notesMasterId r:id="rId9"/>
  </p:notesMasterIdLst>
  <p:sldIdLst>
    <p:sldId id="379" r:id="rId4"/>
    <p:sldId id="377" r:id="rId5"/>
    <p:sldId id="381" r:id="rId6"/>
    <p:sldId id="372" r:id="rId7"/>
    <p:sldId id="371" r:id="rId8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A7CBF0-4C32-4ED1-9C72-06960F1730C3}">
  <a:tblStyle styleId="{02A7CBF0-4C32-4ED1-9C72-06960F1730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706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53fc24d1a9_2_5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53" name="Google Shape;1153;g53fc24d1a9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230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hape 61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00" tIns="89600" rIns="89600" bIns="89600" anchor="ctr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5955" name="Shape 61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9275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E67-FB43-42D8-A136-5679B08973B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BF4-F0C1-4424-A00F-CF373C22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8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99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02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D0D5-3A78-410B-AF3B-EF7A0EAD08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3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0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2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43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83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22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37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8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6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1141413"/>
            <a:ext cx="54848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2632075"/>
            <a:ext cx="548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72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Arial Narrow Bold" panose="020B0706020202030204" pitchFamily="34" charset="0"/>
          <a:cs typeface="Arial Narrow Bold"/>
        </a:defRPr>
      </a:lvl1pPr>
      <a:lvl2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2pPr>
      <a:lvl3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3pPr>
      <a:lvl4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4pPr>
      <a:lvl5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5pPr>
      <a:lvl6pPr marL="4572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6pPr>
      <a:lvl7pPr marL="9144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7pPr>
      <a:lvl8pPr marL="13716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8pPr>
      <a:lvl9pPr marL="18288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9pPr>
    </p:titleStyle>
    <p:bodyStyle>
      <a:lvl1pPr algn="r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B7A88-8474-443A-A119-122A87ACC037}" type="slidenum">
              <a:rPr lang="en-US" altLang="en-US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149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BB83-BD43-4658-B8DC-D2E502EB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650" y="634181"/>
            <a:ext cx="4382640" cy="128616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SMBKC draft risk table</a:t>
            </a:r>
            <a:br>
              <a:rPr lang="en-US" sz="2800" dirty="0"/>
            </a:br>
            <a:r>
              <a:rPr lang="en-US" sz="2200" dirty="0"/>
              <a:t>Katie Palof, ADF&amp;G</a:t>
            </a:r>
            <a:br>
              <a:rPr lang="en-US" sz="2200" dirty="0"/>
            </a:br>
            <a:r>
              <a:rPr lang="en-US" sz="2200" dirty="0"/>
              <a:t>May CPT 2021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85C7-1059-47E6-9469-8194A0E8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438400"/>
            <a:ext cx="4091940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Template from groundfish group</a:t>
            </a:r>
          </a:p>
          <a:p>
            <a:r>
              <a:rPr lang="en-US" sz="2000" dirty="0"/>
              <a:t>Reviewed SAFE doc and minutes to fill in each subject area</a:t>
            </a:r>
          </a:p>
          <a:p>
            <a:r>
              <a:rPr lang="en-US" sz="2000" dirty="0"/>
              <a:t>ESP provided helpful information for areas 3 and 4</a:t>
            </a:r>
          </a:p>
          <a:p>
            <a:r>
              <a:rPr lang="en-US" sz="2000" dirty="0"/>
              <a:t>Uncertainty about level of concern baseline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AE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invertebrate, arthropod, crab, eaten&#10;&#10;Description automatically generated">
            <a:extLst>
              <a:ext uri="{FF2B5EF4-FFF2-40B4-BE49-F238E27FC236}">
                <a16:creationId xmlns:a16="http://schemas.microsoft.com/office/drawing/2014/main" id="{4CDD0463-476F-447A-81EB-CE0A9EDEE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57368" y="1250834"/>
            <a:ext cx="6884307" cy="43826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9863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orpion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72A9B87F-A45F-45FE-AF7D-FCAE058CC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542D-E0C6-46D4-8515-37DF7D7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798990"/>
            <a:ext cx="4965379" cy="5095783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5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 considerations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SMBKC assessment, while being a length-based model, is relatively simple as a male only model with a small number of size bins (three).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Many of the life history parameters in this model are borrowed from other stocks – such as M and growth parameters.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Survey irregularity (NMFS) in biomass estimates (especially in years with high catch at station R-24) and survey inconsistencies between NMFS and ADF&amp;G are concerning for predicting the trajectory of this stock. Model runs show that there are strong change in population trajectory depending on the more “believable” survey time series.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Retrospective bias in mature male biomass under the current model framework. 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lack of a 2020 data point for this stock would raise concern, since the model does not project recruitment or population trajectory well without current years survey data. </a:t>
            </a:r>
          </a:p>
          <a:p>
            <a:pPr marL="342900" lvl="1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2: substantially increased concerns.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 Should risk level be compared to “typical” or compared to none?)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218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orpion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72A9B87F-A45F-45FE-AF7D-FCAE058CC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542D-E0C6-46D4-8515-37DF7D7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640082"/>
            <a:ext cx="4965379" cy="5254692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 dynamics considerations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SMBKC population has had a trend of poor recruitment, which lead to an overfished designation in 2018. While periodic recruitment is typical for this stock a series of poor recruitments are atypical and project a decline or stead state of the population. </a:t>
            </a:r>
          </a:p>
          <a:p>
            <a:pPr marL="342900" lvl="1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evel 2 – substantially increased concerns</a:t>
            </a:r>
          </a:p>
          <a:p>
            <a:pPr marL="0" marR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Environmental/Ecosystem considerations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part of the rebuilding plan an ESP was developed for this stock.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 ecosystem indicators in the ESP suggest a warming water temperature in recent years and an increase in potential prey competition, both of which would contribute to poor recruitment in the larval state.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 indicators suggest near-average conditions. </a:t>
            </a:r>
          </a:p>
          <a:p>
            <a:pPr marL="342900" lvl="1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1: Normal</a:t>
            </a:r>
          </a:p>
          <a:p>
            <a:pPr marL="342900" lvl="1">
              <a:spcBef>
                <a:spcPts val="0"/>
              </a:spcBef>
              <a:spcAft>
                <a:spcPts val="800"/>
              </a:spcAft>
            </a:pP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Fishery performance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directed SMBKC fishery has been closed since the 2015/16 season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the population is considered to low for any directed fishing to occur at current levels.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Bycatch is insignificant in other fisheries.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1: Normal</a:t>
            </a:r>
          </a:p>
        </p:txBody>
      </p:sp>
    </p:spTree>
    <p:extLst>
      <p:ext uri="{BB962C8B-B14F-4D97-AF65-F5344CB8AC3E}">
        <p14:creationId xmlns:p14="http://schemas.microsoft.com/office/powerpoint/2010/main" val="246262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48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53340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SMBKC</a:t>
            </a:r>
            <a:br>
              <a:rPr lang="en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" sz="2000" b="1" dirty="0">
                <a:solidFill>
                  <a:srgbClr val="000000"/>
                </a:solidFill>
              </a:rPr>
              <a:t>Risk Table Evaluation in 2021</a:t>
            </a:r>
            <a:endParaRPr sz="2000" b="1" dirty="0">
              <a:solidFill>
                <a:srgbClr val="000000"/>
              </a:solidFill>
            </a:endParaRPr>
          </a:p>
        </p:txBody>
      </p:sp>
      <p:sp>
        <p:nvSpPr>
          <p:cNvPr id="1156" name="Google Shape;1156;p148"/>
          <p:cNvSpPr txBox="1">
            <a:spLocks noGrp="1"/>
          </p:cNvSpPr>
          <p:nvPr>
            <p:ph type="body" idx="1"/>
          </p:nvPr>
        </p:nvSpPr>
        <p:spPr>
          <a:xfrm>
            <a:off x="381000" y="6321996"/>
            <a:ext cx="8185211" cy="41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uthor’s recommended ABC = 75% of max ABC (25% buffer). </a:t>
            </a:r>
            <a:endParaRPr sz="20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58801A-77B3-431A-8FA2-3EF27FAB7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08151"/>
              </p:ext>
            </p:extLst>
          </p:nvPr>
        </p:nvGraphicFramePr>
        <p:xfrm>
          <a:off x="115410" y="1371751"/>
          <a:ext cx="8682360" cy="4767531"/>
        </p:xfrm>
        <a:graphic>
          <a:graphicData uri="http://schemas.openxmlformats.org/drawingml/2006/table">
            <a:tbl>
              <a:tblPr firstRow="1" firstCol="1" bandRow="1">
                <a:tableStyleId>{02A7CBF0-4C32-4ED1-9C72-06960F1730C3}</a:tableStyleId>
              </a:tblPr>
              <a:tblGrid>
                <a:gridCol w="2521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900">
                  <a:extLst>
                    <a:ext uri="{9D8B030D-6E8A-4147-A177-3AD203B41FA5}">
                      <a16:colId xmlns:a16="http://schemas.microsoft.com/office/drawing/2014/main" val="194423796"/>
                    </a:ext>
                  </a:extLst>
                </a:gridCol>
              </a:tblGrid>
              <a:tr h="675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Assessment-related considerations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0" marR="48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Population dynamics considerations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0" marR="48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Environmental/ecosystem considerations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0" marR="48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Fishery Performance</a:t>
                      </a:r>
                    </a:p>
                  </a:txBody>
                  <a:tcPr marL="48060" marR="480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3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Basic length-based model. Borrows life history parameters from other stocks/species.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Survey irregularity (NMFS) in biomass estimates (especially in years with high catch at station R-24) and survey inconsistencies between NMFS and ADF&amp;G are concerning for predicting the trajectory of this stock.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Data weighting needs to be revisited in the assessment.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Conclusion: Level 2, substantially increased concerns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0" marR="48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The stock was declared overfished in 2018, and a rebuilding plan implemented in 2020.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</a:rPr>
                        <a:t>Poor recruitment in recent years led to a declining stock. No signs of recruitment improvements.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baseline="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baseline="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+mn-lt"/>
                        </a:rPr>
                        <a:t>Conclusion: Level 2, substantially increased concerns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0" marR="480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part of the rebuilding plan an ESP was developed for this stock. The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ecosystem indicators in the ESP suggest a warming water temperature in recent years and an increase in potential prey competition, both of which would contribute to poor recruitment in the larval state. 2020 indicators reveal near-average conditions.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Conclusion: Level 1, No increased concerns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0" marR="480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Directed fishery closed.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Bycatch is minimal and not significant.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Conclusion: Level 1, No increased concerns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0" marR="480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A close up of a starfish&#10;&#10;Description automatically generated with low confidence">
            <a:extLst>
              <a:ext uri="{FF2B5EF4-FFF2-40B4-BE49-F238E27FC236}">
                <a16:creationId xmlns:a16="http://schemas.microsoft.com/office/drawing/2014/main" id="{FD4C70BD-2FEE-4190-B14F-CB60E3CB5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259" y="118110"/>
            <a:ext cx="2396970" cy="1201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hape 620"/>
          <p:cNvSpPr>
            <a:spLocks noGrp="1"/>
          </p:cNvSpPr>
          <p:nvPr>
            <p:ph type="title"/>
          </p:nvPr>
        </p:nvSpPr>
        <p:spPr>
          <a:xfrm>
            <a:off x="1908969" y="94736"/>
            <a:ext cx="5334000" cy="884238"/>
          </a:xfrm>
        </p:spPr>
        <p:txBody>
          <a:bodyPr lIns="91425" tIns="45700" rIns="91425" bIns="45700"/>
          <a:lstStyle/>
          <a:p>
            <a:pPr indent="-203200">
              <a:buClr>
                <a:srgbClr val="000000"/>
              </a:buClr>
            </a:pPr>
            <a:r>
              <a:rPr lang="en-US" altLang="en-US" sz="3200" b="1" dirty="0">
                <a:solidFill>
                  <a:srgbClr val="000000"/>
                </a:solidFill>
              </a:rPr>
              <a:t>Risk Table Criteria</a:t>
            </a:r>
          </a:p>
        </p:txBody>
      </p:sp>
      <p:sp>
        <p:nvSpPr>
          <p:cNvPr id="1249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C15D6-B5AC-419A-B131-84DA2D28C29A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978974"/>
          <a:ext cx="8542338" cy="554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Assessment-related considerations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Population dynamics considerations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Environmental/ecosystem considerations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Fishery Performance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1: Normal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Typical to moderately increased uncertainty/minor unresolved issues in assessment.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trends are typical for the stock; recent recruitment is within normal range.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apparent environmental/ecosystem concerns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apparent fishery/resource-use performance and/or behavior concerns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2: Substantially increased concerns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Substantially increased assessment uncertainty/ unresolved issues.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trends are unusual; abundance increasing or decreasing faster than has been seen recently, or recruitment pattern is atypical.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Some indicators showing an adverse signals relevant to the stock but the pattern is not consistent across all indicators.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Some indicators showing adverse signals but the pattern is not consistent across all indicators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3: Major Concern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Major problems with the stock assessment; very poor fits to data; high level of uncertainty; strong retrospective bias.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Stock trends are highly unusual; very rapid changes in stock abundance, or highly atypical recruitment patterns.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Multiple indicators showing consistent adverse signals a) across the same trophic level as the stock, and/or b) up or down trophic levels (i.e., predators and prey of the stock)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Multiple indicators showing consistent adverse signals a) across different sectors, and/or b) different gear types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1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4: Extreme concern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Severe problems with the stock assessment; severe retrospective bias. Assessment considered unreliable.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trends are unprecedented. More rapid changes in stock abundance than have ever been seen previously, or a very long stretch of poor recruitment compared to previous patterns.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Extreme anomalies in multiple ecosystem indicators that are highly likely to impact the stock. Potential for cascading effects on other ecosystem components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Extreme anomalies in multiple performance  indicators that are highly likely to impact the stock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0" y="1737553"/>
            <a:ext cx="456341" cy="456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70" y="3077998"/>
            <a:ext cx="428091" cy="428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65" y="4235700"/>
            <a:ext cx="457335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590061"/>
            <a:ext cx="466409" cy="4664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</TotalTime>
  <Words>936</Words>
  <Application>Microsoft Office PowerPoint</Application>
  <PresentationFormat>On-screen Show (4:3)</PresentationFormat>
  <Paragraphs>88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 Light</vt:lpstr>
      <vt:lpstr>Times New Roman</vt:lpstr>
      <vt:lpstr>Arial</vt:lpstr>
      <vt:lpstr>Calibri</vt:lpstr>
      <vt:lpstr>Arial Narrow</vt:lpstr>
      <vt:lpstr>Office Theme</vt:lpstr>
      <vt:lpstr>NOAA Title Options</vt:lpstr>
      <vt:lpstr>1_Default Design</vt:lpstr>
      <vt:lpstr>SMBKC draft risk table Katie Palof, ADF&amp;G May CPT 2021</vt:lpstr>
      <vt:lpstr>PowerPoint Presentation</vt:lpstr>
      <vt:lpstr>PowerPoint Presentation</vt:lpstr>
      <vt:lpstr>SMBKC Draft Risk Table Evaluation in 2021</vt:lpstr>
      <vt:lpstr>Risk Table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 Point Stock Assessments</dc:title>
  <dc:creator>Martin.Dorn</dc:creator>
  <cp:lastModifiedBy>Palof, Katie J (DFG)</cp:lastModifiedBy>
  <cp:revision>151</cp:revision>
  <cp:lastPrinted>2018-12-01T00:22:28Z</cp:lastPrinted>
  <dcterms:modified xsi:type="dcterms:W3CDTF">2021-05-19T04:52:24Z</dcterms:modified>
</cp:coreProperties>
</file>