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69" r:id="rId2"/>
    <p:sldMasterId id="2147483673" r:id="rId3"/>
    <p:sldMasterId id="2147483676" r:id="rId4"/>
    <p:sldMasterId id="2147483685" r:id="rId5"/>
    <p:sldMasterId id="2147483689" r:id="rId6"/>
  </p:sldMasterIdLst>
  <p:notesMasterIdLst>
    <p:notesMasterId r:id="rId42"/>
  </p:notesMasterIdLst>
  <p:sldIdLst>
    <p:sldId id="256" r:id="rId7"/>
    <p:sldId id="257" r:id="rId8"/>
    <p:sldId id="515" r:id="rId9"/>
    <p:sldId id="524" r:id="rId10"/>
    <p:sldId id="258" r:id="rId11"/>
    <p:sldId id="502" r:id="rId12"/>
    <p:sldId id="516" r:id="rId13"/>
    <p:sldId id="517" r:id="rId14"/>
    <p:sldId id="518" r:id="rId15"/>
    <p:sldId id="519" r:id="rId16"/>
    <p:sldId id="513" r:id="rId17"/>
    <p:sldId id="458" r:id="rId18"/>
    <p:sldId id="459" r:id="rId19"/>
    <p:sldId id="528" r:id="rId20"/>
    <p:sldId id="506" r:id="rId21"/>
    <p:sldId id="537" r:id="rId22"/>
    <p:sldId id="521" r:id="rId23"/>
    <p:sldId id="522" r:id="rId24"/>
    <p:sldId id="512" r:id="rId25"/>
    <p:sldId id="526" r:id="rId26"/>
    <p:sldId id="523" r:id="rId27"/>
    <p:sldId id="529" r:id="rId28"/>
    <p:sldId id="530" r:id="rId29"/>
    <p:sldId id="527" r:id="rId30"/>
    <p:sldId id="534" r:id="rId31"/>
    <p:sldId id="536" r:id="rId32"/>
    <p:sldId id="533" r:id="rId33"/>
    <p:sldId id="535" r:id="rId34"/>
    <p:sldId id="532" r:id="rId35"/>
    <p:sldId id="525" r:id="rId36"/>
    <p:sldId id="538" r:id="rId37"/>
    <p:sldId id="508" r:id="rId38"/>
    <p:sldId id="509" r:id="rId39"/>
    <p:sldId id="510" r:id="rId40"/>
    <p:sldId id="511" r:id="rId41"/>
  </p:sldIdLst>
  <p:sldSz cx="12192000" cy="6858000"/>
  <p:notesSz cx="6858000" cy="9144000"/>
  <p:embeddedFontLs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37"/>
  </p:normalViewPr>
  <p:slideViewPr>
    <p:cSldViewPr snapToGrid="0" snapToObjects="1">
      <p:cViewPr varScale="1">
        <p:scale>
          <a:sx n="149" d="100"/>
          <a:sy n="149" d="100"/>
        </p:scale>
        <p:origin x="6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2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4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122D-CF7E-CF42-BD83-48A7461177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09E04-4CB2-F14B-A884-BF36FAC53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2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1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7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Hauls with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outside the acceptable limits (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box>
                      <m:box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,3]∙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(in black) were dropped. Colors indicate year of survey. Symbols at the top and bottom of each plot represent values of log(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+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-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respectively.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Hauls with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outside the acceptable limits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[□(64&amp;1/3),3]∙𝑞_𝑛𝑜𝑚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(in black) were dropped. Colors indicate year of survey. Symbols at the top and bottom of each plot represent values of log(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+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∞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-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∞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respectively.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4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Subset of observed values of log(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to be fit. Observations with &lt; 5 total individuals were removed, as were hauls with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outside the acceptable limits (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box>
                      <m:box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,3]∙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Colors indicate year of survey. Symbol area reflects the total number of individuals captured. Symbols at the top and bottom of each plot represent values of log(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+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-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respectively.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Subset of observed values of log(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to be fit. Observations with &lt; 5 total individuals were removed, as were hauls with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outside the acceptable limits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[□(64&amp;1/3),3]∙𝑞_𝑛𝑜𝑚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Colors indicate year of survey. Symbol area reflects the total number of individuals captured. Symbols at the top and bottom of each plot represent values of log(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+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∞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-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∞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respectively.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 NMFS survey male catchability for 2012-2017. Upper row: unweighted mean and 95% confidence intervals (left); individual haul-level estimates (right). Lower row: Inverse-variance weighted estimates of annual NMFS survey catchability, with 95% confidence intervals.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8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3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0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 NMFS survey female catchability for 2012-2017. Upper row: unweighted mean and 95% confidence intervals (left); individual haul-level estimates (right). Lower row: Inverse-variance weighted estimates of annual NMFS survey catchability, with 95% confidence intervals.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4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6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9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0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8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particular year a SBS study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A6DF-1A6E-D947-888F-E5A5929C9C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5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56433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FFE5A4-DFEE-4EDF-87CD-A33ADA52845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C6FAA7-E426-4F7E-8C8A-64E11EFE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FFE5A4-DFEE-4EDF-87CD-A33ADA52845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C6FAA7-E426-4F7E-8C8A-64E11EFE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flipH="1" flipV="1">
            <a:off x="-1" y="-24487"/>
            <a:ext cx="12184781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169"/>
            <a:ext cx="109728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5623"/>
            <a:ext cx="109728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9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flipH="1" flipV="1">
            <a:off x="-25423" y="-30696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109728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5654"/>
            <a:ext cx="109728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6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007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oa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4733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ur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12330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afoo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16972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ish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56691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/>
        </p:nvSpPr>
        <p:spPr>
          <a:xfrm>
            <a:off x="-12253" y="4417161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0259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oa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69043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B03926-4174-E54B-ACD2-410A67DB5A0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F250BE-939F-D74E-A488-56257E11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B03926-4174-E54B-ACD2-410A67DB5A0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F250BE-939F-D74E-A488-56257E11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1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5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FFE5A4-DFEE-4EDF-87CD-A33ADA52845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C6FAA7-E426-4F7E-8C8A-64E11EFE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FFE5A4-DFEE-4EDF-87CD-A33ADA52845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C6FAA7-E426-4F7E-8C8A-64E11EFE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flipH="1" flipV="1">
            <a:off x="-1" y="-24487"/>
            <a:ext cx="12184781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169"/>
            <a:ext cx="109728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5623"/>
            <a:ext cx="109728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9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flipH="1" flipV="1">
            <a:off x="-25423" y="-30696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109728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5654"/>
            <a:ext cx="109728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12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1E87-4E49-D64B-9D94-5F8F17AF2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FB99A-5515-5C44-AC82-78414C7DF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BD22-954E-794C-8DE4-9263939B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E5A4-DFEE-4EDF-87CD-A33ADA52845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61176-A644-8946-B360-4B4C4525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E249-3579-3349-92E9-F6FA5460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FAA7-E426-4F7E-8C8A-64E11EFE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ur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809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afoo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5822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ish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230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/>
        </p:nvSpPr>
        <p:spPr>
          <a:xfrm>
            <a:off x="-12253" y="4417161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992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B03926-4174-E54B-ACD2-410A67DB5A0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F250BE-939F-D74E-A488-56257E11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B03926-4174-E54B-ACD2-410A67DB5A0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F250BE-939F-D74E-A488-56257E11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8909" y="1141666"/>
            <a:ext cx="7313491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8910" y="2631404"/>
            <a:ext cx="7313489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12253" y="4417161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20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7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0" y="6355081"/>
            <a:ext cx="85344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2" y="6419089"/>
            <a:ext cx="219192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7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0" y="6355081"/>
            <a:ext cx="85344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4" y="6419089"/>
            <a:ext cx="2191917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8909" y="1141666"/>
            <a:ext cx="7313491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8910" y="2631404"/>
            <a:ext cx="7313489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12253" y="4417161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925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7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0" y="6355081"/>
            <a:ext cx="85344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2" y="6419089"/>
            <a:ext cx="219192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7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0" y="6355081"/>
            <a:ext cx="85344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4" y="6419089"/>
            <a:ext cx="2191917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18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7.png"/><Relationship Id="rId5" Type="http://schemas.openxmlformats.org/officeDocument/2006/relationships/image" Target="../media/image60.emf"/><Relationship Id="rId4" Type="http://schemas.openxmlformats.org/officeDocument/2006/relationships/image" Target="file:////Users/WilliamStockhausen/Work/StockAssessments-Crab/Assessments/TannerCrab/2021-05_TannerCrab/Analysis/01_SelectivityIssues/03_InferredCatchabilityFromSBSdata/Figures_Section4_3a_males/plot3b_males_DiagnosticPlots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file:////Users/WilliamStockhausen/Work/StockAssessments-Crab/Assessments/TannerCrab/2021-05_TannerCrab/Analysis/01_SelectivityIssues/03_InferredCatchabilityFromSBSdata/Figures_Section4_3a_males/smooths_males_2d.png" TargetMode="External"/><Relationship Id="rId5" Type="http://schemas.openxmlformats.org/officeDocument/2006/relationships/image" Target="../media/image62.png"/><Relationship Id="rId4" Type="http://schemas.openxmlformats.org/officeDocument/2006/relationships/image" Target="file:////Users/WilliamStockhausen/Work/StockAssessments-Crab/Assessments/TannerCrab/2021-05_TannerCrab/Analysis/01_SelectivityIssues/03_InferredCatchabilityFromSBSdata/Figures_Section4_3a_males/smooths_males_1d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file:////Users/WilliamStockhausen/Work/StockAssessments-Crab/Assessments/TannerCrab/2021-05_TannerCrab/Analysis/01_SelectivityIssues/03_InferredCatchabilityFromSBSdata/Figures_Section4_3a_males/plot4b_Males_AllAnnualCatchabilityCurves.png" TargetMode="External"/><Relationship Id="rId5" Type="http://schemas.openxmlformats.org/officeDocument/2006/relationships/image" Target="../media/image64.png"/><Relationship Id="rId4" Type="http://schemas.openxmlformats.org/officeDocument/2006/relationships/image" Target="file:////Users/WilliamStockhausen/Work/StockAssessments-Crab/Assessments/TannerCrab/2021-05_TannerCrab/Analysis/01_SelectivityIssues/03_InferredCatchabilityFromSBSdata/Figures_Section4_3a_males/plots4b_Males_06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file:////Users/WilliamStockhausen/Work/StockAssessments-Crab/Assessments/TannerCrab/2021-05_TannerCrab/Analysis/01_SelectivityIssues/03_InferredCatchabilityFromSBSdata/Figures_Section4_3b_females/plot3b_females_DiagnosticPlots.png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image" Target="file:////Users/WilliamStockhausen/Work/StockAssessments-Crab/Assessments/TannerCrab/2021-05_TannerCrab/Analysis/01_SelectivityIssues/03_InferredCatchabilityFromSBSdata/Figures_Section4_3b_females/smooths_females_2d.png" TargetMode="External"/><Relationship Id="rId5" Type="http://schemas.openxmlformats.org/officeDocument/2006/relationships/image" Target="../media/image69.png"/><Relationship Id="rId4" Type="http://schemas.openxmlformats.org/officeDocument/2006/relationships/image" Target="file:////Users/WilliamStockhausen/Work/StockAssessments-Crab/Assessments/TannerCrab/2021-05_TannerCrab/Analysis/01_SelectivityIssues/03_InferredCatchabilityFromSBSdata/Figures_Section4_3b_females/smooths_females_1d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file:////Users/WilliamStockhausen/Work/StockAssessments-Crab/Assessments/TannerCrab/2021-05_TannerCrab/Analysis/01_SelectivityIssues/03_InferredCatchabilityFromSBSdata/Figures_Section4_3b_females/plot4b_Females_AllAnnualCatchabilityCurves.png" TargetMode="External"/><Relationship Id="rId5" Type="http://schemas.openxmlformats.org/officeDocument/2006/relationships/image" Target="../media/image71.png"/><Relationship Id="rId4" Type="http://schemas.openxmlformats.org/officeDocument/2006/relationships/image" Target="file:////Users/WilliamStockhausen/Work/StockAssessments-Crab/Assessments/TannerCrab/2021-05_TannerCrab/Analysis/01_SelectivityIssues/03_InferredCatchabilityFromSBSdata/Figures_Section4_3b_females/plots4b_Females_06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7" Type="http://schemas.openxmlformats.org/officeDocument/2006/relationships/image" Target="../media/image76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5.tiff"/><Relationship Id="rId5" Type="http://schemas.openxmlformats.org/officeDocument/2006/relationships/image" Target="../media/image74.tiff"/><Relationship Id="rId4" Type="http://schemas.openxmlformats.org/officeDocument/2006/relationships/image" Target="../media/image73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9.tiff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77.tiff"/><Relationship Id="rId9" Type="http://schemas.openxmlformats.org/officeDocument/2006/relationships/image" Target="../media/image5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0.tiff"/><Relationship Id="rId4" Type="http://schemas.openxmlformats.org/officeDocument/2006/relationships/image" Target="../media/image79.tif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tiff"/><Relationship Id="rId3" Type="http://schemas.openxmlformats.org/officeDocument/2006/relationships/image" Target="../media/image81.tiff"/><Relationship Id="rId7" Type="http://schemas.openxmlformats.org/officeDocument/2006/relationships/image" Target="../media/image8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4.tiff"/><Relationship Id="rId5" Type="http://schemas.openxmlformats.org/officeDocument/2006/relationships/image" Target="../media/image83.tiff"/><Relationship Id="rId10" Type="http://schemas.openxmlformats.org/officeDocument/2006/relationships/image" Target="../media/image88.tiff"/><Relationship Id="rId4" Type="http://schemas.openxmlformats.org/officeDocument/2006/relationships/image" Target="../media/image82.tiff"/><Relationship Id="rId9" Type="http://schemas.openxmlformats.org/officeDocument/2006/relationships/image" Target="../media/image8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A8FF-248F-8748-B970-41EDCAFDD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0" y="1501775"/>
            <a:ext cx="7750630" cy="1470025"/>
          </a:xfrm>
        </p:spPr>
        <p:txBody>
          <a:bodyPr/>
          <a:lstStyle/>
          <a:p>
            <a:pPr algn="ctr"/>
            <a:r>
              <a:rPr lang="en-US" dirty="0"/>
              <a:t>Incorporating BSFRF side-by-side catchability studies in the </a:t>
            </a:r>
            <a:br>
              <a:rPr lang="en-US" dirty="0"/>
            </a:br>
            <a:r>
              <a:rPr lang="en-US" dirty="0"/>
              <a:t>Tanner crab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75D83-6C4F-9B44-AF60-CFAF6875E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Stockhausen</a:t>
            </a:r>
          </a:p>
          <a:p>
            <a:r>
              <a:rPr lang="en-US" dirty="0"/>
              <a:t>Alaska Fisheries Science Center</a:t>
            </a:r>
          </a:p>
          <a:p>
            <a:r>
              <a:rPr lang="en-US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353068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Survey-level relationships: </a:t>
            </a:r>
            <a:r>
              <a:rPr lang="en-US" sz="3200" dirty="0"/>
              <a:t>catchability and </a:t>
            </a:r>
            <a:r>
              <a:rPr lang="en-US" sz="3200" b="1" dirty="0"/>
              <a:t>availability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9740E-DEF8-0A4B-91DE-2C45F92A2B52}"/>
              </a:ext>
            </a:extLst>
          </p:cNvPr>
          <p:cNvGrpSpPr/>
          <p:nvPr/>
        </p:nvGrpSpPr>
        <p:grpSpPr>
          <a:xfrm>
            <a:off x="838200" y="3472512"/>
            <a:ext cx="8357481" cy="462884"/>
            <a:chOff x="838200" y="2044081"/>
            <a:chExt cx="8357481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/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NMFS EBS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𝑁𝑀𝐹𝑆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blipFill>
                  <a:blip r:embed="rId3"/>
                  <a:stretch>
                    <a:fillRect l="-2459" t="-6061" r="-123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/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1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  <a:blipFill>
                  <a:blip r:embed="rId4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B844C-25DB-3A4A-9156-7B05C900D9DD}"/>
              </a:ext>
            </a:extLst>
          </p:cNvPr>
          <p:cNvGrpSpPr/>
          <p:nvPr/>
        </p:nvGrpSpPr>
        <p:grpSpPr>
          <a:xfrm>
            <a:off x="838200" y="4375084"/>
            <a:ext cx="8377808" cy="462884"/>
            <a:chOff x="838200" y="3320958"/>
            <a:chExt cx="8377808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/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BSFRF SBS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𝐵𝑆𝐹𝑅𝐹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blipFill>
                  <a:blip r:embed="rId5"/>
                  <a:stretch>
                    <a:fillRect l="-2344" t="-9091" r="-78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/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𝐵𝑆𝐹𝑅𝐹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1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  <a:blipFill>
                  <a:blip r:embed="rId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A3740-9A74-194D-8079-B49ED29F41F0}"/>
              </a:ext>
            </a:extLst>
          </p:cNvPr>
          <p:cNvGrpSpPr/>
          <p:nvPr/>
        </p:nvGrpSpPr>
        <p:grpSpPr>
          <a:xfrm>
            <a:off x="838200" y="5277655"/>
            <a:ext cx="8378705" cy="462884"/>
            <a:chOff x="838200" y="4101993"/>
            <a:chExt cx="8378705" cy="462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2E28-9BC0-8648-8F66-1412FEE15E38}"/>
                </a:ext>
              </a:extLst>
            </p:cNvPr>
            <p:cNvSpPr txBox="1"/>
            <p:nvPr/>
          </p:nvSpPr>
          <p:spPr>
            <a:xfrm>
              <a:off x="838200" y="4163997"/>
              <a:ext cx="1306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NMFS SBS: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/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  <a:blipFill>
                  <a:blip r:embed="rId7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3E0FF4-0D77-E346-A86E-5B9F33D2E9F0}"/>
              </a:ext>
            </a:extLst>
          </p:cNvPr>
          <p:cNvGrpSpPr/>
          <p:nvPr/>
        </p:nvGrpSpPr>
        <p:grpSpPr>
          <a:xfrm>
            <a:off x="838200" y="1333044"/>
            <a:ext cx="9663987" cy="524118"/>
            <a:chOff x="838200" y="1333044"/>
            <a:chExt cx="9663987" cy="52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/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𝑝𝑜𝑝𝑢𝑙𝑎𝑡𝑖𝑜𝑛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/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r>
                    <a:rPr lang="en-US" sz="24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  <a:blipFill>
                  <a:blip r:embed="rId9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E47CE91-07D9-D447-BEB6-B31F08BAD678}"/>
              </a:ext>
            </a:extLst>
          </p:cNvPr>
          <p:cNvSpPr/>
          <p:nvPr/>
        </p:nvSpPr>
        <p:spPr>
          <a:xfrm>
            <a:off x="531574" y="1260139"/>
            <a:ext cx="1554272" cy="66992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D493BF-2B11-FF43-8736-3DAD8C3D6085}"/>
              </a:ext>
            </a:extLst>
          </p:cNvPr>
          <p:cNvSpPr txBox="1"/>
          <p:nvPr/>
        </p:nvSpPr>
        <p:spPr>
          <a:xfrm>
            <a:off x="214378" y="2146380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survey abundance</a:t>
            </a:r>
          </a:p>
        </p:txBody>
      </p:sp>
    </p:spTree>
    <p:extLst>
      <p:ext uri="{BB962C8B-B14F-4D97-AF65-F5344CB8AC3E}">
        <p14:creationId xmlns:p14="http://schemas.microsoft.com/office/powerpoint/2010/main" val="185524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dirty="0"/>
              <a:t>Survey-level relationships: catchability estimation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D6CB05-DB78-D541-8188-D50C3B67D418}"/>
                  </a:ext>
                </a:extLst>
              </p:cNvPr>
              <p:cNvSpPr/>
              <p:nvPr/>
            </p:nvSpPr>
            <p:spPr>
              <a:xfrm>
                <a:off x="3082621" y="1939466"/>
                <a:ext cx="5320303" cy="118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𝑁𝑀𝐹𝑆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𝐸𝐵𝑆</m:t>
                          </m:r>
                        </m:sup>
                      </m:sSubSup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𝑁𝑀𝐹𝑆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𝑆𝐵𝑆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𝐵𝑆𝐹𝑅𝐹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𝑆𝐵𝑆</m:t>
                              </m:r>
                            </m:sup>
                          </m:sSub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D6CB05-DB78-D541-8188-D50C3B67D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621" y="1939466"/>
                <a:ext cx="5320303" cy="1188210"/>
              </a:xfrm>
              <a:prstGeom prst="rect">
                <a:avLst/>
              </a:prstGeom>
              <a:blipFill>
                <a:blip r:embed="rId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5E177B-2ABA-2B4D-A13D-CD6CB2C9268C}"/>
              </a:ext>
            </a:extLst>
          </p:cNvPr>
          <p:cNvSpPr txBox="1"/>
          <p:nvPr/>
        </p:nvSpPr>
        <p:spPr>
          <a:xfrm>
            <a:off x="2461030" y="3720742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be estimated outside assessment model</a:t>
            </a:r>
          </a:p>
        </p:txBody>
      </p:sp>
    </p:spTree>
    <p:extLst>
      <p:ext uri="{BB962C8B-B14F-4D97-AF65-F5344CB8AC3E}">
        <p14:creationId xmlns:p14="http://schemas.microsoft.com/office/powerpoint/2010/main" val="25899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1E0E-44FE-6345-BF30-F1B5BF83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0826"/>
            <a:ext cx="10515600" cy="76442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SBS catchability studies:</a:t>
            </a:r>
            <a:br>
              <a:rPr lang="en-US" sz="2800" b="1" dirty="0"/>
            </a:br>
            <a:r>
              <a:rPr lang="en-US" sz="2800" b="1" dirty="0"/>
              <a:t>number of crab caught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ACF35-111F-974A-B511-FE6F023E7F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36377"/>
            <a:ext cx="4023360" cy="3310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F4E24-2411-344E-80FD-FBB1D6F368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845" y="3351724"/>
            <a:ext cx="4023360" cy="3332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CD1C2-8868-C146-915E-AEA8DF0236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845" y="31347"/>
            <a:ext cx="4023360" cy="3301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2A560-7193-1648-A7BF-97A26E996A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04" y="5270741"/>
            <a:ext cx="1104900" cy="99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8BF69-E337-FA49-9FA0-AE3E958681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81" y="3391386"/>
            <a:ext cx="4023360" cy="3321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E8CD0-3D0A-CD45-A68C-F1AAA72A7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485" y="49532"/>
            <a:ext cx="4023360" cy="3302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E1F838-A17C-7047-A694-F0381CACE545}"/>
              </a:ext>
            </a:extLst>
          </p:cNvPr>
          <p:cNvSpPr txBox="1"/>
          <p:nvPr/>
        </p:nvSpPr>
        <p:spPr>
          <a:xfrm>
            <a:off x="310242" y="18141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13708-C400-0246-9CF7-A401A59474A7}"/>
              </a:ext>
            </a:extLst>
          </p:cNvPr>
          <p:cNvSpPr txBox="1"/>
          <p:nvPr/>
        </p:nvSpPr>
        <p:spPr>
          <a:xfrm>
            <a:off x="4506686" y="250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F7E92-24D9-C744-A381-9D89F9265233}"/>
              </a:ext>
            </a:extLst>
          </p:cNvPr>
          <p:cNvSpPr txBox="1"/>
          <p:nvPr/>
        </p:nvSpPr>
        <p:spPr>
          <a:xfrm>
            <a:off x="4506685" y="35712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94D29-84AD-974D-898C-916BFDFDEDDF}"/>
              </a:ext>
            </a:extLst>
          </p:cNvPr>
          <p:cNvSpPr txBox="1"/>
          <p:nvPr/>
        </p:nvSpPr>
        <p:spPr>
          <a:xfrm>
            <a:off x="11326368" y="2331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D49B5-2F3D-1640-B774-3EB78178F83B}"/>
              </a:ext>
            </a:extLst>
          </p:cNvPr>
          <p:cNvSpPr txBox="1"/>
          <p:nvPr/>
        </p:nvSpPr>
        <p:spPr>
          <a:xfrm>
            <a:off x="11326368" y="35712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8122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D7C6C7-B68B-064F-940E-FE5C21DA38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8864"/>
            <a:ext cx="4023360" cy="3328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2230A3-85BA-274B-992E-1F7BC71959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55" y="81494"/>
            <a:ext cx="4023360" cy="3296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946C9B-ED91-6147-A68B-145742D096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55" y="3479999"/>
            <a:ext cx="4023360" cy="3311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BDA4B2-047E-064A-AED3-6BC0521667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42237"/>
            <a:ext cx="4023360" cy="3320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50AE6B-9569-0B48-B086-6522249E0D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3494938"/>
            <a:ext cx="4023360" cy="3315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C01E0E-44FE-6345-BF30-F1B5BF83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0826"/>
            <a:ext cx="10515600" cy="76442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SBS catchability studies:</a:t>
            </a:r>
            <a:br>
              <a:rPr lang="en-US" sz="2800" b="1" dirty="0"/>
            </a:br>
            <a:r>
              <a:rPr lang="en-US" sz="2800" b="1" dirty="0"/>
              <a:t>area-swept abundance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2A560-7193-1648-A7BF-97A26E996A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04" y="5270741"/>
            <a:ext cx="1104900" cy="993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E1F838-A17C-7047-A694-F0381CACE545}"/>
              </a:ext>
            </a:extLst>
          </p:cNvPr>
          <p:cNvSpPr txBox="1"/>
          <p:nvPr/>
        </p:nvSpPr>
        <p:spPr>
          <a:xfrm>
            <a:off x="310242" y="18141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13708-C400-0246-9CF7-A401A59474A7}"/>
              </a:ext>
            </a:extLst>
          </p:cNvPr>
          <p:cNvSpPr txBox="1"/>
          <p:nvPr/>
        </p:nvSpPr>
        <p:spPr>
          <a:xfrm>
            <a:off x="4506686" y="250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F7E92-24D9-C744-A381-9D89F9265233}"/>
              </a:ext>
            </a:extLst>
          </p:cNvPr>
          <p:cNvSpPr txBox="1"/>
          <p:nvPr/>
        </p:nvSpPr>
        <p:spPr>
          <a:xfrm>
            <a:off x="4506685" y="35712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94D29-84AD-974D-898C-916BFDFDEDDF}"/>
              </a:ext>
            </a:extLst>
          </p:cNvPr>
          <p:cNvSpPr txBox="1"/>
          <p:nvPr/>
        </p:nvSpPr>
        <p:spPr>
          <a:xfrm>
            <a:off x="11326368" y="2331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D49B5-2F3D-1640-B774-3EB78178F83B}"/>
              </a:ext>
            </a:extLst>
          </p:cNvPr>
          <p:cNvSpPr txBox="1"/>
          <p:nvPr/>
        </p:nvSpPr>
        <p:spPr>
          <a:xfrm>
            <a:off x="11326368" y="35712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3474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074307-48E5-DF4B-8439-BDEE1462BAB9}"/>
              </a:ext>
            </a:extLst>
          </p:cNvPr>
          <p:cNvGrpSpPr/>
          <p:nvPr/>
        </p:nvGrpSpPr>
        <p:grpSpPr>
          <a:xfrm>
            <a:off x="3689299" y="2673394"/>
            <a:ext cx="6061972" cy="1511211"/>
            <a:chOff x="4267200" y="5536231"/>
            <a:chExt cx="5000445" cy="1511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1C1C701-1810-DF41-8055-A905E54A38DE}"/>
                    </a:ext>
                  </a:extLst>
                </p:cNvPr>
                <p:cNvSpPr txBox="1"/>
                <p:nvPr/>
              </p:nvSpPr>
              <p:spPr>
                <a:xfrm>
                  <a:off x="4267200" y="5949577"/>
                  <a:ext cx="3657600" cy="10978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1C1C701-1810-DF41-8055-A905E54A38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5949577"/>
                  <a:ext cx="3657600" cy="1097865"/>
                </a:xfrm>
                <a:prstGeom prst="rect">
                  <a:avLst/>
                </a:prstGeom>
                <a:blipFill>
                  <a:blip r:embed="rId3"/>
                  <a:stretch>
                    <a:fillRect l="-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34CA2605-BBD1-3444-98E6-158B93D578DB}"/>
                </a:ext>
              </a:extLst>
            </p:cNvPr>
            <p:cNvCxnSpPr>
              <a:cxnSpLocks/>
              <a:stCxn id="4" idx="0"/>
              <a:endCxn id="7" idx="1"/>
            </p:cNvCxnSpPr>
            <p:nvPr/>
          </p:nvCxnSpPr>
          <p:spPr>
            <a:xfrm rot="5400000" flipH="1" flipV="1">
              <a:off x="6202205" y="5660860"/>
              <a:ext cx="182513" cy="394923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5A87E6-2AED-A94F-A8AA-ED3E51312254}"/>
                </a:ext>
              </a:extLst>
            </p:cNvPr>
            <p:cNvSpPr txBox="1"/>
            <p:nvPr/>
          </p:nvSpPr>
          <p:spPr>
            <a:xfrm>
              <a:off x="6490923" y="5536231"/>
              <a:ext cx="2776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smooth function of size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7B688-8738-6742-8965-49F6FF143347}"/>
                </a:ext>
              </a:extLst>
            </p:cNvPr>
            <p:cNvSpPr txBox="1"/>
            <p:nvPr/>
          </p:nvSpPr>
          <p:spPr>
            <a:xfrm>
              <a:off x="8039948" y="5889812"/>
              <a:ext cx="152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FEC919-5432-3C48-8383-3B0FD291ED4C}"/>
              </a:ext>
            </a:extLst>
          </p:cNvPr>
          <p:cNvSpPr txBox="1"/>
          <p:nvPr/>
        </p:nvSpPr>
        <p:spPr>
          <a:xfrm>
            <a:off x="2604119" y="4255438"/>
            <a:ext cx="621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weighted by total number of individuals at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estimated using “gam” function in R package </a:t>
            </a:r>
            <a:r>
              <a:rPr lang="en-US" sz="2400" dirty="0" err="1"/>
              <a:t>mgcv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91DDC7-1326-FA43-9B23-E016B1A002BA}"/>
              </a:ext>
            </a:extLst>
          </p:cNvPr>
          <p:cNvGrpSpPr/>
          <p:nvPr/>
        </p:nvGrpSpPr>
        <p:grpSpPr>
          <a:xfrm>
            <a:off x="3689299" y="1140121"/>
            <a:ext cx="6061972" cy="979911"/>
            <a:chOff x="4267200" y="5536231"/>
            <a:chExt cx="5000445" cy="979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DAF371-6764-5741-B374-53CA13E9965B}"/>
                    </a:ext>
                  </a:extLst>
                </p:cNvPr>
                <p:cNvSpPr txBox="1"/>
                <p:nvPr/>
              </p:nvSpPr>
              <p:spPr>
                <a:xfrm>
                  <a:off x="4267200" y="5949577"/>
                  <a:ext cx="3874711" cy="5665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DAF371-6764-5741-B374-53CA13E99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5949577"/>
                  <a:ext cx="3874711" cy="566565"/>
                </a:xfrm>
                <a:prstGeom prst="rect">
                  <a:avLst/>
                </a:prstGeom>
                <a:blipFill>
                  <a:blip r:embed="rId4"/>
                  <a:stretch>
                    <a:fillRect l="-539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6B3B6BF3-116E-644F-946B-20327A6EBF1B}"/>
                </a:ext>
              </a:extLst>
            </p:cNvPr>
            <p:cNvCxnSpPr>
              <a:cxnSpLocks/>
              <a:stCxn id="10" idx="0"/>
              <a:endCxn id="12" idx="1"/>
            </p:cNvCxnSpPr>
            <p:nvPr/>
          </p:nvCxnSpPr>
          <p:spPr>
            <a:xfrm rot="5400000" flipH="1" flipV="1">
              <a:off x="6256483" y="5715138"/>
              <a:ext cx="182513" cy="286367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D05A11-8356-8740-A724-724CB0C04AA7}"/>
                </a:ext>
              </a:extLst>
            </p:cNvPr>
            <p:cNvSpPr txBox="1"/>
            <p:nvPr/>
          </p:nvSpPr>
          <p:spPr>
            <a:xfrm>
              <a:off x="6490923" y="5536231"/>
              <a:ext cx="2776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smooth function of size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D1D1CAA-C85A-1140-A523-B67C08792411}"/>
              </a:ext>
            </a:extLst>
          </p:cNvPr>
          <p:cNvSpPr txBox="1"/>
          <p:nvPr/>
        </p:nvSpPr>
        <p:spPr>
          <a:xfrm>
            <a:off x="988111" y="1546560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Annual models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942D6-A21C-4249-B387-62167F6E7560}"/>
              </a:ext>
            </a:extLst>
          </p:cNvPr>
          <p:cNvSpPr txBox="1"/>
          <p:nvPr/>
        </p:nvSpPr>
        <p:spPr>
          <a:xfrm>
            <a:off x="988110" y="308674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Global model</a:t>
            </a:r>
          </a:p>
        </p:txBody>
      </p:sp>
    </p:spTree>
    <p:extLst>
      <p:ext uri="{BB962C8B-B14F-4D97-AF65-F5344CB8AC3E}">
        <p14:creationId xmlns:p14="http://schemas.microsoft.com/office/powerpoint/2010/main" val="256012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D0EE0C6-A301-3041-81A5-19D7C6FCD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672" y="642484"/>
            <a:ext cx="4985195" cy="6135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634E1D-DF76-794C-85AF-B778E19EA13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98" y="666656"/>
            <a:ext cx="4915747" cy="6134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5" y="116593"/>
            <a:ext cx="10515600" cy="603063"/>
          </a:xfrm>
        </p:spPr>
        <p:txBody>
          <a:bodyPr>
            <a:normAutofit/>
          </a:bodyPr>
          <a:lstStyle/>
          <a:p>
            <a:r>
              <a:rPr lang="en-US" sz="2800" b="1" dirty="0"/>
              <a:t>Catchability estimated from empirical catchability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458E9-86F0-314E-9275-68317C150C98}"/>
              </a:ext>
            </a:extLst>
          </p:cNvPr>
          <p:cNvSpPr txBox="1"/>
          <p:nvPr/>
        </p:nvSpPr>
        <p:spPr>
          <a:xfrm>
            <a:off x="4061382" y="65634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5405-A6A4-ED4B-B5F0-E6E4C9A12E0F}"/>
              </a:ext>
            </a:extLst>
          </p:cNvPr>
          <p:cNvSpPr txBox="1"/>
          <p:nvPr/>
        </p:nvSpPr>
        <p:spPr>
          <a:xfrm>
            <a:off x="9135826" y="70974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130654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dirty="0"/>
              <a:t>Haul-level relationships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177B-2ABA-2B4D-A13D-CD6CB2C9268C}"/>
              </a:ext>
            </a:extLst>
          </p:cNvPr>
          <p:cNvSpPr txBox="1"/>
          <p:nvPr/>
        </p:nvSpPr>
        <p:spPr>
          <a:xfrm>
            <a:off x="1659364" y="1365849"/>
            <a:ext cx="951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Numbers caught and measured on paired-haul </a:t>
            </a:r>
            <a:r>
              <a:rPr lang="en-US" sz="3200" i="1" dirty="0"/>
              <a:t>h</a:t>
            </a:r>
            <a:r>
              <a:rPr lang="en-US" sz="3200" dirty="0"/>
              <a:t> by survey </a:t>
            </a:r>
            <a:r>
              <a:rPr lang="en-US" sz="3200" i="1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BC790-44BF-504B-BC6D-594394787F6E}"/>
                  </a:ext>
                </a:extLst>
              </p:cNvPr>
              <p:cNvSpPr/>
              <p:nvPr/>
            </p:nvSpPr>
            <p:spPr>
              <a:xfrm>
                <a:off x="3748295" y="2203464"/>
                <a:ext cx="4181658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BC790-44BF-504B-BC6D-594394787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95" y="2203464"/>
                <a:ext cx="4181658" cy="554575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641241F-3E2B-AB48-B0B6-0E540ED270B8}"/>
              </a:ext>
            </a:extLst>
          </p:cNvPr>
          <p:cNvGrpSpPr/>
          <p:nvPr/>
        </p:nvGrpSpPr>
        <p:grpSpPr>
          <a:xfrm>
            <a:off x="6418038" y="3146777"/>
            <a:ext cx="5226167" cy="2445582"/>
            <a:chOff x="1659364" y="3046569"/>
            <a:chExt cx="5226167" cy="244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7E7E05F-7944-A940-BF5B-FBB62FE9D37F}"/>
                    </a:ext>
                  </a:extLst>
                </p:cNvPr>
                <p:cNvSpPr/>
                <p:nvPr/>
              </p:nvSpPr>
              <p:spPr>
                <a:xfrm>
                  <a:off x="1766438" y="3047485"/>
                  <a:ext cx="85959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7E7E05F-7944-A940-BF5B-FBB62FE9D3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6438" y="3047485"/>
                  <a:ext cx="859594" cy="542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83A9BD-74D6-ED4B-B991-D1545C103051}"/>
                </a:ext>
              </a:extLst>
            </p:cNvPr>
            <p:cNvSpPr txBox="1"/>
            <p:nvPr/>
          </p:nvSpPr>
          <p:spPr>
            <a:xfrm>
              <a:off x="2626032" y="3046569"/>
              <a:ext cx="42594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: local density of crabs of size </a:t>
              </a:r>
              <a:r>
                <a:rPr lang="en-US" sz="2800" i="1" dirty="0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E4B01DE-60E6-C34F-BC5B-A14B6EC7A3E4}"/>
                    </a:ext>
                  </a:extLst>
                </p:cNvPr>
                <p:cNvSpPr/>
                <p:nvPr/>
              </p:nvSpPr>
              <p:spPr>
                <a:xfrm>
                  <a:off x="1766438" y="3679402"/>
                  <a:ext cx="67909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E4B01DE-60E6-C34F-BC5B-A14B6EC7A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6438" y="3679402"/>
                  <a:ext cx="679097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48CEB5-A31C-0B48-B1EA-63281723F7DA}"/>
                    </a:ext>
                  </a:extLst>
                </p:cNvPr>
                <p:cNvSpPr/>
                <p:nvPr/>
              </p:nvSpPr>
              <p:spPr>
                <a:xfrm>
                  <a:off x="1659364" y="4292403"/>
                  <a:ext cx="856325" cy="554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48CEB5-A31C-0B48-B1EA-63281723F7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364" y="4292403"/>
                  <a:ext cx="856325" cy="5545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354942-DC17-5746-85C0-7ECFE7376BF1}"/>
                    </a:ext>
                  </a:extLst>
                </p:cNvPr>
                <p:cNvSpPr/>
                <p:nvPr/>
              </p:nvSpPr>
              <p:spPr>
                <a:xfrm>
                  <a:off x="1695462" y="4936759"/>
                  <a:ext cx="6406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354942-DC17-5746-85C0-7ECFE7376B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462" y="4936759"/>
                  <a:ext cx="64068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882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6325D1-A9D8-524C-BED5-8262447AC771}"/>
                </a:ext>
              </a:extLst>
            </p:cNvPr>
            <p:cNvSpPr txBox="1"/>
            <p:nvPr/>
          </p:nvSpPr>
          <p:spPr>
            <a:xfrm>
              <a:off x="2515689" y="3675780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: area swept</a:t>
              </a:r>
              <a:endParaRPr lang="en-US" sz="28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78675-4BA7-A34C-AA14-877D62300829}"/>
                </a:ext>
              </a:extLst>
            </p:cNvPr>
            <p:cNvSpPr txBox="1"/>
            <p:nvPr/>
          </p:nvSpPr>
          <p:spPr>
            <a:xfrm>
              <a:off x="2515689" y="4317768"/>
              <a:ext cx="2356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: trawl efficiency</a:t>
              </a:r>
              <a:endParaRPr lang="en-US" sz="28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B8EB14-0622-794F-9052-5F529BB378CF}"/>
                </a:ext>
              </a:extLst>
            </p:cNvPr>
            <p:cNvSpPr txBox="1"/>
            <p:nvPr/>
          </p:nvSpPr>
          <p:spPr>
            <a:xfrm>
              <a:off x="2445535" y="4968931"/>
              <a:ext cx="2507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: fraction sampled</a:t>
              </a:r>
              <a:endParaRPr lang="en-US" sz="28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97C5FA-D321-0F4D-9BC3-53F8A42DF8B1}"/>
              </a:ext>
            </a:extLst>
          </p:cNvPr>
          <p:cNvGrpSpPr/>
          <p:nvPr/>
        </p:nvGrpSpPr>
        <p:grpSpPr>
          <a:xfrm>
            <a:off x="1529436" y="3822154"/>
            <a:ext cx="4460439" cy="954107"/>
            <a:chOff x="1857207" y="3944162"/>
            <a:chExt cx="4460439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95ACF85-8EDC-3241-931B-5C5F39EAF685}"/>
                    </a:ext>
                  </a:extLst>
                </p:cNvPr>
                <p:cNvSpPr/>
                <p:nvPr/>
              </p:nvSpPr>
              <p:spPr>
                <a:xfrm>
                  <a:off x="1857207" y="4115323"/>
                  <a:ext cx="884281" cy="554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a14:m>
                  <a:r>
                    <a:rPr lang="en-US" sz="2800" dirty="0"/>
                    <a:t>: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95ACF85-8EDC-3241-931B-5C5F39EAF6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7" y="4115323"/>
                  <a:ext cx="884281" cy="554575"/>
                </a:xfrm>
                <a:prstGeom prst="rect">
                  <a:avLst/>
                </a:prstGeom>
                <a:blipFill>
                  <a:blip r:embed="rId8"/>
                  <a:stretch>
                    <a:fillRect l="-2817" t="-11111" r="-12676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102976-C4BA-9C4C-9A66-27203AD91ADC}"/>
                </a:ext>
              </a:extLst>
            </p:cNvPr>
            <p:cNvSpPr txBox="1"/>
            <p:nvPr/>
          </p:nvSpPr>
          <p:spPr>
            <a:xfrm>
              <a:off x="2845221" y="3944162"/>
              <a:ext cx="34724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number of crabs of size </a:t>
              </a:r>
              <a:r>
                <a:rPr lang="en-US" sz="2800" i="1" dirty="0"/>
                <a:t>z</a:t>
              </a:r>
              <a:endParaRPr lang="en-US" sz="2800" dirty="0"/>
            </a:p>
            <a:p>
              <a:r>
                <a:rPr lang="en-US" sz="2800" dirty="0"/>
                <a:t>caught and measured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10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dirty="0"/>
              <a:t>Haul-level relationships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9D0B54-D343-7E49-BA6C-27B8305E5102}"/>
                  </a:ext>
                </a:extLst>
              </p:cNvPr>
              <p:cNvSpPr/>
              <p:nvPr/>
            </p:nvSpPr>
            <p:spPr>
              <a:xfrm>
                <a:off x="1327758" y="1315810"/>
                <a:ext cx="10233765" cy="1119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9D0B54-D343-7E49-BA6C-27B8305E5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58" y="1315810"/>
                <a:ext cx="10233765" cy="1119922"/>
              </a:xfrm>
              <a:prstGeom prst="rect">
                <a:avLst/>
              </a:prstGeom>
              <a:blipFill>
                <a:blip r:embed="rId3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AC8C8C8-AFC8-3A45-B11B-3B1E301BE168}"/>
              </a:ext>
            </a:extLst>
          </p:cNvPr>
          <p:cNvGrpSpPr/>
          <p:nvPr/>
        </p:nvGrpSpPr>
        <p:grpSpPr>
          <a:xfrm>
            <a:off x="1327758" y="2783354"/>
            <a:ext cx="4742519" cy="573555"/>
            <a:chOff x="1327758" y="2783354"/>
            <a:chExt cx="4742519" cy="573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7F1948C-A4E7-E146-A592-43CD77495889}"/>
                    </a:ext>
                  </a:extLst>
                </p:cNvPr>
                <p:cNvSpPr/>
                <p:nvPr/>
              </p:nvSpPr>
              <p:spPr>
                <a:xfrm>
                  <a:off x="1327758" y="2783354"/>
                  <a:ext cx="884281" cy="5735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7F1948C-A4E7-E146-A592-43CD774958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758" y="2783354"/>
                  <a:ext cx="884281" cy="573555"/>
                </a:xfrm>
                <a:prstGeom prst="rect">
                  <a:avLst/>
                </a:prstGeom>
                <a:blipFill>
                  <a:blip r:embed="rId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E76B05-99F2-264D-A884-62DF3F795FFE}"/>
                </a:ext>
              </a:extLst>
            </p:cNvPr>
            <p:cNvSpPr txBox="1"/>
            <p:nvPr/>
          </p:nvSpPr>
          <p:spPr>
            <a:xfrm>
              <a:off x="2073670" y="2783354"/>
              <a:ext cx="3996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: # crab caught in NMFS haul</a:t>
              </a:r>
              <a:endParaRPr lang="en-US" sz="2800" i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E6E547-FD7C-2E42-A3BA-439D6437D86F}"/>
              </a:ext>
            </a:extLst>
          </p:cNvPr>
          <p:cNvGrpSpPr/>
          <p:nvPr/>
        </p:nvGrpSpPr>
        <p:grpSpPr>
          <a:xfrm>
            <a:off x="6480489" y="2733019"/>
            <a:ext cx="4873965" cy="573555"/>
            <a:chOff x="6427939" y="2783354"/>
            <a:chExt cx="4873965" cy="573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8067FDD-5F0C-5C41-A18D-478C820FB600}"/>
                    </a:ext>
                  </a:extLst>
                </p:cNvPr>
                <p:cNvSpPr/>
                <p:nvPr/>
              </p:nvSpPr>
              <p:spPr>
                <a:xfrm>
                  <a:off x="6427939" y="2783354"/>
                  <a:ext cx="884281" cy="5735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8067FDD-5F0C-5C41-A18D-478C820FB6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939" y="2783354"/>
                  <a:ext cx="884281" cy="573555"/>
                </a:xfrm>
                <a:prstGeom prst="rect">
                  <a:avLst/>
                </a:prstGeom>
                <a:blipFill>
                  <a:blip r:embed="rId5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3A3BD-4A38-3F46-BEDC-9DD8C60DC476}"/>
                </a:ext>
              </a:extLst>
            </p:cNvPr>
            <p:cNvSpPr txBox="1"/>
            <p:nvPr/>
          </p:nvSpPr>
          <p:spPr>
            <a:xfrm>
              <a:off x="7173851" y="2783354"/>
              <a:ext cx="412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: # crab caught in BSFRF haul</a:t>
              </a:r>
              <a:endParaRPr lang="en-US" sz="28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76ABEEC-F976-1648-B46A-1281FAEEC419}"/>
                  </a:ext>
                </a:extLst>
              </p:cNvPr>
              <p:cNvSpPr/>
              <p:nvPr/>
            </p:nvSpPr>
            <p:spPr>
              <a:xfrm>
                <a:off x="2638933" y="3349067"/>
                <a:ext cx="1918987" cy="111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76ABEEC-F976-1648-B46A-1281FAEEC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33" y="3349067"/>
                <a:ext cx="1918987" cy="1119922"/>
              </a:xfrm>
              <a:prstGeom prst="rect">
                <a:avLst/>
              </a:prstGeom>
              <a:blipFill>
                <a:blip r:embed="rId6"/>
                <a:stretch>
                  <a:fillRect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E87503F-72C8-814E-8B74-0F65F3203529}"/>
              </a:ext>
            </a:extLst>
          </p:cNvPr>
          <p:cNvGrpSpPr/>
          <p:nvPr/>
        </p:nvGrpSpPr>
        <p:grpSpPr>
          <a:xfrm>
            <a:off x="6480489" y="3363907"/>
            <a:ext cx="4271496" cy="1078885"/>
            <a:chOff x="1327758" y="3815232"/>
            <a:chExt cx="4271496" cy="1078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9886800-CCCE-EE40-9F4F-17BE1B051BE7}"/>
                    </a:ext>
                  </a:extLst>
                </p:cNvPr>
                <p:cNvSpPr/>
                <p:nvPr/>
              </p:nvSpPr>
              <p:spPr>
                <a:xfrm>
                  <a:off x="1327758" y="3815232"/>
                  <a:ext cx="2249077" cy="10788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b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9886800-CCCE-EE40-9F4F-17BE1B051B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758" y="3815232"/>
                  <a:ext cx="2249077" cy="1078885"/>
                </a:xfrm>
                <a:prstGeom prst="rect">
                  <a:avLst/>
                </a:prstGeom>
                <a:blipFill>
                  <a:blip r:embed="rId7"/>
                  <a:stretch>
                    <a:fillRect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27C22E-F7AF-3248-938D-6EC90FCF98A1}"/>
                </a:ext>
              </a:extLst>
            </p:cNvPr>
            <p:cNvSpPr txBox="1"/>
            <p:nvPr/>
          </p:nvSpPr>
          <p:spPr>
            <a:xfrm>
              <a:off x="3793952" y="4118405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known value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A9360B6-1D47-F447-B8BE-1CC65B83545A}"/>
                  </a:ext>
                </a:extLst>
              </p:cNvPr>
              <p:cNvSpPr/>
              <p:nvPr/>
            </p:nvSpPr>
            <p:spPr>
              <a:xfrm>
                <a:off x="1327758" y="4422269"/>
                <a:ext cx="10133557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8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8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A9360B6-1D47-F447-B8BE-1CC65B835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58" y="4422269"/>
                <a:ext cx="10133557" cy="1060483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720ABC-2D1A-8C48-9B77-CEF9CBE42DB6}"/>
                  </a:ext>
                </a:extLst>
              </p:cNvPr>
              <p:cNvSpPr/>
              <p:nvPr/>
            </p:nvSpPr>
            <p:spPr>
              <a:xfrm>
                <a:off x="4071973" y="5818196"/>
                <a:ext cx="4291111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≡1,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then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720ABC-2D1A-8C48-9B77-CEF9CBE42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73" y="5818196"/>
                <a:ext cx="4291111" cy="573555"/>
              </a:xfrm>
              <a:prstGeom prst="rect">
                <a:avLst/>
              </a:prstGeom>
              <a:blipFill>
                <a:blip r:embed="rId9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95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Statistical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7AFB39-B461-6E4D-8C05-71BD9F3ED5B4}"/>
                  </a:ext>
                </a:extLst>
              </p:cNvPr>
              <p:cNvSpPr/>
              <p:nvPr/>
            </p:nvSpPr>
            <p:spPr>
              <a:xfrm>
                <a:off x="796576" y="1746634"/>
                <a:ext cx="5572231" cy="584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𝑃𝑜𝑖𝑠𝑠𝑜𝑛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7AFB39-B461-6E4D-8C05-71BD9F3ED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76" y="1746634"/>
                <a:ext cx="5572231" cy="584263"/>
              </a:xfrm>
              <a:prstGeom prst="rect">
                <a:avLst/>
              </a:prstGeom>
              <a:blipFill>
                <a:blip r:embed="rId3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826CCE-F4BA-C941-8DB0-BE7E89F5B722}"/>
                  </a:ext>
                </a:extLst>
              </p:cNvPr>
              <p:cNvSpPr/>
              <p:nvPr/>
            </p:nvSpPr>
            <p:spPr>
              <a:xfrm>
                <a:off x="6368807" y="1746633"/>
                <a:ext cx="5743111" cy="584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𝑃𝑜𝑖𝑠𝑠𝑜𝑛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826CCE-F4BA-C941-8DB0-BE7E89F5B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07" y="1746633"/>
                <a:ext cx="5743111" cy="584263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379EED-40AB-7A43-88D7-3590456ACA9A}"/>
                  </a:ext>
                </a:extLst>
              </p:cNvPr>
              <p:cNvSpPr/>
              <p:nvPr/>
            </p:nvSpPr>
            <p:spPr>
              <a:xfrm>
                <a:off x="790547" y="2779521"/>
                <a:ext cx="6798079" cy="584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379EED-40AB-7A43-88D7-3590456AC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7" y="2779521"/>
                <a:ext cx="6798079" cy="584263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22E77D-2418-AA45-A2E9-204322754E77}"/>
              </a:ext>
            </a:extLst>
          </p:cNvPr>
          <p:cNvSpPr txBox="1"/>
          <p:nvPr/>
        </p:nvSpPr>
        <p:spPr>
          <a:xfrm>
            <a:off x="363187" y="1095800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8021F-65DB-C34F-AB48-B437C9C4BFDA}"/>
              </a:ext>
            </a:extLst>
          </p:cNvPr>
          <p:cNvSpPr txBox="1"/>
          <p:nvPr/>
        </p:nvSpPr>
        <p:spPr>
          <a:xfrm>
            <a:off x="363187" y="2323862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EF7C9A-D6FB-CD4B-BE80-2F13E5CFB698}"/>
                  </a:ext>
                </a:extLst>
              </p:cNvPr>
              <p:cNvSpPr txBox="1"/>
              <p:nvPr/>
            </p:nvSpPr>
            <p:spPr>
              <a:xfrm>
                <a:off x="838200" y="4118847"/>
                <a:ext cx="883229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𝑜𝑔𝑖𝑡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>
                          <a:effectLst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EF7C9A-D6FB-CD4B-BE80-2F13E5CF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8847"/>
                <a:ext cx="8832290" cy="486352"/>
              </a:xfrm>
              <a:prstGeom prst="rect">
                <a:avLst/>
              </a:prstGeom>
              <a:blipFill>
                <a:blip r:embed="rId6"/>
                <a:stretch>
                  <a:fillRect l="-575" t="-10256" r="-100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8FE3602-B674-3F4A-A212-B744D8A07FBF}"/>
              </a:ext>
            </a:extLst>
          </p:cNvPr>
          <p:cNvSpPr txBox="1"/>
          <p:nvPr/>
        </p:nvSpPr>
        <p:spPr>
          <a:xfrm>
            <a:off x="363187" y="3551924"/>
            <a:ext cx="520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can be fit with GLMs of the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E5ECED-BD31-4B46-AEB2-2E867F6D1039}"/>
                  </a:ext>
                </a:extLst>
              </p:cNvPr>
              <p:cNvSpPr/>
              <p:nvPr/>
            </p:nvSpPr>
            <p:spPr>
              <a:xfrm>
                <a:off x="2760612" y="5285720"/>
                <a:ext cx="2703369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E5ECED-BD31-4B46-AEB2-2E867F6D1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612" y="5285720"/>
                <a:ext cx="2703369" cy="578685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CAEF8CD-D20B-4540-B46F-B014380528FD}"/>
              </a:ext>
            </a:extLst>
          </p:cNvPr>
          <p:cNvSpPr txBox="1"/>
          <p:nvPr/>
        </p:nvSpPr>
        <p:spPr>
          <a:xfrm>
            <a:off x="363187" y="5311140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Why? Because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489DB-0833-134E-B89A-213D9174E982}"/>
              </a:ext>
            </a:extLst>
          </p:cNvPr>
          <p:cNvSpPr txBox="1"/>
          <p:nvPr/>
        </p:nvSpPr>
        <p:spPr>
          <a:xfrm>
            <a:off x="5430611" y="531114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500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AF88C7-D2BD-6D4B-A217-029AB5E5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2572011" cy="676014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A3099-3E9D-7243-96A1-5A52E1928723}"/>
              </a:ext>
            </a:extLst>
          </p:cNvPr>
          <p:cNvSpPr txBox="1"/>
          <p:nvPr/>
        </p:nvSpPr>
        <p:spPr>
          <a:xfrm>
            <a:off x="609600" y="1356520"/>
            <a:ext cx="77736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BSFRF and NMFS conducted joint catchability studies focused on Tanner crab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2013-2018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side-by-side (SBS) tows (paired hauls)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simultaneous start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0.5 </a:t>
            </a:r>
            <a:r>
              <a:rPr lang="en-US" sz="2000" dirty="0" err="1"/>
              <a:t>nmi</a:t>
            </a:r>
            <a:r>
              <a:rPr lang="en-US" sz="2000" dirty="0"/>
              <a:t> separation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same tow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BSFRF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modified </a:t>
            </a:r>
            <a:r>
              <a:rPr lang="en-US" sz="2000" i="1" dirty="0" err="1"/>
              <a:t>Nephrops</a:t>
            </a:r>
            <a:r>
              <a:rPr lang="en-US" sz="2000" dirty="0"/>
              <a:t> trawl assumed* to capture ALL crab in gear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5-minute tow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net equipped with mensuration gear to determine area swept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NMFS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EBS 83-112  bottom trawl gear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30-minute tow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net mensuration gear to determine area swept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4EF0F7-3B55-5E41-BA03-5A350C27BE92}"/>
              </a:ext>
            </a:extLst>
          </p:cNvPr>
          <p:cNvGrpSpPr/>
          <p:nvPr/>
        </p:nvGrpSpPr>
        <p:grpSpPr>
          <a:xfrm>
            <a:off x="8156852" y="2439174"/>
            <a:ext cx="3425548" cy="2235896"/>
            <a:chOff x="6222366" y="968188"/>
            <a:chExt cx="3425548" cy="22358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977464-59D2-5141-B9F7-EA8D5979C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9187" y="968188"/>
              <a:ext cx="2448727" cy="22358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03A38F-9C44-7D4B-BA62-61174186B911}"/>
                </a:ext>
              </a:extLst>
            </p:cNvPr>
            <p:cNvSpPr txBox="1"/>
            <p:nvPr/>
          </p:nvSpPr>
          <p:spPr>
            <a:xfrm>
              <a:off x="6329477" y="1386585"/>
              <a:ext cx="76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83-112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8ECB60-5AE5-F745-8D81-AB09A9D4EBEF}"/>
                </a:ext>
              </a:extLst>
            </p:cNvPr>
            <p:cNvSpPr txBox="1"/>
            <p:nvPr/>
          </p:nvSpPr>
          <p:spPr>
            <a:xfrm>
              <a:off x="6222366" y="2331655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Nephrops</a:t>
              </a:r>
              <a:endParaRPr lang="en-US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F950DB-0BA8-7B4A-859A-E33DF75D002B}"/>
                </a:ext>
              </a:extLst>
            </p:cNvPr>
            <p:cNvSpPr txBox="1"/>
            <p:nvPr/>
          </p:nvSpPr>
          <p:spPr>
            <a:xfrm>
              <a:off x="6222366" y="968188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footropes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02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Statistical modeling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2E77D-2418-AA45-A2E9-204322754E77}"/>
              </a:ext>
            </a:extLst>
          </p:cNvPr>
          <p:cNvSpPr txBox="1"/>
          <p:nvPr/>
        </p:nvSpPr>
        <p:spPr>
          <a:xfrm>
            <a:off x="363187" y="1095800"/>
            <a:ext cx="273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effects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EF8CD-D20B-4540-B46F-B014380528FD}"/>
              </a:ext>
            </a:extLst>
          </p:cNvPr>
          <p:cNvSpPr txBox="1"/>
          <p:nvPr/>
        </p:nvSpPr>
        <p:spPr>
          <a:xfrm>
            <a:off x="483526" y="263948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EC0554-947C-5545-A4CB-2092DD5E34E8}"/>
                  </a:ext>
                </a:extLst>
              </p:cNvPr>
              <p:cNvSpPr/>
              <p:nvPr/>
            </p:nvSpPr>
            <p:spPr>
              <a:xfrm>
                <a:off x="2121682" y="1605615"/>
                <a:ext cx="9586792" cy="11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EC0554-947C-5545-A4CB-2092DD5E3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82" y="1605615"/>
                <a:ext cx="9586792" cy="1186672"/>
              </a:xfrm>
              <a:prstGeom prst="rect">
                <a:avLst/>
              </a:prstGeom>
              <a:blipFill>
                <a:blip r:embed="rId3"/>
                <a:stretch>
                  <a:fillRect l="-265" t="-125532" b="-17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122BC6-5BE0-AD4C-930F-88BD9711DAEA}"/>
                  </a:ext>
                </a:extLst>
              </p:cNvPr>
              <p:cNvSpPr/>
              <p:nvPr/>
            </p:nvSpPr>
            <p:spPr>
              <a:xfrm>
                <a:off x="1425646" y="2632357"/>
                <a:ext cx="762581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122BC6-5BE0-AD4C-930F-88BD9711D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46" y="2632357"/>
                <a:ext cx="762581" cy="542136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701D6C3-3F27-E040-9841-A68DC751A6CE}"/>
              </a:ext>
            </a:extLst>
          </p:cNvPr>
          <p:cNvSpPr txBox="1"/>
          <p:nvPr/>
        </p:nvSpPr>
        <p:spPr>
          <a:xfrm>
            <a:off x="2121682" y="2651273"/>
            <a:ext cx="658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 potential haul-level environmental covariates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9C7764-257E-864B-8935-E96003F81E26}"/>
              </a:ext>
            </a:extLst>
          </p:cNvPr>
          <p:cNvGrpSpPr/>
          <p:nvPr/>
        </p:nvGrpSpPr>
        <p:grpSpPr>
          <a:xfrm>
            <a:off x="363187" y="4295362"/>
            <a:ext cx="9030362" cy="2082462"/>
            <a:chOff x="363187" y="3314725"/>
            <a:chExt cx="9030362" cy="208246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D3CEC5-496C-2F47-9F8B-A7449E67AA52}"/>
                </a:ext>
              </a:extLst>
            </p:cNvPr>
            <p:cNvGrpSpPr/>
            <p:nvPr/>
          </p:nvGrpSpPr>
          <p:grpSpPr>
            <a:xfrm>
              <a:off x="1881474" y="3843884"/>
              <a:ext cx="7512075" cy="1553303"/>
              <a:chOff x="3152009" y="2845282"/>
              <a:chExt cx="7512075" cy="15533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D85D1BA-FB63-ED41-8C8B-6A6699DAA5C6}"/>
                      </a:ext>
                    </a:extLst>
                  </p:cNvPr>
                  <p:cNvSpPr/>
                  <p:nvPr/>
                </p:nvSpPr>
                <p:spPr>
                  <a:xfrm>
                    <a:off x="3431142" y="2845282"/>
                    <a:ext cx="7232942" cy="5786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 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 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/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nor/>
                          </m:rPr>
                          <a:rPr lang="en-US" sz="2800">
                            <a:effectLst/>
                          </a:rPr>
                          <m:t> </m:t>
                        </m:r>
                      </m:oMath>
                    </a14:m>
                    <a:r>
                      <a:rPr lang="en-US" sz="2800" dirty="0">
                        <a:effectLst/>
                      </a:rPr>
                      <a:t> 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D85D1BA-FB63-ED41-8C8B-6A6699DAA5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42" y="2845282"/>
                    <a:ext cx="7232942" cy="5786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383" b="-212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947272F-4A70-8A40-A1F6-367DFCD71BFD}"/>
                  </a:ext>
                </a:extLst>
              </p:cNvPr>
              <p:cNvCxnSpPr>
                <a:cxnSpLocks/>
                <a:stCxn id="20" idx="0"/>
              </p:cNvCxnSpPr>
              <p:nvPr/>
            </p:nvCxnSpPr>
            <p:spPr>
              <a:xfrm flipV="1">
                <a:off x="3822994" y="3283390"/>
                <a:ext cx="670985" cy="468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97D28C-C4D3-0F4B-A0B5-2A5EEEEC71A2}"/>
                  </a:ext>
                </a:extLst>
              </p:cNvPr>
              <p:cNvSpPr txBox="1"/>
              <p:nvPr/>
            </p:nvSpPr>
            <p:spPr>
              <a:xfrm>
                <a:off x="3152009" y="3752254"/>
                <a:ext cx="1341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haul-level</a:t>
                </a:r>
              </a:p>
              <a:p>
                <a:pPr algn="ctr"/>
                <a:r>
                  <a:rPr lang="en-US" dirty="0"/>
                  <a:t>random effect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81244C-FB39-2F42-9297-FD98875C2509}"/>
                </a:ext>
              </a:extLst>
            </p:cNvPr>
            <p:cNvSpPr txBox="1"/>
            <p:nvPr/>
          </p:nvSpPr>
          <p:spPr>
            <a:xfrm>
              <a:off x="363187" y="3314725"/>
              <a:ext cx="1721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Error model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FA8BFF-1DEC-AD42-8B6D-68E7C2C2BF82}"/>
              </a:ext>
            </a:extLst>
          </p:cNvPr>
          <p:cNvSpPr txBox="1"/>
          <p:nvPr/>
        </p:nvSpPr>
        <p:spPr>
          <a:xfrm>
            <a:off x="2160607" y="3128326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tow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bottom temperature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4E3C1-12A3-5542-B6F8-ECAF052C87A2}"/>
              </a:ext>
            </a:extLst>
          </p:cNvPr>
          <p:cNvSpPr/>
          <p:nvPr/>
        </p:nvSpPr>
        <p:spPr>
          <a:xfrm>
            <a:off x="5098181" y="3128325"/>
            <a:ext cx="3604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sediment grain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sediment sorting coefficient</a:t>
            </a:r>
          </a:p>
        </p:txBody>
      </p:sp>
    </p:spTree>
    <p:extLst>
      <p:ext uri="{BB962C8B-B14F-4D97-AF65-F5344CB8AC3E}">
        <p14:creationId xmlns:p14="http://schemas.microsoft.com/office/powerpoint/2010/main" val="191372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92" y="128817"/>
            <a:ext cx="10972800" cy="676014"/>
          </a:xfrm>
        </p:spPr>
        <p:txBody>
          <a:bodyPr/>
          <a:lstStyle/>
          <a:p>
            <a:r>
              <a:rPr lang="en-US" dirty="0"/>
              <a:t>Sediment Characteristics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61DAB-1FDD-1048-BCF4-677EAE74FF08}"/>
              </a:ext>
            </a:extLst>
          </p:cNvPr>
          <p:cNvGrpSpPr/>
          <p:nvPr/>
        </p:nvGrpSpPr>
        <p:grpSpPr>
          <a:xfrm>
            <a:off x="4233511" y="755583"/>
            <a:ext cx="3724977" cy="5943600"/>
            <a:chOff x="1472664" y="457200"/>
            <a:chExt cx="3724977" cy="5943600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87C52515-F09E-014B-A44D-07839822CBC9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2664" y="457200"/>
              <a:ext cx="3724977" cy="5943600"/>
            </a:xfrm>
            <a:prstGeom prst="rect">
              <a:avLst/>
            </a:prstGeom>
          </p:spPr>
        </p:pic>
        <p:pic>
          <p:nvPicPr>
            <p:cNvPr id="4" name="Picture 3" descr="Chart, scatter chart&#10;&#10;Description automatically generated">
              <a:extLst>
                <a:ext uri="{FF2B5EF4-FFF2-40B4-BE49-F238E27FC236}">
                  <a16:creationId xmlns:a16="http://schemas.microsoft.com/office/drawing/2014/main" id="{F2C9F04B-9058-0041-B3EE-CE6B38767C0F}"/>
                </a:ext>
              </a:extLst>
            </p:cNvPr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7996" y="596765"/>
              <a:ext cx="607194" cy="152079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004907-1C78-B342-82BA-95833A5A69CC}"/>
              </a:ext>
            </a:extLst>
          </p:cNvPr>
          <p:cNvGrpSpPr/>
          <p:nvPr/>
        </p:nvGrpSpPr>
        <p:grpSpPr>
          <a:xfrm>
            <a:off x="8011026" y="755583"/>
            <a:ext cx="3657600" cy="5943600"/>
            <a:chOff x="4013735" y="457200"/>
            <a:chExt cx="3657600" cy="5943600"/>
          </a:xfrm>
        </p:grpSpPr>
        <p:pic>
          <p:nvPicPr>
            <p:cNvPr id="6" name="Picture 5" descr="Chart, scatter chart&#10;&#10;Description automatically generated">
              <a:extLst>
                <a:ext uri="{FF2B5EF4-FFF2-40B4-BE49-F238E27FC236}">
                  <a16:creationId xmlns:a16="http://schemas.microsoft.com/office/drawing/2014/main" id="{B8E556E4-3F0F-7743-B830-5077696E7752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3735" y="457200"/>
              <a:ext cx="3657600" cy="5943600"/>
            </a:xfrm>
            <a:prstGeom prst="rect">
              <a:avLst/>
            </a:prstGeom>
          </p:spPr>
        </p:pic>
        <p:pic>
          <p:nvPicPr>
            <p:cNvPr id="7" name="Picture 6" descr="Chart, scatter chart&#10;&#10;Description automatically generated">
              <a:extLst>
                <a:ext uri="{FF2B5EF4-FFF2-40B4-BE49-F238E27FC236}">
                  <a16:creationId xmlns:a16="http://schemas.microsoft.com/office/drawing/2014/main" id="{EBCD6E17-DFE4-4D4F-AA44-F7506EAEF465}"/>
                </a:ext>
              </a:extLst>
            </p:cNvPr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735" y="555696"/>
              <a:ext cx="641685" cy="143416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E49700-93CE-A146-A1A7-B318998DF525}"/>
              </a:ext>
            </a:extLst>
          </p:cNvPr>
          <p:cNvSpPr txBox="1"/>
          <p:nvPr/>
        </p:nvSpPr>
        <p:spPr>
          <a:xfrm>
            <a:off x="151196" y="1827471"/>
            <a:ext cx="40297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obtained from </a:t>
            </a:r>
            <a:r>
              <a:rPr lang="en-US" sz="2400" dirty="0" err="1"/>
              <a:t>dbSEABED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Created </a:t>
            </a:r>
            <a:r>
              <a:rPr lang="en-US" sz="2400" dirty="0" err="1"/>
              <a:t>rasters</a:t>
            </a:r>
            <a:r>
              <a:rPr lang="en-US" sz="2400" dirty="0"/>
              <a:t> using ArcGIS Empirical Bayes co-Kriging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Extrapolated sediment characteristics at each paired-haul location</a:t>
            </a:r>
          </a:p>
        </p:txBody>
      </p:sp>
    </p:spTree>
    <p:extLst>
      <p:ext uri="{BB962C8B-B14F-4D97-AF65-F5344CB8AC3E}">
        <p14:creationId xmlns:p14="http://schemas.microsoft.com/office/powerpoint/2010/main" val="264099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65" y="311217"/>
            <a:ext cx="10972800" cy="676014"/>
          </a:xfrm>
        </p:spPr>
        <p:txBody>
          <a:bodyPr/>
          <a:lstStyle/>
          <a:p>
            <a:r>
              <a:rPr lang="en-US" dirty="0"/>
              <a:t>Quality control checks (1)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983B8-A672-C64F-ADDB-F38428A2799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41" y="1437984"/>
            <a:ext cx="3962400" cy="4883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A0B9C-8ABD-D340-8E10-575B1DED09A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60" y="85725"/>
            <a:ext cx="5349240" cy="6686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6C083D-D2C3-4241-8EFF-DF35A4EA4E7B}"/>
              </a:ext>
            </a:extLst>
          </p:cNvPr>
          <p:cNvSpPr txBox="1"/>
          <p:nvPr/>
        </p:nvSpPr>
        <p:spPr>
          <a:xfrm>
            <a:off x="326809" y="1012422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 of “q”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6E5AE-17F0-CD45-BB05-6EFEA5E20F4A}"/>
              </a:ext>
            </a:extLst>
          </p:cNvPr>
          <p:cNvSpPr txBox="1"/>
          <p:nvPr/>
        </p:nvSpPr>
        <p:spPr>
          <a:xfrm>
            <a:off x="8352312" y="126551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Censored data in black</a:t>
            </a:r>
          </a:p>
        </p:txBody>
      </p:sp>
    </p:spTree>
    <p:extLst>
      <p:ext uri="{BB962C8B-B14F-4D97-AF65-F5344CB8AC3E}">
        <p14:creationId xmlns:p14="http://schemas.microsoft.com/office/powerpoint/2010/main" val="31895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checks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FCC9F-4358-0F43-B121-9453DA0C8D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01" y="1871279"/>
            <a:ext cx="5939790" cy="3712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1F0C2-F492-DD41-A07F-75A21CC9A24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871279"/>
            <a:ext cx="5943600" cy="3714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F442C-E001-7847-8EBF-75AE493A9A6C}"/>
              </a:ext>
            </a:extLst>
          </p:cNvPr>
          <p:cNvSpPr txBox="1"/>
          <p:nvPr/>
        </p:nvSpPr>
        <p:spPr>
          <a:xfrm>
            <a:off x="890649" y="1274511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observations with &lt; 5 individuals dropped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102B9-3CE0-884E-B692-9375CA03E418}"/>
              </a:ext>
            </a:extLst>
          </p:cNvPr>
          <p:cNvSpPr txBox="1"/>
          <p:nvPr/>
        </p:nvSpPr>
        <p:spPr>
          <a:xfrm>
            <a:off x="8509909" y="127197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data used</a:t>
            </a:r>
          </a:p>
        </p:txBody>
      </p:sp>
    </p:spTree>
    <p:extLst>
      <p:ext uri="{BB962C8B-B14F-4D97-AF65-F5344CB8AC3E}">
        <p14:creationId xmlns:p14="http://schemas.microsoft.com/office/powerpoint/2010/main" val="173722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best model: males</a:t>
            </a:r>
          </a:p>
        </p:txBody>
      </p:sp>
      <p:pic>
        <p:nvPicPr>
          <p:cNvPr id="3" name="plot3b_males_DiagnosticPlots.png" descr="Chart&#10;&#10;Description automatically generated">
            <a:extLst>
              <a:ext uri="{FF2B5EF4-FFF2-40B4-BE49-F238E27FC236}">
                <a16:creationId xmlns:a16="http://schemas.microsoft.com/office/drawing/2014/main" id="{DA8BA6CC-F9F1-CD4D-9598-345144C88D8A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777" y="1304825"/>
            <a:ext cx="5943600" cy="371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F81865-3690-6240-8941-36CCBE337C3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04825"/>
            <a:ext cx="4023360" cy="93726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D20982CE-2B54-6442-9CF7-8E8FE1A00017}"/>
              </a:ext>
            </a:extLst>
          </p:cNvPr>
          <p:cNvSpPr txBox="1"/>
          <p:nvPr/>
        </p:nvSpPr>
        <p:spPr>
          <a:xfrm>
            <a:off x="609600" y="2413696"/>
            <a:ext cx="4319337" cy="286094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Method: REML   Optimizer: outer newton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full convergence after 22 iterations.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Gradient range [-0.001232008,0.007510317]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(score 1533.706 &amp; scale 1).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Hessian positive definite, eigenvalue range [2.109921e-05,32.51288].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Model rank =  314 / 314 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Basis dimension (k) checking results. Low p-value (k-index&lt;1) may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indicate that k is too low, especially if 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edf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is close to k'.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   k'     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edf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k-index p-value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(z)     4.000   3.923    1.00    0.55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(d)     4.000   1.110    0.98    0.28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(f)     4.000   0.914    1.00    0.39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z,d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4.710    0.98    0.21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z,t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2.610    1.02    0.81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z,f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7.335    0.98    0.20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z,s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1.522    1.02    0.71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d,s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2.513    1.10    1.00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t,s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1.654    1.08    1.00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f,s</a:t>
            </a: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 16.000   0.858    1.11    1.00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s(h)    189.000  99.648      NA      NA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C70F0-6807-ED44-9461-8CB3B1FA6926}"/>
              </a:ext>
            </a:extLst>
          </p:cNvPr>
          <p:cNvSpPr txBox="1"/>
          <p:nvPr/>
        </p:nvSpPr>
        <p:spPr>
          <a:xfrm>
            <a:off x="609600" y="5298707"/>
            <a:ext cx="1366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  <a:r>
              <a:rPr lang="en-US" dirty="0"/>
              <a:t>: size</a:t>
            </a:r>
          </a:p>
          <a:p>
            <a:r>
              <a:rPr lang="en-US" i="1" dirty="0"/>
              <a:t>d</a:t>
            </a:r>
            <a:r>
              <a:rPr lang="en-US" dirty="0"/>
              <a:t>: haul depth</a:t>
            </a:r>
          </a:p>
          <a:p>
            <a:r>
              <a:rPr lang="en-US" i="1" dirty="0"/>
              <a:t>t</a:t>
            </a:r>
            <a:r>
              <a:rPr lang="en-US" dirty="0"/>
              <a:t>: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EC8130-F1F4-074C-8D3C-BF9BD2948EA4}"/>
                  </a:ext>
                </a:extLst>
              </p:cNvPr>
              <p:cNvSpPr/>
              <p:nvPr/>
            </p:nvSpPr>
            <p:spPr>
              <a:xfrm>
                <a:off x="2042160" y="5446255"/>
                <a:ext cx="28867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mean grain size (ln-scale)</a:t>
                </a:r>
              </a:p>
              <a:p>
                <a:r>
                  <a:rPr lang="en-US" i="1" dirty="0"/>
                  <a:t>s</a:t>
                </a:r>
                <a:r>
                  <a:rPr lang="en-US" dirty="0"/>
                  <a:t>: sorting coefficient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EC8130-F1F4-074C-8D3C-BF9BD2948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60" y="5446255"/>
                <a:ext cx="2886777" cy="646331"/>
              </a:xfrm>
              <a:prstGeom prst="rect">
                <a:avLst/>
              </a:prstGeom>
              <a:blipFill>
                <a:blip r:embed="rId6"/>
                <a:stretch>
                  <a:fillRect l="-174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65" y="235980"/>
            <a:ext cx="10972800" cy="676014"/>
          </a:xfrm>
        </p:spPr>
        <p:txBody>
          <a:bodyPr/>
          <a:lstStyle/>
          <a:p>
            <a:r>
              <a:rPr lang="en-US" dirty="0"/>
              <a:t>Estimated smooth functions: males</a:t>
            </a:r>
          </a:p>
        </p:txBody>
      </p:sp>
      <p:pic>
        <p:nvPicPr>
          <p:cNvPr id="3" name="smooths_males_1d.png" descr="Chart&#10;&#10;Description automatically generated">
            <a:extLst>
              <a:ext uri="{FF2B5EF4-FFF2-40B4-BE49-F238E27FC236}">
                <a16:creationId xmlns:a16="http://schemas.microsoft.com/office/drawing/2014/main" id="{9BFEFCFB-4306-6C44-98F9-3B4B6D566D78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864"/>
            <a:ext cx="5306054" cy="4081580"/>
          </a:xfrm>
          <a:prstGeom prst="rect">
            <a:avLst/>
          </a:prstGeom>
        </p:spPr>
      </p:pic>
      <p:pic>
        <p:nvPicPr>
          <p:cNvPr id="4" name="smooths_males_2d.png" descr="Diagram&#10;&#10;Description automatically generated">
            <a:extLst>
              <a:ext uri="{FF2B5EF4-FFF2-40B4-BE49-F238E27FC236}">
                <a16:creationId xmlns:a16="http://schemas.microsoft.com/office/drawing/2014/main" id="{9ADC7458-2674-2C46-9735-79157A84A82C}"/>
              </a:ext>
            </a:extLst>
          </p:cNvPr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85" y="911994"/>
            <a:ext cx="7247915" cy="5575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7E99A-B07F-4244-A7A4-18288ABF0EC1}"/>
              </a:ext>
            </a:extLst>
          </p:cNvPr>
          <p:cNvSpPr txBox="1"/>
          <p:nvPr/>
        </p:nvSpPr>
        <p:spPr>
          <a:xfrm>
            <a:off x="2575989" y="229010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D1F64-D70F-2147-ADA6-58839BE0246D}"/>
              </a:ext>
            </a:extLst>
          </p:cNvPr>
          <p:cNvSpPr txBox="1"/>
          <p:nvPr/>
        </p:nvSpPr>
        <p:spPr>
          <a:xfrm>
            <a:off x="2189665" y="366466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depth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A778D-54BE-BC49-AA7F-2A0373E468AB}"/>
              </a:ext>
            </a:extLst>
          </p:cNvPr>
          <p:cNvSpPr txBox="1"/>
          <p:nvPr/>
        </p:nvSpPr>
        <p:spPr>
          <a:xfrm>
            <a:off x="2617667" y="506072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BE3D2-D7E5-C64A-998F-211CDCB51F65}"/>
              </a:ext>
            </a:extLst>
          </p:cNvPr>
          <p:cNvSpPr txBox="1"/>
          <p:nvPr/>
        </p:nvSpPr>
        <p:spPr>
          <a:xfrm>
            <a:off x="8193973" y="62261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2-d smooths</a:t>
            </a:r>
          </a:p>
        </p:txBody>
      </p:sp>
    </p:spTree>
    <p:extLst>
      <p:ext uri="{BB962C8B-B14F-4D97-AF65-F5344CB8AC3E}">
        <p14:creationId xmlns:p14="http://schemas.microsoft.com/office/powerpoint/2010/main" val="327843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99008"/>
            <a:ext cx="11627922" cy="676014"/>
          </a:xfrm>
        </p:spPr>
        <p:txBody>
          <a:bodyPr/>
          <a:lstStyle/>
          <a:p>
            <a:r>
              <a:rPr lang="en-US" dirty="0"/>
              <a:t>Estimated haul-level efficiencies and annual catchability: males</a:t>
            </a:r>
          </a:p>
        </p:txBody>
      </p:sp>
      <p:pic>
        <p:nvPicPr>
          <p:cNvPr id="3" name="plots4b_Males_06.png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899D7E7D-D2AB-E24B-A093-407596EDE5DA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25278"/>
            <a:ext cx="5943600" cy="4457700"/>
          </a:xfrm>
          <a:prstGeom prst="rect">
            <a:avLst/>
          </a:prstGeom>
        </p:spPr>
      </p:pic>
      <p:pic>
        <p:nvPicPr>
          <p:cNvPr id="4" name="plot4b_Males_AllAnnualCatchabilityCurves.png" descr="Chart&#10;&#10;Description automatically generated">
            <a:extLst>
              <a:ext uri="{FF2B5EF4-FFF2-40B4-BE49-F238E27FC236}">
                <a16:creationId xmlns:a16="http://schemas.microsoft.com/office/drawing/2014/main" id="{A59385FC-6345-9742-8B8B-62C997D7EECF}"/>
              </a:ext>
            </a:extLst>
          </p:cNvPr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696753"/>
            <a:ext cx="5943600" cy="3714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2A3EE1-AA3C-D94C-A070-285F6EDA2606}"/>
              </a:ext>
            </a:extLst>
          </p:cNvPr>
          <p:cNvSpPr txBox="1"/>
          <p:nvPr/>
        </p:nvSpPr>
        <p:spPr>
          <a:xfrm>
            <a:off x="6785811" y="178067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years</a:t>
            </a:r>
          </a:p>
        </p:txBody>
      </p:sp>
    </p:spTree>
    <p:extLst>
      <p:ext uri="{BB962C8B-B14F-4D97-AF65-F5344CB8AC3E}">
        <p14:creationId xmlns:p14="http://schemas.microsoft.com/office/powerpoint/2010/main" val="178667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best model: females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666D1-C3A5-E34E-B789-916B98FF704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60491"/>
            <a:ext cx="4007485" cy="987425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4AEC6DB0-A00D-3A4E-8CA0-CAB506973FC6}"/>
              </a:ext>
            </a:extLst>
          </p:cNvPr>
          <p:cNvSpPr txBox="1"/>
          <p:nvPr/>
        </p:nvSpPr>
        <p:spPr>
          <a:xfrm>
            <a:off x="532280" y="2651024"/>
            <a:ext cx="4162124" cy="21323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Method: REML   Optimizer: outer newton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full convergence after 7 iterations.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Gradient range [-2.203405e-07,1.33785e-07]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(score 820.9957 &amp; scale 1).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Hessian positive definite, eigenvalue range [0.2495432,23.32384].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Model rank =  175 / 175 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Basis dimension (k) checking results. Low p-value (k-index&lt;1) may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indicate that k is too low, especially if edf is close to k'.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  k'    edf k-index p-value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ti(z)     4.00   3.82    0.99    0.48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ti(d)     4.00   1.11    1.13    1.00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ti(z,d)  16.00   6.44    1.06    0.96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ti(z,f)  16.00   7.92    1.08    0.98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s(h)    134.00  76.86      NA      NA</a:t>
            </a: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B8049B-0B9A-3743-9AE3-0B35CAE7499D}"/>
                  </a:ext>
                </a:extLst>
              </p:cNvPr>
              <p:cNvSpPr txBox="1"/>
              <p:nvPr/>
            </p:nvSpPr>
            <p:spPr>
              <a:xfrm>
                <a:off x="760396" y="5014762"/>
                <a:ext cx="27800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z</a:t>
                </a:r>
                <a:r>
                  <a:rPr lang="en-US" dirty="0"/>
                  <a:t>: size</a:t>
                </a:r>
              </a:p>
              <a:p>
                <a:r>
                  <a:rPr lang="en-US" i="1" dirty="0"/>
                  <a:t>d</a:t>
                </a:r>
                <a:r>
                  <a:rPr lang="en-US" dirty="0"/>
                  <a:t>: haul depth</a:t>
                </a:r>
              </a:p>
              <a:p>
                <a:r>
                  <a:rPr lang="en-US" i="1" dirty="0"/>
                  <a:t>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mean grain size (ln-scale)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B8049B-0B9A-3743-9AE3-0B35CAE74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6" y="5014762"/>
                <a:ext cx="2780056" cy="923330"/>
              </a:xfrm>
              <a:prstGeom prst="rect">
                <a:avLst/>
              </a:prstGeom>
              <a:blipFill>
                <a:blip r:embed="rId4"/>
                <a:stretch>
                  <a:fillRect l="-2283" t="-4110" r="-913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lot3b_females_DiagnosticPlots.png" descr="Chart, scatter chart&#10;&#10;Description automatically generated">
            <a:extLst>
              <a:ext uri="{FF2B5EF4-FFF2-40B4-BE49-F238E27FC236}">
                <a16:creationId xmlns:a16="http://schemas.microsoft.com/office/drawing/2014/main" id="{8602C7D3-4A84-6F48-88EC-4496BA764155}"/>
              </a:ext>
            </a:extLst>
          </p:cNvPr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260491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8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mooths_females_1d.png" descr="Chart, line chart&#10;&#10;Description automatically generated">
            <a:extLst>
              <a:ext uri="{FF2B5EF4-FFF2-40B4-BE49-F238E27FC236}">
                <a16:creationId xmlns:a16="http://schemas.microsoft.com/office/drawing/2014/main" id="{A280CBDB-4ED9-AA4A-B5FC-0FE7BD2F55A8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8010"/>
            <a:ext cx="5943600" cy="4572000"/>
          </a:xfrm>
          <a:prstGeom prst="rect">
            <a:avLst/>
          </a:prstGeom>
        </p:spPr>
      </p:pic>
      <p:pic>
        <p:nvPicPr>
          <p:cNvPr id="4" name="smooths_females_2d.png" descr="Diagram, surface chart&#10;&#10;Description automatically generated">
            <a:extLst>
              <a:ext uri="{FF2B5EF4-FFF2-40B4-BE49-F238E27FC236}">
                <a16:creationId xmlns:a16="http://schemas.microsoft.com/office/drawing/2014/main" id="{4AC919B0-F47A-E544-89C7-633457C7F939}"/>
              </a:ext>
            </a:extLst>
          </p:cNvPr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29" y="59664"/>
            <a:ext cx="5475171" cy="673867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EFEF56B3-C45A-D142-A768-5BE99C3F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92"/>
            <a:ext cx="10972800" cy="676014"/>
          </a:xfrm>
        </p:spPr>
        <p:txBody>
          <a:bodyPr/>
          <a:lstStyle/>
          <a:p>
            <a:r>
              <a:rPr lang="en-US" dirty="0"/>
              <a:t>Estimated smooth functions: females</a:t>
            </a:r>
          </a:p>
        </p:txBody>
      </p:sp>
    </p:spTree>
    <p:extLst>
      <p:ext uri="{BB962C8B-B14F-4D97-AF65-F5344CB8AC3E}">
        <p14:creationId xmlns:p14="http://schemas.microsoft.com/office/powerpoint/2010/main" val="381087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195"/>
            <a:ext cx="12065330" cy="676014"/>
          </a:xfrm>
        </p:spPr>
        <p:txBody>
          <a:bodyPr/>
          <a:lstStyle/>
          <a:p>
            <a:r>
              <a:rPr lang="en-US" dirty="0"/>
              <a:t>Estimated haul-level efficiencies and annual catchability: females</a:t>
            </a:r>
          </a:p>
        </p:txBody>
      </p:sp>
      <p:pic>
        <p:nvPicPr>
          <p:cNvPr id="3" name="plots4b_Females_06.png" descr="Chart, surface chart&#10;&#10;Description automatically generated">
            <a:extLst>
              <a:ext uri="{FF2B5EF4-FFF2-40B4-BE49-F238E27FC236}">
                <a16:creationId xmlns:a16="http://schemas.microsoft.com/office/drawing/2014/main" id="{4BB71C46-7D9B-9743-9AA7-653E162527BF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150"/>
            <a:ext cx="5943600" cy="4457700"/>
          </a:xfrm>
          <a:prstGeom prst="rect">
            <a:avLst/>
          </a:prstGeom>
        </p:spPr>
      </p:pic>
      <p:pic>
        <p:nvPicPr>
          <p:cNvPr id="4" name="plot4b_Females_AllAnnualCatchabilityCurves.png" descr="Chart&#10;&#10;Description automatically generated">
            <a:extLst>
              <a:ext uri="{FF2B5EF4-FFF2-40B4-BE49-F238E27FC236}">
                <a16:creationId xmlns:a16="http://schemas.microsoft.com/office/drawing/2014/main" id="{D975E9DB-CB21-3D47-8D62-86A1FE5D0063}"/>
              </a:ext>
            </a:extLst>
          </p:cNvPr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571625"/>
            <a:ext cx="5943600" cy="3714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712ACF-F4C1-6D4B-885E-BD83D52AC3E8}"/>
              </a:ext>
            </a:extLst>
          </p:cNvPr>
          <p:cNvSpPr txBox="1"/>
          <p:nvPr/>
        </p:nvSpPr>
        <p:spPr>
          <a:xfrm>
            <a:off x="6833937" y="167479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years</a:t>
            </a:r>
          </a:p>
        </p:txBody>
      </p:sp>
    </p:spTree>
    <p:extLst>
      <p:ext uri="{BB962C8B-B14F-4D97-AF65-F5344CB8AC3E}">
        <p14:creationId xmlns:p14="http://schemas.microsoft.com/office/powerpoint/2010/main" val="380224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AF88C7-D2BD-6D4B-A217-029AB5E5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"/>
            <a:ext cx="10914345" cy="676014"/>
          </a:xfrm>
        </p:spPr>
        <p:txBody>
          <a:bodyPr>
            <a:normAutofit/>
          </a:bodyPr>
          <a:lstStyle/>
          <a:p>
            <a:r>
              <a:rPr lang="en-US" sz="3200" dirty="0"/>
              <a:t>Two approaches to estimating NMFS survey catchability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A3099-3E9D-7243-96A1-5A52E1928723}"/>
              </a:ext>
            </a:extLst>
          </p:cNvPr>
          <p:cNvSpPr txBox="1"/>
          <p:nvPr/>
        </p:nvSpPr>
        <p:spPr>
          <a:xfrm>
            <a:off x="1924833" y="1536174"/>
            <a:ext cx="73132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survey-level aggregated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uses design-based survey abundance by 5-mm size bins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conceptually simpler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aggregation loses side-by-side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can’t extend analysis beyond SBS study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side-by-side (paired haul)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haul-specific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incorporate environmental covariates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extension beyond study years</a:t>
            </a:r>
          </a:p>
        </p:txBody>
      </p:sp>
    </p:spTree>
    <p:extLst>
      <p:ext uri="{BB962C8B-B14F-4D97-AF65-F5344CB8AC3E}">
        <p14:creationId xmlns:p14="http://schemas.microsoft.com/office/powerpoint/2010/main" val="132776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87" y="290117"/>
            <a:ext cx="10515600" cy="603063"/>
          </a:xfrm>
        </p:spPr>
        <p:txBody>
          <a:bodyPr>
            <a:normAutofit/>
          </a:bodyPr>
          <a:lstStyle/>
          <a:p>
            <a:r>
              <a:rPr lang="en-US" sz="2800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CBA71-45DE-FD4F-ABAD-FB6182CDA254}"/>
              </a:ext>
            </a:extLst>
          </p:cNvPr>
          <p:cNvSpPr txBox="1"/>
          <p:nvPr/>
        </p:nvSpPr>
        <p:spPr>
          <a:xfrm>
            <a:off x="1908511" y="860564"/>
            <a:ext cx="93403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Little information at largest crab sizes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&gt; 150 mm CW males, &gt; 125 mm CW 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Aggregated analysis suggests survey catchability is asymptotic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large uncertainty at largest sizes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annual estimates seems unreliable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Haul-level analysis suggests survey catchability is dome-shaped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large uncertainty at largest sizes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incorporates spatial covariates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concerns: extrapolation beyond observed values (needs to be quantified)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allows estimation of annual catchability curves for 1982+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other statistical models?: negative binomial, different random effects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application to assessment?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 assumed values?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 data?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749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65AE8-2D1F-BE46-A225-4E3D4A39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11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2800" b="1" dirty="0"/>
              <a:t>Other approaches: Somerton and Otto (1999) </a:t>
            </a:r>
            <a:r>
              <a:rPr lang="en-US" sz="2800" b="1" dirty="0" err="1"/>
              <a:t>Underbag</a:t>
            </a:r>
            <a:r>
              <a:rPr lang="en-US" sz="2800" b="1" dirty="0"/>
              <a:t> Experiment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B1A11-E7B7-4045-85BE-840774D7B329}"/>
              </a:ext>
            </a:extLst>
          </p:cNvPr>
          <p:cNvSpPr txBox="1"/>
          <p:nvPr/>
        </p:nvSpPr>
        <p:spPr>
          <a:xfrm>
            <a:off x="859077" y="1139868"/>
            <a:ext cx="5157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“net efficiency” for Tanner (and snow)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ascending, descending logistic curves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crab captured entering net through mouth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crab captured entering through mesh underneath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7721D-CAAE-F34D-A937-8913222F9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419" y="1139868"/>
            <a:ext cx="2427392" cy="186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39F5D-2DA1-4C43-82B5-07A285A484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763" y="3757773"/>
            <a:ext cx="3078508" cy="253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05E38-64C9-0947-94D2-7088752977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747" y="3757773"/>
            <a:ext cx="3078508" cy="2539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B3C87-6363-2F47-AC0B-8888790369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31" y="3757773"/>
            <a:ext cx="3135016" cy="2538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CCBB8-A147-2E49-A1FA-0CF4805D8D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927" y="1139868"/>
            <a:ext cx="2532057" cy="23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3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2800" dirty="0"/>
              <a:t>Somerton et al (2013): NMFS/BSFRF SBS Study</a:t>
            </a:r>
            <a:endParaRPr lang="en-US" sz="28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523AF-7927-D440-ADBE-9C41ED903305}"/>
              </a:ext>
            </a:extLst>
          </p:cNvPr>
          <p:cNvGrpSpPr/>
          <p:nvPr/>
        </p:nvGrpSpPr>
        <p:grpSpPr>
          <a:xfrm>
            <a:off x="6222366" y="968188"/>
            <a:ext cx="3425548" cy="2235896"/>
            <a:chOff x="6222366" y="968188"/>
            <a:chExt cx="3425548" cy="2235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FC3620-0FE2-6E49-92E4-48EA2F6D7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9187" y="968188"/>
              <a:ext cx="2448727" cy="22358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37892A-9C60-0547-AFC5-DC99A7D79966}"/>
                </a:ext>
              </a:extLst>
            </p:cNvPr>
            <p:cNvSpPr txBox="1"/>
            <p:nvPr/>
          </p:nvSpPr>
          <p:spPr>
            <a:xfrm>
              <a:off x="6329477" y="1386585"/>
              <a:ext cx="76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83-112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C496D-FD80-7540-8A67-22CAC7AE4024}"/>
                </a:ext>
              </a:extLst>
            </p:cNvPr>
            <p:cNvSpPr txBox="1"/>
            <p:nvPr/>
          </p:nvSpPr>
          <p:spPr>
            <a:xfrm>
              <a:off x="6222366" y="2331655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nephrops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3A4139-74A0-A943-85AF-A651E52EB3DE}"/>
                </a:ext>
              </a:extLst>
            </p:cNvPr>
            <p:cNvSpPr txBox="1"/>
            <p:nvPr/>
          </p:nvSpPr>
          <p:spPr>
            <a:xfrm>
              <a:off x="6222366" y="968188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footropes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E1B842-3DD5-644F-B37C-C7EB19AB0915}"/>
              </a:ext>
            </a:extLst>
          </p:cNvPr>
          <p:cNvSpPr txBox="1"/>
          <p:nvPr/>
        </p:nvSpPr>
        <p:spPr>
          <a:xfrm>
            <a:off x="926927" y="1152854"/>
            <a:ext cx="359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snow crab targeted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”relative net efficiency” of NMFS gear to BSFRF gear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0CCDA-3EE0-5B49-A291-856185B09A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477" y="3704892"/>
            <a:ext cx="4305362" cy="3025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DD4BE-46C0-8040-A19F-06A3B84E167A}"/>
                  </a:ext>
                </a:extLst>
              </p:cNvPr>
              <p:cNvSpPr txBox="1"/>
              <p:nvPr/>
            </p:nvSpPr>
            <p:spPr>
              <a:xfrm>
                <a:off x="838200" y="2367418"/>
                <a:ext cx="2610330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DD4BE-46C0-8040-A19F-06A3B84E1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7418"/>
                <a:ext cx="2610330" cy="567207"/>
              </a:xfrm>
              <a:prstGeom prst="rect">
                <a:avLst/>
              </a:prstGeom>
              <a:blipFill>
                <a:blip r:embed="rId5"/>
                <a:stretch>
                  <a:fillRect l="-483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B61777-76BE-E340-8592-5CC0F95E316E}"/>
                  </a:ext>
                </a:extLst>
              </p:cNvPr>
              <p:cNvSpPr txBox="1"/>
              <p:nvPr/>
            </p:nvSpPr>
            <p:spPr>
              <a:xfrm>
                <a:off x="838200" y="3112257"/>
                <a:ext cx="3229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B61777-76BE-E340-8592-5CC0F95E3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12257"/>
                <a:ext cx="3229346" cy="276999"/>
              </a:xfrm>
              <a:prstGeom prst="rect">
                <a:avLst/>
              </a:prstGeom>
              <a:blipFill>
                <a:blip r:embed="rId6"/>
                <a:stretch>
                  <a:fillRect l="-1176" r="-156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F9B51B-B17F-D04C-87CE-C1E1641DF272}"/>
              </a:ext>
            </a:extLst>
          </p:cNvPr>
          <p:cNvSpPr txBox="1"/>
          <p:nvPr/>
        </p:nvSpPr>
        <p:spPr>
          <a:xfrm>
            <a:off x="6596576" y="611474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92 stations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861A2-10B8-694E-87A3-65BD903D0356}"/>
              </a:ext>
            </a:extLst>
          </p:cNvPr>
          <p:cNvSpPr txBox="1"/>
          <p:nvPr/>
        </p:nvSpPr>
        <p:spPr>
          <a:xfrm>
            <a:off x="6596576" y="585505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B9B095-3EB4-1F44-AE67-9549284C62A7}"/>
                  </a:ext>
                </a:extLst>
              </p:cNvPr>
              <p:cNvSpPr/>
              <p:nvPr/>
            </p:nvSpPr>
            <p:spPr>
              <a:xfrm>
                <a:off x="752374" y="3566568"/>
                <a:ext cx="399878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B9B095-3EB4-1F44-AE67-9549284C6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4" y="3566568"/>
                <a:ext cx="3998787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4F1BA-79EC-494A-8D4E-E6670D62A9A9}"/>
                  </a:ext>
                </a:extLst>
              </p:cNvPr>
              <p:cNvSpPr txBox="1"/>
              <p:nvPr/>
            </p:nvSpPr>
            <p:spPr>
              <a:xfrm>
                <a:off x="839096" y="4643317"/>
                <a:ext cx="4126706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4F1BA-79EC-494A-8D4E-E6670D62A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6" y="4643317"/>
                <a:ext cx="4126706" cy="289182"/>
              </a:xfrm>
              <a:prstGeom prst="rect">
                <a:avLst/>
              </a:prstGeom>
              <a:blipFill>
                <a:blip r:embed="rId8"/>
                <a:stretch>
                  <a:fillRect l="-613" t="-8696" r="-153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BE09B5A-805D-1E4A-8FEA-E8FE4D4BE400}"/>
              </a:ext>
            </a:extLst>
          </p:cNvPr>
          <p:cNvSpPr txBox="1"/>
          <p:nvPr/>
        </p:nvSpPr>
        <p:spPr>
          <a:xfrm>
            <a:off x="386554" y="431163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each SBS station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05F40BD-3EBF-8248-9301-515C27FC226E}"/>
                  </a:ext>
                </a:extLst>
              </p:cNvPr>
              <p:cNvSpPr/>
              <p:nvPr/>
            </p:nvSpPr>
            <p:spPr>
              <a:xfrm>
                <a:off x="752374" y="5337108"/>
                <a:ext cx="2020681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05F40BD-3EBF-8248-9301-515C27FC2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4" y="5337108"/>
                <a:ext cx="2020681" cy="711413"/>
              </a:xfrm>
              <a:prstGeom prst="rect">
                <a:avLst/>
              </a:prstGeom>
              <a:blipFill>
                <a:blip r:embed="rId9"/>
                <a:stretch>
                  <a:fillRect t="-57143" b="-8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6C191D1-3076-5E49-8E00-E3F35269322D}"/>
              </a:ext>
            </a:extLst>
          </p:cNvPr>
          <p:cNvSpPr txBox="1"/>
          <p:nvPr/>
        </p:nvSpPr>
        <p:spPr>
          <a:xfrm>
            <a:off x="386554" y="5054189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for all EBS</a:t>
            </a:r>
          </a:p>
        </p:txBody>
      </p:sp>
    </p:spTree>
    <p:extLst>
      <p:ext uri="{BB962C8B-B14F-4D97-AF65-F5344CB8AC3E}">
        <p14:creationId xmlns:p14="http://schemas.microsoft.com/office/powerpoint/2010/main" val="270022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8693" cy="603063"/>
          </a:xfrm>
        </p:spPr>
        <p:txBody>
          <a:bodyPr>
            <a:normAutofit/>
          </a:bodyPr>
          <a:lstStyle/>
          <a:p>
            <a:r>
              <a:rPr lang="en-US" sz="2800" b="1" dirty="0"/>
              <a:t>Somerton et al., 2013 for snow crab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61423-4819-4145-88B0-97852148E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391" y="780298"/>
            <a:ext cx="3494908" cy="5889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D5339-5D59-6E45-8583-73AF5A0E3E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63" y="1671491"/>
            <a:ext cx="4525420" cy="4107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A6012-6FDE-BC49-BA2C-B4A66EE4A9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625" y="1671491"/>
            <a:ext cx="3181532" cy="4166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664FF-932E-EB46-94F2-09E355D61D96}"/>
              </a:ext>
            </a:extLst>
          </p:cNvPr>
          <p:cNvSpPr txBox="1"/>
          <p:nvPr/>
        </p:nvSpPr>
        <p:spPr>
          <a:xfrm>
            <a:off x="595701" y="1244533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 average </a:t>
            </a:r>
            <a:r>
              <a:rPr lang="en-US" i="1" dirty="0"/>
              <a:t>r</a:t>
            </a:r>
            <a:r>
              <a:rPr lang="en-US" i="1" baseline="-25000" dirty="0"/>
              <a:t>a</a:t>
            </a:r>
            <a:r>
              <a:rPr lang="en-US" dirty="0"/>
              <a:t> over SBS stations</a:t>
            </a:r>
            <a:endParaRPr lang="en-US" i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3BADB-CF97-EA4C-BAA9-7C065A18CE5A}"/>
              </a:ext>
            </a:extLst>
          </p:cNvPr>
          <p:cNvSpPr txBox="1"/>
          <p:nvPr/>
        </p:nvSpPr>
        <p:spPr>
          <a:xfrm>
            <a:off x="5317084" y="122351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environmental covariates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6793D-BB24-BD48-83D5-AAD5D3233F3E}"/>
              </a:ext>
            </a:extLst>
          </p:cNvPr>
          <p:cNvSpPr txBox="1"/>
          <p:nvPr/>
        </p:nvSpPr>
        <p:spPr>
          <a:xfrm>
            <a:off x="8191200" y="379521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 </a:t>
            </a:r>
            <a:r>
              <a:rPr lang="en-US" i="1" dirty="0"/>
              <a:t>r</a:t>
            </a:r>
            <a:r>
              <a:rPr lang="en-US" i="1" baseline="-25000" dirty="0"/>
              <a:t>a</a:t>
            </a:r>
            <a:r>
              <a:rPr lang="en-US" dirty="0"/>
              <a:t> expanded to EBS stations</a:t>
            </a:r>
          </a:p>
        </p:txBody>
      </p:sp>
    </p:spTree>
    <p:extLst>
      <p:ext uri="{BB962C8B-B14F-4D97-AF65-F5344CB8AC3E}">
        <p14:creationId xmlns:p14="http://schemas.microsoft.com/office/powerpoint/2010/main" val="2058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Kotwicki</a:t>
            </a:r>
            <a:r>
              <a:rPr lang="en-US" sz="2800" b="1" dirty="0"/>
              <a:t> et al. (2017): Return to NMFS/BSFRF SBS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3E054-56A2-504C-962F-5EF6C5C5B8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2788462"/>
            <a:ext cx="1750808" cy="36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1BCB5-B223-164A-A60F-2A39322E09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3287975"/>
            <a:ext cx="2636903" cy="640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080C3-5D58-5846-9667-C3F17BCD12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958" y="3341337"/>
            <a:ext cx="3029973" cy="3203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2A1A61-2FDF-B748-8D60-AEA7B2A09C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958" y="286532"/>
            <a:ext cx="3123273" cy="3253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C44940-AC24-4A46-B25E-3BD3CBC37662}"/>
              </a:ext>
            </a:extLst>
          </p:cNvPr>
          <p:cNvSpPr txBox="1"/>
          <p:nvPr/>
        </p:nvSpPr>
        <p:spPr>
          <a:xfrm>
            <a:off x="926927" y="1421929"/>
            <a:ext cx="359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2010 SBS data for snow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”selectivity ratio” of BSFRF gear to NMFS gear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DCA18-D3F0-1F48-B3C0-0D3267092D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4744146"/>
            <a:ext cx="2636903" cy="754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93A3A-367A-7B43-BD92-177848125D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3961331"/>
            <a:ext cx="3016859" cy="67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98E2B-E67B-5E46-B79A-8DD3FD7D7E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041" y="4775872"/>
            <a:ext cx="1028439" cy="320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6712B-9491-A942-A59C-C007F00519BD}"/>
              </a:ext>
            </a:extLst>
          </p:cNvPr>
          <p:cNvSpPr txBox="1"/>
          <p:nvPr/>
        </p:nvSpPr>
        <p:spPr>
          <a:xfrm>
            <a:off x="4188784" y="349113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selectivity ratio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809C7-C1FB-8C48-9D2E-EDA1E18E9DE0}"/>
              </a:ext>
            </a:extLst>
          </p:cNvPr>
          <p:cNvSpPr txBox="1"/>
          <p:nvPr/>
        </p:nvSpPr>
        <p:spPr>
          <a:xfrm>
            <a:off x="4200381" y="4122042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catch comparison ratio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1727A-11A1-8C47-8134-7A80ECBC24DC}"/>
              </a:ext>
            </a:extLst>
          </p:cNvPr>
          <p:cNvSpPr txBox="1"/>
          <p:nvPr/>
        </p:nvSpPr>
        <p:spPr>
          <a:xfrm rot="16200000">
            <a:off x="8211526" y="1597206"/>
            <a:ext cx="1627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proportion NMFS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2DB16-33D8-134A-9021-CB9E0C7D2C69}"/>
              </a:ext>
            </a:extLst>
          </p:cNvPr>
          <p:cNvCxnSpPr/>
          <p:nvPr/>
        </p:nvCxnSpPr>
        <p:spPr>
          <a:xfrm>
            <a:off x="11887200" y="4306759"/>
            <a:ext cx="0" cy="66852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D53F5A0-4C49-4846-B945-07E4C59FD1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5600625"/>
            <a:ext cx="2411951" cy="6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6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AF88C7-D2BD-6D4B-A217-029AB5E5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2572011" cy="676014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A3099-3E9D-7243-96A1-5A52E1928723}"/>
              </a:ext>
            </a:extLst>
          </p:cNvPr>
          <p:cNvSpPr txBox="1"/>
          <p:nvPr/>
        </p:nvSpPr>
        <p:spPr>
          <a:xfrm>
            <a:off x="609600" y="1356520"/>
            <a:ext cx="77736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BSFRF and NMFS conducted joint catchability studies focused on Tanner crab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2013-2018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side-by-side (SBS) tows (paired hauls)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simultaneous start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0.5 </a:t>
            </a:r>
            <a:r>
              <a:rPr lang="en-US" sz="2000" dirty="0" err="1"/>
              <a:t>nmi</a:t>
            </a:r>
            <a:r>
              <a:rPr lang="en-US" sz="2000" dirty="0"/>
              <a:t> separation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same tow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BSFRF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modified </a:t>
            </a:r>
            <a:r>
              <a:rPr lang="en-US" sz="2000" i="1" dirty="0" err="1"/>
              <a:t>Nephrops</a:t>
            </a:r>
            <a:r>
              <a:rPr lang="en-US" sz="2000" dirty="0"/>
              <a:t> trawl assumed* to capture ALL crab in gear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5-minute tow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net equipped with mensuration gear to determine area swept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NMFS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EBS 83-112  bottom trawl gear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30-minute tow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net mensuration gear to determine area swept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4EF0F7-3B55-5E41-BA03-5A350C27BE92}"/>
              </a:ext>
            </a:extLst>
          </p:cNvPr>
          <p:cNvGrpSpPr/>
          <p:nvPr/>
        </p:nvGrpSpPr>
        <p:grpSpPr>
          <a:xfrm>
            <a:off x="8156852" y="2439174"/>
            <a:ext cx="3425548" cy="2235896"/>
            <a:chOff x="6222366" y="968188"/>
            <a:chExt cx="3425548" cy="22358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977464-59D2-5141-B9F7-EA8D5979C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9187" y="968188"/>
              <a:ext cx="2448727" cy="22358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03A38F-9C44-7D4B-BA62-61174186B911}"/>
                </a:ext>
              </a:extLst>
            </p:cNvPr>
            <p:cNvSpPr txBox="1"/>
            <p:nvPr/>
          </p:nvSpPr>
          <p:spPr>
            <a:xfrm>
              <a:off x="6329477" y="1386585"/>
              <a:ext cx="76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83-112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8ECB60-5AE5-F745-8D81-AB09A9D4EBEF}"/>
                </a:ext>
              </a:extLst>
            </p:cNvPr>
            <p:cNvSpPr txBox="1"/>
            <p:nvPr/>
          </p:nvSpPr>
          <p:spPr>
            <a:xfrm>
              <a:off x="6222366" y="2331655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Nephrops</a:t>
              </a:r>
              <a:endParaRPr lang="en-US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F950DB-0BA8-7B4A-859A-E33DF75D002B}"/>
                </a:ext>
              </a:extLst>
            </p:cNvPr>
            <p:cNvSpPr txBox="1"/>
            <p:nvPr/>
          </p:nvSpPr>
          <p:spPr>
            <a:xfrm>
              <a:off x="6222366" y="968188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footropes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1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AF88C7-D2BD-6D4B-A217-029AB5E5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SBS Study Areas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5943D-DCB7-7343-9A51-790A525908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78" y="1234341"/>
            <a:ext cx="4091987" cy="2287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3F24A-7643-9340-8E39-D70678D5C1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117" y="3521529"/>
            <a:ext cx="4082722" cy="2287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D154FB-AB22-244D-A47C-884E0D5F25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10" y="32942"/>
            <a:ext cx="4086536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AA78C-B588-0444-8B8E-B4C7C56D09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10" y="2307961"/>
            <a:ext cx="4091989" cy="2272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99760-D966-C049-AF95-82E31F6DB5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10" y="4585966"/>
            <a:ext cx="4091987" cy="2272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F705B-172B-1347-90C8-F4DB7B5E7ACC}"/>
              </a:ext>
            </a:extLst>
          </p:cNvPr>
          <p:cNvSpPr txBox="1"/>
          <p:nvPr/>
        </p:nvSpPr>
        <p:spPr>
          <a:xfrm>
            <a:off x="4050876" y="137280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DF8B0-B5C5-B840-B4BB-8497B009237D}"/>
              </a:ext>
            </a:extLst>
          </p:cNvPr>
          <p:cNvSpPr txBox="1"/>
          <p:nvPr/>
        </p:nvSpPr>
        <p:spPr>
          <a:xfrm>
            <a:off x="4050876" y="367540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D86A6-7971-364B-B38A-D975A8A03CDF}"/>
              </a:ext>
            </a:extLst>
          </p:cNvPr>
          <p:cNvSpPr txBox="1"/>
          <p:nvPr/>
        </p:nvSpPr>
        <p:spPr>
          <a:xfrm>
            <a:off x="8226915" y="1604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0EEEC-3C1E-1F41-9DEC-7AF84051EB7C}"/>
              </a:ext>
            </a:extLst>
          </p:cNvPr>
          <p:cNvSpPr txBox="1"/>
          <p:nvPr/>
        </p:nvSpPr>
        <p:spPr>
          <a:xfrm>
            <a:off x="8226915" y="24464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54D1F-B487-7148-8F6C-32BF0CFCB68D}"/>
              </a:ext>
            </a:extLst>
          </p:cNvPr>
          <p:cNvSpPr txBox="1"/>
          <p:nvPr/>
        </p:nvSpPr>
        <p:spPr>
          <a:xfrm>
            <a:off x="8226915" y="466512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54480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Survey-level relationships: </a:t>
            </a:r>
            <a:r>
              <a:rPr lang="en-US" sz="3200" dirty="0"/>
              <a:t>catchability and </a:t>
            </a:r>
            <a:r>
              <a:rPr lang="en-US" sz="3200" b="1" dirty="0"/>
              <a:t>availability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9740E-DEF8-0A4B-91DE-2C45F92A2B52}"/>
              </a:ext>
            </a:extLst>
          </p:cNvPr>
          <p:cNvGrpSpPr/>
          <p:nvPr/>
        </p:nvGrpSpPr>
        <p:grpSpPr>
          <a:xfrm>
            <a:off x="838200" y="3472512"/>
            <a:ext cx="8357481" cy="462884"/>
            <a:chOff x="838200" y="2044081"/>
            <a:chExt cx="8357481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/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NMFS EBS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𝑁𝑀𝐹𝑆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blipFill>
                  <a:blip r:embed="rId3"/>
                  <a:stretch>
                    <a:fillRect l="-2041" t="-6061" r="-816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/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1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  <a:blipFill>
                  <a:blip r:embed="rId4"/>
                  <a:stretch>
                    <a:fillRect b="-243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B844C-25DB-3A4A-9156-7B05C900D9DD}"/>
              </a:ext>
            </a:extLst>
          </p:cNvPr>
          <p:cNvGrpSpPr/>
          <p:nvPr/>
        </p:nvGrpSpPr>
        <p:grpSpPr>
          <a:xfrm>
            <a:off x="838200" y="4375084"/>
            <a:ext cx="8377808" cy="462884"/>
            <a:chOff x="838200" y="3320958"/>
            <a:chExt cx="8377808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/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BSFRF SBS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𝐵𝑆𝐹𝑅𝐹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blipFill>
                  <a:blip r:embed="rId5"/>
                  <a:stretch>
                    <a:fillRect l="-1953" t="-9375" r="-117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/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𝐵𝑆𝐹𝑅𝐹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1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  <a:blipFill>
                  <a:blip r:embed="rId6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A3740-9A74-194D-8079-B49ED29F41F0}"/>
              </a:ext>
            </a:extLst>
          </p:cNvPr>
          <p:cNvGrpSpPr/>
          <p:nvPr/>
        </p:nvGrpSpPr>
        <p:grpSpPr>
          <a:xfrm>
            <a:off x="838200" y="5277655"/>
            <a:ext cx="8378705" cy="462884"/>
            <a:chOff x="838200" y="4101993"/>
            <a:chExt cx="8378705" cy="462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2E28-9BC0-8648-8F66-1412FEE15E38}"/>
                </a:ext>
              </a:extLst>
            </p:cNvPr>
            <p:cNvSpPr txBox="1"/>
            <p:nvPr/>
          </p:nvSpPr>
          <p:spPr>
            <a:xfrm>
              <a:off x="838200" y="4163997"/>
              <a:ext cx="1306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NMFS SBS: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/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  <a:blipFill>
                  <a:blip r:embed="rId7"/>
                  <a:stretch>
                    <a:fillRect b="-243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3E0FF4-0D77-E346-A86E-5B9F33D2E9F0}"/>
              </a:ext>
            </a:extLst>
          </p:cNvPr>
          <p:cNvGrpSpPr/>
          <p:nvPr/>
        </p:nvGrpSpPr>
        <p:grpSpPr>
          <a:xfrm>
            <a:off x="838200" y="1333044"/>
            <a:ext cx="9663987" cy="524118"/>
            <a:chOff x="838200" y="1333044"/>
            <a:chExt cx="9663987" cy="52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/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𝑝𝑜𝑝𝑢𝑙𝑎𝑡𝑖𝑜𝑛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/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r>
                    <a:rPr lang="en-US" sz="24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  <a:blipFill>
                  <a:blip r:embed="rId9"/>
                  <a:stretch>
                    <a:fillRect t="-238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145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Survey-level relationships: </a:t>
            </a:r>
            <a:r>
              <a:rPr lang="en-US" sz="3200" dirty="0"/>
              <a:t>catchability and </a:t>
            </a:r>
            <a:r>
              <a:rPr lang="en-US" sz="3200" b="1" dirty="0"/>
              <a:t>availability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9740E-DEF8-0A4B-91DE-2C45F92A2B52}"/>
              </a:ext>
            </a:extLst>
          </p:cNvPr>
          <p:cNvGrpSpPr/>
          <p:nvPr/>
        </p:nvGrpSpPr>
        <p:grpSpPr>
          <a:xfrm>
            <a:off x="838200" y="3472512"/>
            <a:ext cx="8357481" cy="462884"/>
            <a:chOff x="838200" y="2044081"/>
            <a:chExt cx="8357481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/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NMFS EBS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𝑁𝑀𝐹𝑆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blipFill>
                  <a:blip r:embed="rId3"/>
                  <a:stretch>
                    <a:fillRect l="-2459" t="-6061" r="-123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/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1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  <a:blipFill>
                  <a:blip r:embed="rId4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B844C-25DB-3A4A-9156-7B05C900D9DD}"/>
              </a:ext>
            </a:extLst>
          </p:cNvPr>
          <p:cNvGrpSpPr/>
          <p:nvPr/>
        </p:nvGrpSpPr>
        <p:grpSpPr>
          <a:xfrm>
            <a:off x="838200" y="4375084"/>
            <a:ext cx="8377808" cy="462884"/>
            <a:chOff x="838200" y="3320958"/>
            <a:chExt cx="8377808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/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BSFRF SBS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𝐵𝑆𝐹𝑅𝐹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blipFill>
                  <a:blip r:embed="rId5"/>
                  <a:stretch>
                    <a:fillRect l="-2344" t="-9091" r="-78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/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𝐵𝑆𝐹𝑅𝐹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1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  <a:blipFill>
                  <a:blip r:embed="rId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A3740-9A74-194D-8079-B49ED29F41F0}"/>
              </a:ext>
            </a:extLst>
          </p:cNvPr>
          <p:cNvGrpSpPr/>
          <p:nvPr/>
        </p:nvGrpSpPr>
        <p:grpSpPr>
          <a:xfrm>
            <a:off x="838200" y="5277655"/>
            <a:ext cx="8378705" cy="462884"/>
            <a:chOff x="838200" y="4101993"/>
            <a:chExt cx="8378705" cy="462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2E28-9BC0-8648-8F66-1412FEE15E38}"/>
                </a:ext>
              </a:extLst>
            </p:cNvPr>
            <p:cNvSpPr txBox="1"/>
            <p:nvPr/>
          </p:nvSpPr>
          <p:spPr>
            <a:xfrm>
              <a:off x="838200" y="4163997"/>
              <a:ext cx="1306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NMFS SBS: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/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  <a:blipFill>
                  <a:blip r:embed="rId7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3E0FF4-0D77-E346-A86E-5B9F33D2E9F0}"/>
              </a:ext>
            </a:extLst>
          </p:cNvPr>
          <p:cNvGrpSpPr/>
          <p:nvPr/>
        </p:nvGrpSpPr>
        <p:grpSpPr>
          <a:xfrm>
            <a:off x="838200" y="1333044"/>
            <a:ext cx="9663987" cy="524118"/>
            <a:chOff x="838200" y="1333044"/>
            <a:chExt cx="9663987" cy="52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/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𝑝𝑜𝑝𝑢𝑙𝑎𝑡𝑖𝑜𝑛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/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r>
                    <a:rPr lang="en-US" sz="24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  <a:blipFill>
                  <a:blip r:embed="rId9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FED254A-23B5-1D4B-A89B-9553EB17F3A2}"/>
              </a:ext>
            </a:extLst>
          </p:cNvPr>
          <p:cNvSpPr/>
          <p:nvPr/>
        </p:nvSpPr>
        <p:spPr>
          <a:xfrm>
            <a:off x="4771372" y="1260139"/>
            <a:ext cx="1554272" cy="66992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BEF1B-87C0-284E-BF25-D2EE1F0FEA01}"/>
              </a:ext>
            </a:extLst>
          </p:cNvPr>
          <p:cNvSpPr txBox="1"/>
          <p:nvPr/>
        </p:nvSpPr>
        <p:spPr>
          <a:xfrm>
            <a:off x="4208237" y="2138920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population abundance</a:t>
            </a:r>
          </a:p>
        </p:txBody>
      </p:sp>
    </p:spTree>
    <p:extLst>
      <p:ext uri="{BB962C8B-B14F-4D97-AF65-F5344CB8AC3E}">
        <p14:creationId xmlns:p14="http://schemas.microsoft.com/office/powerpoint/2010/main" val="39810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Survey-level relationships: </a:t>
            </a:r>
            <a:r>
              <a:rPr lang="en-US" sz="3200" dirty="0"/>
              <a:t>catchability and </a:t>
            </a:r>
            <a:r>
              <a:rPr lang="en-US" sz="3200" b="1" dirty="0"/>
              <a:t>availability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9740E-DEF8-0A4B-91DE-2C45F92A2B52}"/>
              </a:ext>
            </a:extLst>
          </p:cNvPr>
          <p:cNvGrpSpPr/>
          <p:nvPr/>
        </p:nvGrpSpPr>
        <p:grpSpPr>
          <a:xfrm>
            <a:off x="838200" y="3472512"/>
            <a:ext cx="8357481" cy="462884"/>
            <a:chOff x="838200" y="2044081"/>
            <a:chExt cx="8357481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/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NMFS EBS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𝑁𝑀𝐹𝑆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blipFill>
                  <a:blip r:embed="rId3"/>
                  <a:stretch>
                    <a:fillRect l="-2459" t="-6061" r="-123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/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1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  <a:blipFill>
                  <a:blip r:embed="rId4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B844C-25DB-3A4A-9156-7B05C900D9DD}"/>
              </a:ext>
            </a:extLst>
          </p:cNvPr>
          <p:cNvGrpSpPr/>
          <p:nvPr/>
        </p:nvGrpSpPr>
        <p:grpSpPr>
          <a:xfrm>
            <a:off x="838200" y="4375084"/>
            <a:ext cx="8377808" cy="462884"/>
            <a:chOff x="838200" y="3320958"/>
            <a:chExt cx="8377808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/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BSFRF SBS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𝐵𝑆𝐹𝑅𝐹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blipFill>
                  <a:blip r:embed="rId5"/>
                  <a:stretch>
                    <a:fillRect l="-2344" t="-9091" r="-78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/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𝐵𝑆𝐹𝑅𝐹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1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  <a:blipFill>
                  <a:blip r:embed="rId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A3740-9A74-194D-8079-B49ED29F41F0}"/>
              </a:ext>
            </a:extLst>
          </p:cNvPr>
          <p:cNvGrpSpPr/>
          <p:nvPr/>
        </p:nvGrpSpPr>
        <p:grpSpPr>
          <a:xfrm>
            <a:off x="838200" y="5277655"/>
            <a:ext cx="8378705" cy="462884"/>
            <a:chOff x="838200" y="4101993"/>
            <a:chExt cx="8378705" cy="462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2E28-9BC0-8648-8F66-1412FEE15E38}"/>
                </a:ext>
              </a:extLst>
            </p:cNvPr>
            <p:cNvSpPr txBox="1"/>
            <p:nvPr/>
          </p:nvSpPr>
          <p:spPr>
            <a:xfrm>
              <a:off x="838200" y="4163997"/>
              <a:ext cx="1306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NMFS SBS: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/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  <a:blipFill>
                  <a:blip r:embed="rId7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3E0FF4-0D77-E346-A86E-5B9F33D2E9F0}"/>
              </a:ext>
            </a:extLst>
          </p:cNvPr>
          <p:cNvGrpSpPr/>
          <p:nvPr/>
        </p:nvGrpSpPr>
        <p:grpSpPr>
          <a:xfrm>
            <a:off x="838200" y="1333044"/>
            <a:ext cx="9663987" cy="524118"/>
            <a:chOff x="838200" y="1333044"/>
            <a:chExt cx="9663987" cy="52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/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𝑝𝑜𝑝𝑢𝑙𝑎𝑡𝑖𝑜𝑛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/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r>
                    <a:rPr lang="en-US" sz="24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  <a:blipFill>
                  <a:blip r:embed="rId9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BB3CF9B-6207-ED4D-8AB4-DFA8198A1AFA}"/>
              </a:ext>
            </a:extLst>
          </p:cNvPr>
          <p:cNvSpPr/>
          <p:nvPr/>
        </p:nvSpPr>
        <p:spPr>
          <a:xfrm>
            <a:off x="3275147" y="1260476"/>
            <a:ext cx="1554272" cy="66992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F55D0-4983-D94E-B4AC-E80066D1A3A9}"/>
              </a:ext>
            </a:extLst>
          </p:cNvPr>
          <p:cNvSpPr txBox="1"/>
          <p:nvPr/>
        </p:nvSpPr>
        <p:spPr>
          <a:xfrm>
            <a:off x="2712012" y="2139257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survey catchability</a:t>
            </a:r>
          </a:p>
        </p:txBody>
      </p:sp>
    </p:spTree>
    <p:extLst>
      <p:ext uri="{BB962C8B-B14F-4D97-AF65-F5344CB8AC3E}">
        <p14:creationId xmlns:p14="http://schemas.microsoft.com/office/powerpoint/2010/main" val="132421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0D23-91E7-9047-A266-0A2139F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r>
              <a:rPr lang="en-US" sz="3200" b="1" dirty="0"/>
              <a:t>Survey-level relationships: </a:t>
            </a:r>
            <a:r>
              <a:rPr lang="en-US" sz="3200" dirty="0"/>
              <a:t>catchability and </a:t>
            </a:r>
            <a:r>
              <a:rPr lang="en-US" sz="3200" b="1" dirty="0"/>
              <a:t>availability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9740E-DEF8-0A4B-91DE-2C45F92A2B52}"/>
              </a:ext>
            </a:extLst>
          </p:cNvPr>
          <p:cNvGrpSpPr/>
          <p:nvPr/>
        </p:nvGrpSpPr>
        <p:grpSpPr>
          <a:xfrm>
            <a:off x="838200" y="3472512"/>
            <a:ext cx="8357481" cy="462884"/>
            <a:chOff x="838200" y="2044081"/>
            <a:chExt cx="8357481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/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NMFS EBS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𝑁𝑀𝐹𝑆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75EF83-56DE-4346-B432-32B074DCC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98661"/>
                  <a:ext cx="3093347" cy="401135"/>
                </a:xfrm>
                <a:prstGeom prst="rect">
                  <a:avLst/>
                </a:prstGeom>
                <a:blipFill>
                  <a:blip r:embed="rId3"/>
                  <a:stretch>
                    <a:fillRect l="-2459" t="-6061" r="-123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/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1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D8B705-7DA9-5449-9963-3B0644655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2044081"/>
                  <a:ext cx="5113964" cy="462884"/>
                </a:xfrm>
                <a:prstGeom prst="rect">
                  <a:avLst/>
                </a:prstGeom>
                <a:blipFill>
                  <a:blip r:embed="rId4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B844C-25DB-3A4A-9156-7B05C900D9DD}"/>
              </a:ext>
            </a:extLst>
          </p:cNvPr>
          <p:cNvGrpSpPr/>
          <p:nvPr/>
        </p:nvGrpSpPr>
        <p:grpSpPr>
          <a:xfrm>
            <a:off x="838200" y="4375084"/>
            <a:ext cx="8377808" cy="462884"/>
            <a:chOff x="838200" y="3320958"/>
            <a:chExt cx="8377808" cy="462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/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BSFRF SBS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𝐵𝑆𝐹𝑅𝐹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a14:m>
                  <a:r>
                    <a:rPr lang="en-US" sz="2000" dirty="0"/>
                    <a:t>):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D82565-E144-AF49-8D52-0879014B3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382290"/>
                  <a:ext cx="3243517" cy="401135"/>
                </a:xfrm>
                <a:prstGeom prst="rect">
                  <a:avLst/>
                </a:prstGeom>
                <a:blipFill>
                  <a:blip r:embed="rId5"/>
                  <a:stretch>
                    <a:fillRect l="-2344" t="-9091" r="-78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/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𝐵𝑆𝐹𝑅𝐹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1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9CD0723-0ED5-AD48-B086-58330BA41D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3320958"/>
                  <a:ext cx="5134291" cy="462884"/>
                </a:xfrm>
                <a:prstGeom prst="rect">
                  <a:avLst/>
                </a:prstGeom>
                <a:blipFill>
                  <a:blip r:embed="rId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A3740-9A74-194D-8079-B49ED29F41F0}"/>
              </a:ext>
            </a:extLst>
          </p:cNvPr>
          <p:cNvGrpSpPr/>
          <p:nvPr/>
        </p:nvGrpSpPr>
        <p:grpSpPr>
          <a:xfrm>
            <a:off x="838200" y="5277655"/>
            <a:ext cx="8378705" cy="462884"/>
            <a:chOff x="838200" y="4101993"/>
            <a:chExt cx="8378705" cy="462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2E28-9BC0-8648-8F66-1412FEE15E38}"/>
                </a:ext>
              </a:extLst>
            </p:cNvPr>
            <p:cNvSpPr txBox="1"/>
            <p:nvPr/>
          </p:nvSpPr>
          <p:spPr>
            <a:xfrm>
              <a:off x="838200" y="4163997"/>
              <a:ext cx="1306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NMFS SBS: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/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𝑆𝐵𝑆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𝐸𝐵𝑆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CB5298-14F3-9E4B-B033-89B5C5BE2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717" y="4101993"/>
                  <a:ext cx="5135188" cy="462884"/>
                </a:xfrm>
                <a:prstGeom prst="rect">
                  <a:avLst/>
                </a:prstGeom>
                <a:blipFill>
                  <a:blip r:embed="rId7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3E0FF4-0D77-E346-A86E-5B9F33D2E9F0}"/>
              </a:ext>
            </a:extLst>
          </p:cNvPr>
          <p:cNvGrpSpPr/>
          <p:nvPr/>
        </p:nvGrpSpPr>
        <p:grpSpPr>
          <a:xfrm>
            <a:off x="838200" y="1333044"/>
            <a:ext cx="9663987" cy="524118"/>
            <a:chOff x="838200" y="1333044"/>
            <a:chExt cx="9663987" cy="52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/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𝑠𝑢𝑟𝑣𝑒𝑦</m:t>
                            </m:r>
                          </m:sup>
                        </m:sSub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𝑝𝑜𝑝𝑢𝑙𝑎𝑡𝑖𝑜𝑛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08CC63B-28AF-2643-BD4B-9342E5DD2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333044"/>
                  <a:ext cx="5606728" cy="5241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/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r>
                    <a:rPr lang="en-US" sz="24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𝑠𝑢𝑟𝑣𝑒𝑦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F4B739-59E2-E349-AA20-F3699DF948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721" y="1337982"/>
                  <a:ext cx="3481466" cy="514243"/>
                </a:xfrm>
                <a:prstGeom prst="rect">
                  <a:avLst/>
                </a:prstGeom>
                <a:blipFill>
                  <a:blip r:embed="rId9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FE0F8B8-EFD0-7A4B-AACD-DF4315B6AAFA}"/>
              </a:ext>
            </a:extLst>
          </p:cNvPr>
          <p:cNvSpPr/>
          <p:nvPr/>
        </p:nvSpPr>
        <p:spPr>
          <a:xfrm>
            <a:off x="2078172" y="1269195"/>
            <a:ext cx="1554272" cy="66992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ABDCC-9C3F-7146-AB56-908E704D6A8A}"/>
              </a:ext>
            </a:extLst>
          </p:cNvPr>
          <p:cNvSpPr txBox="1"/>
          <p:nvPr/>
        </p:nvSpPr>
        <p:spPr>
          <a:xfrm>
            <a:off x="1515037" y="2147976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availability to survey</a:t>
            </a:r>
          </a:p>
        </p:txBody>
      </p:sp>
    </p:spTree>
    <p:extLst>
      <p:ext uri="{BB962C8B-B14F-4D97-AF65-F5344CB8AC3E}">
        <p14:creationId xmlns:p14="http://schemas.microsoft.com/office/powerpoint/2010/main" val="2423069139"/>
      </p:ext>
    </p:extLst>
  </p:cSld>
  <p:clrMapOvr>
    <a:masterClrMapping/>
  </p:clrMapOvr>
</p:sld>
</file>

<file path=ppt/theme/theme1.xml><?xml version="1.0" encoding="utf-8"?>
<a:theme xmlns:a="http://schemas.openxmlformats.org/drawingml/2006/main" name="NOAA_Fisheri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AA_Fisheries" id="{FC24A08E-431A-384A-A617-B85AB41FC710}" vid="{9A91BBEC-649B-FA44-A0DB-4E6AC3ED0208}"/>
    </a:ext>
  </a:extLst>
</a:theme>
</file>

<file path=ppt/theme/theme2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TBriefing_TannerCrab2018.pptx" id="{236E7D6A-81D1-3548-B917-284718065503}" vid="{DB1150D5-97FE-D04A-84BC-8A2DE46AFFFA}"/>
    </a:ext>
  </a:extLst>
</a:theme>
</file>

<file path=ppt/theme/theme3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TBriefing_TannerCrab2018.pptx" id="{236E7D6A-81D1-3548-B917-284718065503}" vid="{5B7050BC-3C2D-7444-ADA6-721DAACABA90}"/>
    </a:ext>
  </a:extLst>
</a:theme>
</file>

<file path=ppt/theme/theme4.xml><?xml version="1.0" encoding="utf-8"?>
<a:theme xmlns:a="http://schemas.openxmlformats.org/drawingml/2006/main" name="1_NOAA_Fisheri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AA_Fisheries" id="{FC24A08E-431A-384A-A617-B85AB41FC710}" vid="{9A91BBEC-649B-FA44-A0DB-4E6AC3ED0208}"/>
    </a:ext>
  </a:extLst>
</a:theme>
</file>

<file path=ppt/theme/theme5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TBriefing_TannerCrab2018.pptx" id="{236E7D6A-81D1-3548-B917-284718065503}" vid="{DB1150D5-97FE-D04A-84BC-8A2DE46AFFFA}"/>
    </a:ext>
  </a:extLst>
</a:theme>
</file>

<file path=ppt/theme/theme6.xml><?xml version="1.0" encoding="utf-8"?>
<a:theme xmlns:a="http://schemas.openxmlformats.org/drawingml/2006/main" name="1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TBriefing_TannerCrab2018.pptx" id="{236E7D6A-81D1-3548-B917-284718065503}" vid="{5B7050BC-3C2D-7444-ADA6-721DAACABA9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NOAA_Fisheries</Template>
  <TotalTime>911</TotalTime>
  <Words>2009</Words>
  <Application>Microsoft Office PowerPoint</Application>
  <PresentationFormat>Widescreen</PresentationFormat>
  <Paragraphs>357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Cambria Math</vt:lpstr>
      <vt:lpstr>Arial Narrow</vt:lpstr>
      <vt:lpstr>Courier</vt:lpstr>
      <vt:lpstr>Calibri</vt:lpstr>
      <vt:lpstr>Times New Roman</vt:lpstr>
      <vt:lpstr>NOAA_Fisheries</vt:lpstr>
      <vt:lpstr>NOAA Fisheries Content Slides</vt:lpstr>
      <vt:lpstr>NOAA Divider Slides</vt:lpstr>
      <vt:lpstr>1_NOAA_Fisheries</vt:lpstr>
      <vt:lpstr>1_NOAA Fisheries Content Slides</vt:lpstr>
      <vt:lpstr>1_NOAA Divider Slides</vt:lpstr>
      <vt:lpstr>Incorporating BSFRF side-by-side catchability studies in the  Tanner crab assessment</vt:lpstr>
      <vt:lpstr>Introduction</vt:lpstr>
      <vt:lpstr>Two approaches to estimating NMFS survey catchability</vt:lpstr>
      <vt:lpstr>Introduction</vt:lpstr>
      <vt:lpstr>SBS Study Areas</vt:lpstr>
      <vt:lpstr>Survey-level relationships: catchability and availability </vt:lpstr>
      <vt:lpstr>Survey-level relationships: catchability and availability </vt:lpstr>
      <vt:lpstr>Survey-level relationships: catchability and availability </vt:lpstr>
      <vt:lpstr>Survey-level relationships: catchability and availability </vt:lpstr>
      <vt:lpstr>Survey-level relationships: catchability and availability</vt:lpstr>
      <vt:lpstr>Survey-level relationships: catchability estimation</vt:lpstr>
      <vt:lpstr>SBS catchability studies: number of crab caught</vt:lpstr>
      <vt:lpstr>SBS catchability studies: area-swept abundance</vt:lpstr>
      <vt:lpstr>Statistical modeling</vt:lpstr>
      <vt:lpstr>Catchability estimated from empirical catchability</vt:lpstr>
      <vt:lpstr>PowerPoint Presentation</vt:lpstr>
      <vt:lpstr>Haul-level relationships</vt:lpstr>
      <vt:lpstr>Haul-level relationships</vt:lpstr>
      <vt:lpstr>Statistical modeling</vt:lpstr>
      <vt:lpstr>Statistical modeling</vt:lpstr>
      <vt:lpstr>Sediment Characteristics</vt:lpstr>
      <vt:lpstr>Quality control checks (1)</vt:lpstr>
      <vt:lpstr>Quality control checks (2)</vt:lpstr>
      <vt:lpstr>Results from best model: males</vt:lpstr>
      <vt:lpstr>Estimated smooth functions: males</vt:lpstr>
      <vt:lpstr>Estimated haul-level efficiencies and annual catchability: males</vt:lpstr>
      <vt:lpstr>Results from best model: females</vt:lpstr>
      <vt:lpstr>Estimated smooth functions: females</vt:lpstr>
      <vt:lpstr>Estimated haul-level efficiencies and annual catchability: females</vt:lpstr>
      <vt:lpstr>Summary</vt:lpstr>
      <vt:lpstr>PowerPoint Presentation</vt:lpstr>
      <vt:lpstr>Other approaches: Somerton and Otto (1999) Underbag Experiment</vt:lpstr>
      <vt:lpstr>Somerton et al (2013): NMFS/BSFRF SBS Study</vt:lpstr>
      <vt:lpstr>Somerton et al., 2013 for snow crab (cont.)</vt:lpstr>
      <vt:lpstr>Kotwicki et al. (2017): Return to NMFS/BSFRF SBS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BSFRF side-by-side selectivity studies in the  Tanner crab assessment</dc:title>
  <dc:creator>William Stockhausen</dc:creator>
  <cp:lastModifiedBy>Jim Armstrong</cp:lastModifiedBy>
  <cp:revision>58</cp:revision>
  <dcterms:created xsi:type="dcterms:W3CDTF">2020-05-03T15:19:59Z</dcterms:created>
  <dcterms:modified xsi:type="dcterms:W3CDTF">2021-05-15T01:01:38Z</dcterms:modified>
</cp:coreProperties>
</file>