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handoutMasterIdLst>
    <p:handoutMasterId r:id="rId31"/>
  </p:handoutMasterIdLst>
  <p:sldIdLst>
    <p:sldId id="365" r:id="rId2"/>
    <p:sldId id="366" r:id="rId3"/>
    <p:sldId id="403" r:id="rId4"/>
    <p:sldId id="404" r:id="rId5"/>
    <p:sldId id="408" r:id="rId6"/>
    <p:sldId id="405" r:id="rId7"/>
    <p:sldId id="407" r:id="rId8"/>
    <p:sldId id="367" r:id="rId9"/>
    <p:sldId id="368" r:id="rId10"/>
    <p:sldId id="369" r:id="rId11"/>
    <p:sldId id="314" r:id="rId12"/>
    <p:sldId id="396" r:id="rId13"/>
    <p:sldId id="323" r:id="rId14"/>
    <p:sldId id="371" r:id="rId15"/>
    <p:sldId id="372" r:id="rId16"/>
    <p:sldId id="373" r:id="rId17"/>
    <p:sldId id="315" r:id="rId18"/>
    <p:sldId id="410" r:id="rId19"/>
    <p:sldId id="411" r:id="rId20"/>
    <p:sldId id="412" r:id="rId21"/>
    <p:sldId id="414" r:id="rId22"/>
    <p:sldId id="413" r:id="rId23"/>
    <p:sldId id="375" r:id="rId24"/>
    <p:sldId id="316" r:id="rId25"/>
    <p:sldId id="399" r:id="rId26"/>
    <p:sldId id="402" r:id="rId27"/>
    <p:sldId id="385" r:id="rId28"/>
    <p:sldId id="379" r:id="rId2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609E"/>
    <a:srgbClr val="5D47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97" autoAdjust="0"/>
    <p:restoredTop sz="95332" autoAdjust="0"/>
  </p:normalViewPr>
  <p:slideViewPr>
    <p:cSldViewPr snapToGrid="0">
      <p:cViewPr varScale="1">
        <p:scale>
          <a:sx n="53" d="100"/>
          <a:sy n="53" d="100"/>
        </p:scale>
        <p:origin x="1752" y="72"/>
      </p:cViewPr>
      <p:guideLst>
        <p:guide orient="horz" pos="2160"/>
        <p:guide pos="3840"/>
        <p:guide pos="7296"/>
        <p:guide orient="horz" pos="412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786"/>
    </p:cViewPr>
  </p:sorter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5"/>
          </a:xfrm>
          <a:prstGeom prst="rect">
            <a:avLst/>
          </a:prstGeom>
        </p:spPr>
        <p:txBody>
          <a:bodyPr vert="horz" lIns="91440" tIns="45720" rIns="91440" bIns="45720" rtlCol="0"/>
          <a:lstStyle>
            <a:lvl1pPr algn="r">
              <a:defRPr sz="1200"/>
            </a:lvl1pPr>
          </a:lstStyle>
          <a:p>
            <a:fld id="{68796EA6-6F25-4F19-87BA-7ADCC16DAEFF}" type="datetimeFigureOut">
              <a:rPr lang="en-US" smtClean="0"/>
              <a:t>1/17/2020</a:t>
            </a:fld>
            <a:endParaRPr lang="en-US" dirty="0"/>
          </a:p>
        </p:txBody>
      </p:sp>
      <p:sp>
        <p:nvSpPr>
          <p:cNvPr id="4" name="Footer Placeholder 3"/>
          <p:cNvSpPr>
            <a:spLocks noGrp="1"/>
          </p:cNvSpPr>
          <p:nvPr>
            <p:ph type="ftr" sz="quarter" idx="2"/>
          </p:nvPr>
        </p:nvSpPr>
        <p:spPr>
          <a:xfrm>
            <a:off x="0" y="8829968"/>
            <a:ext cx="2971800" cy="46643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8"/>
            <a:ext cx="2971800" cy="466434"/>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5"/>
          </a:xfrm>
          <a:prstGeom prst="rect">
            <a:avLst/>
          </a:prstGeom>
        </p:spPr>
        <p:txBody>
          <a:bodyPr vert="horz" lIns="91440" tIns="45720" rIns="91440" bIns="45720" rtlCol="0"/>
          <a:lstStyle>
            <a:lvl1pPr algn="r">
              <a:defRPr sz="1200"/>
            </a:lvl1pPr>
          </a:lstStyle>
          <a:p>
            <a:fld id="{C39C172E-A8B5-46F6-B05C-DFA3E2E0F207}" type="datetimeFigureOut">
              <a:rPr lang="en-US" smtClean="0"/>
              <a:t>1/17/2020</a:t>
            </a:fld>
            <a:endParaRPr lang="en-US" dirty="0"/>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256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6</a:t>
            </a:fld>
            <a:endParaRPr lang="en-US" dirty="0"/>
          </a:p>
        </p:txBody>
      </p:sp>
    </p:spTree>
    <p:extLst>
      <p:ext uri="{BB962C8B-B14F-4D97-AF65-F5344CB8AC3E}">
        <p14:creationId xmlns:p14="http://schemas.microsoft.com/office/powerpoint/2010/main" val="2223569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389009"/>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17" name="Footer Placeholder 16"/>
          <p:cNvSpPr>
            <a:spLocks noGrp="1"/>
          </p:cNvSpPr>
          <p:nvPr>
            <p:ph type="ftr" sz="quarter" idx="11"/>
          </p:nvPr>
        </p:nvSpPr>
        <p:spPr>
          <a:xfrm>
            <a:off x="7265116" y="4205288"/>
            <a:ext cx="1727200" cy="457200"/>
          </a:xfrm>
        </p:spPr>
        <p:txBody>
          <a:bodyPr/>
          <a:lstStyle>
            <a:lvl1pPr>
              <a:defRPr>
                <a:solidFill>
                  <a:schemeClr val="accent2">
                    <a:lumMod val="75000"/>
                  </a:schemeClr>
                </a:solidFill>
              </a:defRPr>
            </a:lvl1pPr>
          </a:lstStyle>
          <a:p>
            <a:r>
              <a:rPr lang="en-US"/>
              <a:t>Add a footer</a:t>
            </a:r>
            <a:endParaRPr lang="en-US" dirty="0"/>
          </a:p>
        </p:txBody>
      </p:sp>
      <p:sp>
        <p:nvSpPr>
          <p:cNvPr id="28" name="Date Placeholder 27"/>
          <p:cNvSpPr>
            <a:spLocks noGrp="1"/>
          </p:cNvSpPr>
          <p:nvPr>
            <p:ph type="dt" sz="half" idx="10"/>
          </p:nvPr>
        </p:nvSpPr>
        <p:spPr>
          <a:xfrm>
            <a:off x="9043832" y="4206240"/>
            <a:ext cx="1280160" cy="457200"/>
          </a:xfrm>
        </p:spPr>
        <p:txBody>
          <a:bodyPr/>
          <a:lstStyle>
            <a:lvl1pPr>
              <a:defRPr>
                <a:solidFill>
                  <a:schemeClr val="accent2">
                    <a:lumMod val="75000"/>
                  </a:schemeClr>
                </a:solidFill>
              </a:defRPr>
            </a:lvl1pPr>
          </a:lstStyle>
          <a:p>
            <a:fld id="{4E708F12-96AD-4ED4-8132-A78F5E42C1F5}" type="datetime1">
              <a:rPr lang="en-US" smtClean="0"/>
              <a:pPr/>
              <a:t>1/17/2020</a:t>
            </a:fld>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B7FA170-8299-44AD-AEEF-FC686C3D7804}" type="datetime1">
              <a:rPr lang="en-US" smtClean="0"/>
              <a:t>1/17/2020</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a:lstStyle>
            <a:lvl1pPr>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a:lstStyle>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2231763A-68EC-4ECD-9620-D9FE9CDDD622}" type="datetime1">
              <a:rPr lang="en-US" smtClean="0"/>
              <a:t>1/17/2020</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B98BEDD-6160-49BB-B372-861DE7DE9BA5}" type="datetime1">
              <a:rPr lang="en-US" smtClean="0"/>
              <a:t>1/17/2020</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AAE819F-B7FD-4B29-8F66-9E318144BC2A}" type="datetime1">
              <a:rPr lang="en-US" smtClean="0"/>
              <a:t>1/17/2020</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D4CA159C-B6E0-4F10-9F4A-2FA57003B139}" type="datetime1">
              <a:rPr lang="en-US" smtClean="0"/>
              <a:t>1/17/2020</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8" name="Footer Placeholder 27"/>
          <p:cNvSpPr>
            <a:spLocks noGrp="1"/>
          </p:cNvSpPr>
          <p:nvPr>
            <p:ph type="ftr" sz="quarter" idx="12"/>
          </p:nvPr>
        </p:nvSpPr>
        <p:spPr/>
        <p:txBody>
          <a:bodyPr rtlCol="0"/>
          <a:lstStyle/>
          <a:p>
            <a:r>
              <a:rPr lang="en-US" dirty="0"/>
              <a:t>Add a footer</a:t>
            </a:r>
          </a:p>
        </p:txBody>
      </p:sp>
      <p:sp>
        <p:nvSpPr>
          <p:cNvPr id="26" name="Date Placeholder 25"/>
          <p:cNvSpPr>
            <a:spLocks noGrp="1"/>
          </p:cNvSpPr>
          <p:nvPr>
            <p:ph type="dt" sz="half" idx="10"/>
          </p:nvPr>
        </p:nvSpPr>
        <p:spPr/>
        <p:txBody>
          <a:bodyPr rtlCol="0"/>
          <a:lstStyle/>
          <a:p>
            <a:fld id="{8170CBBB-D1D1-4386-A5E9-07F3477B78F3}" type="datetime1">
              <a:rPr lang="en-US" smtClean="0"/>
              <a:t>1/17/2020</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4" name="Footer Placeholder 3"/>
          <p:cNvSpPr>
            <a:spLocks noGrp="1"/>
          </p:cNvSpPr>
          <p:nvPr>
            <p:ph type="ftr" sz="quarter" idx="11"/>
          </p:nvPr>
        </p:nvSpPr>
        <p:spPr>
          <a:xfrm>
            <a:off x="7010400" y="612648"/>
            <a:ext cx="1767840" cy="457200"/>
          </a:xfrm>
        </p:spPr>
        <p:txBody>
          <a:bodyPr/>
          <a:lstStyle/>
          <a:p>
            <a:r>
              <a:rPr lang="en-US" dirty="0"/>
              <a:t>Add a footer</a:t>
            </a:r>
          </a:p>
        </p:txBody>
      </p:sp>
      <p:sp>
        <p:nvSpPr>
          <p:cNvPr id="3" name="Date Placeholder 2"/>
          <p:cNvSpPr>
            <a:spLocks noGrp="1"/>
          </p:cNvSpPr>
          <p:nvPr>
            <p:ph type="dt" sz="half" idx="10"/>
          </p:nvPr>
        </p:nvSpPr>
        <p:spPr>
          <a:xfrm>
            <a:off x="8778240" y="612648"/>
            <a:ext cx="1276352" cy="457200"/>
          </a:xfrm>
        </p:spPr>
        <p:txBody>
          <a:bodyPr/>
          <a:lstStyle/>
          <a:p>
            <a:fld id="{9FA4CAD8-0EA7-4615-B69B-B2F199EF3A93}" type="datetime1">
              <a:rPr lang="en-US" smtClean="0"/>
              <a:t>1/17/2020</a:t>
            </a:fld>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B9234BD7-6953-492C-921B-E68B2D7F14C8}" type="datetime1">
              <a:rPr lang="en-US" smtClean="0"/>
              <a:t>1/17/2020</a:t>
            </a:fld>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anchor="b"/>
          <a:lstStyle>
            <a:lvl1pPr algn="l">
              <a:buNone/>
              <a:defRPr sz="1800" b="1"/>
            </a:lvl1pPr>
          </a:lstStyle>
          <a:p>
            <a:r>
              <a:rPr kumimoji="0" lang="en-US" dirty="0"/>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5A17D9B-D4D3-4E23-88DF-2E354FA43196}" type="datetime1">
              <a:rPr lang="en-US" smtClean="0"/>
              <a:t>1/17/2020</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41F67C5-D04E-4576-B61C-12ABA14BBD6C}" type="datetime1">
              <a:rPr lang="en-US" smtClean="0"/>
              <a:t>1/17/2020</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1100">
                <a:solidFill>
                  <a:schemeClr val="accent2">
                    <a:lumMod val="75000"/>
                  </a:schemeClr>
                </a:solidFill>
              </a:defRPr>
            </a:lvl1pPr>
          </a:lstStyle>
          <a:p>
            <a:r>
              <a:rPr lang="en-US"/>
              <a:t>Add a footer</a:t>
            </a:r>
            <a:endParaRPr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1100">
                <a:solidFill>
                  <a:schemeClr val="accent2">
                    <a:lumMod val="75000"/>
                  </a:schemeClr>
                </a:solidFill>
              </a:defRPr>
            </a:lvl1pPr>
          </a:lstStyle>
          <a:p>
            <a:fld id="{C20F09E4-6EA4-4BF3-9FC8-FF40373B88E6}" type="datetime1">
              <a:rPr lang="en-US" smtClean="0"/>
              <a:pPr/>
              <a:t>1/17/2020</a:t>
            </a:fld>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08790"/>
            <a:ext cx="11277600" cy="1470025"/>
          </a:xfrm>
        </p:spPr>
        <p:txBody>
          <a:bodyPr>
            <a:noAutofit/>
          </a:bodyPr>
          <a:lstStyle/>
          <a:p>
            <a:r>
              <a:rPr lang="en-US" sz="4800" dirty="0"/>
              <a:t>Local Knowledge, Traditional Knowledge, and Subsistence Taskforce Meeting </a:t>
            </a:r>
          </a:p>
        </p:txBody>
      </p:sp>
      <p:sp>
        <p:nvSpPr>
          <p:cNvPr id="5" name="Subtitle 4">
            <a:extLst>
              <a:ext uri="{FF2B5EF4-FFF2-40B4-BE49-F238E27FC236}">
                <a16:creationId xmlns:a16="http://schemas.microsoft.com/office/drawing/2014/main" id="{B71B48B9-2E09-488D-B0B4-70EADB1DEDF0}"/>
              </a:ext>
            </a:extLst>
          </p:cNvPr>
          <p:cNvSpPr>
            <a:spLocks noGrp="1"/>
          </p:cNvSpPr>
          <p:nvPr>
            <p:ph type="subTitle" idx="1"/>
          </p:nvPr>
        </p:nvSpPr>
        <p:spPr>
          <a:xfrm>
            <a:off x="609600" y="3822473"/>
            <a:ext cx="6604000" cy="1752600"/>
          </a:xfrm>
        </p:spPr>
        <p:txBody>
          <a:bodyPr>
            <a:normAutofit/>
          </a:bodyPr>
          <a:lstStyle/>
          <a:p>
            <a:r>
              <a:rPr lang="en-US" sz="2800" dirty="0"/>
              <a:t>January 17</a:t>
            </a:r>
            <a:r>
              <a:rPr lang="en-US" sz="2800" baseline="30000" dirty="0"/>
              <a:t>th</a:t>
            </a:r>
            <a:r>
              <a:rPr lang="en-US" sz="2800" dirty="0"/>
              <a:t>, 2020</a:t>
            </a:r>
          </a:p>
          <a:p>
            <a:r>
              <a:rPr lang="en-US" sz="2800" dirty="0"/>
              <a:t>Anchorage, Alaska </a:t>
            </a:r>
          </a:p>
        </p:txBody>
      </p:sp>
    </p:spTree>
    <p:extLst>
      <p:ext uri="{BB962C8B-B14F-4D97-AF65-F5344CB8AC3E}">
        <p14:creationId xmlns:p14="http://schemas.microsoft.com/office/powerpoint/2010/main" val="32688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EDEC-C9A3-49F7-A5B4-2C3F9E695754}"/>
              </a:ext>
            </a:extLst>
          </p:cNvPr>
          <p:cNvSpPr>
            <a:spLocks noGrp="1"/>
          </p:cNvSpPr>
          <p:nvPr>
            <p:ph type="title"/>
          </p:nvPr>
        </p:nvSpPr>
        <p:spPr>
          <a:xfrm>
            <a:off x="609600" y="703162"/>
            <a:ext cx="10972800" cy="1066800"/>
          </a:xfrm>
        </p:spPr>
        <p:txBody>
          <a:bodyPr/>
          <a:lstStyle/>
          <a:p>
            <a:r>
              <a:rPr lang="en-US" dirty="0"/>
              <a:t>Meeting Structure and Ground Rules</a:t>
            </a:r>
          </a:p>
        </p:txBody>
      </p:sp>
      <p:sp>
        <p:nvSpPr>
          <p:cNvPr id="3" name="Content Placeholder 2">
            <a:extLst>
              <a:ext uri="{FF2B5EF4-FFF2-40B4-BE49-F238E27FC236}">
                <a16:creationId xmlns:a16="http://schemas.microsoft.com/office/drawing/2014/main" id="{9D5861F3-DFFE-4BC9-89DD-D0F5550138AD}"/>
              </a:ext>
            </a:extLst>
          </p:cNvPr>
          <p:cNvSpPr>
            <a:spLocks noGrp="1"/>
          </p:cNvSpPr>
          <p:nvPr>
            <p:ph idx="1"/>
          </p:nvPr>
        </p:nvSpPr>
        <p:spPr>
          <a:xfrm>
            <a:off x="609600" y="1769962"/>
            <a:ext cx="10972800" cy="4325112"/>
          </a:xfrm>
        </p:spPr>
        <p:txBody>
          <a:bodyPr>
            <a:normAutofit/>
          </a:bodyPr>
          <a:lstStyle/>
          <a:p>
            <a:r>
              <a:rPr lang="en-US" dirty="0"/>
              <a:t>When, where, and how should Taskforce meetings take place?</a:t>
            </a:r>
          </a:p>
          <a:p>
            <a:pPr lvl="1"/>
            <a:r>
              <a:rPr lang="en-US" dirty="0"/>
              <a:t>6 meetings over 2-3 years</a:t>
            </a:r>
          </a:p>
          <a:p>
            <a:pPr lvl="1"/>
            <a:r>
              <a:rPr lang="en-US" dirty="0"/>
              <a:t>Stakeholders have requested that efforts be made to maximize all possibilities for access and examine the possibility of diversity in meeting site choices, where funding allows</a:t>
            </a:r>
          </a:p>
          <a:p>
            <a:pPr lvl="1"/>
            <a:r>
              <a:rPr lang="en-US" dirty="0"/>
              <a:t>Stakeholders have recommended that most meetings take place in-person when possible, with an inaugural meeting in-person in Anchorage, AK</a:t>
            </a:r>
          </a:p>
        </p:txBody>
      </p:sp>
    </p:spTree>
    <p:extLst>
      <p:ext uri="{BB962C8B-B14F-4D97-AF65-F5344CB8AC3E}">
        <p14:creationId xmlns:p14="http://schemas.microsoft.com/office/powerpoint/2010/main" val="34716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f/f4/Puesta_de_sol_en_el_Refugio_Nacional_de_Vida_Silvestre_Tetlin%2C_Alaska%2C_Estados_Unidos%2C_2017-08-24%2C_DD_92.jpg/1920px-Puesta_de_sol_en_el_Refugio_Nacional_de_Vida_Silvestre_Tetlin%2C_Alaska%2C_Estados_Unidos%2C_2017-08-24%2C_DD_92.jpg"/>
          <p:cNvPicPr>
            <a:picLocks noChangeAspect="1" noChangeArrowheads="1"/>
          </p:cNvPicPr>
          <p:nvPr/>
        </p:nvPicPr>
        <p:blipFill rotWithShape="1">
          <a:blip r:embed="rId2">
            <a:extLst>
              <a:ext uri="{28A0092B-C50C-407E-A947-70E740481C1C}">
                <a14:useLocalDpi xmlns:a14="http://schemas.microsoft.com/office/drawing/2010/main" val="0"/>
              </a:ext>
            </a:extLst>
          </a:blip>
          <a:srcRect t="10493" r="16834" b="10565"/>
          <a:stretch/>
        </p:blipFill>
        <p:spPr bwMode="auto">
          <a:xfrm>
            <a:off x="0" y="0"/>
            <a:ext cx="13037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EEDDC57A-9140-42DC-83A5-391C1D4B347A}"/>
              </a:ext>
            </a:extLst>
          </p:cNvPr>
          <p:cNvSpPr>
            <a:spLocks noGrp="1"/>
          </p:cNvSpPr>
          <p:nvPr>
            <p:ph idx="1"/>
          </p:nvPr>
        </p:nvSpPr>
        <p:spPr>
          <a:xfrm>
            <a:off x="1032387" y="823172"/>
            <a:ext cx="10972800" cy="4325112"/>
          </a:xfrm>
          <a:solidFill>
            <a:schemeClr val="bg1">
              <a:alpha val="60000"/>
            </a:schemeClr>
          </a:solidFill>
          <a:effectLst>
            <a:softEdge rad="127000"/>
          </a:effectLst>
        </p:spPr>
        <p:txBody>
          <a:bodyPr>
            <a:normAutofit/>
          </a:bodyPr>
          <a:lstStyle/>
          <a:p>
            <a:pPr marL="411480" lvl="1" indent="0" algn="ctr">
              <a:buNone/>
            </a:pPr>
            <a:r>
              <a:rPr lang="en-US" sz="4000" b="1" dirty="0">
                <a:solidFill>
                  <a:schemeClr val="tx1">
                    <a:lumMod val="75000"/>
                    <a:lumOff val="25000"/>
                  </a:schemeClr>
                </a:solidFill>
              </a:rPr>
              <a:t>Group Discussion</a:t>
            </a:r>
          </a:p>
          <a:p>
            <a:pPr marL="411480" lvl="1" indent="0" algn="ctr">
              <a:buClr>
                <a:schemeClr val="tx1">
                  <a:lumMod val="75000"/>
                  <a:lumOff val="25000"/>
                </a:schemeClr>
              </a:buClr>
              <a:buSzPct val="100000"/>
              <a:buNone/>
            </a:pPr>
            <a:r>
              <a:rPr lang="en-US" sz="3600" i="1" dirty="0">
                <a:solidFill>
                  <a:schemeClr val="tx1">
                    <a:lumMod val="75000"/>
                    <a:lumOff val="25000"/>
                  </a:schemeClr>
                </a:solidFill>
              </a:rPr>
              <a:t>Establish ground rules for Task Force (Task III cont.)</a:t>
            </a:r>
            <a:endParaRPr lang="en-US" sz="3600" b="1" i="1" dirty="0">
              <a:solidFill>
                <a:schemeClr val="tx1">
                  <a:lumMod val="75000"/>
                  <a:lumOff val="25000"/>
                </a:schemeClr>
              </a:solidFill>
            </a:endParaRPr>
          </a:p>
          <a:p>
            <a:pPr marL="411480" lvl="1" indent="0">
              <a:buClr>
                <a:schemeClr val="tx1">
                  <a:lumMod val="75000"/>
                  <a:lumOff val="25000"/>
                </a:schemeClr>
              </a:buClr>
              <a:buSzPct val="100000"/>
              <a:buNone/>
            </a:pPr>
            <a:endParaRPr lang="en-US" dirty="0">
              <a:solidFill>
                <a:schemeClr val="tx1">
                  <a:lumMod val="75000"/>
                  <a:lumOff val="25000"/>
                </a:schemeClr>
              </a:solidFill>
            </a:endParaRPr>
          </a:p>
          <a:p>
            <a:pPr marL="1154430" lvl="1" indent="-742950">
              <a:lnSpc>
                <a:spcPct val="110000"/>
              </a:lnSpc>
              <a:spcBef>
                <a:spcPts val="600"/>
              </a:spcBef>
              <a:spcAft>
                <a:spcPts val="600"/>
              </a:spcAft>
              <a:buClr>
                <a:schemeClr val="tx1">
                  <a:lumMod val="75000"/>
                  <a:lumOff val="25000"/>
                </a:schemeClr>
              </a:buClr>
              <a:buSzPct val="100000"/>
              <a:buFont typeface="+mj-lt"/>
              <a:buAutoNum type="arabicPeriod"/>
            </a:pPr>
            <a:r>
              <a:rPr lang="en-US" sz="3600" dirty="0">
                <a:solidFill>
                  <a:schemeClr val="tx1">
                    <a:lumMod val="75000"/>
                    <a:lumOff val="25000"/>
                  </a:schemeClr>
                </a:solidFill>
              </a:rPr>
              <a:t>What is the scope of work that is feasible? </a:t>
            </a:r>
          </a:p>
          <a:p>
            <a:pPr marL="1154430" lvl="1" indent="-742950">
              <a:lnSpc>
                <a:spcPct val="110000"/>
              </a:lnSpc>
              <a:spcBef>
                <a:spcPts val="600"/>
              </a:spcBef>
              <a:spcAft>
                <a:spcPts val="600"/>
              </a:spcAft>
              <a:buClr>
                <a:schemeClr val="tx1">
                  <a:lumMod val="75000"/>
                  <a:lumOff val="25000"/>
                </a:schemeClr>
              </a:buClr>
              <a:buSzPct val="100000"/>
              <a:buFont typeface="+mj-lt"/>
              <a:buAutoNum type="arabicPeriod"/>
            </a:pPr>
            <a:r>
              <a:rPr lang="en-US" sz="3600" dirty="0">
                <a:solidFill>
                  <a:schemeClr val="tx1">
                    <a:lumMod val="75000"/>
                    <a:lumOff val="25000"/>
                  </a:schemeClr>
                </a:solidFill>
              </a:rPr>
              <a:t>Define details: When, where, how often to meet?</a:t>
            </a:r>
          </a:p>
          <a:p>
            <a:pPr marL="411480" lvl="1" indent="0">
              <a:lnSpc>
                <a:spcPct val="110000"/>
              </a:lnSpc>
              <a:spcBef>
                <a:spcPts val="600"/>
              </a:spcBef>
              <a:spcAft>
                <a:spcPts val="600"/>
              </a:spcAft>
              <a:buClr>
                <a:schemeClr val="tx1">
                  <a:lumMod val="75000"/>
                  <a:lumOff val="25000"/>
                </a:schemeClr>
              </a:buClr>
              <a:buSzPct val="100000"/>
              <a:buNone/>
            </a:pPr>
            <a:endParaRPr lang="en-US" sz="2400" dirty="0">
              <a:solidFill>
                <a:schemeClr val="tx1">
                  <a:lumMod val="75000"/>
                  <a:lumOff val="25000"/>
                </a:schemeClr>
              </a:solidFill>
            </a:endParaRPr>
          </a:p>
        </p:txBody>
      </p:sp>
    </p:spTree>
    <p:extLst>
      <p:ext uri="{BB962C8B-B14F-4D97-AF65-F5344CB8AC3E}">
        <p14:creationId xmlns:p14="http://schemas.microsoft.com/office/powerpoint/2010/main" val="328223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f/f4/Puesta_de_sol_en_el_Refugio_Nacional_de_Vida_Silvestre_Tetlin%2C_Alaska%2C_Estados_Unidos%2C_2017-08-24%2C_DD_92.jpg/1920px-Puesta_de_sol_en_el_Refugio_Nacional_de_Vida_Silvestre_Tetlin%2C_Alaska%2C_Estados_Unidos%2C_2017-08-24%2C_DD_92.jpg"/>
          <p:cNvPicPr>
            <a:picLocks noChangeAspect="1" noChangeArrowheads="1"/>
          </p:cNvPicPr>
          <p:nvPr/>
        </p:nvPicPr>
        <p:blipFill rotWithShape="1">
          <a:blip r:embed="rId2">
            <a:extLst>
              <a:ext uri="{28A0092B-C50C-407E-A947-70E740481C1C}">
                <a14:useLocalDpi xmlns:a14="http://schemas.microsoft.com/office/drawing/2010/main" val="0"/>
              </a:ext>
            </a:extLst>
          </a:blip>
          <a:srcRect t="10493" r="16834" b="10565"/>
          <a:stretch/>
        </p:blipFill>
        <p:spPr bwMode="auto">
          <a:xfrm>
            <a:off x="0" y="0"/>
            <a:ext cx="13037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EEDDC57A-9140-42DC-83A5-391C1D4B347A}"/>
              </a:ext>
            </a:extLst>
          </p:cNvPr>
          <p:cNvSpPr>
            <a:spLocks noGrp="1"/>
          </p:cNvSpPr>
          <p:nvPr>
            <p:ph idx="1"/>
          </p:nvPr>
        </p:nvSpPr>
        <p:spPr>
          <a:xfrm>
            <a:off x="1032387" y="823172"/>
            <a:ext cx="10972800" cy="4325112"/>
          </a:xfrm>
          <a:solidFill>
            <a:schemeClr val="bg1">
              <a:alpha val="60000"/>
            </a:schemeClr>
          </a:solidFill>
          <a:effectLst>
            <a:softEdge rad="127000"/>
          </a:effectLst>
        </p:spPr>
        <p:txBody>
          <a:bodyPr>
            <a:normAutofit/>
          </a:bodyPr>
          <a:lstStyle/>
          <a:p>
            <a:pPr marL="411480" lvl="1" indent="0">
              <a:lnSpc>
                <a:spcPct val="110000"/>
              </a:lnSpc>
              <a:spcBef>
                <a:spcPts val="600"/>
              </a:spcBef>
              <a:spcAft>
                <a:spcPts val="600"/>
              </a:spcAft>
              <a:buClr>
                <a:schemeClr val="tx1">
                  <a:lumMod val="75000"/>
                  <a:lumOff val="25000"/>
                </a:schemeClr>
              </a:buClr>
              <a:buSzPct val="100000"/>
              <a:buNone/>
            </a:pPr>
            <a:endParaRPr lang="en-US" sz="2400" b="1" dirty="0">
              <a:solidFill>
                <a:schemeClr val="tx1">
                  <a:lumMod val="75000"/>
                  <a:lumOff val="25000"/>
                </a:schemeClr>
              </a:solidFill>
            </a:endParaRPr>
          </a:p>
          <a:p>
            <a:pPr marL="411480" lvl="1" indent="0" algn="ctr">
              <a:lnSpc>
                <a:spcPct val="110000"/>
              </a:lnSpc>
              <a:spcBef>
                <a:spcPts val="600"/>
              </a:spcBef>
              <a:spcAft>
                <a:spcPts val="600"/>
              </a:spcAft>
              <a:buClr>
                <a:schemeClr val="tx1">
                  <a:lumMod val="75000"/>
                  <a:lumOff val="25000"/>
                </a:schemeClr>
              </a:buClr>
              <a:buSzPct val="100000"/>
              <a:buNone/>
            </a:pPr>
            <a:r>
              <a:rPr lang="en-US" sz="3600" b="1" i="1" dirty="0">
                <a:solidFill>
                  <a:schemeClr val="tx1">
                    <a:lumMod val="75000"/>
                    <a:lumOff val="25000"/>
                  </a:schemeClr>
                </a:solidFill>
              </a:rPr>
              <a:t>Come to consensus </a:t>
            </a:r>
          </a:p>
          <a:p>
            <a:pPr marL="411480" lvl="1" indent="0" algn="ctr">
              <a:lnSpc>
                <a:spcPct val="110000"/>
              </a:lnSpc>
              <a:spcBef>
                <a:spcPts val="600"/>
              </a:spcBef>
              <a:spcAft>
                <a:spcPts val="600"/>
              </a:spcAft>
              <a:buClr>
                <a:schemeClr val="tx1">
                  <a:lumMod val="75000"/>
                  <a:lumOff val="25000"/>
                </a:schemeClr>
              </a:buClr>
              <a:buSzPct val="100000"/>
              <a:buNone/>
            </a:pPr>
            <a:r>
              <a:rPr lang="en-US" sz="3600" i="1" dirty="0">
                <a:solidFill>
                  <a:schemeClr val="tx1">
                    <a:lumMod val="75000"/>
                    <a:lumOff val="25000"/>
                  </a:schemeClr>
                </a:solidFill>
              </a:rPr>
              <a:t>on timing and format</a:t>
            </a:r>
          </a:p>
        </p:txBody>
      </p:sp>
    </p:spTree>
    <p:extLst>
      <p:ext uri="{BB962C8B-B14F-4D97-AF65-F5344CB8AC3E}">
        <p14:creationId xmlns:p14="http://schemas.microsoft.com/office/powerpoint/2010/main" val="258787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0947" y="2590067"/>
            <a:ext cx="9347200" cy="1066800"/>
          </a:xfrm>
        </p:spPr>
        <p:txBody>
          <a:bodyPr>
            <a:normAutofit fontScale="90000"/>
          </a:bodyPr>
          <a:lstStyle/>
          <a:p>
            <a:r>
              <a:rPr lang="en-US" dirty="0"/>
              <a:t>Structure of Public Involvement (Task III cont.)</a:t>
            </a:r>
          </a:p>
        </p:txBody>
      </p:sp>
      <p:sp>
        <p:nvSpPr>
          <p:cNvPr id="4" name="TextBox 3"/>
          <p:cNvSpPr txBox="1"/>
          <p:nvPr/>
        </p:nvSpPr>
        <p:spPr>
          <a:xfrm>
            <a:off x="12395844" y="6328971"/>
            <a:ext cx="2071688" cy="369332"/>
          </a:xfrm>
          <a:prstGeom prst="rect">
            <a:avLst/>
          </a:prstGeom>
          <a:solidFill>
            <a:schemeClr val="bg1"/>
          </a:solidFill>
        </p:spPr>
        <p:txBody>
          <a:bodyPr wrap="square" rtlCol="0">
            <a:spAutoFit/>
          </a:bodyPr>
          <a:lstStyle/>
          <a:p>
            <a:r>
              <a:rPr lang="en-US" dirty="0"/>
              <a:t>Kate H.</a:t>
            </a:r>
          </a:p>
        </p:txBody>
      </p:sp>
      <p:sp>
        <p:nvSpPr>
          <p:cNvPr id="5" name="Rectangle 4"/>
          <p:cNvSpPr/>
          <p:nvPr/>
        </p:nvSpPr>
        <p:spPr>
          <a:xfrm>
            <a:off x="0" y="455736"/>
            <a:ext cx="2235200" cy="640226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07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294FF-5CE6-4CA7-B79B-F8F347AE9CDF}"/>
              </a:ext>
            </a:extLst>
          </p:cNvPr>
          <p:cNvSpPr>
            <a:spLocks noGrp="1"/>
          </p:cNvSpPr>
          <p:nvPr>
            <p:ph type="title"/>
          </p:nvPr>
        </p:nvSpPr>
        <p:spPr>
          <a:xfrm>
            <a:off x="609600" y="692624"/>
            <a:ext cx="10972800" cy="1066800"/>
          </a:xfrm>
        </p:spPr>
        <p:txBody>
          <a:bodyPr/>
          <a:lstStyle/>
          <a:p>
            <a:r>
              <a:rPr lang="en-US" dirty="0"/>
              <a:t>Purpose of Section </a:t>
            </a:r>
          </a:p>
        </p:txBody>
      </p:sp>
      <p:sp>
        <p:nvSpPr>
          <p:cNvPr id="3" name="Content Placeholder 2">
            <a:extLst>
              <a:ext uri="{FF2B5EF4-FFF2-40B4-BE49-F238E27FC236}">
                <a16:creationId xmlns:a16="http://schemas.microsoft.com/office/drawing/2014/main" id="{50D000AA-F2AB-4A75-9437-F2C0EAC5796E}"/>
              </a:ext>
            </a:extLst>
          </p:cNvPr>
          <p:cNvSpPr>
            <a:spLocks noGrp="1"/>
          </p:cNvSpPr>
          <p:nvPr>
            <p:ph idx="1"/>
          </p:nvPr>
        </p:nvSpPr>
        <p:spPr>
          <a:xfrm>
            <a:off x="609600" y="1840264"/>
            <a:ext cx="10972800" cy="4325112"/>
          </a:xfrm>
        </p:spPr>
        <p:txBody>
          <a:bodyPr/>
          <a:lstStyle/>
          <a:p>
            <a:r>
              <a:rPr lang="en-US" dirty="0"/>
              <a:t>The purpose of this section is to provide a space for the Taskforce to discuss the nature and scope of public involvement within the Taskforce process. </a:t>
            </a:r>
          </a:p>
          <a:p>
            <a:r>
              <a:rPr lang="en-US" dirty="0"/>
              <a:t>The outcome of this section should be a structure or plan for public involvement in the Taskforce process with potential applications to the Council process more broadly. </a:t>
            </a:r>
          </a:p>
          <a:p>
            <a:endParaRPr lang="en-US" dirty="0"/>
          </a:p>
        </p:txBody>
      </p:sp>
    </p:spTree>
    <p:extLst>
      <p:ext uri="{BB962C8B-B14F-4D97-AF65-F5344CB8AC3E}">
        <p14:creationId xmlns:p14="http://schemas.microsoft.com/office/powerpoint/2010/main" val="141882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9E8B-9D2E-454C-8D5B-7BDE70FC7D23}"/>
              </a:ext>
            </a:extLst>
          </p:cNvPr>
          <p:cNvSpPr>
            <a:spLocks noGrp="1"/>
          </p:cNvSpPr>
          <p:nvPr>
            <p:ph type="title"/>
          </p:nvPr>
        </p:nvSpPr>
        <p:spPr>
          <a:xfrm>
            <a:off x="528577" y="691588"/>
            <a:ext cx="10972800" cy="1066800"/>
          </a:xfrm>
        </p:spPr>
        <p:txBody>
          <a:bodyPr>
            <a:normAutofit fontScale="90000"/>
          </a:bodyPr>
          <a:lstStyle/>
          <a:p>
            <a:r>
              <a:rPr lang="en-US" dirty="0"/>
              <a:t>Public Involvement and Engagement- Potential Considerations </a:t>
            </a:r>
          </a:p>
        </p:txBody>
      </p:sp>
      <p:sp>
        <p:nvSpPr>
          <p:cNvPr id="3" name="Content Placeholder 2">
            <a:extLst>
              <a:ext uri="{FF2B5EF4-FFF2-40B4-BE49-F238E27FC236}">
                <a16:creationId xmlns:a16="http://schemas.microsoft.com/office/drawing/2014/main" id="{30F6FAE2-EC02-41CC-9203-173EBC104B62}"/>
              </a:ext>
            </a:extLst>
          </p:cNvPr>
          <p:cNvSpPr>
            <a:spLocks noGrp="1"/>
          </p:cNvSpPr>
          <p:nvPr>
            <p:ph idx="1"/>
          </p:nvPr>
        </p:nvSpPr>
        <p:spPr>
          <a:xfrm>
            <a:off x="690623" y="1758388"/>
            <a:ext cx="10972800" cy="4325112"/>
          </a:xfrm>
        </p:spPr>
        <p:txBody>
          <a:bodyPr>
            <a:normAutofit/>
          </a:bodyPr>
          <a:lstStyle/>
          <a:p>
            <a:r>
              <a:rPr lang="en-US" dirty="0"/>
              <a:t>It is anticipated that LK, TK, and subsistence experts will need to be actively involved on the development team for this Action Module.</a:t>
            </a:r>
          </a:p>
          <a:p>
            <a:r>
              <a:rPr lang="en-US" dirty="0"/>
              <a:t> Outreach to partner agencies and their constituents as well as ongoing collaboration with Tribes, Alaska Native Organizations, and communities throughout the Bering Sea region will be important in verifying the data, products, and methods to use in management.</a:t>
            </a:r>
          </a:p>
          <a:p>
            <a:pPr marL="109728" indent="0">
              <a:buNone/>
            </a:pPr>
            <a:endParaRPr lang="en-US" i="1" dirty="0"/>
          </a:p>
        </p:txBody>
      </p:sp>
    </p:spTree>
    <p:extLst>
      <p:ext uri="{BB962C8B-B14F-4D97-AF65-F5344CB8AC3E}">
        <p14:creationId xmlns:p14="http://schemas.microsoft.com/office/powerpoint/2010/main" val="1559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53EDA-8273-40F9-B363-10C767AED9E8}"/>
              </a:ext>
            </a:extLst>
          </p:cNvPr>
          <p:cNvSpPr>
            <a:spLocks noGrp="1"/>
          </p:cNvSpPr>
          <p:nvPr>
            <p:ph type="title"/>
          </p:nvPr>
        </p:nvSpPr>
        <p:spPr/>
        <p:txBody>
          <a:bodyPr/>
          <a:lstStyle/>
          <a:p>
            <a:r>
              <a:rPr lang="en-US" dirty="0"/>
              <a:t>Public Engagement – Guiding Questions</a:t>
            </a:r>
          </a:p>
        </p:txBody>
      </p:sp>
      <p:sp>
        <p:nvSpPr>
          <p:cNvPr id="3" name="Content Placeholder 2">
            <a:extLst>
              <a:ext uri="{FF2B5EF4-FFF2-40B4-BE49-F238E27FC236}">
                <a16:creationId xmlns:a16="http://schemas.microsoft.com/office/drawing/2014/main" id="{E546748B-CFC3-491D-979D-39C3206C87E7}"/>
              </a:ext>
            </a:extLst>
          </p:cNvPr>
          <p:cNvSpPr>
            <a:spLocks noGrp="1"/>
          </p:cNvSpPr>
          <p:nvPr>
            <p:ph idx="1"/>
          </p:nvPr>
        </p:nvSpPr>
        <p:spPr/>
        <p:txBody>
          <a:bodyPr/>
          <a:lstStyle/>
          <a:p>
            <a:r>
              <a:rPr lang="en-US" dirty="0"/>
              <a:t>How does the Taskforce envision public engagement?</a:t>
            </a:r>
          </a:p>
          <a:p>
            <a:r>
              <a:rPr lang="en-US" dirty="0"/>
              <a:t>How does the Taskforce envision stakeholder involvement and engagement, particularly as it relates verifying data, outputs, and methods to use in management processes?</a:t>
            </a:r>
          </a:p>
        </p:txBody>
      </p:sp>
    </p:spTree>
    <p:extLst>
      <p:ext uri="{BB962C8B-B14F-4D97-AF65-F5344CB8AC3E}">
        <p14:creationId xmlns:p14="http://schemas.microsoft.com/office/powerpoint/2010/main" val="88713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f/f4/Puesta_de_sol_en_el_Refugio_Nacional_de_Vida_Silvestre_Tetlin%2C_Alaska%2C_Estados_Unidos%2C_2017-08-24%2C_DD_92.jpg/1920px-Puesta_de_sol_en_el_Refugio_Nacional_de_Vida_Silvestre_Tetlin%2C_Alaska%2C_Estados_Unidos%2C_2017-08-24%2C_DD_92.jpg"/>
          <p:cNvPicPr>
            <a:picLocks noChangeAspect="1" noChangeArrowheads="1"/>
          </p:cNvPicPr>
          <p:nvPr/>
        </p:nvPicPr>
        <p:blipFill rotWithShape="1">
          <a:blip r:embed="rId2">
            <a:extLst>
              <a:ext uri="{28A0092B-C50C-407E-A947-70E740481C1C}">
                <a14:useLocalDpi xmlns:a14="http://schemas.microsoft.com/office/drawing/2010/main" val="0"/>
              </a:ext>
            </a:extLst>
          </a:blip>
          <a:srcRect t="10493" r="16834" b="10565"/>
          <a:stretch/>
        </p:blipFill>
        <p:spPr bwMode="auto">
          <a:xfrm>
            <a:off x="0" y="0"/>
            <a:ext cx="13037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EEDDC57A-9140-42DC-83A5-391C1D4B347A}"/>
              </a:ext>
            </a:extLst>
          </p:cNvPr>
          <p:cNvSpPr>
            <a:spLocks noGrp="1"/>
          </p:cNvSpPr>
          <p:nvPr>
            <p:ph idx="1"/>
          </p:nvPr>
        </p:nvSpPr>
        <p:spPr>
          <a:xfrm>
            <a:off x="1032387" y="823172"/>
            <a:ext cx="10972800" cy="4325112"/>
          </a:xfrm>
          <a:solidFill>
            <a:schemeClr val="bg1">
              <a:alpha val="60000"/>
            </a:schemeClr>
          </a:solidFill>
          <a:effectLst>
            <a:softEdge rad="127000"/>
          </a:effectLst>
        </p:spPr>
        <p:txBody>
          <a:bodyPr>
            <a:normAutofit/>
          </a:bodyPr>
          <a:lstStyle/>
          <a:p>
            <a:pPr marL="411480" lvl="1" indent="0" algn="ctr">
              <a:buNone/>
            </a:pPr>
            <a:r>
              <a:rPr lang="en-US" sz="4000" b="1" dirty="0">
                <a:solidFill>
                  <a:schemeClr val="tx1">
                    <a:lumMod val="75000"/>
                    <a:lumOff val="25000"/>
                  </a:schemeClr>
                </a:solidFill>
              </a:rPr>
              <a:t>Group Discussion</a:t>
            </a:r>
          </a:p>
          <a:p>
            <a:pPr marL="411480" lvl="1" indent="0" algn="ctr">
              <a:buClr>
                <a:schemeClr val="tx1">
                  <a:lumMod val="75000"/>
                  <a:lumOff val="25000"/>
                </a:schemeClr>
              </a:buClr>
              <a:buSzPct val="100000"/>
              <a:buNone/>
            </a:pPr>
            <a:r>
              <a:rPr lang="en-US" sz="3600" i="1" dirty="0">
                <a:solidFill>
                  <a:schemeClr val="tx1">
                    <a:lumMod val="75000"/>
                    <a:lumOff val="25000"/>
                  </a:schemeClr>
                </a:solidFill>
              </a:rPr>
              <a:t>Public Engagement (Task III cont.)</a:t>
            </a:r>
            <a:endParaRPr lang="en-US" sz="3600" b="1" i="1" dirty="0">
              <a:solidFill>
                <a:schemeClr val="tx1">
                  <a:lumMod val="75000"/>
                  <a:lumOff val="25000"/>
                </a:schemeClr>
              </a:solidFill>
            </a:endParaRPr>
          </a:p>
          <a:p>
            <a:pPr marL="411163" lvl="1" indent="0">
              <a:buClr>
                <a:schemeClr val="tx1">
                  <a:lumMod val="75000"/>
                  <a:lumOff val="25000"/>
                </a:schemeClr>
              </a:buClr>
              <a:buSzPct val="100000"/>
              <a:buNone/>
            </a:pPr>
            <a:endParaRPr lang="en-US" sz="3600" b="1" i="1" dirty="0">
              <a:solidFill>
                <a:schemeClr val="tx1">
                  <a:lumMod val="75000"/>
                  <a:lumOff val="25000"/>
                </a:schemeClr>
              </a:solidFill>
            </a:endParaRPr>
          </a:p>
          <a:p>
            <a:pPr marL="914400" lvl="1" indent="-457200">
              <a:buClr>
                <a:schemeClr val="tx1">
                  <a:lumMod val="75000"/>
                  <a:lumOff val="25000"/>
                </a:schemeClr>
              </a:buClr>
              <a:buSzPct val="100000"/>
              <a:buFont typeface="Arial" panose="020B0604020202020204" pitchFamily="34" charset="0"/>
              <a:buChar char="•"/>
            </a:pPr>
            <a:r>
              <a:rPr lang="en-US" sz="3200" dirty="0">
                <a:solidFill>
                  <a:schemeClr val="tx1">
                    <a:lumMod val="75000"/>
                    <a:lumOff val="25000"/>
                  </a:schemeClr>
                </a:solidFill>
              </a:rPr>
              <a:t>How does the TF envision public and stakeholder engagement?</a:t>
            </a:r>
          </a:p>
          <a:p>
            <a:pPr marL="411163" lvl="1" indent="0">
              <a:buClr>
                <a:schemeClr val="tx1">
                  <a:lumMod val="75000"/>
                  <a:lumOff val="25000"/>
                </a:schemeClr>
              </a:buClr>
              <a:buSzPct val="100000"/>
              <a:buNone/>
            </a:pPr>
            <a:r>
              <a:rPr lang="en-US" sz="2800" dirty="0">
                <a:solidFill>
                  <a:schemeClr val="tx1">
                    <a:lumMod val="75000"/>
                    <a:lumOff val="25000"/>
                  </a:schemeClr>
                </a:solidFill>
              </a:rPr>
              <a:t>	</a:t>
            </a:r>
          </a:p>
          <a:p>
            <a:pPr marL="411163" lvl="1" indent="0">
              <a:buClr>
                <a:schemeClr val="tx1">
                  <a:lumMod val="75000"/>
                  <a:lumOff val="25000"/>
                </a:schemeClr>
              </a:buClr>
              <a:buSzPct val="100000"/>
              <a:buNone/>
            </a:pPr>
            <a:r>
              <a:rPr lang="en-US" sz="2800" i="1" dirty="0">
                <a:solidFill>
                  <a:schemeClr val="tx1">
                    <a:lumMod val="75000"/>
                    <a:lumOff val="25000"/>
                  </a:schemeClr>
                </a:solidFill>
              </a:rPr>
              <a:t>	particularly as it relates verifying data, outputs, and methods to use 	in management processes?</a:t>
            </a:r>
          </a:p>
          <a:p>
            <a:pPr marL="411480" lvl="1" indent="0">
              <a:lnSpc>
                <a:spcPct val="110000"/>
              </a:lnSpc>
              <a:spcBef>
                <a:spcPts val="600"/>
              </a:spcBef>
              <a:spcAft>
                <a:spcPts val="600"/>
              </a:spcAft>
              <a:buClr>
                <a:schemeClr val="tx1">
                  <a:lumMod val="75000"/>
                  <a:lumOff val="25000"/>
                </a:schemeClr>
              </a:buClr>
              <a:buSzPct val="100000"/>
              <a:buNone/>
            </a:pPr>
            <a:endParaRPr lang="en-US" sz="3600" dirty="0">
              <a:solidFill>
                <a:schemeClr val="tx1">
                  <a:lumMod val="75000"/>
                  <a:lumOff val="25000"/>
                </a:schemeClr>
              </a:solidFill>
            </a:endParaRPr>
          </a:p>
        </p:txBody>
      </p:sp>
    </p:spTree>
    <p:extLst>
      <p:ext uri="{BB962C8B-B14F-4D97-AF65-F5344CB8AC3E}">
        <p14:creationId xmlns:p14="http://schemas.microsoft.com/office/powerpoint/2010/main" val="244862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2A4E-BA39-42E8-9164-2B9B8D42115D}"/>
              </a:ext>
            </a:extLst>
          </p:cNvPr>
          <p:cNvSpPr>
            <a:spLocks noGrp="1"/>
          </p:cNvSpPr>
          <p:nvPr>
            <p:ph type="title"/>
          </p:nvPr>
        </p:nvSpPr>
        <p:spPr>
          <a:xfrm>
            <a:off x="2457047" y="2590067"/>
            <a:ext cx="9026013" cy="1066800"/>
          </a:xfrm>
        </p:spPr>
        <p:txBody>
          <a:bodyPr/>
          <a:lstStyle/>
          <a:p>
            <a:r>
              <a:rPr lang="en-US" dirty="0"/>
              <a:t>Next Steps (Task IV)</a:t>
            </a:r>
          </a:p>
        </p:txBody>
      </p:sp>
      <p:sp>
        <p:nvSpPr>
          <p:cNvPr id="3" name="TextBox 2"/>
          <p:cNvSpPr txBox="1"/>
          <p:nvPr/>
        </p:nvSpPr>
        <p:spPr>
          <a:xfrm>
            <a:off x="12395844" y="6328971"/>
            <a:ext cx="2071688" cy="369332"/>
          </a:xfrm>
          <a:prstGeom prst="rect">
            <a:avLst/>
          </a:prstGeom>
          <a:solidFill>
            <a:schemeClr val="bg1"/>
          </a:solidFill>
        </p:spPr>
        <p:txBody>
          <a:bodyPr wrap="square" rtlCol="0">
            <a:spAutoFit/>
          </a:bodyPr>
          <a:lstStyle/>
          <a:p>
            <a:r>
              <a:rPr lang="en-US" dirty="0"/>
              <a:t>Kate H.</a:t>
            </a:r>
          </a:p>
        </p:txBody>
      </p:sp>
      <p:sp>
        <p:nvSpPr>
          <p:cNvPr id="4" name="Rectangle 3"/>
          <p:cNvSpPr/>
          <p:nvPr/>
        </p:nvSpPr>
        <p:spPr>
          <a:xfrm>
            <a:off x="0" y="455736"/>
            <a:ext cx="2235200" cy="640226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29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374BE-1E57-4F2C-BDE9-8C85F976CFF2}"/>
              </a:ext>
            </a:extLst>
          </p:cNvPr>
          <p:cNvSpPr>
            <a:spLocks noGrp="1"/>
          </p:cNvSpPr>
          <p:nvPr>
            <p:ph type="title"/>
          </p:nvPr>
        </p:nvSpPr>
        <p:spPr>
          <a:xfrm>
            <a:off x="609600" y="841430"/>
            <a:ext cx="10972800" cy="1066800"/>
          </a:xfrm>
        </p:spPr>
        <p:txBody>
          <a:bodyPr/>
          <a:lstStyle/>
          <a:p>
            <a:r>
              <a:rPr lang="en-US" dirty="0"/>
              <a:t>Identify Action steps and leads</a:t>
            </a:r>
          </a:p>
        </p:txBody>
      </p:sp>
      <p:sp>
        <p:nvSpPr>
          <p:cNvPr id="3" name="Content Placeholder 2">
            <a:extLst>
              <a:ext uri="{FF2B5EF4-FFF2-40B4-BE49-F238E27FC236}">
                <a16:creationId xmlns:a16="http://schemas.microsoft.com/office/drawing/2014/main" id="{E524C509-340F-4180-B5B0-4439462F787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00809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9A4B2-696E-4575-84B0-7DE501DCB95A}"/>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83FF06E6-EA7F-4E80-9AC6-E37E0BDCA515}"/>
              </a:ext>
            </a:extLst>
          </p:cNvPr>
          <p:cNvSpPr>
            <a:spLocks noGrp="1"/>
          </p:cNvSpPr>
          <p:nvPr>
            <p:ph idx="1"/>
          </p:nvPr>
        </p:nvSpPr>
        <p:spPr/>
        <p:txBody>
          <a:bodyPr/>
          <a:lstStyle/>
          <a:p>
            <a:r>
              <a:rPr lang="en-US" dirty="0"/>
              <a:t>Welcome back</a:t>
            </a:r>
          </a:p>
          <a:p>
            <a:pPr lvl="1"/>
            <a:r>
              <a:rPr lang="en-US" dirty="0"/>
              <a:t>Update from Climate Change Taskforce </a:t>
            </a:r>
          </a:p>
          <a:p>
            <a:r>
              <a:rPr lang="en-US" dirty="0"/>
              <a:t>Review L&amp;TK Objectives</a:t>
            </a:r>
          </a:p>
          <a:p>
            <a:r>
              <a:rPr lang="en-US" dirty="0"/>
              <a:t>Establish Subsistence Objectives</a:t>
            </a:r>
          </a:p>
          <a:p>
            <a:r>
              <a:rPr lang="en-US" dirty="0"/>
              <a:t>Taskforce Ground rules and meeting structure</a:t>
            </a:r>
          </a:p>
          <a:p>
            <a:r>
              <a:rPr lang="en-US" dirty="0"/>
              <a:t>Public engagement</a:t>
            </a:r>
          </a:p>
          <a:p>
            <a:r>
              <a:rPr lang="en-US" dirty="0"/>
              <a:t>Next steps</a:t>
            </a:r>
          </a:p>
        </p:txBody>
      </p:sp>
    </p:spTree>
    <p:extLst>
      <p:ext uri="{BB962C8B-B14F-4D97-AF65-F5344CB8AC3E}">
        <p14:creationId xmlns:p14="http://schemas.microsoft.com/office/powerpoint/2010/main" val="191265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0/02/Glaciar_Lamplugh%2C_Parque_Nacional_Bah%C3%ADa_del_Glaciar%2C_Alaska%2C_Estados_Unidos%2C_2017-08-19%2C_DD_129-133_PAN.jpg/1920px-Glaciar_Lamplugh%2C_Parque_Nacional_Bah%C3%ADa_del_Glaciar%2C_Alaska%2C_Estados_Unidos%2C_2017-08-19%2C_DD_129-133_PAN.jpg"/>
          <p:cNvPicPr>
            <a:picLocks noChangeAspect="1" noChangeArrowheads="1"/>
          </p:cNvPicPr>
          <p:nvPr/>
        </p:nvPicPr>
        <p:blipFill rotWithShape="1">
          <a:blip r:embed="rId2">
            <a:extLst>
              <a:ext uri="{28A0092B-C50C-407E-A947-70E740481C1C}">
                <a14:useLocalDpi xmlns:a14="http://schemas.microsoft.com/office/drawing/2010/main" val="0"/>
              </a:ext>
            </a:extLst>
          </a:blip>
          <a:srcRect l="9273" t="1" r="42102" b="-646"/>
          <a:stretch/>
        </p:blipFill>
        <p:spPr bwMode="auto">
          <a:xfrm>
            <a:off x="-58994" y="-1"/>
            <a:ext cx="12270659" cy="69022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03122" y="1125178"/>
            <a:ext cx="9389806" cy="5066071"/>
          </a:xfrm>
          <a:solidFill>
            <a:schemeClr val="bg1">
              <a:alpha val="70000"/>
            </a:schemeClr>
          </a:solidFill>
          <a:effectLst>
            <a:softEdge rad="190500"/>
          </a:effectLst>
        </p:spPr>
        <p:txBody>
          <a:bodyPr>
            <a:normAutofit/>
          </a:bodyPr>
          <a:lstStyle/>
          <a:p>
            <a:pPr marL="109728"/>
            <a:r>
              <a:rPr lang="en-US" sz="4400" b="1" dirty="0"/>
              <a:t>Next Steps (Task IV):</a:t>
            </a:r>
            <a:br>
              <a:rPr lang="en-US" sz="4400" b="1" dirty="0"/>
            </a:br>
            <a:br>
              <a:rPr lang="en-US" sz="3600" b="1" dirty="0"/>
            </a:br>
            <a:r>
              <a:rPr lang="en-US" sz="3600" b="1" dirty="0"/>
              <a:t>G</a:t>
            </a:r>
            <a:r>
              <a:rPr lang="en-US" sz="3600" b="1" i="1" dirty="0"/>
              <a:t>roup Task</a:t>
            </a:r>
            <a:br>
              <a:rPr lang="en-US" sz="3600" b="1" i="1" dirty="0"/>
            </a:br>
            <a:r>
              <a:rPr lang="en-US" sz="3600" dirty="0"/>
              <a:t>	- Identify action steps</a:t>
            </a:r>
            <a:br>
              <a:rPr lang="en-US" sz="3600" dirty="0"/>
            </a:br>
            <a:r>
              <a:rPr lang="en-US" sz="3600" dirty="0"/>
              <a:t>	- Prioritize next steps</a:t>
            </a:r>
            <a:br>
              <a:rPr lang="en-US" sz="3600" dirty="0"/>
            </a:br>
            <a:r>
              <a:rPr lang="en-US" sz="3600" dirty="0"/>
              <a:t>	- Establish leads</a:t>
            </a:r>
          </a:p>
        </p:txBody>
      </p:sp>
    </p:spTree>
    <p:extLst>
      <p:ext uri="{BB962C8B-B14F-4D97-AF65-F5344CB8AC3E}">
        <p14:creationId xmlns:p14="http://schemas.microsoft.com/office/powerpoint/2010/main" val="425516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arctic report card"/>
          <p:cNvPicPr>
            <a:picLocks noChangeAspect="1" noChangeArrowheads="1"/>
          </p:cNvPicPr>
          <p:nvPr/>
        </p:nvPicPr>
        <p:blipFill rotWithShape="1">
          <a:blip r:embed="rId2">
            <a:extLst>
              <a:ext uri="{28A0092B-C50C-407E-A947-70E740481C1C}">
                <a14:useLocalDpi xmlns:a14="http://schemas.microsoft.com/office/drawing/2010/main" val="0"/>
              </a:ext>
            </a:extLst>
          </a:blip>
          <a:srcRect l="16358" t="181" r="2287" b="1454"/>
          <a:stretch/>
        </p:blipFill>
        <p:spPr bwMode="auto">
          <a:xfrm>
            <a:off x="0" y="-12700"/>
            <a:ext cx="13817601" cy="68707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78120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2A4E-BA39-42E8-9164-2B9B8D42115D}"/>
              </a:ext>
            </a:extLst>
          </p:cNvPr>
          <p:cNvSpPr>
            <a:spLocks noGrp="1"/>
          </p:cNvSpPr>
          <p:nvPr>
            <p:ph type="title"/>
          </p:nvPr>
        </p:nvSpPr>
        <p:spPr>
          <a:xfrm>
            <a:off x="2480196" y="1781536"/>
            <a:ext cx="9026013" cy="1066800"/>
          </a:xfrm>
        </p:spPr>
        <p:txBody>
          <a:bodyPr/>
          <a:lstStyle/>
          <a:p>
            <a:r>
              <a:rPr lang="en-US" dirty="0"/>
              <a:t>Taskforce Work Products (Task III cont.)</a:t>
            </a:r>
          </a:p>
        </p:txBody>
      </p:sp>
      <p:sp>
        <p:nvSpPr>
          <p:cNvPr id="3" name="TextBox 2"/>
          <p:cNvSpPr txBox="1"/>
          <p:nvPr/>
        </p:nvSpPr>
        <p:spPr>
          <a:xfrm>
            <a:off x="12395844" y="6328971"/>
            <a:ext cx="2071688" cy="369332"/>
          </a:xfrm>
          <a:prstGeom prst="rect">
            <a:avLst/>
          </a:prstGeom>
          <a:solidFill>
            <a:schemeClr val="bg1"/>
          </a:solidFill>
        </p:spPr>
        <p:txBody>
          <a:bodyPr wrap="square" rtlCol="0">
            <a:spAutoFit/>
          </a:bodyPr>
          <a:lstStyle/>
          <a:p>
            <a:r>
              <a:rPr lang="en-US" dirty="0"/>
              <a:t>Kate H.</a:t>
            </a:r>
          </a:p>
        </p:txBody>
      </p:sp>
      <p:sp>
        <p:nvSpPr>
          <p:cNvPr id="4" name="Rectangle 3"/>
          <p:cNvSpPr/>
          <p:nvPr/>
        </p:nvSpPr>
        <p:spPr>
          <a:xfrm>
            <a:off x="0" y="455736"/>
            <a:ext cx="2235200" cy="640226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280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374BE-1E57-4F2C-BDE9-8C85F976CFF2}"/>
              </a:ext>
            </a:extLst>
          </p:cNvPr>
          <p:cNvSpPr>
            <a:spLocks noGrp="1"/>
          </p:cNvSpPr>
          <p:nvPr>
            <p:ph type="title"/>
          </p:nvPr>
        </p:nvSpPr>
        <p:spPr>
          <a:xfrm>
            <a:off x="609600" y="841430"/>
            <a:ext cx="10972800" cy="1066800"/>
          </a:xfrm>
        </p:spPr>
        <p:txBody>
          <a:bodyPr/>
          <a:lstStyle/>
          <a:p>
            <a:r>
              <a:rPr lang="en-US" dirty="0"/>
              <a:t>Purpose of Section </a:t>
            </a:r>
          </a:p>
        </p:txBody>
      </p:sp>
      <p:sp>
        <p:nvSpPr>
          <p:cNvPr id="3" name="Content Placeholder 2">
            <a:extLst>
              <a:ext uri="{FF2B5EF4-FFF2-40B4-BE49-F238E27FC236}">
                <a16:creationId xmlns:a16="http://schemas.microsoft.com/office/drawing/2014/main" id="{E524C509-340F-4180-B5B0-4439462F7873}"/>
              </a:ext>
            </a:extLst>
          </p:cNvPr>
          <p:cNvSpPr>
            <a:spLocks noGrp="1"/>
          </p:cNvSpPr>
          <p:nvPr>
            <p:ph idx="1"/>
          </p:nvPr>
        </p:nvSpPr>
        <p:spPr/>
        <p:txBody>
          <a:bodyPr/>
          <a:lstStyle/>
          <a:p>
            <a:r>
              <a:rPr lang="en-US" dirty="0"/>
              <a:t>The purpose of this section is for the Taskforce to come to a consensus on a set of potential work products for the Taskforce. </a:t>
            </a:r>
          </a:p>
          <a:p>
            <a:r>
              <a:rPr lang="en-US" dirty="0"/>
              <a:t>This Action Module is expected to result in multiple sets of directions, processes, or best practices for the Council related to local knowledge, traditional knowledge, and subsistence in Council analyses or processes.</a:t>
            </a:r>
          </a:p>
          <a:p>
            <a:pPr lvl="1"/>
            <a:r>
              <a:rPr lang="en-US" dirty="0"/>
              <a:t>Potential Examples: Appendix 2 of the Action Module’s Workplan contains an extensive list of potential bounded actions adopted by the Council in December 2018.</a:t>
            </a:r>
          </a:p>
          <a:p>
            <a:endParaRPr lang="en-US" dirty="0"/>
          </a:p>
        </p:txBody>
      </p:sp>
    </p:spTree>
    <p:extLst>
      <p:ext uri="{BB962C8B-B14F-4D97-AF65-F5344CB8AC3E}">
        <p14:creationId xmlns:p14="http://schemas.microsoft.com/office/powerpoint/2010/main" val="423507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f/f4/Puesta_de_sol_en_el_Refugio_Nacional_de_Vida_Silvestre_Tetlin%2C_Alaska%2C_Estados_Unidos%2C_2017-08-24%2C_DD_92.jpg/1920px-Puesta_de_sol_en_el_Refugio_Nacional_de_Vida_Silvestre_Tetlin%2C_Alaska%2C_Estados_Unidos%2C_2017-08-24%2C_DD_92.jpg"/>
          <p:cNvPicPr>
            <a:picLocks noChangeAspect="1" noChangeArrowheads="1"/>
          </p:cNvPicPr>
          <p:nvPr/>
        </p:nvPicPr>
        <p:blipFill rotWithShape="1">
          <a:blip r:embed="rId2">
            <a:extLst>
              <a:ext uri="{28A0092B-C50C-407E-A947-70E740481C1C}">
                <a14:useLocalDpi xmlns:a14="http://schemas.microsoft.com/office/drawing/2010/main" val="0"/>
              </a:ext>
            </a:extLst>
          </a:blip>
          <a:srcRect t="10493" r="16834" b="10565"/>
          <a:stretch/>
        </p:blipFill>
        <p:spPr bwMode="auto">
          <a:xfrm>
            <a:off x="0" y="0"/>
            <a:ext cx="13037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EEDDC57A-9140-42DC-83A5-391C1D4B347A}"/>
              </a:ext>
            </a:extLst>
          </p:cNvPr>
          <p:cNvSpPr>
            <a:spLocks noGrp="1"/>
          </p:cNvSpPr>
          <p:nvPr>
            <p:ph idx="1"/>
          </p:nvPr>
        </p:nvSpPr>
        <p:spPr>
          <a:xfrm>
            <a:off x="1032387" y="823172"/>
            <a:ext cx="10972800" cy="4325112"/>
          </a:xfrm>
          <a:solidFill>
            <a:schemeClr val="bg1">
              <a:alpha val="60000"/>
            </a:schemeClr>
          </a:solidFill>
          <a:effectLst>
            <a:softEdge rad="127000"/>
          </a:effectLst>
        </p:spPr>
        <p:txBody>
          <a:bodyPr>
            <a:normAutofit fontScale="92500"/>
          </a:bodyPr>
          <a:lstStyle/>
          <a:p>
            <a:pPr marL="411480" lvl="1" indent="0" algn="ctr">
              <a:buNone/>
            </a:pPr>
            <a:r>
              <a:rPr lang="en-US" sz="4000" b="1" dirty="0">
                <a:solidFill>
                  <a:schemeClr val="tx1">
                    <a:lumMod val="75000"/>
                    <a:lumOff val="25000"/>
                  </a:schemeClr>
                </a:solidFill>
              </a:rPr>
              <a:t>Group Discussion</a:t>
            </a:r>
          </a:p>
          <a:p>
            <a:pPr marL="411480" lvl="1" indent="0" algn="ctr">
              <a:buClr>
                <a:schemeClr val="tx1">
                  <a:lumMod val="75000"/>
                  <a:lumOff val="25000"/>
                </a:schemeClr>
              </a:buClr>
              <a:buSzPct val="100000"/>
              <a:buNone/>
            </a:pPr>
            <a:r>
              <a:rPr lang="en-US" sz="3600" i="1" dirty="0">
                <a:solidFill>
                  <a:schemeClr val="tx1">
                    <a:lumMod val="75000"/>
                    <a:lumOff val="25000"/>
                  </a:schemeClr>
                </a:solidFill>
              </a:rPr>
              <a:t>Work Products (Task III cont.)</a:t>
            </a:r>
            <a:endParaRPr lang="en-US" sz="3600" b="1" i="1" dirty="0">
              <a:solidFill>
                <a:schemeClr val="tx1">
                  <a:lumMod val="75000"/>
                  <a:lumOff val="25000"/>
                </a:schemeClr>
              </a:solidFill>
            </a:endParaRPr>
          </a:p>
          <a:p>
            <a:pPr marL="411480" lvl="1" indent="0">
              <a:buClr>
                <a:schemeClr val="tx1">
                  <a:lumMod val="75000"/>
                  <a:lumOff val="25000"/>
                </a:schemeClr>
              </a:buClr>
              <a:buSzPct val="100000"/>
              <a:buNone/>
            </a:pPr>
            <a:endParaRPr lang="en-US" sz="2400" dirty="0">
              <a:solidFill>
                <a:schemeClr val="tx1">
                  <a:lumMod val="75000"/>
                  <a:lumOff val="25000"/>
                </a:schemeClr>
              </a:solidFill>
            </a:endParaRPr>
          </a:p>
          <a:p>
            <a:pPr marL="411480" lvl="1" indent="0">
              <a:buNone/>
            </a:pPr>
            <a:endParaRPr lang="en-US" dirty="0"/>
          </a:p>
          <a:p>
            <a:pPr marL="402336" lvl="1" indent="0">
              <a:lnSpc>
                <a:spcPct val="120000"/>
              </a:lnSpc>
              <a:spcBef>
                <a:spcPts val="600"/>
              </a:spcBef>
              <a:buNone/>
            </a:pPr>
            <a:r>
              <a:rPr lang="en-US" sz="3400" i="1" dirty="0">
                <a:solidFill>
                  <a:schemeClr val="tx1">
                    <a:lumMod val="75000"/>
                    <a:lumOff val="25000"/>
                  </a:schemeClr>
                </a:solidFill>
              </a:rPr>
              <a:t> - What kinds of work products will be helpful to the Council?</a:t>
            </a:r>
          </a:p>
          <a:p>
            <a:pPr marL="402336" lvl="1" indent="0">
              <a:lnSpc>
                <a:spcPct val="120000"/>
              </a:lnSpc>
              <a:spcBef>
                <a:spcPts val="600"/>
              </a:spcBef>
              <a:buNone/>
            </a:pPr>
            <a:r>
              <a:rPr lang="en-US" sz="3400" i="1" dirty="0">
                <a:solidFill>
                  <a:schemeClr val="tx1">
                    <a:lumMod val="75000"/>
                    <a:lumOff val="25000"/>
                  </a:schemeClr>
                </a:solidFill>
              </a:rPr>
              <a:t> - What kinds of products would be helpful to Taskforce?</a:t>
            </a:r>
          </a:p>
          <a:p>
            <a:pPr marL="402336" lvl="1" indent="0">
              <a:lnSpc>
                <a:spcPct val="120000"/>
              </a:lnSpc>
              <a:spcBef>
                <a:spcPts val="600"/>
              </a:spcBef>
              <a:buNone/>
            </a:pPr>
            <a:r>
              <a:rPr lang="en-US" sz="3400" i="1" dirty="0">
                <a:solidFill>
                  <a:schemeClr val="tx1">
                    <a:lumMod val="75000"/>
                    <a:lumOff val="25000"/>
                  </a:schemeClr>
                </a:solidFill>
              </a:rPr>
              <a:t> - What kinds of products would be helpful to communities?</a:t>
            </a:r>
          </a:p>
          <a:p>
            <a:pPr marL="411480" lvl="1" indent="0">
              <a:lnSpc>
                <a:spcPct val="110000"/>
              </a:lnSpc>
              <a:spcBef>
                <a:spcPts val="600"/>
              </a:spcBef>
              <a:spcAft>
                <a:spcPts val="600"/>
              </a:spcAft>
              <a:buClr>
                <a:schemeClr val="tx1">
                  <a:lumMod val="75000"/>
                  <a:lumOff val="25000"/>
                </a:schemeClr>
              </a:buClr>
              <a:buSzPct val="100000"/>
              <a:buNone/>
            </a:pPr>
            <a:endParaRPr lang="en-US" sz="3600" i="1" dirty="0">
              <a:solidFill>
                <a:schemeClr val="tx1">
                  <a:lumMod val="75000"/>
                  <a:lumOff val="25000"/>
                </a:schemeClr>
              </a:solidFill>
            </a:endParaRPr>
          </a:p>
        </p:txBody>
      </p:sp>
    </p:spTree>
    <p:extLst>
      <p:ext uri="{BB962C8B-B14F-4D97-AF65-F5344CB8AC3E}">
        <p14:creationId xmlns:p14="http://schemas.microsoft.com/office/powerpoint/2010/main" val="176689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f/f4/Puesta_de_sol_en_el_Refugio_Nacional_de_Vida_Silvestre_Tetlin%2C_Alaska%2C_Estados_Unidos%2C_2017-08-24%2C_DD_92.jpg/1920px-Puesta_de_sol_en_el_Refugio_Nacional_de_Vida_Silvestre_Tetlin%2C_Alaska%2C_Estados_Unidos%2C_2017-08-24%2C_DD_92.jpg"/>
          <p:cNvPicPr>
            <a:picLocks noChangeAspect="1" noChangeArrowheads="1"/>
          </p:cNvPicPr>
          <p:nvPr/>
        </p:nvPicPr>
        <p:blipFill rotWithShape="1">
          <a:blip r:embed="rId2">
            <a:extLst>
              <a:ext uri="{28A0092B-C50C-407E-A947-70E740481C1C}">
                <a14:useLocalDpi xmlns:a14="http://schemas.microsoft.com/office/drawing/2010/main" val="0"/>
              </a:ext>
            </a:extLst>
          </a:blip>
          <a:srcRect t="10493" r="16834" b="10565"/>
          <a:stretch/>
        </p:blipFill>
        <p:spPr bwMode="auto">
          <a:xfrm>
            <a:off x="0" y="0"/>
            <a:ext cx="13037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EEDDC57A-9140-42DC-83A5-391C1D4B347A}"/>
              </a:ext>
            </a:extLst>
          </p:cNvPr>
          <p:cNvSpPr>
            <a:spLocks noGrp="1"/>
          </p:cNvSpPr>
          <p:nvPr>
            <p:ph idx="1"/>
          </p:nvPr>
        </p:nvSpPr>
        <p:spPr>
          <a:xfrm>
            <a:off x="1032387" y="823172"/>
            <a:ext cx="10972800" cy="4325112"/>
          </a:xfrm>
          <a:solidFill>
            <a:schemeClr val="bg1">
              <a:alpha val="60000"/>
            </a:schemeClr>
          </a:solidFill>
          <a:effectLst>
            <a:softEdge rad="127000"/>
          </a:effectLst>
        </p:spPr>
        <p:txBody>
          <a:bodyPr>
            <a:normAutofit/>
          </a:bodyPr>
          <a:lstStyle/>
          <a:p>
            <a:pPr marL="411480" lvl="1" indent="0" algn="ctr">
              <a:buNone/>
            </a:pPr>
            <a:endParaRPr lang="en-US" sz="4000" b="1" dirty="0">
              <a:solidFill>
                <a:schemeClr val="tx1">
                  <a:lumMod val="75000"/>
                  <a:lumOff val="25000"/>
                </a:schemeClr>
              </a:solidFill>
            </a:endParaRPr>
          </a:p>
          <a:p>
            <a:pPr marL="411480" lvl="1" indent="0" algn="ctr">
              <a:buNone/>
            </a:pPr>
            <a:r>
              <a:rPr lang="en-US" sz="4000" b="1" dirty="0">
                <a:solidFill>
                  <a:schemeClr val="tx1">
                    <a:lumMod val="75000"/>
                    <a:lumOff val="25000"/>
                  </a:schemeClr>
                </a:solidFill>
              </a:rPr>
              <a:t>Group Discussion</a:t>
            </a:r>
          </a:p>
          <a:p>
            <a:pPr marL="411480" lvl="1" indent="0" algn="ctr">
              <a:buClr>
                <a:schemeClr val="tx1">
                  <a:lumMod val="75000"/>
                  <a:lumOff val="25000"/>
                </a:schemeClr>
              </a:buClr>
              <a:buSzPct val="100000"/>
              <a:buNone/>
            </a:pPr>
            <a:r>
              <a:rPr lang="en-US" sz="3600" i="1" dirty="0">
                <a:solidFill>
                  <a:schemeClr val="tx1">
                    <a:lumMod val="75000"/>
                    <a:lumOff val="25000"/>
                  </a:schemeClr>
                </a:solidFill>
              </a:rPr>
              <a:t>Identify work products (Task III cont.)</a:t>
            </a:r>
            <a:endParaRPr lang="en-US" sz="3600" b="1" i="1" dirty="0">
              <a:solidFill>
                <a:schemeClr val="tx1">
                  <a:lumMod val="75000"/>
                  <a:lumOff val="25000"/>
                </a:schemeClr>
              </a:solidFill>
            </a:endParaRPr>
          </a:p>
          <a:p>
            <a:pPr marL="411480" lvl="1" indent="0">
              <a:buClr>
                <a:schemeClr val="tx1">
                  <a:lumMod val="75000"/>
                  <a:lumOff val="25000"/>
                </a:schemeClr>
              </a:buClr>
              <a:buSzPct val="100000"/>
              <a:buNone/>
            </a:pPr>
            <a:endParaRPr lang="en-US" sz="2400" dirty="0">
              <a:solidFill>
                <a:schemeClr val="tx1">
                  <a:lumMod val="75000"/>
                  <a:lumOff val="25000"/>
                </a:schemeClr>
              </a:solidFill>
            </a:endParaRPr>
          </a:p>
          <a:p>
            <a:pPr marL="411480" lvl="1" indent="0">
              <a:buNone/>
            </a:pPr>
            <a:endParaRPr lang="en-US" dirty="0"/>
          </a:p>
          <a:p>
            <a:pPr marL="411480" lvl="1" indent="0" algn="ctr">
              <a:lnSpc>
                <a:spcPct val="110000"/>
              </a:lnSpc>
              <a:spcBef>
                <a:spcPts val="600"/>
              </a:spcBef>
              <a:spcAft>
                <a:spcPts val="600"/>
              </a:spcAft>
              <a:buClr>
                <a:schemeClr val="tx1">
                  <a:lumMod val="75000"/>
                  <a:lumOff val="25000"/>
                </a:schemeClr>
              </a:buClr>
              <a:buSzPct val="100000"/>
              <a:buNone/>
            </a:pPr>
            <a:r>
              <a:rPr lang="en-US" sz="3600" i="1" dirty="0">
                <a:solidFill>
                  <a:schemeClr val="tx1">
                    <a:lumMod val="75000"/>
                    <a:lumOff val="25000"/>
                  </a:schemeClr>
                </a:solidFill>
              </a:rPr>
              <a:t>Come to consensus</a:t>
            </a:r>
          </a:p>
        </p:txBody>
      </p:sp>
    </p:spTree>
    <p:extLst>
      <p:ext uri="{BB962C8B-B14F-4D97-AF65-F5344CB8AC3E}">
        <p14:creationId xmlns:p14="http://schemas.microsoft.com/office/powerpoint/2010/main" val="352828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C960-C765-4626-9B1B-06F66A6F189C}"/>
              </a:ext>
            </a:extLst>
          </p:cNvPr>
          <p:cNvSpPr>
            <a:spLocks noGrp="1"/>
          </p:cNvSpPr>
          <p:nvPr>
            <p:ph type="title"/>
          </p:nvPr>
        </p:nvSpPr>
        <p:spPr>
          <a:xfrm>
            <a:off x="389681" y="691587"/>
            <a:ext cx="10972800" cy="1066800"/>
          </a:xfrm>
        </p:spPr>
        <p:txBody>
          <a:bodyPr>
            <a:normAutofit/>
          </a:bodyPr>
          <a:lstStyle/>
          <a:p>
            <a:r>
              <a:rPr lang="en-US" dirty="0">
                <a:solidFill>
                  <a:schemeClr val="bg1"/>
                </a:solidFill>
              </a:rPr>
              <a:t>Taskforce-determined Next Steps</a:t>
            </a:r>
          </a:p>
        </p:txBody>
      </p:sp>
      <p:sp>
        <p:nvSpPr>
          <p:cNvPr id="3" name="Content Placeholder 2">
            <a:extLst>
              <a:ext uri="{FF2B5EF4-FFF2-40B4-BE49-F238E27FC236}">
                <a16:creationId xmlns:a16="http://schemas.microsoft.com/office/drawing/2014/main" id="{330BEF54-16C5-4106-88D9-2BA398AE2A1C}"/>
              </a:ext>
            </a:extLst>
          </p:cNvPr>
          <p:cNvSpPr>
            <a:spLocks noGrp="1"/>
          </p:cNvSpPr>
          <p:nvPr>
            <p:ph idx="1"/>
          </p:nvPr>
        </p:nvSpPr>
        <p:spPr>
          <a:xfrm>
            <a:off x="389681" y="1841301"/>
            <a:ext cx="10972800" cy="4325112"/>
          </a:xfrm>
        </p:spPr>
        <p:txBody>
          <a:bodyPr/>
          <a:lstStyle/>
          <a:p>
            <a:r>
              <a:rPr lang="en-US" i="1" dirty="0">
                <a:solidFill>
                  <a:schemeClr val="bg1"/>
                </a:solidFill>
              </a:rPr>
              <a:t>(To be updated live at meeting)</a:t>
            </a:r>
          </a:p>
          <a:p>
            <a:endParaRPr lang="en-US" dirty="0">
              <a:solidFill>
                <a:schemeClr val="bg1"/>
              </a:solidFill>
            </a:endParaRPr>
          </a:p>
        </p:txBody>
      </p:sp>
    </p:spTree>
    <p:extLst>
      <p:ext uri="{BB962C8B-B14F-4D97-AF65-F5344CB8AC3E}">
        <p14:creationId xmlns:p14="http://schemas.microsoft.com/office/powerpoint/2010/main" val="35483907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33914" y="2372810"/>
            <a:ext cx="2511706" cy="461665"/>
          </a:xfrm>
          <a:prstGeom prst="rect">
            <a:avLst/>
          </a:prstGeom>
          <a:noFill/>
        </p:spPr>
        <p:txBody>
          <a:bodyPr wrap="square" rtlCol="0">
            <a:spAutoFit/>
          </a:bodyPr>
          <a:lstStyle/>
          <a:p>
            <a:r>
              <a:rPr lang="en-US" sz="2400" b="1" dirty="0">
                <a:solidFill>
                  <a:schemeClr val="bg1"/>
                </a:solidFill>
              </a:rPr>
              <a:t>EXTRAS</a:t>
            </a:r>
          </a:p>
        </p:txBody>
      </p:sp>
    </p:spTree>
    <p:extLst>
      <p:ext uri="{BB962C8B-B14F-4D97-AF65-F5344CB8AC3E}">
        <p14:creationId xmlns:p14="http://schemas.microsoft.com/office/powerpoint/2010/main" val="34224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9A148-13EE-4D03-B1FA-2D00FD10A2D2}"/>
              </a:ext>
            </a:extLst>
          </p:cNvPr>
          <p:cNvSpPr>
            <a:spLocks noGrp="1"/>
          </p:cNvSpPr>
          <p:nvPr>
            <p:ph type="title"/>
          </p:nvPr>
        </p:nvSpPr>
        <p:spPr>
          <a:xfrm>
            <a:off x="432179" y="760863"/>
            <a:ext cx="10972800" cy="1066800"/>
          </a:xfrm>
        </p:spPr>
        <p:txBody>
          <a:bodyPr/>
          <a:lstStyle/>
          <a:p>
            <a:r>
              <a:rPr lang="en-US" dirty="0"/>
              <a:t>References </a:t>
            </a:r>
          </a:p>
        </p:txBody>
      </p:sp>
      <p:sp>
        <p:nvSpPr>
          <p:cNvPr id="3" name="Content Placeholder 2">
            <a:extLst>
              <a:ext uri="{FF2B5EF4-FFF2-40B4-BE49-F238E27FC236}">
                <a16:creationId xmlns:a16="http://schemas.microsoft.com/office/drawing/2014/main" id="{B291F60F-6309-4205-9FDE-0AB7900092A7}"/>
              </a:ext>
            </a:extLst>
          </p:cNvPr>
          <p:cNvSpPr>
            <a:spLocks noGrp="1"/>
          </p:cNvSpPr>
          <p:nvPr>
            <p:ph idx="1"/>
          </p:nvPr>
        </p:nvSpPr>
        <p:spPr>
          <a:xfrm>
            <a:off x="432179" y="1772025"/>
            <a:ext cx="10972800" cy="4325112"/>
          </a:xfrm>
        </p:spPr>
        <p:txBody>
          <a:bodyPr/>
          <a:lstStyle/>
          <a:p>
            <a:r>
              <a:rPr lang="en-US" dirty="0"/>
              <a:t>Martin, K. S., </a:t>
            </a:r>
            <a:r>
              <a:rPr lang="en-US" dirty="0" err="1"/>
              <a:t>McCay</a:t>
            </a:r>
            <a:r>
              <a:rPr lang="en-US" dirty="0"/>
              <a:t>, B. J., Murray, G. D., Johnson, T. R., &amp; </a:t>
            </a:r>
            <a:r>
              <a:rPr lang="en-US" dirty="0" err="1"/>
              <a:t>Oles</a:t>
            </a:r>
            <a:r>
              <a:rPr lang="en-US" dirty="0"/>
              <a:t>, B. (2007). Communities, knowledge and fisheries of the future. International Journal of Global Environmental Issues, 7(2-3), 221-239.</a:t>
            </a:r>
          </a:p>
          <a:p>
            <a:r>
              <a:rPr lang="en-US" dirty="0"/>
              <a:t>Raymond-</a:t>
            </a:r>
            <a:r>
              <a:rPr lang="en-US" dirty="0" err="1"/>
              <a:t>Yakoubian</a:t>
            </a:r>
            <a:r>
              <a:rPr lang="en-US" dirty="0"/>
              <a:t>, J., B. Raymond-</a:t>
            </a:r>
            <a:r>
              <a:rPr lang="en-US" dirty="0" err="1"/>
              <a:t>Yakoubian</a:t>
            </a:r>
            <a:r>
              <a:rPr lang="en-US" dirty="0"/>
              <a:t>, and C. Moncrieff (2017) “The incorporation of traditional knowledge into Alaska Federal fisheries management” in Marine Policy 78 (2017): 132–142.</a:t>
            </a:r>
          </a:p>
        </p:txBody>
      </p:sp>
    </p:spTree>
    <p:extLst>
      <p:ext uri="{BB962C8B-B14F-4D97-AF65-F5344CB8AC3E}">
        <p14:creationId xmlns:p14="http://schemas.microsoft.com/office/powerpoint/2010/main" val="170677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73B3-DB03-4650-92CC-F59CC88A72D2}"/>
              </a:ext>
            </a:extLst>
          </p:cNvPr>
          <p:cNvSpPr>
            <a:spLocks noGrp="1"/>
          </p:cNvSpPr>
          <p:nvPr>
            <p:ph type="title"/>
          </p:nvPr>
        </p:nvSpPr>
        <p:spPr>
          <a:xfrm>
            <a:off x="609600" y="273211"/>
            <a:ext cx="10972800" cy="1066800"/>
          </a:xfrm>
        </p:spPr>
        <p:txBody>
          <a:bodyPr/>
          <a:lstStyle/>
          <a:p>
            <a:r>
              <a:rPr lang="en-US" dirty="0"/>
              <a:t>Taskforce Objectives Identified in the Workplan </a:t>
            </a:r>
          </a:p>
        </p:txBody>
      </p:sp>
      <p:sp>
        <p:nvSpPr>
          <p:cNvPr id="3" name="Content Placeholder 2">
            <a:extLst>
              <a:ext uri="{FF2B5EF4-FFF2-40B4-BE49-F238E27FC236}">
                <a16:creationId xmlns:a16="http://schemas.microsoft.com/office/drawing/2014/main" id="{7332163C-649C-4B31-8304-C5B3C72F83BA}"/>
              </a:ext>
            </a:extLst>
          </p:cNvPr>
          <p:cNvSpPr>
            <a:spLocks noGrp="1"/>
          </p:cNvSpPr>
          <p:nvPr>
            <p:ph idx="1"/>
          </p:nvPr>
        </p:nvSpPr>
        <p:spPr>
          <a:xfrm>
            <a:off x="722538" y="1192877"/>
            <a:ext cx="10859861" cy="5465098"/>
          </a:xfrm>
        </p:spPr>
        <p:txBody>
          <a:bodyPr>
            <a:normAutofit fontScale="77500" lnSpcReduction="20000"/>
          </a:bodyPr>
          <a:lstStyle/>
          <a:p>
            <a:pPr marL="109728" indent="0">
              <a:buNone/>
            </a:pPr>
            <a:r>
              <a:rPr lang="en-US" b="1" dirty="0"/>
              <a:t>1. Local knowledge and traditional knowledge: </a:t>
            </a:r>
            <a:r>
              <a:rPr lang="en-US" dirty="0"/>
              <a:t>Create a clear set of directions for the Council regarding best practices for solicitation and consideration of these types of knowledge and information.</a:t>
            </a:r>
          </a:p>
          <a:p>
            <a:pPr marL="916686" lvl="1" indent="-514350">
              <a:buAutoNum type="arabicPeriod"/>
            </a:pPr>
            <a:r>
              <a:rPr lang="en-US" dirty="0"/>
              <a:t>Strengthen relationships with local and traditional knowledge holders. </a:t>
            </a:r>
          </a:p>
          <a:p>
            <a:pPr marL="109728" indent="0">
              <a:buNone/>
            </a:pPr>
            <a:endParaRPr lang="en-US" dirty="0"/>
          </a:p>
          <a:p>
            <a:pPr marL="109728" indent="0">
              <a:buNone/>
            </a:pPr>
            <a:r>
              <a:rPr lang="en-US" sz="4100" b="1" dirty="0"/>
              <a:t>2. Subsistence: </a:t>
            </a:r>
          </a:p>
          <a:p>
            <a:pPr marL="109728" indent="0">
              <a:buNone/>
            </a:pPr>
            <a:r>
              <a:rPr lang="en-US" sz="4100" b="1" dirty="0"/>
              <a:t>Create clear direction(s) for the Council regarding how impacts to subsistence are understood and incorporated into analyses as well as how to mitigate potential impacts to subsistence resources or use of those resources by Alaska Natives.</a:t>
            </a:r>
          </a:p>
          <a:p>
            <a:pPr marL="109728" indent="0">
              <a:buNone/>
            </a:pPr>
            <a:endParaRPr lang="en-US" dirty="0"/>
          </a:p>
          <a:p>
            <a:pPr marL="109728" indent="0">
              <a:buNone/>
            </a:pPr>
            <a:r>
              <a:rPr lang="en-US" b="1" dirty="0"/>
              <a:t>3. The Task at this Meeting: </a:t>
            </a:r>
            <a:r>
              <a:rPr lang="en-US" dirty="0"/>
              <a:t>identify 3-5 overarching objectives that will help achieve the overarching objectives described above.</a:t>
            </a:r>
          </a:p>
          <a:p>
            <a:pPr lvl="2"/>
            <a:r>
              <a:rPr lang="en-US" dirty="0"/>
              <a:t>These could form the background for what the Taskforce will attempt to achieve and how they will get there.</a:t>
            </a:r>
          </a:p>
        </p:txBody>
      </p:sp>
    </p:spTree>
    <p:extLst>
      <p:ext uri="{BB962C8B-B14F-4D97-AF65-F5344CB8AC3E}">
        <p14:creationId xmlns:p14="http://schemas.microsoft.com/office/powerpoint/2010/main" val="94992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f/f4/Puesta_de_sol_en_el_Refugio_Nacional_de_Vida_Silvestre_Tetlin%2C_Alaska%2C_Estados_Unidos%2C_2017-08-24%2C_DD_92.jpg/1920px-Puesta_de_sol_en_el_Refugio_Nacional_de_Vida_Silvestre_Tetlin%2C_Alaska%2C_Estados_Unidos%2C_2017-08-24%2C_DD_92.jpg"/>
          <p:cNvPicPr>
            <a:picLocks noChangeAspect="1" noChangeArrowheads="1"/>
          </p:cNvPicPr>
          <p:nvPr/>
        </p:nvPicPr>
        <p:blipFill rotWithShape="1">
          <a:blip r:embed="rId2">
            <a:extLst>
              <a:ext uri="{28A0092B-C50C-407E-A947-70E740481C1C}">
                <a14:useLocalDpi xmlns:a14="http://schemas.microsoft.com/office/drawing/2010/main" val="0"/>
              </a:ext>
            </a:extLst>
          </a:blip>
          <a:srcRect t="10493" r="16834" b="10565"/>
          <a:stretch/>
        </p:blipFill>
        <p:spPr bwMode="auto">
          <a:xfrm>
            <a:off x="0" y="0"/>
            <a:ext cx="13037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EEDDC57A-9140-42DC-83A5-391C1D4B347A}"/>
              </a:ext>
            </a:extLst>
          </p:cNvPr>
          <p:cNvSpPr>
            <a:spLocks noGrp="1"/>
          </p:cNvSpPr>
          <p:nvPr>
            <p:ph idx="1"/>
          </p:nvPr>
        </p:nvSpPr>
        <p:spPr>
          <a:xfrm>
            <a:off x="1032387" y="823172"/>
            <a:ext cx="10972800" cy="4325112"/>
          </a:xfrm>
          <a:solidFill>
            <a:schemeClr val="bg1">
              <a:alpha val="60000"/>
            </a:schemeClr>
          </a:solidFill>
          <a:effectLst>
            <a:softEdge rad="127000"/>
          </a:effectLst>
        </p:spPr>
        <p:txBody>
          <a:bodyPr>
            <a:normAutofit/>
          </a:bodyPr>
          <a:lstStyle/>
          <a:p>
            <a:pPr marL="411480" lvl="1" indent="0" algn="ctr">
              <a:buNone/>
            </a:pPr>
            <a:r>
              <a:rPr lang="en-US" sz="4000" b="1" dirty="0">
                <a:solidFill>
                  <a:schemeClr val="tx1">
                    <a:lumMod val="75000"/>
                    <a:lumOff val="25000"/>
                  </a:schemeClr>
                </a:solidFill>
              </a:rPr>
              <a:t>Group Discussion</a:t>
            </a:r>
          </a:p>
          <a:p>
            <a:pPr marL="411480" lvl="1" indent="0" algn="ctr">
              <a:buClr>
                <a:schemeClr val="tx1">
                  <a:lumMod val="75000"/>
                  <a:lumOff val="25000"/>
                </a:schemeClr>
              </a:buClr>
              <a:buSzPct val="100000"/>
              <a:buNone/>
            </a:pPr>
            <a:endParaRPr lang="en-US" sz="3600" i="1" dirty="0">
              <a:solidFill>
                <a:schemeClr val="tx1">
                  <a:lumMod val="75000"/>
                  <a:lumOff val="25000"/>
                </a:schemeClr>
              </a:solidFill>
            </a:endParaRPr>
          </a:p>
          <a:p>
            <a:pPr marL="411480" lvl="1" indent="0">
              <a:buClr>
                <a:schemeClr val="tx1">
                  <a:lumMod val="75000"/>
                  <a:lumOff val="25000"/>
                </a:schemeClr>
              </a:buClr>
              <a:buSzPct val="100000"/>
              <a:buNone/>
            </a:pPr>
            <a:r>
              <a:rPr lang="en-US" sz="3600" i="1" dirty="0">
                <a:solidFill>
                  <a:schemeClr val="tx1">
                    <a:lumMod val="75000"/>
                    <a:lumOff val="25000"/>
                  </a:schemeClr>
                </a:solidFill>
              </a:rPr>
              <a:t>Establish Subsistence Objectives</a:t>
            </a:r>
          </a:p>
          <a:p>
            <a:pPr marL="411480" lvl="1" indent="0">
              <a:buClr>
                <a:schemeClr val="tx1">
                  <a:lumMod val="75000"/>
                  <a:lumOff val="25000"/>
                </a:schemeClr>
              </a:buClr>
              <a:buSzPct val="100000"/>
              <a:buNone/>
            </a:pPr>
            <a:endParaRPr lang="en-US" sz="3600" i="1" dirty="0">
              <a:solidFill>
                <a:schemeClr val="tx1">
                  <a:lumMod val="75000"/>
                  <a:lumOff val="25000"/>
                </a:schemeClr>
              </a:solidFill>
            </a:endParaRPr>
          </a:p>
        </p:txBody>
      </p:sp>
    </p:spTree>
    <p:extLst>
      <p:ext uri="{BB962C8B-B14F-4D97-AF65-F5344CB8AC3E}">
        <p14:creationId xmlns:p14="http://schemas.microsoft.com/office/powerpoint/2010/main" val="13131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f/f4/Puesta_de_sol_en_el_Refugio_Nacional_de_Vida_Silvestre_Tetlin%2C_Alaska%2C_Estados_Unidos%2C_2017-08-24%2C_DD_92.jpg/1920px-Puesta_de_sol_en_el_Refugio_Nacional_de_Vida_Silvestre_Tetlin%2C_Alaska%2C_Estados_Unidos%2C_2017-08-24%2C_DD_92.jpg"/>
          <p:cNvPicPr>
            <a:picLocks noChangeAspect="1" noChangeArrowheads="1"/>
          </p:cNvPicPr>
          <p:nvPr/>
        </p:nvPicPr>
        <p:blipFill rotWithShape="1">
          <a:blip r:embed="rId2">
            <a:extLst>
              <a:ext uri="{28A0092B-C50C-407E-A947-70E740481C1C}">
                <a14:useLocalDpi xmlns:a14="http://schemas.microsoft.com/office/drawing/2010/main" val="0"/>
              </a:ext>
            </a:extLst>
          </a:blip>
          <a:srcRect t="10493" r="16834" b="10565"/>
          <a:stretch/>
        </p:blipFill>
        <p:spPr bwMode="auto">
          <a:xfrm>
            <a:off x="0" y="0"/>
            <a:ext cx="13037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EEDDC57A-9140-42DC-83A5-391C1D4B347A}"/>
              </a:ext>
            </a:extLst>
          </p:cNvPr>
          <p:cNvSpPr>
            <a:spLocks noGrp="1"/>
          </p:cNvSpPr>
          <p:nvPr>
            <p:ph idx="1"/>
          </p:nvPr>
        </p:nvSpPr>
        <p:spPr>
          <a:xfrm>
            <a:off x="1032387" y="823172"/>
            <a:ext cx="10972800" cy="4325112"/>
          </a:xfrm>
          <a:solidFill>
            <a:schemeClr val="bg1">
              <a:alpha val="60000"/>
            </a:schemeClr>
          </a:solidFill>
          <a:effectLst>
            <a:softEdge rad="127000"/>
          </a:effectLst>
        </p:spPr>
        <p:txBody>
          <a:bodyPr>
            <a:normAutofit/>
          </a:bodyPr>
          <a:lstStyle/>
          <a:p>
            <a:pPr marL="411480" lvl="1" indent="0" algn="ctr">
              <a:buNone/>
            </a:pPr>
            <a:r>
              <a:rPr lang="en-US" sz="4000" b="1" dirty="0">
                <a:solidFill>
                  <a:schemeClr val="tx1">
                    <a:lumMod val="75000"/>
                    <a:lumOff val="25000"/>
                  </a:schemeClr>
                </a:solidFill>
              </a:rPr>
              <a:t>Group Discussion</a:t>
            </a:r>
          </a:p>
          <a:p>
            <a:pPr marL="411480" lvl="1" indent="0" algn="ctr">
              <a:buClr>
                <a:schemeClr val="tx1">
                  <a:lumMod val="75000"/>
                  <a:lumOff val="25000"/>
                </a:schemeClr>
              </a:buClr>
              <a:buSzPct val="100000"/>
              <a:buNone/>
            </a:pPr>
            <a:endParaRPr lang="en-US" sz="3600" i="1" dirty="0">
              <a:solidFill>
                <a:schemeClr val="tx1">
                  <a:lumMod val="75000"/>
                  <a:lumOff val="25000"/>
                </a:schemeClr>
              </a:solidFill>
            </a:endParaRPr>
          </a:p>
          <a:p>
            <a:pPr marL="411480" lvl="1" indent="0">
              <a:buClr>
                <a:schemeClr val="tx1">
                  <a:lumMod val="75000"/>
                  <a:lumOff val="25000"/>
                </a:schemeClr>
              </a:buClr>
              <a:buSzPct val="100000"/>
              <a:buNone/>
            </a:pPr>
            <a:r>
              <a:rPr lang="en-US" sz="3600" i="1" dirty="0">
                <a:solidFill>
                  <a:schemeClr val="tx1">
                    <a:lumMod val="75000"/>
                    <a:lumOff val="25000"/>
                  </a:schemeClr>
                </a:solidFill>
              </a:rPr>
              <a:t>Come to Consensus: </a:t>
            </a:r>
          </a:p>
          <a:p>
            <a:pPr marL="2057400" lvl="1" indent="-246063">
              <a:buClr>
                <a:schemeClr val="tx1">
                  <a:lumMod val="75000"/>
                  <a:lumOff val="25000"/>
                </a:schemeClr>
              </a:buClr>
              <a:buSzPct val="100000"/>
              <a:buFont typeface="Arial" panose="020B0604020202020204" pitchFamily="34" charset="0"/>
              <a:buChar char="•"/>
            </a:pPr>
            <a:r>
              <a:rPr lang="en-US" sz="3600" dirty="0">
                <a:solidFill>
                  <a:schemeClr val="tx1">
                    <a:lumMod val="75000"/>
                    <a:lumOff val="25000"/>
                  </a:schemeClr>
                </a:solidFill>
              </a:rPr>
              <a:t>TF objectives</a:t>
            </a:r>
          </a:p>
          <a:p>
            <a:pPr marL="2057400" lvl="1" indent="-246063">
              <a:buClr>
                <a:schemeClr val="tx1">
                  <a:lumMod val="75000"/>
                  <a:lumOff val="25000"/>
                </a:schemeClr>
              </a:buClr>
              <a:buSzPct val="100000"/>
              <a:buFont typeface="Arial" panose="020B0604020202020204" pitchFamily="34" charset="0"/>
              <a:buChar char="•"/>
            </a:pPr>
            <a:r>
              <a:rPr lang="en-US" sz="3600" dirty="0">
                <a:solidFill>
                  <a:schemeClr val="tx1">
                    <a:lumMod val="75000"/>
                    <a:lumOff val="25000"/>
                  </a:schemeClr>
                </a:solidFill>
              </a:rPr>
              <a:t>Priorities for actions needed to meet objectives</a:t>
            </a:r>
          </a:p>
        </p:txBody>
      </p:sp>
    </p:spTree>
    <p:extLst>
      <p:ext uri="{BB962C8B-B14F-4D97-AF65-F5344CB8AC3E}">
        <p14:creationId xmlns:p14="http://schemas.microsoft.com/office/powerpoint/2010/main" val="189312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25810-2E2B-43EB-BA1F-0676EF7E9BCC}"/>
              </a:ext>
            </a:extLst>
          </p:cNvPr>
          <p:cNvSpPr>
            <a:spLocks noGrp="1"/>
          </p:cNvSpPr>
          <p:nvPr>
            <p:ph type="title"/>
          </p:nvPr>
        </p:nvSpPr>
        <p:spPr>
          <a:xfrm>
            <a:off x="459288" y="616907"/>
            <a:ext cx="10972800" cy="1066800"/>
          </a:xfrm>
        </p:spPr>
        <p:txBody>
          <a:bodyPr>
            <a:normAutofit fontScale="90000"/>
          </a:bodyPr>
          <a:lstStyle/>
          <a:p>
            <a:r>
              <a:rPr lang="en-US" dirty="0"/>
              <a:t>Prioritized Steps/Methods to Meet Objectives- Guiding Questions</a:t>
            </a:r>
          </a:p>
        </p:txBody>
      </p:sp>
      <p:sp>
        <p:nvSpPr>
          <p:cNvPr id="3" name="Content Placeholder 2">
            <a:extLst>
              <a:ext uri="{FF2B5EF4-FFF2-40B4-BE49-F238E27FC236}">
                <a16:creationId xmlns:a16="http://schemas.microsoft.com/office/drawing/2014/main" id="{770C15B6-1444-462A-8792-781658512BFE}"/>
              </a:ext>
            </a:extLst>
          </p:cNvPr>
          <p:cNvSpPr>
            <a:spLocks noGrp="1"/>
          </p:cNvSpPr>
          <p:nvPr>
            <p:ph idx="1"/>
          </p:nvPr>
        </p:nvSpPr>
        <p:spPr>
          <a:xfrm>
            <a:off x="459288" y="1514873"/>
            <a:ext cx="10972800" cy="4896271"/>
          </a:xfrm>
        </p:spPr>
        <p:txBody>
          <a:bodyPr>
            <a:normAutofit/>
          </a:bodyPr>
          <a:lstStyle/>
          <a:p>
            <a:pPr marL="109728" indent="0">
              <a:buNone/>
            </a:pPr>
            <a:endParaRPr lang="en-US" dirty="0"/>
          </a:p>
          <a:p>
            <a:r>
              <a:rPr lang="en-US" dirty="0"/>
              <a:t>The task is to identify and prioritize these action steps or methods.</a:t>
            </a:r>
          </a:p>
          <a:p>
            <a:pPr lvl="1"/>
            <a:r>
              <a:rPr lang="en-US" dirty="0"/>
              <a:t>What do we need to accomplish our objectives?</a:t>
            </a:r>
          </a:p>
          <a:p>
            <a:pPr lvl="1"/>
            <a:r>
              <a:rPr lang="en-US" dirty="0"/>
              <a:t>What are the specific needs to meet each objective?</a:t>
            </a:r>
          </a:p>
          <a:p>
            <a:pPr lvl="1"/>
            <a:r>
              <a:rPr lang="en-US" dirty="0"/>
              <a:t>What is the timing of these steps over the next two to three years?</a:t>
            </a:r>
          </a:p>
          <a:p>
            <a:pPr marL="411480" lvl="1" indent="0">
              <a:buNone/>
            </a:pPr>
            <a:endParaRPr lang="en-US" b="1" dirty="0"/>
          </a:p>
          <a:p>
            <a:pPr marL="411480" lvl="1" indent="0">
              <a:buNone/>
            </a:pPr>
            <a:r>
              <a:rPr lang="en-US" b="1" dirty="0"/>
              <a:t>Appendix 2 of the Action Module’s Workplan contains an extensive list of potential bounded actions adopted by the Council in December 2018.</a:t>
            </a:r>
          </a:p>
        </p:txBody>
      </p:sp>
    </p:spTree>
    <p:extLst>
      <p:ext uri="{BB962C8B-B14F-4D97-AF65-F5344CB8AC3E}">
        <p14:creationId xmlns:p14="http://schemas.microsoft.com/office/powerpoint/2010/main" val="399374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2A4E-BA39-42E8-9164-2B9B8D42115D}"/>
              </a:ext>
            </a:extLst>
          </p:cNvPr>
          <p:cNvSpPr>
            <a:spLocks noGrp="1"/>
          </p:cNvSpPr>
          <p:nvPr>
            <p:ph type="title"/>
          </p:nvPr>
        </p:nvSpPr>
        <p:spPr>
          <a:xfrm>
            <a:off x="2235199" y="2895600"/>
            <a:ext cx="9229213" cy="1066800"/>
          </a:xfrm>
        </p:spPr>
        <p:txBody>
          <a:bodyPr>
            <a:normAutofit fontScale="90000"/>
          </a:bodyPr>
          <a:lstStyle/>
          <a:p>
            <a:r>
              <a:rPr lang="en-US" dirty="0"/>
              <a:t>Establish Meeting Structure and Ground Rules for Task Force (Task III)</a:t>
            </a:r>
          </a:p>
        </p:txBody>
      </p:sp>
      <p:sp>
        <p:nvSpPr>
          <p:cNvPr id="3" name="TextBox 2"/>
          <p:cNvSpPr txBox="1"/>
          <p:nvPr/>
        </p:nvSpPr>
        <p:spPr>
          <a:xfrm>
            <a:off x="12395844" y="6328971"/>
            <a:ext cx="2071688" cy="369332"/>
          </a:xfrm>
          <a:prstGeom prst="rect">
            <a:avLst/>
          </a:prstGeom>
          <a:solidFill>
            <a:schemeClr val="bg1"/>
          </a:solidFill>
        </p:spPr>
        <p:txBody>
          <a:bodyPr wrap="square" rtlCol="0">
            <a:spAutoFit/>
          </a:bodyPr>
          <a:lstStyle/>
          <a:p>
            <a:r>
              <a:rPr lang="en-US" dirty="0"/>
              <a:t>Kate H.</a:t>
            </a:r>
          </a:p>
        </p:txBody>
      </p:sp>
      <p:sp>
        <p:nvSpPr>
          <p:cNvPr id="4" name="Rectangle 3"/>
          <p:cNvSpPr/>
          <p:nvPr/>
        </p:nvSpPr>
        <p:spPr>
          <a:xfrm>
            <a:off x="0" y="455736"/>
            <a:ext cx="2235200" cy="640226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1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A251-EA27-4F36-BE27-3A6895692C49}"/>
              </a:ext>
            </a:extLst>
          </p:cNvPr>
          <p:cNvSpPr>
            <a:spLocks noGrp="1"/>
          </p:cNvSpPr>
          <p:nvPr>
            <p:ph type="title"/>
          </p:nvPr>
        </p:nvSpPr>
        <p:spPr>
          <a:xfrm>
            <a:off x="609600" y="788158"/>
            <a:ext cx="10972800" cy="1066800"/>
          </a:xfrm>
        </p:spPr>
        <p:txBody>
          <a:bodyPr/>
          <a:lstStyle/>
          <a:p>
            <a:r>
              <a:rPr lang="en-US" dirty="0"/>
              <a:t>Purpose of Section 	</a:t>
            </a:r>
          </a:p>
        </p:txBody>
      </p:sp>
      <p:sp>
        <p:nvSpPr>
          <p:cNvPr id="3" name="Content Placeholder 2">
            <a:extLst>
              <a:ext uri="{FF2B5EF4-FFF2-40B4-BE49-F238E27FC236}">
                <a16:creationId xmlns:a16="http://schemas.microsoft.com/office/drawing/2014/main" id="{CEDF4E38-354C-4426-A106-095795FCABEE}"/>
              </a:ext>
            </a:extLst>
          </p:cNvPr>
          <p:cNvSpPr>
            <a:spLocks noGrp="1"/>
          </p:cNvSpPr>
          <p:nvPr>
            <p:ph idx="1"/>
          </p:nvPr>
        </p:nvSpPr>
        <p:spPr>
          <a:xfrm>
            <a:off x="609600" y="1854958"/>
            <a:ext cx="10972800" cy="4325112"/>
          </a:xfrm>
        </p:spPr>
        <p:txBody>
          <a:bodyPr/>
          <a:lstStyle/>
          <a:p>
            <a:r>
              <a:rPr lang="en-US" dirty="0"/>
              <a:t>The purpose of this section is to come to a consensus on the timing and format of the Taskforce.</a:t>
            </a:r>
          </a:p>
          <a:p>
            <a:r>
              <a:rPr lang="en-US" dirty="0"/>
              <a:t>It provides a space for discussion related to when meetings will occur, the scope of work that is reasonable, etc.</a:t>
            </a:r>
          </a:p>
        </p:txBody>
      </p:sp>
    </p:spTree>
    <p:extLst>
      <p:ext uri="{BB962C8B-B14F-4D97-AF65-F5344CB8AC3E}">
        <p14:creationId xmlns:p14="http://schemas.microsoft.com/office/powerpoint/2010/main" val="78520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87D7-9F9D-484A-A764-88297BB28A97}"/>
              </a:ext>
            </a:extLst>
          </p:cNvPr>
          <p:cNvSpPr>
            <a:spLocks noGrp="1"/>
          </p:cNvSpPr>
          <p:nvPr>
            <p:ph type="title"/>
          </p:nvPr>
        </p:nvSpPr>
        <p:spPr>
          <a:xfrm>
            <a:off x="609600" y="856397"/>
            <a:ext cx="10972800" cy="1066800"/>
          </a:xfrm>
        </p:spPr>
        <p:txBody>
          <a:bodyPr/>
          <a:lstStyle/>
          <a:p>
            <a:r>
              <a:rPr lang="en-US" dirty="0"/>
              <a:t>Review of Action Module Timelines	</a:t>
            </a:r>
          </a:p>
        </p:txBody>
      </p:sp>
      <p:sp>
        <p:nvSpPr>
          <p:cNvPr id="3" name="Content Placeholder 2">
            <a:extLst>
              <a:ext uri="{FF2B5EF4-FFF2-40B4-BE49-F238E27FC236}">
                <a16:creationId xmlns:a16="http://schemas.microsoft.com/office/drawing/2014/main" id="{C134B790-4C78-4B37-9D54-E4EC8DF09DEA}"/>
              </a:ext>
            </a:extLst>
          </p:cNvPr>
          <p:cNvSpPr>
            <a:spLocks noGrp="1"/>
          </p:cNvSpPr>
          <p:nvPr>
            <p:ph idx="1"/>
          </p:nvPr>
        </p:nvSpPr>
        <p:spPr>
          <a:xfrm>
            <a:off x="609600" y="1923197"/>
            <a:ext cx="10972800" cy="4325112"/>
          </a:xfrm>
        </p:spPr>
        <p:txBody>
          <a:bodyPr/>
          <a:lstStyle/>
          <a:p>
            <a:r>
              <a:rPr lang="en-US" dirty="0"/>
              <a:t>All Action Modules are temporary groups with members working to achieve the objectives of each Action Module within its scope as defined by the Council. </a:t>
            </a:r>
          </a:p>
          <a:p>
            <a:r>
              <a:rPr lang="en-US" dirty="0"/>
              <a:t>This Action Modules works across multiple timescales, although with a finite timeline of two to three years. </a:t>
            </a:r>
          </a:p>
          <a:p>
            <a:r>
              <a:rPr lang="en-US" dirty="0"/>
              <a:t>This section provides a space for the Taskforce to be specific about the prioritization for timing of work related to the Action Module. </a:t>
            </a:r>
          </a:p>
        </p:txBody>
      </p:sp>
    </p:spTree>
    <p:extLst>
      <p:ext uri="{BB962C8B-B14F-4D97-AF65-F5344CB8AC3E}">
        <p14:creationId xmlns:p14="http://schemas.microsoft.com/office/powerpoint/2010/main" val="321248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emplate>Training presentation</Template>
  <TotalTime>2537</TotalTime>
  <Words>1057</Words>
  <Application>Microsoft Office PowerPoint</Application>
  <PresentationFormat>Widescreen</PresentationFormat>
  <Paragraphs>106</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Georgia</vt:lpstr>
      <vt:lpstr>Wingdings 2</vt:lpstr>
      <vt:lpstr>Training presentation</vt:lpstr>
      <vt:lpstr>Local Knowledge, Traditional Knowledge, and Subsistence Taskforce Meeting </vt:lpstr>
      <vt:lpstr>Today’s Agenda</vt:lpstr>
      <vt:lpstr>Taskforce Objectives Identified in the Workplan </vt:lpstr>
      <vt:lpstr>PowerPoint Presentation</vt:lpstr>
      <vt:lpstr>PowerPoint Presentation</vt:lpstr>
      <vt:lpstr>Prioritized Steps/Methods to Meet Objectives- Guiding Questions</vt:lpstr>
      <vt:lpstr>Establish Meeting Structure and Ground Rules for Task Force (Task III)</vt:lpstr>
      <vt:lpstr>Purpose of Section  </vt:lpstr>
      <vt:lpstr>Review of Action Module Timelines </vt:lpstr>
      <vt:lpstr>Meeting Structure and Ground Rules</vt:lpstr>
      <vt:lpstr>PowerPoint Presentation</vt:lpstr>
      <vt:lpstr>PowerPoint Presentation</vt:lpstr>
      <vt:lpstr>Structure of Public Involvement (Task III cont.)</vt:lpstr>
      <vt:lpstr>Purpose of Section </vt:lpstr>
      <vt:lpstr>Public Involvement and Engagement- Potential Considerations </vt:lpstr>
      <vt:lpstr>Public Engagement – Guiding Questions</vt:lpstr>
      <vt:lpstr>PowerPoint Presentation</vt:lpstr>
      <vt:lpstr>Next Steps (Task IV)</vt:lpstr>
      <vt:lpstr>Identify Action steps and leads</vt:lpstr>
      <vt:lpstr>Next Steps (Task IV):  Group Task  - Identify action steps  - Prioritize next steps  - Establish leads</vt:lpstr>
      <vt:lpstr>PowerPoint Presentation</vt:lpstr>
      <vt:lpstr>Taskforce Work Products (Task III cont.)</vt:lpstr>
      <vt:lpstr>Purpose of Section </vt:lpstr>
      <vt:lpstr>PowerPoint Presentation</vt:lpstr>
      <vt:lpstr>PowerPoint Presentation</vt:lpstr>
      <vt:lpstr>Taskforce-determined Next Steps</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FEP Local Knowledge, Traditional Knowledge, and Subsistence Taskforce Meeting</dc:title>
  <dc:creator>Kate Haapala</dc:creator>
  <cp:lastModifiedBy>Kate Haapala</cp:lastModifiedBy>
  <cp:revision>134</cp:revision>
  <cp:lastPrinted>2020-01-16T02:06:12Z</cp:lastPrinted>
  <dcterms:created xsi:type="dcterms:W3CDTF">2019-12-13T00:44:08Z</dcterms:created>
  <dcterms:modified xsi:type="dcterms:W3CDTF">2020-01-18T01:16:44Z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