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90"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Corbel" panose="020B0503020204020204" pitchFamily="34" charset="0"/>
      <p:regular r:id="rId41"/>
      <p:bold r:id="rId42"/>
      <p:italic r:id="rId43"/>
      <p:boldItalic r:id="rId44"/>
    </p:embeddedFont>
    <p:embeddedFont>
      <p:font typeface="Gill Sans" panose="020B0502020104020203" pitchFamily="34" charset="-79"/>
      <p:regular r:id="rId45"/>
      <p:bold r:id="rId46"/>
    </p:embeddedFont>
    <p:embeddedFont>
      <p:font typeface="Noto Sans" panose="020B0502040504020204"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3CB7A07-06D9-42B2-B22A-55254CA4F8E0}">
  <a:tblStyle styleId="{13CB7A07-06D9-42B2-B22A-55254CA4F8E0}"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 name="Google Shape;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5" name="Google Shape;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 series with highlights of trends and any issues (e.g., survey method changes, data issues), use separate slides for different survey time series, provide regional breakdown time series or spatial distribution maps only if relevant to data interpretation or model evaluation, may include exploratory surveys if relevant to model interpretation, otherwise limit</a:t>
            </a:r>
            <a:endParaRPr/>
          </a:p>
        </p:txBody>
      </p:sp>
      <p:sp>
        <p:nvSpPr>
          <p:cNvPr id="190" name="Google Shape;190;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Graphs of age compositions by sex (if relevant) over time followed by size compositions by sex (if relevant) over time with highlights of trends and any issues (e.g., tracking cohorts through time, shifts in size distributions, plus age group)</a:t>
            </a:r>
            <a:endParaRPr/>
          </a:p>
        </p:txBody>
      </p:sp>
      <p:sp>
        <p:nvSpPr>
          <p:cNvPr id="204" name="Google Shape;204;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Graphs of age compositions by sex (if relevant) over time followed by size compositions by sex (if relevant) over time with highlights of trends and any issues (e.g., tracking cohorts through time, shifts in size distributions, plus age group)</a:t>
            </a:r>
            <a:endParaRPr/>
          </a:p>
        </p:txBody>
      </p:sp>
      <p:sp>
        <p:nvSpPr>
          <p:cNvPr id="213" name="Google Shape;213;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 series if used in the model with explanation of how used</a:t>
            </a:r>
            <a:endParaRPr/>
          </a:p>
        </p:txBody>
      </p:sp>
      <p:sp>
        <p:nvSpPr>
          <p:cNvPr id="222" name="Google Shape;222;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Table of base model with brief description of features and list of alternative models if relevant, NOTE: do not show models not being evaluated</a:t>
            </a:r>
            <a:endParaRPr/>
          </a:p>
        </p:txBody>
      </p:sp>
      <p:sp>
        <p:nvSpPr>
          <p:cNvPr id="232" name="Google Shape;232;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include graphs of model fit to time series and compositions shown in the Data Summary section, preferably in the same order (e.g., Model Fit - Catch, then Model Fit - Fishery Age Composition,...), may include convergence or goodness of fit statistics, if evaluating multiple models show fit of all models evaluated for time series and compositions, highlight any lack of fit, may provide likelihood comparison table</a:t>
            </a:r>
            <a:endParaRPr/>
          </a:p>
        </p:txBody>
      </p:sp>
      <p:sp>
        <p:nvSpPr>
          <p:cNvPr id="241" name="Google Shape;241;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 series with highlights of trends and any issues (e.g., survey method changes, data issues), use separate slides for different survey time series, provide regional breakdown time series or spatial distribution maps only if relevant to data interpretation or model evaluation, may include exploratory surveys if relevant to model interpretation, otherwise limit</a:t>
            </a:r>
            <a:endParaRPr/>
          </a:p>
        </p:txBody>
      </p:sp>
      <p:sp>
        <p:nvSpPr>
          <p:cNvPr id="250" name="Google Shape;250;p1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Should include graphs of model fit to time series and compositions shown in the Data Summary section, preferably in the same order (e.g., Model Fit - Catch, then Model Fit - Fishery Age Composition,...), may include convergence or goodness of fit statistics, if evaluating multiple models show fit of all models evaluated for time series and compositions, highlight any lack of fit, may provide likelihood comparison table</a:t>
            </a:r>
            <a:endParaRPr/>
          </a:p>
          <a:p>
            <a:pPr marL="0" lvl="0" indent="0" algn="l" rtl="0">
              <a:lnSpc>
                <a:spcPct val="100000"/>
              </a:lnSpc>
              <a:spcBef>
                <a:spcPts val="0"/>
              </a:spcBef>
              <a:spcAft>
                <a:spcPts val="0"/>
              </a:spcAft>
              <a:buSzPts val="1400"/>
              <a:buNone/>
            </a:pPr>
            <a:endParaRPr/>
          </a:p>
        </p:txBody>
      </p:sp>
      <p:sp>
        <p:nvSpPr>
          <p:cNvPr id="267" name="Google Shape;267;p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 Graphs of estimated selectivity curves (e.g., fishery, survey, maturity), if evaluating multiple models include selectivity curves for all models evaluated on same graph if possible, highlight author recommended model</a:t>
            </a:r>
            <a:endParaRPr/>
          </a:p>
        </p:txBody>
      </p:sp>
      <p:sp>
        <p:nvSpPr>
          <p:cNvPr id="276" name="Google Shape;276;p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 name="Google Shape;97;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 to include at minimum estimates of Spawning Stock Biomass, Total Biomass, Recruitment, Fishing Mortality (e.g., Time Series - Spawning Stock Biomass), if evaluating multiple models include time series for all models evaluated on same graph, highlight author recommended model</a:t>
            </a:r>
            <a:endParaRPr/>
          </a:p>
        </p:txBody>
      </p:sp>
      <p:sp>
        <p:nvSpPr>
          <p:cNvPr id="292" name="Google Shape;292;p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 to include at minimum estimates of Spawning Stock Biomass, Total Biomass, Recruitment, Fishing Mortality (e.g., Time Series - Spawning Stock Biomass), if evaluating multiple models include time series for all models evaluated on same graph, highlight author recommended model</a:t>
            </a:r>
            <a:endParaRPr/>
          </a:p>
        </p:txBody>
      </p:sp>
      <p:sp>
        <p:nvSpPr>
          <p:cNvPr id="301" name="Google Shape;301;p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 to include at minimum estimates of Spawning Stock Biomass, Total Biomass, Recruitment, Fishing Mortality (e.g., Time Series - Spawning Stock Biomass), if evaluating multiple models include time series for all models evaluated on same graph, highlight author recommended model</a:t>
            </a:r>
            <a:endParaRPr/>
          </a:p>
        </p:txBody>
      </p:sp>
      <p:sp>
        <p:nvSpPr>
          <p:cNvPr id="314" name="Google Shape;314;p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 of 10 year peel with Mohns rho estimate, if evaluating multiple models include retrospective graph and Mohns rho estimate for base and author recommended model</a:t>
            </a:r>
            <a:endParaRPr/>
          </a:p>
        </p:txBody>
      </p:sp>
      <p:sp>
        <p:nvSpPr>
          <p:cNvPr id="323" name="Google Shape;323;p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Plot of fishing mortality rate relative to F35% and female spawning biomass relative for B 35% for status</a:t>
            </a:r>
            <a:endParaRPr/>
          </a:p>
        </p:txBody>
      </p:sp>
      <p:sp>
        <p:nvSpPr>
          <p:cNvPr id="334" name="Google Shape;334;p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Model graph of Spawning Stock Biomass with B40% and B35% reference lines</a:t>
            </a:r>
            <a:endParaRPr/>
          </a:p>
        </p:txBody>
      </p:sp>
      <p:sp>
        <p:nvSpPr>
          <p:cNvPr id="343" name="Google Shape;343;p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Model graph of Spawning Stock Biomass with B40% and B35% reference lines</a:t>
            </a:r>
            <a:endParaRPr/>
          </a:p>
        </p:txBody>
      </p:sp>
      <p:sp>
        <p:nvSpPr>
          <p:cNvPr id="352" name="Google Shape;352;p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Model graph of Spawning Stock Biomass with B40% and B35% reference lines</a:t>
            </a:r>
            <a:endParaRPr/>
          </a:p>
        </p:txBody>
      </p:sp>
      <p:sp>
        <p:nvSpPr>
          <p:cNvPr id="361" name="Google Shape;361;p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table with brief summary of justification text or plots for selected levels of risk, if have ESP for stock and presentation preceding then can simply reference ESP graphs</a:t>
            </a:r>
            <a:endParaRPr/>
          </a:p>
        </p:txBody>
      </p:sp>
      <p:sp>
        <p:nvSpPr>
          <p:cNvPr id="371" name="Google Shape;371;p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table with brief summary of justification text or plots for selected levels of risk, if have ESP for stock and presentation preceding then can simply reference ESP graphs</a:t>
            </a:r>
            <a:endParaRPr/>
          </a:p>
        </p:txBody>
      </p:sp>
      <p:sp>
        <p:nvSpPr>
          <p:cNvPr id="386" name="Google Shape;386;p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 series graph or table of data used in the model, specify years (try to avoid presenting data not used in the model unless presented to provide support for model evaluation)</a:t>
            </a:r>
            <a:endParaRPr/>
          </a:p>
        </p:txBody>
      </p:sp>
      <p:sp>
        <p:nvSpPr>
          <p:cNvPr id="107" name="Google Shape;107;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table with brief summary of justification text or plots for selected levels of risk, if have ESP for stock and presentation preceding then can simply reference ESP graphs</a:t>
            </a:r>
            <a:endParaRPr/>
          </a:p>
        </p:txBody>
      </p:sp>
      <p:sp>
        <p:nvSpPr>
          <p:cNvPr id="397" name="Google Shape;397;p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Summary table with last year and recommendation for this year values, highlight ABC and OFL</a:t>
            </a:r>
            <a:endParaRPr/>
          </a:p>
          <a:p>
            <a:pPr marL="0" lvl="0" indent="0" algn="l" rtl="0">
              <a:lnSpc>
                <a:spcPct val="100000"/>
              </a:lnSpc>
              <a:spcBef>
                <a:spcPts val="0"/>
              </a:spcBef>
              <a:spcAft>
                <a:spcPts val="0"/>
              </a:spcAft>
              <a:buSzPts val="1400"/>
              <a:buNone/>
            </a:pPr>
            <a:endParaRPr/>
          </a:p>
        </p:txBody>
      </p:sp>
      <p:sp>
        <p:nvSpPr>
          <p:cNvPr id="407" name="Google Shape;407;p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Table where applicable, including random effects model graphs and final apportionment table</a:t>
            </a:r>
            <a:endParaRPr/>
          </a:p>
        </p:txBody>
      </p:sp>
      <p:sp>
        <p:nvSpPr>
          <p:cNvPr id="419" name="Google Shape;419;p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Table where applicable, including random effects model graphs and final apportionment table</a:t>
            </a:r>
            <a:endParaRPr/>
          </a:p>
        </p:txBody>
      </p:sp>
      <p:sp>
        <p:nvSpPr>
          <p:cNvPr id="429" name="Google Shape;429;p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Time series with highlights of trends and any issues (e.g., overages, data issues, discards), provide regional breakdown time series or spatial distribution maps only if relevant to data interpretation or model evaluation</a:t>
            </a:r>
            <a:endParaRPr/>
          </a:p>
        </p:txBody>
      </p:sp>
      <p:sp>
        <p:nvSpPr>
          <p:cNvPr id="117" name="Google Shape;11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Graphs of age compositions by sex (if relevant) over time followed by size compositions by sex (if relevant) over time with highlights of trends and any issues (e.g., tracking cohorts through time, shifts in size distributions, plus age group)</a:t>
            </a:r>
            <a:endParaRPr/>
          </a:p>
        </p:txBody>
      </p:sp>
      <p:sp>
        <p:nvSpPr>
          <p:cNvPr id="144" name="Google Shape;14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Graphs of age compositions by sex (if relevant) over time followed by size compositions by sex (if relevant) over time with highlights of trends and any issues (e.g., tracking cohorts through time, shifts in size distributions, plus age group)</a:t>
            </a:r>
            <a:endParaRPr/>
          </a:p>
        </p:txBody>
      </p:sp>
      <p:sp>
        <p:nvSpPr>
          <p:cNvPr id="160" name="Google Shape;160;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List or table with estimates with highlights of trends and any issues (e.g., different natural mortality estimates, changes in maturity)</a:t>
            </a:r>
            <a:endParaRPr/>
          </a:p>
        </p:txBody>
      </p:sp>
      <p:sp>
        <p:nvSpPr>
          <p:cNvPr id="175" name="Google Shape;17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2"/>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2"/>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lnSpc>
                <a:spcPct val="100000"/>
              </a:lnSpc>
              <a:spcBef>
                <a:spcPts val="360"/>
              </a:spcBef>
              <a:spcAft>
                <a:spcPts val="0"/>
              </a:spcAft>
              <a:buSzPts val="1656"/>
              <a:buNone/>
              <a:defRPr sz="1800" cap="none">
                <a:solidFill>
                  <a:schemeClr val="accent2"/>
                </a:solidFill>
              </a:defRPr>
            </a:lvl1pPr>
            <a:lvl2pPr lvl="1" algn="ctr">
              <a:lnSpc>
                <a:spcPct val="100000"/>
              </a:lnSpc>
              <a:spcBef>
                <a:spcPts val="600"/>
              </a:spcBef>
              <a:spcAft>
                <a:spcPts val="0"/>
              </a:spcAft>
              <a:buSzPts val="1840"/>
              <a:buNone/>
              <a:defRPr>
                <a:solidFill>
                  <a:srgbClr val="888888"/>
                </a:solidFill>
              </a:defRPr>
            </a:lvl2pPr>
            <a:lvl3pPr lvl="2" algn="ctr">
              <a:lnSpc>
                <a:spcPct val="100000"/>
              </a:lnSpc>
              <a:spcBef>
                <a:spcPts val="600"/>
              </a:spcBef>
              <a:spcAft>
                <a:spcPts val="0"/>
              </a:spcAft>
              <a:buSzPts val="1656"/>
              <a:buNone/>
              <a:defRPr>
                <a:solidFill>
                  <a:srgbClr val="888888"/>
                </a:solidFill>
              </a:defRPr>
            </a:lvl3pPr>
            <a:lvl4pPr lvl="3" algn="ctr">
              <a:lnSpc>
                <a:spcPct val="100000"/>
              </a:lnSpc>
              <a:spcBef>
                <a:spcPts val="600"/>
              </a:spcBef>
              <a:spcAft>
                <a:spcPts val="0"/>
              </a:spcAft>
              <a:buSzPts val="1656"/>
              <a:buNone/>
              <a:defRPr>
                <a:solidFill>
                  <a:srgbClr val="888888"/>
                </a:solidFill>
              </a:defRPr>
            </a:lvl4pPr>
            <a:lvl5pPr lvl="4" algn="ctr">
              <a:lnSpc>
                <a:spcPct val="100000"/>
              </a:lnSpc>
              <a:spcBef>
                <a:spcPts val="600"/>
              </a:spcBef>
              <a:spcAft>
                <a:spcPts val="0"/>
              </a:spcAft>
              <a:buSzPts val="1656"/>
              <a:buNone/>
              <a:defRPr>
                <a:solidFill>
                  <a:srgbClr val="888888"/>
                </a:solidFill>
              </a:defRPr>
            </a:lvl5pPr>
            <a:lvl6pPr lvl="5" algn="ctr">
              <a:lnSpc>
                <a:spcPct val="100000"/>
              </a:lnSpc>
              <a:spcBef>
                <a:spcPts val="600"/>
              </a:spcBef>
              <a:spcAft>
                <a:spcPts val="0"/>
              </a:spcAft>
              <a:buSzPts val="1104"/>
              <a:buNone/>
              <a:defRPr>
                <a:solidFill>
                  <a:srgbClr val="888888"/>
                </a:solidFill>
              </a:defRPr>
            </a:lvl6pPr>
            <a:lvl7pPr lvl="6" algn="ctr">
              <a:lnSpc>
                <a:spcPct val="100000"/>
              </a:lnSpc>
              <a:spcBef>
                <a:spcPts val="600"/>
              </a:spcBef>
              <a:spcAft>
                <a:spcPts val="0"/>
              </a:spcAft>
              <a:buSzPts val="1104"/>
              <a:buNone/>
              <a:defRPr>
                <a:solidFill>
                  <a:srgbClr val="888888"/>
                </a:solidFill>
              </a:defRPr>
            </a:lvl7pPr>
            <a:lvl8pPr lvl="7" algn="ctr">
              <a:lnSpc>
                <a:spcPct val="100000"/>
              </a:lnSpc>
              <a:spcBef>
                <a:spcPts val="600"/>
              </a:spcBef>
              <a:spcAft>
                <a:spcPts val="0"/>
              </a:spcAft>
              <a:buSzPts val="1104"/>
              <a:buNone/>
              <a:defRPr>
                <a:solidFill>
                  <a:srgbClr val="888888"/>
                </a:solidFill>
              </a:defRPr>
            </a:lvl8pPr>
            <a:lvl9pPr lvl="8" algn="ctr">
              <a:lnSpc>
                <a:spcPct val="100000"/>
              </a:lnSpc>
              <a:spcBef>
                <a:spcPts val="600"/>
              </a:spcBef>
              <a:spcAft>
                <a:spcPts val="600"/>
              </a:spcAft>
              <a:buSzPts val="1104"/>
              <a:buNone/>
              <a:defRPr>
                <a:solidFill>
                  <a:srgbClr val="888888"/>
                </a:solidFill>
              </a:defRPr>
            </a:lvl9pPr>
          </a:lstStyle>
          <a:p>
            <a:endParaRPr/>
          </a:p>
        </p:txBody>
      </p:sp>
      <p:sp>
        <p:nvSpPr>
          <p:cNvPr id="21" name="Google Shape;21;p2"/>
          <p:cNvSpPr txBox="1">
            <a:spLocks noGrp="1"/>
          </p:cNvSpPr>
          <p:nvPr>
            <p:ph type="dt" idx="10"/>
          </p:nvPr>
        </p:nvSpPr>
        <p:spPr>
          <a:xfrm>
            <a:off x="7605951" y="5956137"/>
            <a:ext cx="2460762"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2D58AC"/>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2" name="Google Shape;22;p2"/>
          <p:cNvSpPr txBox="1">
            <a:spLocks noGrp="1"/>
          </p:cNvSpPr>
          <p:nvPr>
            <p:ph type="sldNum" idx="12"/>
          </p:nvPr>
        </p:nvSpPr>
        <p:spPr>
          <a:xfrm>
            <a:off x="10174778" y="5956137"/>
            <a:ext cx="139996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a:spLocks noGrp="1"/>
          </p:cNvSpPr>
          <p:nvPr>
            <p:ph type="pic" idx="2"/>
          </p:nvPr>
        </p:nvSpPr>
        <p:spPr>
          <a:xfrm>
            <a:off x="446534" y="5681499"/>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4"/>
        <p:cNvGrpSpPr/>
        <p:nvPr/>
      </p:nvGrpSpPr>
      <p:grpSpPr>
        <a:xfrm>
          <a:off x="0" y="0"/>
          <a:ext cx="0" cy="0"/>
          <a:chOff x="0" y="0"/>
          <a:chExt cx="0" cy="0"/>
        </a:xfrm>
      </p:grpSpPr>
      <p:sp>
        <p:nvSpPr>
          <p:cNvPr id="25" name="Google Shape;25;p3"/>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 name="Google Shape;26;p3"/>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28" name="Google Shape;28;p3"/>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29" name="Google Shape;29;p3"/>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3"/>
          <p:cNvSpPr>
            <a:spLocks noGrp="1"/>
          </p:cNvSpPr>
          <p:nvPr>
            <p:ph type="pic" idx="2"/>
          </p:nvPr>
        </p:nvSpPr>
        <p:spPr>
          <a:xfrm>
            <a:off x="581192" y="5498937"/>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
        <p:cNvGrpSpPr/>
        <p:nvPr/>
      </p:nvGrpSpPr>
      <p:grpSpPr>
        <a:xfrm>
          <a:off x="0" y="0"/>
          <a:ext cx="0" cy="0"/>
          <a:chOff x="0" y="0"/>
          <a:chExt cx="0" cy="0"/>
        </a:xfrm>
      </p:grpSpPr>
      <p:sp>
        <p:nvSpPr>
          <p:cNvPr id="32" name="Google Shape;32;p4"/>
          <p:cNvSpPr/>
          <p:nvPr/>
        </p:nvSpPr>
        <p:spPr>
          <a:xfrm>
            <a:off x="447817" y="5141974"/>
            <a:ext cx="11290860"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4"/>
          <p:cNvSpPr txBox="1">
            <a:spLocks noGrp="1"/>
          </p:cNvSpPr>
          <p:nvPr>
            <p:ph type="title"/>
          </p:nvPr>
        </p:nvSpPr>
        <p:spPr>
          <a:xfrm>
            <a:off x="581193" y="3043910"/>
            <a:ext cx="11029615" cy="149750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3600"/>
              <a:buFont typeface="Gill Sans"/>
              <a:buNone/>
              <a:defRPr sz="3600" b="0" cap="none">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
          <p:cNvSpPr txBox="1">
            <a:spLocks noGrp="1"/>
          </p:cNvSpPr>
          <p:nvPr>
            <p:ph type="body" idx="1"/>
          </p:nvPr>
        </p:nvSpPr>
        <p:spPr>
          <a:xfrm>
            <a:off x="581192" y="4541417"/>
            <a:ext cx="11029615" cy="600556"/>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360"/>
              </a:spcBef>
              <a:spcAft>
                <a:spcPts val="0"/>
              </a:spcAft>
              <a:buSzPts val="1656"/>
              <a:buNone/>
              <a:defRPr sz="1800" cap="none">
                <a:solidFill>
                  <a:schemeClr val="accent2"/>
                </a:solidFill>
              </a:defRPr>
            </a:lvl1pPr>
            <a:lvl2pPr marL="914400" lvl="1" indent="-228600" algn="l">
              <a:lnSpc>
                <a:spcPct val="100000"/>
              </a:lnSpc>
              <a:spcBef>
                <a:spcPts val="600"/>
              </a:spcBef>
              <a:spcAft>
                <a:spcPts val="0"/>
              </a:spcAft>
              <a:buSzPts val="1656"/>
              <a:buNone/>
              <a:defRPr sz="1800">
                <a:solidFill>
                  <a:srgbClr val="888888"/>
                </a:solidFill>
              </a:defRPr>
            </a:lvl2pPr>
            <a:lvl3pPr marL="1371600" lvl="2" indent="-228600" algn="l">
              <a:lnSpc>
                <a:spcPct val="100000"/>
              </a:lnSpc>
              <a:spcBef>
                <a:spcPts val="600"/>
              </a:spcBef>
              <a:spcAft>
                <a:spcPts val="0"/>
              </a:spcAft>
              <a:buSzPts val="1472"/>
              <a:buNone/>
              <a:defRPr sz="1600">
                <a:solidFill>
                  <a:srgbClr val="888888"/>
                </a:solidFill>
              </a:defRPr>
            </a:lvl3pPr>
            <a:lvl4pPr marL="1828800" lvl="3" indent="-228600" algn="l">
              <a:lnSpc>
                <a:spcPct val="100000"/>
              </a:lnSpc>
              <a:spcBef>
                <a:spcPts val="600"/>
              </a:spcBef>
              <a:spcAft>
                <a:spcPts val="0"/>
              </a:spcAft>
              <a:buSzPts val="1288"/>
              <a:buNone/>
              <a:defRPr sz="1400">
                <a:solidFill>
                  <a:srgbClr val="888888"/>
                </a:solidFill>
              </a:defRPr>
            </a:lvl4pPr>
            <a:lvl5pPr marL="2286000" lvl="4" indent="-228600" algn="l">
              <a:lnSpc>
                <a:spcPct val="100000"/>
              </a:lnSpc>
              <a:spcBef>
                <a:spcPts val="600"/>
              </a:spcBef>
              <a:spcAft>
                <a:spcPts val="0"/>
              </a:spcAft>
              <a:buSzPts val="1288"/>
              <a:buNone/>
              <a:defRPr sz="1400">
                <a:solidFill>
                  <a:srgbClr val="888888"/>
                </a:solidFill>
              </a:defRPr>
            </a:lvl5pPr>
            <a:lvl6pPr marL="2743200" lvl="5" indent="-228600" algn="l">
              <a:lnSpc>
                <a:spcPct val="100000"/>
              </a:lnSpc>
              <a:spcBef>
                <a:spcPts val="600"/>
              </a:spcBef>
              <a:spcAft>
                <a:spcPts val="0"/>
              </a:spcAft>
              <a:buSzPts val="1288"/>
              <a:buNone/>
              <a:defRPr sz="1400">
                <a:solidFill>
                  <a:srgbClr val="888888"/>
                </a:solidFill>
              </a:defRPr>
            </a:lvl6pPr>
            <a:lvl7pPr marL="3200400" lvl="6" indent="-228600" algn="l">
              <a:lnSpc>
                <a:spcPct val="100000"/>
              </a:lnSpc>
              <a:spcBef>
                <a:spcPts val="600"/>
              </a:spcBef>
              <a:spcAft>
                <a:spcPts val="0"/>
              </a:spcAft>
              <a:buSzPts val="1288"/>
              <a:buNone/>
              <a:defRPr sz="1400">
                <a:solidFill>
                  <a:srgbClr val="888888"/>
                </a:solidFill>
              </a:defRPr>
            </a:lvl7pPr>
            <a:lvl8pPr marL="3657600" lvl="7" indent="-228600" algn="l">
              <a:lnSpc>
                <a:spcPct val="100000"/>
              </a:lnSpc>
              <a:spcBef>
                <a:spcPts val="600"/>
              </a:spcBef>
              <a:spcAft>
                <a:spcPts val="0"/>
              </a:spcAft>
              <a:buSzPts val="1288"/>
              <a:buNone/>
              <a:defRPr sz="1400">
                <a:solidFill>
                  <a:srgbClr val="888888"/>
                </a:solidFill>
              </a:defRPr>
            </a:lvl8pPr>
            <a:lvl9pPr marL="4114800" lvl="8" indent="-228600" algn="l">
              <a:lnSpc>
                <a:spcPct val="100000"/>
              </a:lnSpc>
              <a:spcBef>
                <a:spcPts val="600"/>
              </a:spcBef>
              <a:spcAft>
                <a:spcPts val="600"/>
              </a:spcAft>
              <a:buSzPts val="1288"/>
              <a:buNone/>
              <a:defRPr sz="1400">
                <a:solidFill>
                  <a:srgbClr val="888888"/>
                </a:solidFill>
              </a:defRPr>
            </a:lvl9pPr>
          </a:lstStyle>
          <a:p>
            <a:endParaRPr/>
          </a:p>
        </p:txBody>
      </p:sp>
      <p:sp>
        <p:nvSpPr>
          <p:cNvPr id="35" name="Google Shape;35;p4"/>
          <p:cNvSpPr txBox="1">
            <a:spLocks noGrp="1"/>
          </p:cNvSpPr>
          <p:nvPr>
            <p:ph type="dt" idx="10"/>
          </p:nvPr>
        </p:nvSpPr>
        <p:spPr>
          <a:xfrm>
            <a:off x="7605952" y="5956137"/>
            <a:ext cx="237763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2D58AC"/>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36" name="Google Shape;36;p4"/>
          <p:cNvSpPr txBox="1">
            <a:spLocks noGrp="1"/>
          </p:cNvSpPr>
          <p:nvPr>
            <p:ph type="sldNum" idx="12"/>
          </p:nvPr>
        </p:nvSpPr>
        <p:spPr>
          <a:xfrm>
            <a:off x="10133216" y="5956137"/>
            <a:ext cx="1477592"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2">
            <a:alphaModFix/>
          </a:blip>
          <a:srcRect/>
          <a:stretch/>
        </p:blipFill>
        <p:spPr>
          <a:xfrm>
            <a:off x="10665346" y="5956136"/>
            <a:ext cx="413332" cy="348117"/>
          </a:xfrm>
          <a:prstGeom prst="rect">
            <a:avLst/>
          </a:prstGeom>
          <a:noFill/>
          <a:ln>
            <a:noFill/>
          </a:ln>
        </p:spPr>
      </p:pic>
      <p:sp>
        <p:nvSpPr>
          <p:cNvPr id="38" name="Google Shape;38;p4"/>
          <p:cNvSpPr>
            <a:spLocks noGrp="1"/>
          </p:cNvSpPr>
          <p:nvPr>
            <p:ph type="pic" idx="2"/>
          </p:nvPr>
        </p:nvSpPr>
        <p:spPr>
          <a:xfrm>
            <a:off x="446534" y="5681499"/>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9"/>
        <p:cNvGrpSpPr/>
        <p:nvPr/>
      </p:nvGrpSpPr>
      <p:grpSpPr>
        <a:xfrm>
          <a:off x="0" y="0"/>
          <a:ext cx="0" cy="0"/>
          <a:chOff x="0" y="0"/>
          <a:chExt cx="0" cy="0"/>
        </a:xfrm>
      </p:grpSpPr>
      <p:sp>
        <p:nvSpPr>
          <p:cNvPr id="40" name="Google Shape;40;p5"/>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41;p5"/>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3" name="Google Shape;43;p5"/>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44" name="Google Shape;44;p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45" name="Google Shape;45;p5"/>
          <p:cNvSpPr txBox="1">
            <a:spLocks noGrp="1"/>
          </p:cNvSpPr>
          <p:nvPr>
            <p:ph type="sldNum" idx="12"/>
          </p:nvPr>
        </p:nvSpPr>
        <p:spPr>
          <a:xfrm>
            <a:off x="10558299" y="5956137"/>
            <a:ext cx="147852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6" name="Google Shape;46;p5"/>
          <p:cNvSpPr>
            <a:spLocks noGrp="1"/>
          </p:cNvSpPr>
          <p:nvPr>
            <p:ph type="pic" idx="3"/>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7"/>
        <p:cNvGrpSpPr/>
        <p:nvPr/>
      </p:nvGrpSpPr>
      <p:grpSpPr>
        <a:xfrm>
          <a:off x="0" y="0"/>
          <a:ext cx="0" cy="0"/>
          <a:chOff x="0" y="0"/>
          <a:chExt cx="0" cy="0"/>
        </a:xfrm>
      </p:grpSpPr>
      <p:sp>
        <p:nvSpPr>
          <p:cNvPr id="48" name="Google Shape;48;p6"/>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p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3200"/>
              <a:buFont typeface="Gill Sans"/>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6"/>
          <p:cNvSpPr txBox="1">
            <a:spLocks noGrp="1"/>
          </p:cNvSpPr>
          <p:nvPr>
            <p:ph type="body" idx="1"/>
          </p:nvPr>
        </p:nvSpPr>
        <p:spPr>
          <a:xfrm>
            <a:off x="581191" y="2250892"/>
            <a:ext cx="5393104" cy="536005"/>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208"/>
              <a:buNone/>
              <a:defRPr sz="24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1" name="Google Shape;51;p6"/>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2" name="Google Shape;52;p6"/>
          <p:cNvSpPr txBox="1">
            <a:spLocks noGrp="1"/>
          </p:cNvSpPr>
          <p:nvPr>
            <p:ph type="body" idx="3"/>
          </p:nvPr>
        </p:nvSpPr>
        <p:spPr>
          <a:xfrm>
            <a:off x="6217709" y="2250892"/>
            <a:ext cx="5393100" cy="553373"/>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480"/>
              </a:spcBef>
              <a:spcAft>
                <a:spcPts val="0"/>
              </a:spcAft>
              <a:buSzPts val="2208"/>
              <a:buNone/>
              <a:defRPr sz="2400" b="0">
                <a:solidFill>
                  <a:schemeClr val="accent2"/>
                </a:solidFill>
              </a:defRPr>
            </a:lvl1pPr>
            <a:lvl2pPr marL="914400" lvl="1" indent="-228600" algn="l">
              <a:lnSpc>
                <a:spcPct val="100000"/>
              </a:lnSpc>
              <a:spcBef>
                <a:spcPts val="600"/>
              </a:spcBef>
              <a:spcAft>
                <a:spcPts val="0"/>
              </a:spcAft>
              <a:buSzPts val="1840"/>
              <a:buNone/>
              <a:defRPr sz="2000" b="1"/>
            </a:lvl2pPr>
            <a:lvl3pPr marL="1371600" lvl="2" indent="-228600" algn="l">
              <a:lnSpc>
                <a:spcPct val="100000"/>
              </a:lnSpc>
              <a:spcBef>
                <a:spcPts val="600"/>
              </a:spcBef>
              <a:spcAft>
                <a:spcPts val="0"/>
              </a:spcAft>
              <a:buSzPts val="1656"/>
              <a:buNone/>
              <a:defRPr sz="1800" b="1"/>
            </a:lvl3pPr>
            <a:lvl4pPr marL="1828800" lvl="3" indent="-228600" algn="l">
              <a:lnSpc>
                <a:spcPct val="100000"/>
              </a:lnSpc>
              <a:spcBef>
                <a:spcPts val="600"/>
              </a:spcBef>
              <a:spcAft>
                <a:spcPts val="0"/>
              </a:spcAft>
              <a:buSzPts val="1472"/>
              <a:buNone/>
              <a:defRPr sz="1600" b="1"/>
            </a:lvl4pPr>
            <a:lvl5pPr marL="2286000" lvl="4" indent="-228600" algn="l">
              <a:lnSpc>
                <a:spcPct val="100000"/>
              </a:lnSpc>
              <a:spcBef>
                <a:spcPts val="600"/>
              </a:spcBef>
              <a:spcAft>
                <a:spcPts val="0"/>
              </a:spcAft>
              <a:buSzPts val="1472"/>
              <a:buNone/>
              <a:defRPr sz="1600" b="1"/>
            </a:lvl5pPr>
            <a:lvl6pPr marL="2743200" lvl="5" indent="-228600" algn="l">
              <a:lnSpc>
                <a:spcPct val="100000"/>
              </a:lnSpc>
              <a:spcBef>
                <a:spcPts val="600"/>
              </a:spcBef>
              <a:spcAft>
                <a:spcPts val="0"/>
              </a:spcAft>
              <a:buSzPts val="1472"/>
              <a:buNone/>
              <a:defRPr sz="1600" b="1"/>
            </a:lvl6pPr>
            <a:lvl7pPr marL="3200400" lvl="6" indent="-228600" algn="l">
              <a:lnSpc>
                <a:spcPct val="100000"/>
              </a:lnSpc>
              <a:spcBef>
                <a:spcPts val="600"/>
              </a:spcBef>
              <a:spcAft>
                <a:spcPts val="0"/>
              </a:spcAft>
              <a:buSzPts val="1472"/>
              <a:buNone/>
              <a:defRPr sz="1600" b="1"/>
            </a:lvl7pPr>
            <a:lvl8pPr marL="3657600" lvl="7" indent="-228600" algn="l">
              <a:lnSpc>
                <a:spcPct val="100000"/>
              </a:lnSpc>
              <a:spcBef>
                <a:spcPts val="600"/>
              </a:spcBef>
              <a:spcAft>
                <a:spcPts val="0"/>
              </a:spcAft>
              <a:buSzPts val="1472"/>
              <a:buNone/>
              <a:defRPr sz="1600" b="1"/>
            </a:lvl8pPr>
            <a:lvl9pPr marL="4114800" lvl="8" indent="-228600" algn="l">
              <a:lnSpc>
                <a:spcPct val="100000"/>
              </a:lnSpc>
              <a:spcBef>
                <a:spcPts val="600"/>
              </a:spcBef>
              <a:spcAft>
                <a:spcPts val="600"/>
              </a:spcAft>
              <a:buSzPts val="1472"/>
              <a:buNone/>
              <a:defRPr sz="1600" b="1"/>
            </a:lvl9pPr>
          </a:lstStyle>
          <a:p>
            <a:endParaRPr/>
          </a:p>
        </p:txBody>
      </p:sp>
      <p:sp>
        <p:nvSpPr>
          <p:cNvPr id="53" name="Google Shape;53;p6"/>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lnSpc>
                <a:spcPct val="100000"/>
              </a:lnSpc>
              <a:spcBef>
                <a:spcPts val="360"/>
              </a:spcBef>
              <a:spcAft>
                <a:spcPts val="0"/>
              </a:spcAft>
              <a:buSzPts val="1656"/>
              <a:buChar char="◼"/>
              <a:defRPr/>
            </a:lvl1pPr>
            <a:lvl2pPr marL="914400" lvl="1" indent="-333756" algn="l">
              <a:lnSpc>
                <a:spcPct val="100000"/>
              </a:lnSpc>
              <a:spcBef>
                <a:spcPts val="600"/>
              </a:spcBef>
              <a:spcAft>
                <a:spcPts val="0"/>
              </a:spcAft>
              <a:buSzPts val="1656"/>
              <a:buChar char="◼"/>
              <a:defRPr/>
            </a:lvl2pPr>
            <a:lvl3pPr marL="1371600" lvl="2" indent="-333756" algn="l">
              <a:lnSpc>
                <a:spcPct val="100000"/>
              </a:lnSpc>
              <a:spcBef>
                <a:spcPts val="600"/>
              </a:spcBef>
              <a:spcAft>
                <a:spcPts val="0"/>
              </a:spcAft>
              <a:buSzPts val="1656"/>
              <a:buChar char="◼"/>
              <a:defRPr/>
            </a:lvl3pPr>
            <a:lvl4pPr marL="1828800" lvl="3" indent="-333756" algn="l">
              <a:lnSpc>
                <a:spcPct val="100000"/>
              </a:lnSpc>
              <a:spcBef>
                <a:spcPts val="600"/>
              </a:spcBef>
              <a:spcAft>
                <a:spcPts val="0"/>
              </a:spcAft>
              <a:buSzPts val="1656"/>
              <a:buChar char="◼"/>
              <a:defRPr/>
            </a:lvl4pPr>
            <a:lvl5pPr marL="2286000" lvl="4" indent="-333756" algn="l">
              <a:lnSpc>
                <a:spcPct val="100000"/>
              </a:lnSpc>
              <a:spcBef>
                <a:spcPts val="600"/>
              </a:spcBef>
              <a:spcAft>
                <a:spcPts val="0"/>
              </a:spcAft>
              <a:buSzPts val="1656"/>
              <a:buChar char="◼"/>
              <a:defRPr/>
            </a:lvl5pPr>
            <a:lvl6pPr marL="2743200" lvl="5" indent="-333756" algn="l">
              <a:lnSpc>
                <a:spcPct val="100000"/>
              </a:lnSpc>
              <a:spcBef>
                <a:spcPts val="600"/>
              </a:spcBef>
              <a:spcAft>
                <a:spcPts val="0"/>
              </a:spcAft>
              <a:buSzPts val="1656"/>
              <a:buChar char="◼"/>
              <a:defRPr/>
            </a:lvl6pPr>
            <a:lvl7pPr marL="3200400" lvl="6" indent="-333756" algn="l">
              <a:lnSpc>
                <a:spcPct val="100000"/>
              </a:lnSpc>
              <a:spcBef>
                <a:spcPts val="600"/>
              </a:spcBef>
              <a:spcAft>
                <a:spcPts val="0"/>
              </a:spcAft>
              <a:buSzPts val="1656"/>
              <a:buChar char="◼"/>
              <a:defRPr/>
            </a:lvl7pPr>
            <a:lvl8pPr marL="3657600" lvl="7" indent="-333756" algn="l">
              <a:lnSpc>
                <a:spcPct val="100000"/>
              </a:lnSpc>
              <a:spcBef>
                <a:spcPts val="600"/>
              </a:spcBef>
              <a:spcAft>
                <a:spcPts val="0"/>
              </a:spcAft>
              <a:buSzPts val="1656"/>
              <a:buChar char="◼"/>
              <a:defRPr/>
            </a:lvl8pPr>
            <a:lvl9pPr marL="4114800" lvl="8" indent="-333756" algn="l">
              <a:lnSpc>
                <a:spcPct val="100000"/>
              </a:lnSpc>
              <a:spcBef>
                <a:spcPts val="600"/>
              </a:spcBef>
              <a:spcAft>
                <a:spcPts val="600"/>
              </a:spcAft>
              <a:buSzPts val="1656"/>
              <a:buChar char="◼"/>
              <a:defRPr/>
            </a:lvl9pPr>
          </a:lstStyle>
          <a:p>
            <a:endParaRPr/>
          </a:p>
        </p:txBody>
      </p:sp>
      <p:sp>
        <p:nvSpPr>
          <p:cNvPr id="54" name="Google Shape;54;p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55" name="Google Shape;55;p6"/>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6"/>
          <p:cNvSpPr>
            <a:spLocks noGrp="1"/>
          </p:cNvSpPr>
          <p:nvPr>
            <p:ph type="pic" idx="5"/>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7"/>
        <p:cNvGrpSpPr/>
        <p:nvPr/>
      </p:nvGrpSpPr>
      <p:grpSpPr>
        <a:xfrm>
          <a:off x="0" y="0"/>
          <a:ext cx="0" cy="0"/>
          <a:chOff x="0" y="0"/>
          <a:chExt cx="0" cy="0"/>
        </a:xfrm>
      </p:grpSpPr>
      <p:sp>
        <p:nvSpPr>
          <p:cNvPr id="58" name="Google Shape;58;p7"/>
          <p:cNvSpPr txBox="1">
            <a:spLocks noGrp="1"/>
          </p:cNvSpPr>
          <p:nvPr>
            <p:ph type="sldNum" idx="12"/>
          </p:nvPr>
        </p:nvSpPr>
        <p:spPr>
          <a:xfrm>
            <a:off x="10558298" y="5951811"/>
            <a:ext cx="14702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9" name="Google Shape;59;p7"/>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p7"/>
          <p:cNvSpPr txBox="1"/>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marR="0" lvl="0" indent="0" algn="l" rtl="0">
              <a:lnSpc>
                <a:spcPct val="100000"/>
              </a:lnSpc>
              <a:spcBef>
                <a:spcPts val="0"/>
              </a:spcBef>
              <a:spcAft>
                <a:spcPts val="0"/>
              </a:spcAft>
              <a:buClr>
                <a:schemeClr val="lt1"/>
              </a:buClr>
              <a:buSzPts val="3200"/>
              <a:buFont typeface="Gill Sans"/>
              <a:buNone/>
            </a:pPr>
            <a:r>
              <a:rPr lang="en-US" sz="3200" b="0" i="0" u="none" strike="noStrike" cap="none">
                <a:solidFill>
                  <a:schemeClr val="lt1"/>
                </a:solidFill>
                <a:latin typeface="Gill Sans"/>
                <a:ea typeface="Gill Sans"/>
                <a:cs typeface="Gill Sans"/>
                <a:sym typeface="Gill Sans"/>
              </a:rPr>
              <a:t>CLICK TO EDIT MASTER TITLE STYLE</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1"/>
        <p:cNvGrpSpPr/>
        <p:nvPr/>
      </p:nvGrpSpPr>
      <p:grpSpPr>
        <a:xfrm>
          <a:off x="0" y="0"/>
          <a:ext cx="0" cy="0"/>
          <a:chOff x="0" y="0"/>
          <a:chExt cx="0" cy="0"/>
        </a:xfrm>
      </p:grpSpPr>
      <p:sp>
        <p:nvSpPr>
          <p:cNvPr id="62" name="Google Shape;62;p8"/>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63" name="Google Shape;63;p8"/>
          <p:cNvSpPr txBox="1">
            <a:spLocks noGrp="1"/>
          </p:cNvSpPr>
          <p:nvPr>
            <p:ph type="sldNum" idx="12"/>
          </p:nvPr>
        </p:nvSpPr>
        <p:spPr>
          <a:xfrm>
            <a:off x="10558299" y="5956137"/>
            <a:ext cx="143696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8"/>
          <p:cNvSpPr>
            <a:spLocks noGrp="1"/>
          </p:cNvSpPr>
          <p:nvPr>
            <p:ph type="pic" idx="2"/>
          </p:nvPr>
        </p:nvSpPr>
        <p:spPr>
          <a:xfrm>
            <a:off x="581192" y="5498937"/>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5"/>
        <p:cNvGrpSpPr/>
        <p:nvPr/>
      </p:nvGrpSpPr>
      <p:grpSpPr>
        <a:xfrm>
          <a:off x="0" y="0"/>
          <a:ext cx="0" cy="0"/>
          <a:chOff x="0" y="0"/>
          <a:chExt cx="0" cy="0"/>
        </a:xfrm>
      </p:grpSpPr>
      <p:sp>
        <p:nvSpPr>
          <p:cNvPr id="66" name="Google Shape;66;p9"/>
          <p:cNvSpPr/>
          <p:nvPr/>
        </p:nvSpPr>
        <p:spPr>
          <a:xfrm>
            <a:off x="447817" y="5141973"/>
            <a:ext cx="11298200" cy="127470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67" name="Google Shape;67;p9"/>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2D58AC"/>
              </a:buClr>
              <a:buSzPts val="2000"/>
              <a:buFont typeface="Gill Sans"/>
              <a:buNone/>
              <a:defRPr sz="2000" b="0">
                <a:solidFill>
                  <a:srgbClr val="2D58A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9"/>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t" anchorCtr="0">
            <a:normAutofit/>
          </a:bodyPr>
          <a:lstStyle>
            <a:lvl1pPr marL="457200" lvl="0" indent="-368808" algn="l">
              <a:lnSpc>
                <a:spcPct val="100000"/>
              </a:lnSpc>
              <a:spcBef>
                <a:spcPts val="480"/>
              </a:spcBef>
              <a:spcAft>
                <a:spcPts val="0"/>
              </a:spcAft>
              <a:buSzPts val="2208"/>
              <a:buChar char="◼"/>
              <a:defRPr sz="2400">
                <a:solidFill>
                  <a:schemeClr val="dk2"/>
                </a:solidFill>
              </a:defRPr>
            </a:lvl1pPr>
            <a:lvl2pPr marL="914400" lvl="1" indent="-345440" algn="l">
              <a:lnSpc>
                <a:spcPct val="100000"/>
              </a:lnSpc>
              <a:spcBef>
                <a:spcPts val="600"/>
              </a:spcBef>
              <a:spcAft>
                <a:spcPts val="0"/>
              </a:spcAft>
              <a:buSzPts val="1840"/>
              <a:buChar char="◼"/>
              <a:defRPr sz="2000">
                <a:solidFill>
                  <a:schemeClr val="dk2"/>
                </a:solidFill>
              </a:defRPr>
            </a:lvl2pPr>
            <a:lvl3pPr marL="1371600" lvl="2" indent="-333756" algn="l">
              <a:lnSpc>
                <a:spcPct val="100000"/>
              </a:lnSpc>
              <a:spcBef>
                <a:spcPts val="600"/>
              </a:spcBef>
              <a:spcAft>
                <a:spcPts val="0"/>
              </a:spcAft>
              <a:buSzPts val="1656"/>
              <a:buChar char="◼"/>
              <a:defRPr sz="1800">
                <a:solidFill>
                  <a:schemeClr val="dk2"/>
                </a:solidFill>
              </a:defRPr>
            </a:lvl3pPr>
            <a:lvl4pPr marL="1828800" lvl="3" indent="-322072" algn="l">
              <a:lnSpc>
                <a:spcPct val="100000"/>
              </a:lnSpc>
              <a:spcBef>
                <a:spcPts val="600"/>
              </a:spcBef>
              <a:spcAft>
                <a:spcPts val="0"/>
              </a:spcAft>
              <a:buSzPts val="1472"/>
              <a:buChar char="◼"/>
              <a:defRPr sz="1600">
                <a:solidFill>
                  <a:schemeClr val="dk2"/>
                </a:solidFill>
              </a:defRPr>
            </a:lvl4pPr>
            <a:lvl5pPr marL="2286000" lvl="4" indent="-322072" algn="l">
              <a:lnSpc>
                <a:spcPct val="100000"/>
              </a:lnSpc>
              <a:spcBef>
                <a:spcPts val="600"/>
              </a:spcBef>
              <a:spcAft>
                <a:spcPts val="0"/>
              </a:spcAft>
              <a:buSzPts val="1472"/>
              <a:buChar char="◼"/>
              <a:defRPr sz="1600">
                <a:solidFill>
                  <a:schemeClr val="dk2"/>
                </a:solidFill>
              </a:defRPr>
            </a:lvl5pPr>
            <a:lvl6pPr marL="2743200" lvl="5" indent="-310388" algn="l">
              <a:lnSpc>
                <a:spcPct val="100000"/>
              </a:lnSpc>
              <a:spcBef>
                <a:spcPts val="600"/>
              </a:spcBef>
              <a:spcAft>
                <a:spcPts val="0"/>
              </a:spcAft>
              <a:buSzPts val="1288"/>
              <a:buChar char="◼"/>
              <a:defRPr sz="1400">
                <a:solidFill>
                  <a:schemeClr val="dk2"/>
                </a:solidFill>
              </a:defRPr>
            </a:lvl6pPr>
            <a:lvl7pPr marL="3200400" lvl="6" indent="-310388" algn="l">
              <a:lnSpc>
                <a:spcPct val="100000"/>
              </a:lnSpc>
              <a:spcBef>
                <a:spcPts val="600"/>
              </a:spcBef>
              <a:spcAft>
                <a:spcPts val="0"/>
              </a:spcAft>
              <a:buSzPts val="1288"/>
              <a:buChar char="◼"/>
              <a:defRPr sz="1400">
                <a:solidFill>
                  <a:schemeClr val="dk2"/>
                </a:solidFill>
              </a:defRPr>
            </a:lvl7pPr>
            <a:lvl8pPr marL="3657600" lvl="7" indent="-310388" algn="l">
              <a:lnSpc>
                <a:spcPct val="100000"/>
              </a:lnSpc>
              <a:spcBef>
                <a:spcPts val="600"/>
              </a:spcBef>
              <a:spcAft>
                <a:spcPts val="0"/>
              </a:spcAft>
              <a:buSzPts val="1288"/>
              <a:buChar char="◼"/>
              <a:defRPr sz="1400">
                <a:solidFill>
                  <a:schemeClr val="dk2"/>
                </a:solidFill>
              </a:defRPr>
            </a:lvl8pPr>
            <a:lvl9pPr marL="4114800" lvl="8" indent="-310388" algn="l">
              <a:lnSpc>
                <a:spcPct val="100000"/>
              </a:lnSpc>
              <a:spcBef>
                <a:spcPts val="600"/>
              </a:spcBef>
              <a:spcAft>
                <a:spcPts val="600"/>
              </a:spcAft>
              <a:buSzPts val="1288"/>
              <a:buChar char="◼"/>
              <a:defRPr sz="1400">
                <a:solidFill>
                  <a:schemeClr val="dk2"/>
                </a:solidFill>
              </a:defRPr>
            </a:lvl9pPr>
          </a:lstStyle>
          <a:p>
            <a:endParaRPr/>
          </a:p>
        </p:txBody>
      </p:sp>
      <p:sp>
        <p:nvSpPr>
          <p:cNvPr id="69" name="Google Shape;69;p9"/>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lnSpc>
                <a:spcPct val="100000"/>
              </a:lnSpc>
              <a:spcBef>
                <a:spcPts val="320"/>
              </a:spcBef>
              <a:spcAft>
                <a:spcPts val="0"/>
              </a:spcAft>
              <a:buSzPts val="1472"/>
              <a:buNone/>
              <a:defRPr sz="1600">
                <a:solidFill>
                  <a:schemeClr val="lt1"/>
                </a:solidFill>
              </a:defRPr>
            </a:lvl1pPr>
            <a:lvl2pPr marL="914400" lvl="1" indent="-228600" algn="l">
              <a:lnSpc>
                <a:spcPct val="100000"/>
              </a:lnSpc>
              <a:spcBef>
                <a:spcPts val="600"/>
              </a:spcBef>
              <a:spcAft>
                <a:spcPts val="0"/>
              </a:spcAft>
              <a:buSzPts val="1012"/>
              <a:buNone/>
              <a:defRPr sz="11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0" name="Google Shape;70;p9"/>
          <p:cNvSpPr txBox="1">
            <a:spLocks noGrp="1"/>
          </p:cNvSpPr>
          <p:nvPr>
            <p:ph type="dt" idx="10"/>
          </p:nvPr>
        </p:nvSpPr>
        <p:spPr>
          <a:xfrm>
            <a:off x="7605952" y="5956137"/>
            <a:ext cx="2327758"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2D58AC"/>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71" name="Google Shape;71;p9"/>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2D58AC"/>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72" name="Google Shape;72;p9"/>
          <p:cNvSpPr txBox="1">
            <a:spLocks noGrp="1"/>
          </p:cNvSpPr>
          <p:nvPr>
            <p:ph type="sldNum" idx="12"/>
          </p:nvPr>
        </p:nvSpPr>
        <p:spPr>
          <a:xfrm>
            <a:off x="10124903" y="5956137"/>
            <a:ext cx="1485908"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3" name="Google Shape;73;p9"/>
          <p:cNvPicPr preferRelativeResize="0"/>
          <p:nvPr/>
        </p:nvPicPr>
        <p:blipFill rotWithShape="1">
          <a:blip r:embed="rId2">
            <a:alphaModFix/>
          </a:blip>
          <a:srcRect/>
          <a:stretch/>
        </p:blipFill>
        <p:spPr>
          <a:xfrm>
            <a:off x="10661191" y="5977471"/>
            <a:ext cx="413332" cy="348117"/>
          </a:xfrm>
          <a:prstGeom prst="rect">
            <a:avLst/>
          </a:prstGeom>
          <a:noFill/>
          <a:ln>
            <a:noFill/>
          </a:ln>
        </p:spPr>
      </p:pic>
      <p:sp>
        <p:nvSpPr>
          <p:cNvPr id="74" name="Google Shape;74;p9"/>
          <p:cNvSpPr>
            <a:spLocks noGrp="1"/>
          </p:cNvSpPr>
          <p:nvPr>
            <p:ph type="pic" idx="3"/>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accent1"/>
              </a:buClr>
              <a:buSzPts val="2400"/>
              <a:buFont typeface="Gill Sans"/>
              <a:buNone/>
              <a:defRPr sz="2400" b="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0"/>
          <p:cNvSpPr>
            <a:spLocks noGrp="1"/>
          </p:cNvSpPr>
          <p:nvPr>
            <p:ph type="pic" idx="2"/>
          </p:nvPr>
        </p:nvSpPr>
        <p:spPr>
          <a:xfrm>
            <a:off x="447817" y="599725"/>
            <a:ext cx="11290859" cy="3557252"/>
          </a:xfrm>
          <a:prstGeom prst="rect">
            <a:avLst/>
          </a:prstGeom>
          <a:noFill/>
          <a:ln>
            <a:noFill/>
          </a:ln>
        </p:spPr>
      </p:sp>
      <p:sp>
        <p:nvSpPr>
          <p:cNvPr id="78" name="Google Shape;78;p10"/>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320"/>
              </a:spcBef>
              <a:spcAft>
                <a:spcPts val="0"/>
              </a:spcAft>
              <a:buSzPts val="1472"/>
              <a:buNone/>
              <a:defRPr sz="1600"/>
            </a:lvl1pPr>
            <a:lvl2pPr marL="914400" lvl="1" indent="-228600" algn="l">
              <a:lnSpc>
                <a:spcPct val="100000"/>
              </a:lnSpc>
              <a:spcBef>
                <a:spcPts val="600"/>
              </a:spcBef>
              <a:spcAft>
                <a:spcPts val="0"/>
              </a:spcAft>
              <a:buSzPts val="1104"/>
              <a:buNone/>
              <a:defRPr sz="1200"/>
            </a:lvl2pPr>
            <a:lvl3pPr marL="1371600" lvl="2" indent="-228600" algn="l">
              <a:lnSpc>
                <a:spcPct val="100000"/>
              </a:lnSpc>
              <a:spcBef>
                <a:spcPts val="600"/>
              </a:spcBef>
              <a:spcAft>
                <a:spcPts val="0"/>
              </a:spcAft>
              <a:buSzPts val="920"/>
              <a:buNone/>
              <a:defRPr sz="1000"/>
            </a:lvl3pPr>
            <a:lvl4pPr marL="1828800" lvl="3" indent="-228600" algn="l">
              <a:lnSpc>
                <a:spcPct val="100000"/>
              </a:lnSpc>
              <a:spcBef>
                <a:spcPts val="600"/>
              </a:spcBef>
              <a:spcAft>
                <a:spcPts val="0"/>
              </a:spcAft>
              <a:buSzPts val="828"/>
              <a:buNone/>
              <a:defRPr sz="900"/>
            </a:lvl4pPr>
            <a:lvl5pPr marL="2286000" lvl="4" indent="-228600" algn="l">
              <a:lnSpc>
                <a:spcPct val="100000"/>
              </a:lnSpc>
              <a:spcBef>
                <a:spcPts val="600"/>
              </a:spcBef>
              <a:spcAft>
                <a:spcPts val="0"/>
              </a:spcAft>
              <a:buSzPts val="828"/>
              <a:buNone/>
              <a:defRPr sz="900"/>
            </a:lvl5pPr>
            <a:lvl6pPr marL="2743200" lvl="5" indent="-228600" algn="l">
              <a:lnSpc>
                <a:spcPct val="100000"/>
              </a:lnSpc>
              <a:spcBef>
                <a:spcPts val="600"/>
              </a:spcBef>
              <a:spcAft>
                <a:spcPts val="0"/>
              </a:spcAft>
              <a:buSzPts val="828"/>
              <a:buNone/>
              <a:defRPr sz="900"/>
            </a:lvl6pPr>
            <a:lvl7pPr marL="3200400" lvl="6" indent="-228600" algn="l">
              <a:lnSpc>
                <a:spcPct val="100000"/>
              </a:lnSpc>
              <a:spcBef>
                <a:spcPts val="600"/>
              </a:spcBef>
              <a:spcAft>
                <a:spcPts val="0"/>
              </a:spcAft>
              <a:buSzPts val="828"/>
              <a:buNone/>
              <a:defRPr sz="900"/>
            </a:lvl7pPr>
            <a:lvl8pPr marL="3657600" lvl="7" indent="-228600" algn="l">
              <a:lnSpc>
                <a:spcPct val="100000"/>
              </a:lnSpc>
              <a:spcBef>
                <a:spcPts val="600"/>
              </a:spcBef>
              <a:spcAft>
                <a:spcPts val="0"/>
              </a:spcAft>
              <a:buSzPts val="828"/>
              <a:buNone/>
              <a:defRPr sz="900"/>
            </a:lvl8pPr>
            <a:lvl9pPr marL="4114800" lvl="8" indent="-228600" algn="l">
              <a:lnSpc>
                <a:spcPct val="100000"/>
              </a:lnSpc>
              <a:spcBef>
                <a:spcPts val="600"/>
              </a:spcBef>
              <a:spcAft>
                <a:spcPts val="600"/>
              </a:spcAft>
              <a:buSzPts val="828"/>
              <a:buNone/>
              <a:defRPr sz="900"/>
            </a:lvl9pPr>
          </a:lstStyle>
          <a:p>
            <a:endParaRPr/>
          </a:p>
        </p:txBody>
      </p:sp>
      <p:sp>
        <p:nvSpPr>
          <p:cNvPr id="79" name="Google Shape;79;p10"/>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80" name="Google Shape;80;p10"/>
          <p:cNvSpPr txBox="1">
            <a:spLocks noGrp="1"/>
          </p:cNvSpPr>
          <p:nvPr>
            <p:ph type="sldNum" idx="12"/>
          </p:nvPr>
        </p:nvSpPr>
        <p:spPr>
          <a:xfrm>
            <a:off x="10558300" y="5956137"/>
            <a:ext cx="1470216"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1" name="Google Shape;81;p10"/>
          <p:cNvSpPr>
            <a:spLocks noGrp="1"/>
          </p:cNvSpPr>
          <p:nvPr>
            <p:ph type="pic" idx="3"/>
          </p:nvPr>
        </p:nvSpPr>
        <p:spPr>
          <a:xfrm>
            <a:off x="581190" y="5681499"/>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lnSpc>
                <a:spcPct val="100000"/>
              </a:lnSpc>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68808" algn="l" rtl="0">
              <a:lnSpc>
                <a:spcPct val="100000"/>
              </a:lnSpc>
              <a:spcBef>
                <a:spcPts val="480"/>
              </a:spcBef>
              <a:spcAft>
                <a:spcPts val="0"/>
              </a:spcAft>
              <a:buClr>
                <a:schemeClr val="accent2"/>
              </a:buClr>
              <a:buSzPts val="2208"/>
              <a:buFont typeface="Noto Sans"/>
              <a:buChar char="◼"/>
              <a:defRPr sz="2400" b="0" i="0" u="none" strike="noStrike" cap="none">
                <a:solidFill>
                  <a:schemeClr val="dk2"/>
                </a:solidFill>
                <a:latin typeface="Gill Sans"/>
                <a:ea typeface="Gill Sans"/>
                <a:cs typeface="Gill Sans"/>
                <a:sym typeface="Gill Sans"/>
              </a:defRPr>
            </a:lvl1pPr>
            <a:lvl2pPr marL="914400" marR="0" lvl="1" indent="-345440" algn="l" rtl="0">
              <a:lnSpc>
                <a:spcPct val="100000"/>
              </a:lnSpc>
              <a:spcBef>
                <a:spcPts val="600"/>
              </a:spcBef>
              <a:spcAft>
                <a:spcPts val="0"/>
              </a:spcAft>
              <a:buClr>
                <a:schemeClr val="accent2"/>
              </a:buClr>
              <a:buSzPts val="1840"/>
              <a:buFont typeface="Noto Sans"/>
              <a:buChar char="◼"/>
              <a:defRPr sz="2000" b="0" i="0" u="none" strike="noStrike" cap="none">
                <a:solidFill>
                  <a:schemeClr val="dk2"/>
                </a:solidFill>
                <a:latin typeface="Gill Sans"/>
                <a:ea typeface="Gill Sans"/>
                <a:cs typeface="Gill Sans"/>
                <a:sym typeface="Gill Sans"/>
              </a:defRPr>
            </a:lvl2pPr>
            <a:lvl3pPr marL="1371600" marR="0" lvl="2" indent="-333756" algn="l" rtl="0">
              <a:lnSpc>
                <a:spcPct val="100000"/>
              </a:lnSpc>
              <a:spcBef>
                <a:spcPts val="600"/>
              </a:spcBef>
              <a:spcAft>
                <a:spcPts val="0"/>
              </a:spcAft>
              <a:buClr>
                <a:schemeClr val="accent2"/>
              </a:buClr>
              <a:buSzPts val="1656"/>
              <a:buFont typeface="Noto Sans"/>
              <a:buChar char="◼"/>
              <a:defRPr sz="1800" b="0" i="0" u="none" strike="noStrike" cap="none">
                <a:solidFill>
                  <a:schemeClr val="dk2"/>
                </a:solidFill>
                <a:latin typeface="Gill Sans"/>
                <a:ea typeface="Gill Sans"/>
                <a:cs typeface="Gill Sans"/>
                <a:sym typeface="Gill Sans"/>
              </a:defRPr>
            </a:lvl3pPr>
            <a:lvl4pPr marL="1828800" marR="0" lvl="3" indent="-333756" algn="l" rtl="0">
              <a:lnSpc>
                <a:spcPct val="100000"/>
              </a:lnSpc>
              <a:spcBef>
                <a:spcPts val="600"/>
              </a:spcBef>
              <a:spcAft>
                <a:spcPts val="0"/>
              </a:spcAft>
              <a:buClr>
                <a:schemeClr val="accent2"/>
              </a:buClr>
              <a:buSzPts val="1656"/>
              <a:buFont typeface="Noto Sans"/>
              <a:buChar char="◼"/>
              <a:defRPr sz="1800" b="0" i="0" u="none" strike="noStrike" cap="none">
                <a:solidFill>
                  <a:schemeClr val="dk2"/>
                </a:solidFill>
                <a:latin typeface="Gill Sans"/>
                <a:ea typeface="Gill Sans"/>
                <a:cs typeface="Gill Sans"/>
                <a:sym typeface="Gill Sans"/>
              </a:defRPr>
            </a:lvl4pPr>
            <a:lvl5pPr marL="2286000" marR="0" lvl="4" indent="-333756" algn="l" rtl="0">
              <a:lnSpc>
                <a:spcPct val="100000"/>
              </a:lnSpc>
              <a:spcBef>
                <a:spcPts val="600"/>
              </a:spcBef>
              <a:spcAft>
                <a:spcPts val="0"/>
              </a:spcAft>
              <a:buClr>
                <a:schemeClr val="accent2"/>
              </a:buClr>
              <a:buSzPts val="1656"/>
              <a:buFont typeface="Noto Sans"/>
              <a:buChar char="◼"/>
              <a:defRPr sz="1800" b="0" i="0" u="none" strike="noStrike" cap="none">
                <a:solidFill>
                  <a:schemeClr val="dk2"/>
                </a:solidFill>
                <a:latin typeface="Gill Sans"/>
                <a:ea typeface="Gill Sans"/>
                <a:cs typeface="Gill Sans"/>
                <a:sym typeface="Gill Sans"/>
              </a:defRPr>
            </a:lvl5pPr>
            <a:lvl6pPr marL="2743200" marR="0" lvl="5" indent="-298704"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6pPr>
            <a:lvl7pPr marL="3200400" marR="0" lvl="6" indent="-298704"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7pPr>
            <a:lvl8pPr marL="3657600" marR="0" lvl="7" indent="-298703" algn="l" rtl="0">
              <a:lnSpc>
                <a:spcPct val="100000"/>
              </a:lnSpc>
              <a:spcBef>
                <a:spcPts val="600"/>
              </a:spcBef>
              <a:spcAft>
                <a:spcPts val="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8pPr>
            <a:lvl9pPr marL="4114800" marR="0" lvl="8" indent="-298703" algn="l" rtl="0">
              <a:lnSpc>
                <a:spcPct val="100000"/>
              </a:lnSpc>
              <a:spcBef>
                <a:spcPts val="600"/>
              </a:spcBef>
              <a:spcAft>
                <a:spcPts val="600"/>
              </a:spcAft>
              <a:buClr>
                <a:schemeClr val="accent2"/>
              </a:buClr>
              <a:buSzPts val="1104"/>
              <a:buFont typeface="Noto San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1"/>
          <p:cNvSpPr txBox="1">
            <a:spLocks noGrp="1"/>
          </p:cNvSpPr>
          <p:nvPr>
            <p:ph type="sldNum" idx="12"/>
          </p:nvPr>
        </p:nvSpPr>
        <p:spPr>
          <a:xfrm>
            <a:off x="10558298" y="5951811"/>
            <a:ext cx="1470217"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600"/>
              <a:buFont typeface="Arial"/>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 name="Google Shape;16;p1"/>
          <p:cNvPicPr preferRelativeResize="0"/>
          <p:nvPr/>
        </p:nvPicPr>
        <p:blipFill rotWithShape="1">
          <a:blip r:embed="rId11">
            <a:alphaModFix/>
          </a:blip>
          <a:srcRect/>
          <a:stretch/>
        </p:blipFill>
        <p:spPr>
          <a:xfrm>
            <a:off x="11086740" y="5978817"/>
            <a:ext cx="413332" cy="3481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1"/>
          <p:cNvSpPr/>
          <p:nvPr/>
        </p:nvSpPr>
        <p:spPr>
          <a:xfrm>
            <a:off x="452266" y="3084600"/>
            <a:ext cx="11271900" cy="3298500"/>
          </a:xfrm>
          <a:prstGeom prst="rect">
            <a:avLst/>
          </a:prstGeom>
          <a:blipFill rotWithShape="1">
            <a:blip r:embed="rId3">
              <a:alphaModFix amt="40000"/>
            </a:blip>
            <a:stretch>
              <a:fillRect t="-72991" b="-83280"/>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88" name="Google Shape;88;p11"/>
          <p:cNvSpPr txBox="1">
            <a:spLocks noGrp="1"/>
          </p:cNvSpPr>
          <p:nvPr>
            <p:ph type="ctrTitle"/>
          </p:nvPr>
        </p:nvSpPr>
        <p:spPr>
          <a:xfrm>
            <a:off x="581190" y="664581"/>
            <a:ext cx="9735000" cy="14751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accent1"/>
              </a:buClr>
              <a:buSzPts val="4000"/>
              <a:buFont typeface="Gill Sans"/>
              <a:buNone/>
            </a:pPr>
            <a:r>
              <a:rPr lang="en-US" sz="4000">
                <a:latin typeface="Arial"/>
                <a:ea typeface="Arial"/>
                <a:cs typeface="Arial"/>
                <a:sym typeface="Arial"/>
              </a:rPr>
              <a:t>Atka mackerel</a:t>
            </a:r>
            <a:endParaRPr sz="4000">
              <a:latin typeface="Arial"/>
              <a:ea typeface="Arial"/>
              <a:cs typeface="Arial"/>
              <a:sym typeface="Arial"/>
            </a:endParaRPr>
          </a:p>
          <a:p>
            <a:pPr marL="0" lvl="0" indent="0" algn="l" rtl="0">
              <a:lnSpc>
                <a:spcPct val="100000"/>
              </a:lnSpc>
              <a:spcBef>
                <a:spcPts val="0"/>
              </a:spcBef>
              <a:spcAft>
                <a:spcPts val="0"/>
              </a:spcAft>
              <a:buClr>
                <a:schemeClr val="accent1"/>
              </a:buClr>
              <a:buSzPts val="4000"/>
              <a:buFont typeface="Gill Sans"/>
              <a:buNone/>
            </a:pPr>
            <a:r>
              <a:rPr lang="en-US" sz="4000">
                <a:latin typeface="Arial"/>
                <a:ea typeface="Arial"/>
                <a:cs typeface="Arial"/>
                <a:sym typeface="Arial"/>
              </a:rPr>
              <a:t>BSAI Groundfish Plan Team </a:t>
            </a:r>
            <a:endParaRPr sz="4000">
              <a:latin typeface="Arial"/>
              <a:ea typeface="Arial"/>
              <a:cs typeface="Arial"/>
              <a:sym typeface="Arial"/>
            </a:endParaRPr>
          </a:p>
        </p:txBody>
      </p:sp>
      <p:sp>
        <p:nvSpPr>
          <p:cNvPr id="89" name="Google Shape;89;p11"/>
          <p:cNvSpPr txBox="1">
            <a:spLocks noGrp="1"/>
          </p:cNvSpPr>
          <p:nvPr>
            <p:ph type="subTitle" idx="1"/>
          </p:nvPr>
        </p:nvSpPr>
        <p:spPr>
          <a:xfrm>
            <a:off x="668096" y="2263345"/>
            <a:ext cx="7537800" cy="742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840"/>
              <a:buNone/>
            </a:pPr>
            <a:r>
              <a:rPr lang="en-US" sz="2000">
                <a:latin typeface="Arial"/>
                <a:ea typeface="Arial"/>
                <a:cs typeface="Arial"/>
                <a:sym typeface="Arial"/>
              </a:rPr>
              <a:t>Sandra Lowe and Jim Ianelli</a:t>
            </a:r>
            <a:endParaRPr sz="2000">
              <a:latin typeface="Arial"/>
              <a:ea typeface="Arial"/>
              <a:cs typeface="Arial"/>
              <a:sym typeface="Arial"/>
            </a:endParaRPr>
          </a:p>
        </p:txBody>
      </p:sp>
      <p:pic>
        <p:nvPicPr>
          <p:cNvPr id="90" name="Google Shape;90;p11"/>
          <p:cNvPicPr preferRelativeResize="0"/>
          <p:nvPr/>
        </p:nvPicPr>
        <p:blipFill rotWithShape="1">
          <a:blip r:embed="rId4">
            <a:alphaModFix/>
          </a:blip>
          <a:srcRect/>
          <a:stretch/>
        </p:blipFill>
        <p:spPr>
          <a:xfrm>
            <a:off x="8119136" y="932441"/>
            <a:ext cx="3733985" cy="3144845"/>
          </a:xfrm>
          <a:prstGeom prst="rect">
            <a:avLst/>
          </a:prstGeom>
          <a:noFill/>
          <a:ln>
            <a:noFill/>
          </a:ln>
        </p:spPr>
      </p:pic>
      <p:pic>
        <p:nvPicPr>
          <p:cNvPr id="91" name="Google Shape;91;p11"/>
          <p:cNvPicPr preferRelativeResize="0"/>
          <p:nvPr/>
        </p:nvPicPr>
        <p:blipFill rotWithShape="1">
          <a:blip r:embed="rId5">
            <a:alphaModFix/>
          </a:blip>
          <a:srcRect/>
          <a:stretch/>
        </p:blipFill>
        <p:spPr>
          <a:xfrm>
            <a:off x="9868746" y="5628865"/>
            <a:ext cx="1556418" cy="543190"/>
          </a:xfrm>
          <a:prstGeom prst="rect">
            <a:avLst/>
          </a:prstGeom>
          <a:noFill/>
          <a:ln>
            <a:noFill/>
          </a:ln>
        </p:spPr>
      </p:pic>
      <p:sp>
        <p:nvSpPr>
          <p:cNvPr id="92" name="Google Shape;92;p11"/>
          <p:cNvSpPr txBox="1"/>
          <p:nvPr/>
        </p:nvSpPr>
        <p:spPr>
          <a:xfrm>
            <a:off x="4242590" y="3198138"/>
            <a:ext cx="24555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rgbClr val="D8D8D8"/>
                </a:solidFill>
                <a:latin typeface="Gill Sans"/>
                <a:ea typeface="Gill Sans"/>
                <a:cs typeface="Gill Sans"/>
                <a:sym typeface="Gill Sans"/>
              </a:rPr>
              <a:t>November</a:t>
            </a:r>
            <a:r>
              <a:rPr lang="en-US" sz="2400" b="0" i="0" u="none" strike="noStrike" cap="none">
                <a:solidFill>
                  <a:srgbClr val="D8D8D8"/>
                </a:solidFill>
                <a:latin typeface="Arial"/>
                <a:ea typeface="Arial"/>
                <a:cs typeface="Arial"/>
                <a:sym typeface="Arial"/>
              </a:rPr>
              <a:t>,</a:t>
            </a:r>
            <a:r>
              <a:rPr lang="en-US" sz="2400" b="0" i="0" u="none" strike="noStrike" cap="none">
                <a:solidFill>
                  <a:srgbClr val="D8D8D8"/>
                </a:solidFill>
                <a:latin typeface="Gill Sans"/>
                <a:ea typeface="Gill Sans"/>
                <a:cs typeface="Gill Sans"/>
                <a:sym typeface="Gill Sans"/>
              </a:rPr>
              <a:t> 2022</a:t>
            </a:r>
            <a:endParaRPr sz="1400" b="0" i="0" u="none" strike="noStrike" cap="none">
              <a:solidFill>
                <a:srgbClr val="000000"/>
              </a:solidFill>
              <a:latin typeface="Arial"/>
              <a:ea typeface="Arial"/>
              <a:cs typeface="Arial"/>
              <a:sym typeface="Arial"/>
            </a:endParaRPr>
          </a:p>
        </p:txBody>
      </p:sp>
      <p:pic>
        <p:nvPicPr>
          <p:cNvPr id="93" name="Google Shape;93;p11"/>
          <p:cNvPicPr preferRelativeResize="0"/>
          <p:nvPr/>
        </p:nvPicPr>
        <p:blipFill rotWithShape="1">
          <a:blip r:embed="rId6">
            <a:alphaModFix/>
          </a:blip>
          <a:srcRect/>
          <a:stretch/>
        </p:blipFill>
        <p:spPr>
          <a:xfrm>
            <a:off x="6797107" y="5026244"/>
            <a:ext cx="2936506" cy="11100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0"/>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93" name="Google Shape;193;p20"/>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10</a:t>
            </a:fld>
            <a:endParaRPr/>
          </a:p>
        </p:txBody>
      </p:sp>
      <p:sp>
        <p:nvSpPr>
          <p:cNvPr id="194" name="Google Shape;194;p20"/>
          <p:cNvSpPr txBox="1">
            <a:spLocks noGrp="1"/>
          </p:cNvSpPr>
          <p:nvPr>
            <p:ph type="title"/>
          </p:nvPr>
        </p:nvSpPr>
        <p:spPr>
          <a:xfrm>
            <a:off x="581192" y="702156"/>
            <a:ext cx="5029899"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Survey - Aleutian Islands Bottom Trawl</a:t>
            </a:r>
            <a:endParaRPr>
              <a:latin typeface="Arial"/>
              <a:ea typeface="Arial"/>
              <a:cs typeface="Arial"/>
              <a:sym typeface="Arial"/>
            </a:endParaRPr>
          </a:p>
        </p:txBody>
      </p:sp>
      <p:pic>
        <p:nvPicPr>
          <p:cNvPr id="195" name="Google Shape;195;p20" descr="Chart&#10;&#10;Description automatically generated"/>
          <p:cNvPicPr preferRelativeResize="0"/>
          <p:nvPr/>
        </p:nvPicPr>
        <p:blipFill rotWithShape="1">
          <a:blip r:embed="rId4">
            <a:alphaModFix/>
          </a:blip>
          <a:srcRect/>
          <a:stretch/>
        </p:blipFill>
        <p:spPr>
          <a:xfrm>
            <a:off x="638681" y="2457397"/>
            <a:ext cx="5751844" cy="3498740"/>
          </a:xfrm>
          <a:prstGeom prst="rect">
            <a:avLst/>
          </a:prstGeom>
          <a:solidFill>
            <a:srgbClr val="FF0000"/>
          </a:solidFill>
          <a:ln w="9525" cap="flat" cmpd="sng">
            <a:solidFill>
              <a:srgbClr val="0070C0"/>
            </a:solidFill>
            <a:prstDash val="solid"/>
            <a:round/>
            <a:headEnd type="none" w="sm" len="sm"/>
            <a:tailEnd type="none" w="sm" len="sm"/>
          </a:ln>
        </p:spPr>
      </p:pic>
      <p:pic>
        <p:nvPicPr>
          <p:cNvPr id="196" name="Google Shape;196;p20"/>
          <p:cNvPicPr preferRelativeResize="0"/>
          <p:nvPr/>
        </p:nvPicPr>
        <p:blipFill rotWithShape="1">
          <a:blip r:embed="rId5">
            <a:alphaModFix/>
          </a:blip>
          <a:srcRect/>
          <a:stretch/>
        </p:blipFill>
        <p:spPr>
          <a:xfrm>
            <a:off x="6452978" y="847841"/>
            <a:ext cx="4700155" cy="5639377"/>
          </a:xfrm>
          <a:prstGeom prst="rect">
            <a:avLst/>
          </a:prstGeom>
          <a:noFill/>
          <a:ln>
            <a:noFill/>
          </a:ln>
        </p:spPr>
      </p:pic>
      <p:sp>
        <p:nvSpPr>
          <p:cNvPr id="197" name="Google Shape;197;p20"/>
          <p:cNvSpPr txBox="1"/>
          <p:nvPr/>
        </p:nvSpPr>
        <p:spPr>
          <a:xfrm>
            <a:off x="5373142" y="3904587"/>
            <a:ext cx="818813"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50" b="1" i="0" u="none" strike="noStrike" cap="none">
                <a:solidFill>
                  <a:srgbClr val="000000"/>
                </a:solidFill>
                <a:latin typeface="Arial"/>
                <a:ea typeface="Arial"/>
                <a:cs typeface="Arial"/>
                <a:sym typeface="Arial"/>
              </a:rPr>
              <a:t>89% increase</a:t>
            </a:r>
            <a:endParaRPr sz="1050" b="1" i="0" u="none" strike="noStrike" cap="none">
              <a:solidFill>
                <a:srgbClr val="000000"/>
              </a:solidFill>
              <a:latin typeface="Arial"/>
              <a:ea typeface="Arial"/>
              <a:cs typeface="Arial"/>
              <a:sym typeface="Arial"/>
            </a:endParaRPr>
          </a:p>
        </p:txBody>
      </p:sp>
      <p:sp>
        <p:nvSpPr>
          <p:cNvPr id="198" name="Google Shape;198;p20"/>
          <p:cNvSpPr/>
          <p:nvPr/>
        </p:nvSpPr>
        <p:spPr>
          <a:xfrm>
            <a:off x="5782548" y="4516395"/>
            <a:ext cx="130160" cy="117388"/>
          </a:xfrm>
          <a:prstGeom prst="ellipse">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9" name="Google Shape;199;p20"/>
          <p:cNvSpPr txBox="1"/>
          <p:nvPr/>
        </p:nvSpPr>
        <p:spPr>
          <a:xfrm>
            <a:off x="11118643" y="1538696"/>
            <a:ext cx="1060926" cy="16004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200% Increase </a:t>
            </a:r>
            <a:endParaRPr/>
          </a:p>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in the 100-200 m depth strata</a:t>
            </a:r>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cxnSp>
        <p:nvCxnSpPr>
          <p:cNvPr id="200" name="Google Shape;200;p20"/>
          <p:cNvCxnSpPr>
            <a:stCxn id="198" idx="1"/>
            <a:endCxn id="198" idx="5"/>
          </p:cNvCxnSpPr>
          <p:nvPr/>
        </p:nvCxnSpPr>
        <p:spPr>
          <a:xfrm>
            <a:off x="5801609" y="4533586"/>
            <a:ext cx="92100" cy="83100"/>
          </a:xfrm>
          <a:prstGeom prst="straightConnector1">
            <a:avLst/>
          </a:prstGeom>
          <a:noFill/>
          <a:ln w="9525" cap="flat" cmpd="sng">
            <a:solidFill>
              <a:srgbClr val="172F5E"/>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1"/>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07" name="Google Shape;207;p21"/>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11</a:t>
            </a:fld>
            <a:endParaRPr/>
          </a:p>
        </p:txBody>
      </p:sp>
      <p:sp>
        <p:nvSpPr>
          <p:cNvPr id="208" name="Google Shape;208;p21"/>
          <p:cNvSpPr txBox="1">
            <a:spLocks noGrp="1"/>
          </p:cNvSpPr>
          <p:nvPr>
            <p:ph type="title"/>
          </p:nvPr>
        </p:nvSpPr>
        <p:spPr>
          <a:xfrm>
            <a:off x="1246210" y="191250"/>
            <a:ext cx="9175872"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Survey Age Composition - AI Bottom Trawl</a:t>
            </a:r>
            <a:endParaRPr/>
          </a:p>
        </p:txBody>
      </p:sp>
      <p:pic>
        <p:nvPicPr>
          <p:cNvPr id="209" name="Google Shape;209;p21"/>
          <p:cNvPicPr preferRelativeResize="0"/>
          <p:nvPr/>
        </p:nvPicPr>
        <p:blipFill rotWithShape="1">
          <a:blip r:embed="rId4">
            <a:alphaModFix/>
          </a:blip>
          <a:srcRect/>
          <a:stretch/>
        </p:blipFill>
        <p:spPr>
          <a:xfrm>
            <a:off x="3624528" y="1204950"/>
            <a:ext cx="4590415" cy="549275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2"/>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16" name="Google Shape;216;p2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12</a:t>
            </a:fld>
            <a:endParaRPr/>
          </a:p>
        </p:txBody>
      </p:sp>
      <p:sp>
        <p:nvSpPr>
          <p:cNvPr id="217" name="Google Shape;217;p22"/>
          <p:cNvSpPr txBox="1">
            <a:spLocks noGrp="1"/>
          </p:cNvSpPr>
          <p:nvPr>
            <p:ph type="title"/>
          </p:nvPr>
        </p:nvSpPr>
        <p:spPr>
          <a:xfrm>
            <a:off x="1495592" y="263467"/>
            <a:ext cx="8947272"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Survey Age Composition - AI Bottom Trawl</a:t>
            </a:r>
            <a:endParaRPr/>
          </a:p>
        </p:txBody>
      </p:sp>
      <p:pic>
        <p:nvPicPr>
          <p:cNvPr id="218" name="Google Shape;218;p22" descr="A picture containing graphical user interface&#10;&#10;Description automatically generated"/>
          <p:cNvPicPr preferRelativeResize="0"/>
          <p:nvPr/>
        </p:nvPicPr>
        <p:blipFill rotWithShape="1">
          <a:blip r:embed="rId4">
            <a:alphaModFix/>
          </a:blip>
          <a:srcRect/>
          <a:stretch/>
        </p:blipFill>
        <p:spPr>
          <a:xfrm>
            <a:off x="3124175" y="1287953"/>
            <a:ext cx="5943600" cy="54349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3"/>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25" name="Google Shape;225;p23"/>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13</a:t>
            </a:fld>
            <a:endParaRPr/>
          </a:p>
        </p:txBody>
      </p:sp>
      <p:sp>
        <p:nvSpPr>
          <p:cNvPr id="226" name="Google Shape;226;p2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Bottom Temperature</a:t>
            </a:r>
            <a:endParaRPr>
              <a:latin typeface="Arial"/>
              <a:ea typeface="Arial"/>
              <a:cs typeface="Arial"/>
              <a:sym typeface="Arial"/>
            </a:endParaRPr>
          </a:p>
        </p:txBody>
      </p:sp>
      <p:sp>
        <p:nvSpPr>
          <p:cNvPr id="227" name="Google Shape;227;p23"/>
          <p:cNvSpPr txBox="1">
            <a:spLocks noGrp="1"/>
          </p:cNvSpPr>
          <p:nvPr>
            <p:ph type="body" idx="1"/>
          </p:nvPr>
        </p:nvSpPr>
        <p:spPr>
          <a:xfrm>
            <a:off x="581200" y="2180500"/>
            <a:ext cx="5469600" cy="3678300"/>
          </a:xfrm>
          <a:prstGeom prst="rect">
            <a:avLst/>
          </a:prstGeom>
          <a:noFill/>
          <a:ln>
            <a:noFill/>
          </a:ln>
        </p:spPr>
        <p:txBody>
          <a:bodyPr spcFirstLastPara="1" wrap="square" lIns="91425" tIns="45700" rIns="91425" bIns="45700" anchor="t" anchorCtr="0">
            <a:normAutofit/>
          </a:bodyPr>
          <a:lstStyle/>
          <a:p>
            <a:pPr marL="457200" lvl="0" indent="-333756" algn="l" rtl="0">
              <a:lnSpc>
                <a:spcPct val="100000"/>
              </a:lnSpc>
              <a:spcBef>
                <a:spcPts val="360"/>
              </a:spcBef>
              <a:spcAft>
                <a:spcPts val="0"/>
              </a:spcAft>
              <a:buSzPts val="1656"/>
              <a:buFont typeface="Arial"/>
              <a:buChar char="◼"/>
            </a:pPr>
            <a:r>
              <a:rPr lang="en-US">
                <a:latin typeface="Arial"/>
                <a:ea typeface="Arial"/>
                <a:cs typeface="Arial"/>
                <a:sym typeface="Arial"/>
              </a:rPr>
              <a:t>Ave. bottom temp. 2022 ≈ 2018</a:t>
            </a:r>
            <a:endParaRPr/>
          </a:p>
          <a:p>
            <a:pPr marL="457200" lvl="0" indent="-333756" algn="l" rtl="0">
              <a:lnSpc>
                <a:spcPct val="100000"/>
              </a:lnSpc>
              <a:spcBef>
                <a:spcPts val="360"/>
              </a:spcBef>
              <a:spcAft>
                <a:spcPts val="0"/>
              </a:spcAft>
              <a:buSzPts val="1656"/>
              <a:buFont typeface="Arial"/>
              <a:buChar char="◼"/>
            </a:pPr>
            <a:r>
              <a:rPr lang="en-US">
                <a:latin typeface="Arial"/>
                <a:ea typeface="Arial"/>
                <a:cs typeface="Arial"/>
                <a:sym typeface="Arial"/>
              </a:rPr>
              <a:t>2022 ave. bottom temp. above long term mean</a:t>
            </a:r>
            <a:endParaRPr/>
          </a:p>
          <a:p>
            <a:pPr marL="457200" lvl="0" indent="-333756" algn="l" rtl="0">
              <a:lnSpc>
                <a:spcPct val="100000"/>
              </a:lnSpc>
              <a:spcBef>
                <a:spcPts val="360"/>
              </a:spcBef>
              <a:spcAft>
                <a:spcPts val="0"/>
              </a:spcAft>
              <a:buSzPts val="1656"/>
              <a:buFont typeface="Arial"/>
              <a:buChar char="◼"/>
            </a:pPr>
            <a:r>
              <a:rPr lang="en-US">
                <a:latin typeface="Arial"/>
                <a:ea typeface="Arial"/>
                <a:cs typeface="Arial"/>
                <a:sym typeface="Arial"/>
              </a:rPr>
              <a:t>Strong yc have been spawned in both temperature extremes</a:t>
            </a:r>
            <a:endParaRPr>
              <a:latin typeface="Arial"/>
              <a:ea typeface="Arial"/>
              <a:cs typeface="Arial"/>
              <a:sym typeface="Arial"/>
            </a:endParaRPr>
          </a:p>
        </p:txBody>
      </p:sp>
      <p:pic>
        <p:nvPicPr>
          <p:cNvPr id="228" name="Google Shape;228;p23" descr="https://lh4.googleusercontent.com/JLl1KKT9_TRKmsxm7G6ZIX-WxCcYyXQVBQ8J4WYe6VDSj80UVQurCRN6Rq9BVYcx-7nVcxhlEj9AEkJljjS0jlMEgZuR5ZyUBvEaKJ6WB1tAbXzlwHrKuvFOEX0M9-qu2G158kRrps3tO6T4iYc_UdWVPTi5RfILpS82GnwjaOMmilALshlD_4s6WwMnmzA90WwJ8w"/>
          <p:cNvPicPr preferRelativeResize="0"/>
          <p:nvPr/>
        </p:nvPicPr>
        <p:blipFill rotWithShape="1">
          <a:blip r:embed="rId4">
            <a:alphaModFix/>
          </a:blip>
          <a:srcRect/>
          <a:stretch/>
        </p:blipFill>
        <p:spPr>
          <a:xfrm>
            <a:off x="6400800" y="0"/>
            <a:ext cx="5782686" cy="68579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4"/>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35" name="Google Shape;235;p24"/>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14</a:t>
            </a:fld>
            <a:endParaRPr/>
          </a:p>
        </p:txBody>
      </p:sp>
      <p:sp>
        <p:nvSpPr>
          <p:cNvPr id="236" name="Google Shape;236;p2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Model Summary</a:t>
            </a:r>
            <a:endParaRPr>
              <a:latin typeface="Arial"/>
              <a:ea typeface="Arial"/>
              <a:cs typeface="Arial"/>
              <a:sym typeface="Arial"/>
            </a:endParaRPr>
          </a:p>
        </p:txBody>
      </p:sp>
      <p:sp>
        <p:nvSpPr>
          <p:cNvPr id="237" name="Google Shape;237;p24"/>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t" anchorCtr="0">
            <a:normAutofit/>
          </a:bodyPr>
          <a:lstStyle/>
          <a:p>
            <a:pPr marL="457200" lvl="0" indent="-333756" algn="l" rtl="0">
              <a:lnSpc>
                <a:spcPct val="100000"/>
              </a:lnSpc>
              <a:spcBef>
                <a:spcPts val="360"/>
              </a:spcBef>
              <a:spcAft>
                <a:spcPts val="0"/>
              </a:spcAft>
              <a:buSzPts val="1656"/>
              <a:buFont typeface="Arial"/>
              <a:buChar char="◼"/>
            </a:pPr>
            <a:r>
              <a:rPr lang="en-US">
                <a:latin typeface="Arial"/>
                <a:ea typeface="Arial"/>
                <a:cs typeface="Arial"/>
                <a:sym typeface="Arial"/>
              </a:rPr>
              <a:t>No Model Changes</a:t>
            </a:r>
            <a:endParaRPr>
              <a:latin typeface="Arial"/>
              <a:ea typeface="Arial"/>
              <a:cs typeface="Arial"/>
              <a:sym typeface="Arial"/>
            </a:endParaRPr>
          </a:p>
          <a:p>
            <a:pPr marL="914400" lvl="1" indent="-333756" algn="l" rtl="0">
              <a:lnSpc>
                <a:spcPct val="100000"/>
              </a:lnSpc>
              <a:spcBef>
                <a:spcPts val="0"/>
              </a:spcBef>
              <a:spcAft>
                <a:spcPts val="0"/>
              </a:spcAft>
              <a:buSzPts val="1656"/>
              <a:buFont typeface="Arial"/>
              <a:buChar char="◼"/>
            </a:pPr>
            <a:r>
              <a:rPr lang="en-US">
                <a:latin typeface="Arial"/>
                <a:ea typeface="Arial"/>
                <a:cs typeface="Arial"/>
                <a:sym typeface="Arial"/>
              </a:rPr>
              <a:t>Same model as last year (Mod16b)</a:t>
            </a:r>
            <a:endParaRPr/>
          </a:p>
          <a:p>
            <a:pPr marL="914400" lvl="1" indent="-333756" algn="l" rtl="0">
              <a:lnSpc>
                <a:spcPct val="100000"/>
              </a:lnSpc>
              <a:spcBef>
                <a:spcPts val="0"/>
              </a:spcBef>
              <a:spcAft>
                <a:spcPts val="0"/>
              </a:spcAft>
              <a:buSzPts val="1656"/>
              <a:buFont typeface="Arial"/>
              <a:buChar char="◼"/>
            </a:pPr>
            <a:r>
              <a:rPr lang="en-US">
                <a:latin typeface="Arial"/>
                <a:ea typeface="Arial"/>
                <a:cs typeface="Arial"/>
                <a:sym typeface="Arial"/>
              </a:rPr>
              <a:t>Updated catch, 2021 fishery ages, 2022 survey biomass</a:t>
            </a:r>
            <a:endParaRPr/>
          </a:p>
          <a:p>
            <a:pPr marL="914400" lvl="1" indent="-228600" algn="l" rtl="0">
              <a:lnSpc>
                <a:spcPct val="100000"/>
              </a:lnSpc>
              <a:spcBef>
                <a:spcPts val="0"/>
              </a:spcBef>
              <a:spcAft>
                <a:spcPts val="0"/>
              </a:spcAft>
              <a:buSzPts val="1656"/>
              <a:buFont typeface="Arial"/>
              <a:buNone/>
            </a:pPr>
            <a:endParaRPr>
              <a:latin typeface="Arial"/>
              <a:ea typeface="Arial"/>
              <a:cs typeface="Arial"/>
              <a:sym typeface="Arial"/>
            </a:endParaRPr>
          </a:p>
          <a:p>
            <a:pPr marL="457200" lvl="0" indent="-333756" algn="l" rtl="0">
              <a:lnSpc>
                <a:spcPct val="100000"/>
              </a:lnSpc>
              <a:spcBef>
                <a:spcPts val="0"/>
              </a:spcBef>
              <a:spcAft>
                <a:spcPts val="0"/>
              </a:spcAft>
              <a:buSzPts val="1656"/>
              <a:buFont typeface="Arial"/>
              <a:buChar char="◼"/>
            </a:pPr>
            <a:r>
              <a:rPr lang="en-US">
                <a:latin typeface="Arial"/>
                <a:ea typeface="Arial"/>
                <a:cs typeface="Arial"/>
                <a:sym typeface="Arial"/>
              </a:rPr>
              <a:t>The est. ave. selectivity for 2017-2021 used for projections</a:t>
            </a:r>
            <a:endParaRPr/>
          </a:p>
          <a:p>
            <a:pPr marL="457200" lvl="0" indent="-333756" algn="l" rtl="0">
              <a:lnSpc>
                <a:spcPct val="100000"/>
              </a:lnSpc>
              <a:spcBef>
                <a:spcPts val="0"/>
              </a:spcBef>
              <a:spcAft>
                <a:spcPts val="0"/>
              </a:spcAft>
              <a:buSzPts val="1656"/>
              <a:buFont typeface="Arial"/>
              <a:buChar char="◼"/>
            </a:pPr>
            <a:r>
              <a:rPr lang="en-US">
                <a:latin typeface="Arial"/>
                <a:ea typeface="Arial"/>
                <a:cs typeface="Arial"/>
                <a:sym typeface="Arial"/>
              </a:rPr>
              <a:t>We assume projected 2023 and 2024 catch &lt; maxABC (SSL regulations)</a:t>
            </a:r>
            <a:endParaRPr/>
          </a:p>
          <a:p>
            <a:pPr marL="457200" lvl="0" indent="-228600" algn="l" rtl="0">
              <a:lnSpc>
                <a:spcPct val="100000"/>
              </a:lnSpc>
              <a:spcBef>
                <a:spcPts val="0"/>
              </a:spcBef>
              <a:spcAft>
                <a:spcPts val="0"/>
              </a:spcAft>
              <a:buSzPts val="1656"/>
              <a:buFont typeface="Arial"/>
              <a:buNone/>
            </a:pPr>
            <a:endParaRPr>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5"/>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44" name="Google Shape;244;p25"/>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15</a:t>
            </a:fld>
            <a:endParaRPr/>
          </a:p>
        </p:txBody>
      </p:sp>
      <p:sp>
        <p:nvSpPr>
          <p:cNvPr id="245" name="Google Shape;245;p25"/>
          <p:cNvSpPr txBox="1">
            <a:spLocks noGrp="1"/>
          </p:cNvSpPr>
          <p:nvPr>
            <p:ph type="title"/>
          </p:nvPr>
        </p:nvSpPr>
        <p:spPr>
          <a:xfrm>
            <a:off x="581192" y="702156"/>
            <a:ext cx="3681889"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Model Fit – Fishery Age Composition</a:t>
            </a:r>
            <a:endParaRPr>
              <a:latin typeface="Arial"/>
              <a:ea typeface="Arial"/>
              <a:cs typeface="Arial"/>
              <a:sym typeface="Arial"/>
            </a:endParaRPr>
          </a:p>
        </p:txBody>
      </p:sp>
      <p:pic>
        <p:nvPicPr>
          <p:cNvPr id="246" name="Google Shape;246;p25" descr="Chart&#10;&#10;Description automatically generated with medium confidence"/>
          <p:cNvPicPr preferRelativeResize="0"/>
          <p:nvPr/>
        </p:nvPicPr>
        <p:blipFill rotWithShape="1">
          <a:blip r:embed="rId4">
            <a:alphaModFix/>
          </a:blip>
          <a:srcRect t="4849"/>
          <a:stretch/>
        </p:blipFill>
        <p:spPr>
          <a:xfrm>
            <a:off x="4626841" y="758207"/>
            <a:ext cx="6580909" cy="60121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6"/>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53" name="Google Shape;253;p26"/>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4590B8"/>
                </a:solidFill>
                <a:latin typeface="Gill Sans"/>
                <a:ea typeface="Gill Sans"/>
                <a:cs typeface="Gill Sans"/>
                <a:sym typeface="Gill Sans"/>
              </a:rPr>
              <a:t>16</a:t>
            </a:fld>
            <a:endParaRPr sz="1600" b="0" i="0" u="none" strike="noStrike" cap="none">
              <a:solidFill>
                <a:srgbClr val="4590B8"/>
              </a:solidFill>
              <a:latin typeface="Gill Sans"/>
              <a:ea typeface="Gill Sans"/>
              <a:cs typeface="Gill Sans"/>
              <a:sym typeface="Gill Sans"/>
            </a:endParaRPr>
          </a:p>
        </p:txBody>
      </p:sp>
      <p:sp>
        <p:nvSpPr>
          <p:cNvPr id="254" name="Google Shape;254;p26"/>
          <p:cNvSpPr txBox="1">
            <a:spLocks noGrp="1"/>
          </p:cNvSpPr>
          <p:nvPr>
            <p:ph type="title"/>
          </p:nvPr>
        </p:nvSpPr>
        <p:spPr>
          <a:xfrm>
            <a:off x="581192" y="702156"/>
            <a:ext cx="4299727"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Model Fit – Survey Biomass</a:t>
            </a:r>
            <a:endParaRPr>
              <a:latin typeface="Arial"/>
              <a:ea typeface="Arial"/>
              <a:cs typeface="Arial"/>
              <a:sym typeface="Arial"/>
            </a:endParaRPr>
          </a:p>
        </p:txBody>
      </p:sp>
      <p:pic>
        <p:nvPicPr>
          <p:cNvPr id="255" name="Google Shape;255;p26" descr="Chart&#10;&#10;Description automatically generated"/>
          <p:cNvPicPr preferRelativeResize="0"/>
          <p:nvPr/>
        </p:nvPicPr>
        <p:blipFill rotWithShape="1">
          <a:blip r:embed="rId4">
            <a:alphaModFix/>
          </a:blip>
          <a:srcRect/>
          <a:stretch/>
        </p:blipFill>
        <p:spPr>
          <a:xfrm>
            <a:off x="638681" y="2457397"/>
            <a:ext cx="5751844" cy="3498740"/>
          </a:xfrm>
          <a:prstGeom prst="rect">
            <a:avLst/>
          </a:prstGeom>
          <a:solidFill>
            <a:srgbClr val="FF0000"/>
          </a:solidFill>
          <a:ln w="9525" cap="flat" cmpd="sng">
            <a:solidFill>
              <a:srgbClr val="0070C0"/>
            </a:solidFill>
            <a:prstDash val="solid"/>
            <a:round/>
            <a:headEnd type="none" w="sm" len="sm"/>
            <a:tailEnd type="none" w="sm" len="sm"/>
          </a:ln>
        </p:spPr>
      </p:pic>
      <p:pic>
        <p:nvPicPr>
          <p:cNvPr id="256" name="Google Shape;256;p26"/>
          <p:cNvPicPr preferRelativeResize="0"/>
          <p:nvPr/>
        </p:nvPicPr>
        <p:blipFill rotWithShape="1">
          <a:blip r:embed="rId5">
            <a:alphaModFix/>
          </a:blip>
          <a:srcRect/>
          <a:stretch/>
        </p:blipFill>
        <p:spPr>
          <a:xfrm>
            <a:off x="6477607" y="823126"/>
            <a:ext cx="4700155" cy="5639377"/>
          </a:xfrm>
          <a:prstGeom prst="rect">
            <a:avLst/>
          </a:prstGeom>
          <a:noFill/>
          <a:ln>
            <a:noFill/>
          </a:ln>
        </p:spPr>
      </p:pic>
      <p:sp>
        <p:nvSpPr>
          <p:cNvPr id="257" name="Google Shape;257;p26"/>
          <p:cNvSpPr txBox="1"/>
          <p:nvPr/>
        </p:nvSpPr>
        <p:spPr>
          <a:xfrm>
            <a:off x="5373142" y="3904587"/>
            <a:ext cx="818813" cy="4154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1" i="0" u="none" strike="noStrike" cap="none">
                <a:solidFill>
                  <a:srgbClr val="000000"/>
                </a:solidFill>
                <a:latin typeface="Arial"/>
                <a:ea typeface="Arial"/>
                <a:cs typeface="Arial"/>
                <a:sym typeface="Arial"/>
              </a:rPr>
              <a:t>89% increase</a:t>
            </a:r>
            <a:endParaRPr sz="1050" b="1" i="0" u="none" strike="noStrike" cap="none">
              <a:solidFill>
                <a:srgbClr val="000000"/>
              </a:solidFill>
              <a:latin typeface="Arial"/>
              <a:ea typeface="Arial"/>
              <a:cs typeface="Arial"/>
              <a:sym typeface="Arial"/>
            </a:endParaRPr>
          </a:p>
        </p:txBody>
      </p:sp>
      <p:sp>
        <p:nvSpPr>
          <p:cNvPr id="258" name="Google Shape;258;p26"/>
          <p:cNvSpPr/>
          <p:nvPr/>
        </p:nvSpPr>
        <p:spPr>
          <a:xfrm>
            <a:off x="5782548" y="4516395"/>
            <a:ext cx="130160" cy="117388"/>
          </a:xfrm>
          <a:prstGeom prst="ellipse">
            <a:avLst/>
          </a:prstGeom>
          <a:solidFill>
            <a:srgbClr val="FF0000"/>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259" name="Google Shape;259;p26"/>
          <p:cNvSpPr txBox="1"/>
          <p:nvPr/>
        </p:nvSpPr>
        <p:spPr>
          <a:xfrm>
            <a:off x="11118643" y="1538696"/>
            <a:ext cx="1060926" cy="16004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200% Increase </a:t>
            </a:r>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in the 100-200 m depth strata</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60" name="Google Shape;260;p26"/>
          <p:cNvCxnSpPr>
            <a:stCxn id="258" idx="1"/>
            <a:endCxn id="258" idx="5"/>
          </p:cNvCxnSpPr>
          <p:nvPr/>
        </p:nvCxnSpPr>
        <p:spPr>
          <a:xfrm>
            <a:off x="5801609" y="4533586"/>
            <a:ext cx="92100" cy="83100"/>
          </a:xfrm>
          <a:prstGeom prst="straightConnector1">
            <a:avLst/>
          </a:prstGeom>
          <a:noFill/>
          <a:ln w="9525" cap="flat" cmpd="sng">
            <a:solidFill>
              <a:srgbClr val="172F5E"/>
            </a:solidFill>
            <a:prstDash val="solid"/>
            <a:round/>
            <a:headEnd type="none" w="sm" len="sm"/>
            <a:tailEnd type="none" w="sm" len="sm"/>
          </a:ln>
        </p:spPr>
      </p:cxnSp>
      <p:sp>
        <p:nvSpPr>
          <p:cNvPr id="261" name="Google Shape;261;p26"/>
          <p:cNvSpPr/>
          <p:nvPr/>
        </p:nvSpPr>
        <p:spPr>
          <a:xfrm>
            <a:off x="8078241" y="2391031"/>
            <a:ext cx="250213" cy="176483"/>
          </a:xfrm>
          <a:prstGeom prst="ellipse">
            <a:avLst/>
          </a:prstGeom>
          <a:noFill/>
          <a:ln w="25400" cap="flat"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2" name="Google Shape;262;p26"/>
          <p:cNvSpPr/>
          <p:nvPr/>
        </p:nvSpPr>
        <p:spPr>
          <a:xfrm>
            <a:off x="9418321" y="2378676"/>
            <a:ext cx="250841" cy="195018"/>
          </a:xfrm>
          <a:prstGeom prst="ellipse">
            <a:avLst/>
          </a:prstGeom>
          <a:noFill/>
          <a:ln w="25400" cap="flat"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63" name="Google Shape;263;p26"/>
          <p:cNvSpPr/>
          <p:nvPr/>
        </p:nvSpPr>
        <p:spPr>
          <a:xfrm>
            <a:off x="10095470" y="4145692"/>
            <a:ext cx="264260" cy="174393"/>
          </a:xfrm>
          <a:prstGeom prst="ellipse">
            <a:avLst/>
          </a:prstGeom>
          <a:noFill/>
          <a:ln w="25400" cap="flat"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7"/>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70" name="Google Shape;270;p27"/>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17</a:t>
            </a:fld>
            <a:endParaRPr/>
          </a:p>
        </p:txBody>
      </p:sp>
      <p:sp>
        <p:nvSpPr>
          <p:cNvPr id="271" name="Google Shape;271;p27"/>
          <p:cNvSpPr txBox="1">
            <a:spLocks noGrp="1"/>
          </p:cNvSpPr>
          <p:nvPr>
            <p:ph type="title"/>
          </p:nvPr>
        </p:nvSpPr>
        <p:spPr>
          <a:xfrm>
            <a:off x="581192" y="702156"/>
            <a:ext cx="3650997"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Model Fit - Survey Age Composition</a:t>
            </a:r>
            <a:endParaRPr>
              <a:latin typeface="Arial"/>
              <a:ea typeface="Arial"/>
              <a:cs typeface="Arial"/>
              <a:sym typeface="Arial"/>
            </a:endParaRPr>
          </a:p>
        </p:txBody>
      </p:sp>
      <p:pic>
        <p:nvPicPr>
          <p:cNvPr id="272" name="Google Shape;272;p27" descr="A picture containing graphical user interface&#10;&#10;Description automatically generated"/>
          <p:cNvPicPr preferRelativeResize="0"/>
          <p:nvPr/>
        </p:nvPicPr>
        <p:blipFill rotWithShape="1">
          <a:blip r:embed="rId4">
            <a:alphaModFix/>
          </a:blip>
          <a:srcRect/>
          <a:stretch/>
        </p:blipFill>
        <p:spPr>
          <a:xfrm>
            <a:off x="4322780" y="886272"/>
            <a:ext cx="5943600" cy="543496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8"/>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79" name="Google Shape;279;p28"/>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18</a:t>
            </a:fld>
            <a:endParaRPr/>
          </a:p>
        </p:txBody>
      </p:sp>
      <p:sp>
        <p:nvSpPr>
          <p:cNvPr id="280" name="Google Shape;280;p2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Fishery Selectivity</a:t>
            </a:r>
            <a:endParaRPr>
              <a:latin typeface="Arial"/>
              <a:ea typeface="Arial"/>
              <a:cs typeface="Arial"/>
              <a:sym typeface="Arial"/>
            </a:endParaRPr>
          </a:p>
        </p:txBody>
      </p:sp>
      <p:pic>
        <p:nvPicPr>
          <p:cNvPr id="281" name="Google Shape;281;p28" descr="Background pattern&#10;&#10;Description automatically generated"/>
          <p:cNvPicPr preferRelativeResize="0"/>
          <p:nvPr/>
        </p:nvPicPr>
        <p:blipFill rotWithShape="1">
          <a:blip r:embed="rId4">
            <a:alphaModFix/>
          </a:blip>
          <a:srcRect/>
          <a:stretch/>
        </p:blipFill>
        <p:spPr>
          <a:xfrm>
            <a:off x="4807508" y="768916"/>
            <a:ext cx="3045212" cy="59655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9"/>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19</a:t>
            </a:fld>
            <a:endParaRPr/>
          </a:p>
        </p:txBody>
      </p:sp>
      <p:sp>
        <p:nvSpPr>
          <p:cNvPr id="287" name="Google Shape;287;p29"/>
          <p:cNvSpPr txBox="1">
            <a:spLocks noGrp="1"/>
          </p:cNvSpPr>
          <p:nvPr>
            <p:ph type="title"/>
          </p:nvPr>
        </p:nvSpPr>
        <p:spPr>
          <a:xfrm>
            <a:off x="581192" y="702156"/>
            <a:ext cx="11029616" cy="10138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lt1"/>
              </a:buClr>
              <a:buSzPts val="3200"/>
              <a:buFont typeface="Gill Sans"/>
              <a:buNone/>
            </a:pPr>
            <a:r>
              <a:rPr lang="en-US">
                <a:latin typeface="Arial"/>
                <a:ea typeface="Arial"/>
                <a:cs typeface="Arial"/>
                <a:sym typeface="Arial"/>
              </a:rPr>
              <a:t>Survey Selectivity</a:t>
            </a:r>
            <a:endParaRPr>
              <a:latin typeface="Arial"/>
              <a:ea typeface="Arial"/>
              <a:cs typeface="Arial"/>
              <a:sym typeface="Arial"/>
            </a:endParaRPr>
          </a:p>
        </p:txBody>
      </p:sp>
      <p:pic>
        <p:nvPicPr>
          <p:cNvPr id="288" name="Google Shape;288;p29"/>
          <p:cNvPicPr preferRelativeResize="0"/>
          <p:nvPr/>
        </p:nvPicPr>
        <p:blipFill rotWithShape="1">
          <a:blip r:embed="rId4">
            <a:alphaModFix/>
          </a:blip>
          <a:srcRect/>
          <a:stretch/>
        </p:blipFill>
        <p:spPr>
          <a:xfrm>
            <a:off x="3637408" y="2063579"/>
            <a:ext cx="5605446" cy="361144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2"/>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00" name="Google Shape;100;p1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600"/>
              <a:buFont typeface="Arial"/>
              <a:buNone/>
            </a:pPr>
            <a:fld id="{00000000-1234-1234-1234-123412341234}" type="slidenum">
              <a:rPr lang="en-US"/>
              <a:t>2</a:t>
            </a:fld>
            <a:endParaRPr/>
          </a:p>
        </p:txBody>
      </p:sp>
      <p:sp>
        <p:nvSpPr>
          <p:cNvPr id="101" name="Google Shape;101;p1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Stock Overview</a:t>
            </a:r>
            <a:endParaRPr>
              <a:latin typeface="Arial"/>
              <a:ea typeface="Arial"/>
              <a:cs typeface="Arial"/>
              <a:sym typeface="Arial"/>
            </a:endParaRPr>
          </a:p>
        </p:txBody>
      </p:sp>
      <p:sp>
        <p:nvSpPr>
          <p:cNvPr id="102" name="Google Shape;102;p12"/>
          <p:cNvSpPr txBox="1">
            <a:spLocks noGrp="1"/>
          </p:cNvSpPr>
          <p:nvPr>
            <p:ph type="body" idx="1"/>
          </p:nvPr>
        </p:nvSpPr>
        <p:spPr>
          <a:xfrm>
            <a:off x="581192" y="2180496"/>
            <a:ext cx="11029500" cy="3678300"/>
          </a:xfrm>
          <a:prstGeom prst="rect">
            <a:avLst/>
          </a:prstGeom>
          <a:noFill/>
          <a:ln>
            <a:noFill/>
          </a:ln>
        </p:spPr>
        <p:txBody>
          <a:bodyPr spcFirstLastPara="1" wrap="square" lIns="91425" tIns="45700" rIns="91425" bIns="45700" anchor="t" anchorCtr="0">
            <a:normAutofit/>
          </a:bodyPr>
          <a:lstStyle/>
          <a:p>
            <a:pPr marL="457200" lvl="0" indent="-333756" algn="l" rtl="0">
              <a:lnSpc>
                <a:spcPct val="100000"/>
              </a:lnSpc>
              <a:spcBef>
                <a:spcPts val="360"/>
              </a:spcBef>
              <a:spcAft>
                <a:spcPts val="0"/>
              </a:spcAft>
              <a:buSzPts val="1656"/>
              <a:buFont typeface="Arial"/>
              <a:buChar char="◼"/>
            </a:pPr>
            <a:r>
              <a:rPr lang="en-US">
                <a:latin typeface="Arial"/>
                <a:ea typeface="Arial"/>
                <a:cs typeface="Arial"/>
                <a:sym typeface="Arial"/>
              </a:rPr>
              <a:t>Tier: 3a 2023, 3b 2024</a:t>
            </a:r>
            <a:endParaRPr>
              <a:latin typeface="Arial"/>
              <a:ea typeface="Arial"/>
              <a:cs typeface="Arial"/>
              <a:sym typeface="Arial"/>
            </a:endParaRPr>
          </a:p>
          <a:p>
            <a:pPr marL="457200" lvl="0" indent="-333756" algn="l" rtl="0">
              <a:lnSpc>
                <a:spcPct val="100000"/>
              </a:lnSpc>
              <a:spcBef>
                <a:spcPts val="1000"/>
              </a:spcBef>
              <a:spcAft>
                <a:spcPts val="0"/>
              </a:spcAft>
              <a:buSzPts val="1656"/>
              <a:buFont typeface="Arial"/>
              <a:buChar char="◼"/>
            </a:pPr>
            <a:r>
              <a:rPr lang="en-US">
                <a:latin typeface="Arial"/>
                <a:ea typeface="Arial"/>
                <a:cs typeface="Arial"/>
                <a:sym typeface="Arial"/>
              </a:rPr>
              <a:t>Areas: Southern Bering Sea (SBS) and Aleutian Islands (AI)</a:t>
            </a:r>
            <a:endParaRPr/>
          </a:p>
          <a:p>
            <a:pPr marL="914400" lvl="1" indent="-333756" algn="l" rtl="0">
              <a:lnSpc>
                <a:spcPct val="100000"/>
              </a:lnSpc>
              <a:spcBef>
                <a:spcPts val="1000"/>
              </a:spcBef>
              <a:spcAft>
                <a:spcPts val="0"/>
              </a:spcAft>
              <a:buSzPts val="1656"/>
              <a:buFont typeface="Arial"/>
              <a:buChar char="◼"/>
            </a:pPr>
            <a:r>
              <a:rPr lang="en-US">
                <a:latin typeface="Arial"/>
                <a:ea typeface="Arial"/>
                <a:cs typeface="Arial"/>
                <a:sym typeface="Arial"/>
              </a:rPr>
              <a:t>541 (SBS, EAI), </a:t>
            </a:r>
            <a:endParaRPr>
              <a:latin typeface="Arial"/>
              <a:ea typeface="Arial"/>
              <a:cs typeface="Arial"/>
              <a:sym typeface="Arial"/>
            </a:endParaRPr>
          </a:p>
          <a:p>
            <a:pPr marL="914400" lvl="1" indent="-333756" algn="l" rtl="0">
              <a:lnSpc>
                <a:spcPct val="100000"/>
              </a:lnSpc>
              <a:spcBef>
                <a:spcPts val="1000"/>
              </a:spcBef>
              <a:spcAft>
                <a:spcPts val="0"/>
              </a:spcAft>
              <a:buSzPts val="1656"/>
              <a:buFont typeface="Arial"/>
              <a:buChar char="◼"/>
            </a:pPr>
            <a:r>
              <a:rPr lang="en-US">
                <a:latin typeface="Arial"/>
                <a:ea typeface="Arial"/>
                <a:cs typeface="Arial"/>
                <a:sym typeface="Arial"/>
              </a:rPr>
              <a:t>542 (CAI), </a:t>
            </a:r>
            <a:endParaRPr>
              <a:latin typeface="Arial"/>
              <a:ea typeface="Arial"/>
              <a:cs typeface="Arial"/>
              <a:sym typeface="Arial"/>
            </a:endParaRPr>
          </a:p>
          <a:p>
            <a:pPr marL="914400" lvl="1" indent="-333756" algn="l" rtl="0">
              <a:lnSpc>
                <a:spcPct val="100000"/>
              </a:lnSpc>
              <a:spcBef>
                <a:spcPts val="1000"/>
              </a:spcBef>
              <a:spcAft>
                <a:spcPts val="0"/>
              </a:spcAft>
              <a:buSzPts val="1656"/>
              <a:buFont typeface="Arial"/>
              <a:buChar char="◼"/>
            </a:pPr>
            <a:r>
              <a:rPr lang="en-US">
                <a:latin typeface="Arial"/>
                <a:ea typeface="Arial"/>
                <a:cs typeface="Arial"/>
                <a:sym typeface="Arial"/>
              </a:rPr>
              <a:t>543 (WAI)</a:t>
            </a:r>
            <a:endParaRPr>
              <a:latin typeface="Arial"/>
              <a:ea typeface="Arial"/>
              <a:cs typeface="Arial"/>
              <a:sym typeface="Arial"/>
            </a:endParaRPr>
          </a:p>
          <a:p>
            <a:pPr marL="457200" lvl="0" indent="-333756" algn="l" rtl="0">
              <a:lnSpc>
                <a:spcPct val="100000"/>
              </a:lnSpc>
              <a:spcBef>
                <a:spcPts val="1000"/>
              </a:spcBef>
              <a:spcAft>
                <a:spcPts val="0"/>
              </a:spcAft>
              <a:buSzPts val="1656"/>
              <a:buFont typeface="Arial"/>
              <a:buChar char="◼"/>
            </a:pPr>
            <a:r>
              <a:rPr lang="en-US">
                <a:latin typeface="Arial"/>
                <a:ea typeface="Arial"/>
                <a:cs typeface="Arial"/>
                <a:sym typeface="Arial"/>
              </a:rPr>
              <a:t>Summary of changes to the current assessment data</a:t>
            </a:r>
            <a:endParaRPr/>
          </a:p>
          <a:p>
            <a:pPr marL="457200" lvl="0" indent="-333756" algn="l" rtl="0">
              <a:lnSpc>
                <a:spcPct val="100000"/>
              </a:lnSpc>
              <a:spcBef>
                <a:spcPts val="2000"/>
              </a:spcBef>
              <a:spcAft>
                <a:spcPts val="0"/>
              </a:spcAft>
              <a:buSzPts val="1656"/>
              <a:buFont typeface="Arial"/>
              <a:buChar char="◼"/>
            </a:pPr>
            <a:r>
              <a:rPr lang="en-US">
                <a:latin typeface="Arial"/>
                <a:ea typeface="Arial"/>
                <a:cs typeface="Arial"/>
                <a:sym typeface="Arial"/>
              </a:rPr>
              <a:t>Current year status and projections for 2023 and 2024</a:t>
            </a:r>
            <a:endParaRPr/>
          </a:p>
          <a:p>
            <a:pPr marL="457200" lvl="0" indent="-228600" algn="l" rtl="0">
              <a:lnSpc>
                <a:spcPct val="100000"/>
              </a:lnSpc>
              <a:spcBef>
                <a:spcPts val="2000"/>
              </a:spcBef>
              <a:spcAft>
                <a:spcPts val="1000"/>
              </a:spcAft>
              <a:buSzPts val="1656"/>
              <a:buFont typeface="Arial"/>
              <a:buNone/>
            </a:pPr>
            <a:endParaRPr>
              <a:latin typeface="Arial"/>
              <a:ea typeface="Arial"/>
              <a:cs typeface="Arial"/>
              <a:sym typeface="Arial"/>
            </a:endParaRPr>
          </a:p>
        </p:txBody>
      </p:sp>
      <p:pic>
        <p:nvPicPr>
          <p:cNvPr id="103" name="Google Shape;103;p12"/>
          <p:cNvPicPr preferRelativeResize="0"/>
          <p:nvPr/>
        </p:nvPicPr>
        <p:blipFill rotWithShape="1">
          <a:blip r:embed="rId4">
            <a:alphaModFix/>
          </a:blip>
          <a:srcRect/>
          <a:stretch/>
        </p:blipFill>
        <p:spPr>
          <a:xfrm>
            <a:off x="7795187" y="3407760"/>
            <a:ext cx="3453383" cy="122377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0"/>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95" name="Google Shape;295;p30"/>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20</a:t>
            </a:fld>
            <a:endParaRPr/>
          </a:p>
        </p:txBody>
      </p:sp>
      <p:sp>
        <p:nvSpPr>
          <p:cNvPr id="296" name="Google Shape;296;p3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Time Series - Spawning Stock Biomass</a:t>
            </a:r>
            <a:endParaRPr/>
          </a:p>
        </p:txBody>
      </p:sp>
      <p:pic>
        <p:nvPicPr>
          <p:cNvPr id="297" name="Google Shape;297;p30" descr="Chart&#10;&#10;Description automatically generated"/>
          <p:cNvPicPr preferRelativeResize="0"/>
          <p:nvPr/>
        </p:nvPicPr>
        <p:blipFill rotWithShape="1">
          <a:blip r:embed="rId4">
            <a:alphaModFix/>
          </a:blip>
          <a:srcRect/>
          <a:stretch/>
        </p:blipFill>
        <p:spPr>
          <a:xfrm>
            <a:off x="2920312" y="1952368"/>
            <a:ext cx="6093941" cy="390797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31"/>
          <p:cNvSpPr/>
          <p:nvPr/>
        </p:nvSpPr>
        <p:spPr>
          <a:xfrm>
            <a:off x="476574" y="613656"/>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04" name="Google Shape;304;p31"/>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21</a:t>
            </a:fld>
            <a:endParaRPr/>
          </a:p>
        </p:txBody>
      </p:sp>
      <p:sp>
        <p:nvSpPr>
          <p:cNvPr id="305" name="Google Shape;305;p31"/>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Time Series – Age 1 Recruitment</a:t>
            </a:r>
            <a:endParaRPr>
              <a:latin typeface="Arial"/>
              <a:ea typeface="Arial"/>
              <a:cs typeface="Arial"/>
              <a:sym typeface="Arial"/>
            </a:endParaRPr>
          </a:p>
        </p:txBody>
      </p:sp>
      <p:pic>
        <p:nvPicPr>
          <p:cNvPr id="306" name="Google Shape;306;p31" descr="Chart, bar chart, histogram&#10;&#10;Description automatically generated"/>
          <p:cNvPicPr preferRelativeResize="0"/>
          <p:nvPr/>
        </p:nvPicPr>
        <p:blipFill rotWithShape="1">
          <a:blip r:embed="rId4">
            <a:alphaModFix/>
          </a:blip>
          <a:srcRect/>
          <a:stretch/>
        </p:blipFill>
        <p:spPr>
          <a:xfrm>
            <a:off x="3155033" y="1976290"/>
            <a:ext cx="6297885" cy="3979847"/>
          </a:xfrm>
          <a:prstGeom prst="rect">
            <a:avLst/>
          </a:prstGeom>
          <a:noFill/>
          <a:ln>
            <a:noFill/>
          </a:ln>
        </p:spPr>
      </p:pic>
      <p:sp>
        <p:nvSpPr>
          <p:cNvPr id="307" name="Google Shape;307;p31"/>
          <p:cNvSpPr/>
          <p:nvPr/>
        </p:nvSpPr>
        <p:spPr>
          <a:xfrm>
            <a:off x="6505833" y="3830594"/>
            <a:ext cx="753761" cy="784655"/>
          </a:xfrm>
          <a:prstGeom prst="ellipse">
            <a:avLst/>
          </a:prstGeom>
          <a:noFill/>
          <a:ln w="12700" cap="flat"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08" name="Google Shape;308;p31"/>
          <p:cNvSpPr/>
          <p:nvPr/>
        </p:nvSpPr>
        <p:spPr>
          <a:xfrm>
            <a:off x="7339913" y="4250724"/>
            <a:ext cx="321276" cy="494271"/>
          </a:xfrm>
          <a:prstGeom prst="ellipse">
            <a:avLst/>
          </a:prstGeom>
          <a:noFill/>
          <a:ln w="15875" cap="flat" cmpd="sng">
            <a:solidFill>
              <a:srgbClr val="1224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309" name="Google Shape;309;p31"/>
          <p:cNvCxnSpPr/>
          <p:nvPr/>
        </p:nvCxnSpPr>
        <p:spPr>
          <a:xfrm>
            <a:off x="7441565" y="10210165"/>
            <a:ext cx="4359275" cy="0"/>
          </a:xfrm>
          <a:prstGeom prst="straightConnector1">
            <a:avLst/>
          </a:prstGeom>
          <a:noFill/>
          <a:ln w="15875" cap="flat" cmpd="sng">
            <a:solidFill>
              <a:srgbClr val="595959"/>
            </a:solidFill>
            <a:prstDash val="dash"/>
            <a:round/>
            <a:headEnd type="none" w="sm" len="sm"/>
            <a:tailEnd type="none" w="sm" len="sm"/>
          </a:ln>
          <a:effectLst>
            <a:outerShdw blurRad="40000" dist="20000" dir="5400000" rotWithShape="0">
              <a:srgbClr val="000000">
                <a:alpha val="37647"/>
              </a:srgbClr>
            </a:outerShdw>
          </a:effectLst>
        </p:spPr>
      </p:cxnSp>
      <p:cxnSp>
        <p:nvCxnSpPr>
          <p:cNvPr id="310" name="Google Shape;310;p31"/>
          <p:cNvCxnSpPr/>
          <p:nvPr/>
        </p:nvCxnSpPr>
        <p:spPr>
          <a:xfrm>
            <a:off x="3626708" y="4510216"/>
            <a:ext cx="4646141" cy="6179"/>
          </a:xfrm>
          <a:prstGeom prst="straightConnector1">
            <a:avLst/>
          </a:prstGeom>
          <a:noFill/>
          <a:ln w="9525" cap="flat" cmpd="sng">
            <a:solidFill>
              <a:srgbClr val="172F5E"/>
            </a:solidFill>
            <a:prstDash val="dash"/>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2"/>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17" name="Google Shape;317;p3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22</a:t>
            </a:fld>
            <a:endParaRPr/>
          </a:p>
        </p:txBody>
      </p:sp>
      <p:sp>
        <p:nvSpPr>
          <p:cNvPr id="318" name="Google Shape;318;p3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Time Series - Fishing Mortality</a:t>
            </a:r>
            <a:endParaRPr>
              <a:latin typeface="Arial"/>
              <a:ea typeface="Arial"/>
              <a:cs typeface="Arial"/>
              <a:sym typeface="Arial"/>
            </a:endParaRPr>
          </a:p>
        </p:txBody>
      </p:sp>
      <p:pic>
        <p:nvPicPr>
          <p:cNvPr id="319" name="Google Shape;319;p32" descr="Chart&#10;&#10;Description automatically generated"/>
          <p:cNvPicPr preferRelativeResize="0"/>
          <p:nvPr/>
        </p:nvPicPr>
        <p:blipFill rotWithShape="1">
          <a:blip r:embed="rId4">
            <a:alphaModFix/>
          </a:blip>
          <a:srcRect/>
          <a:stretch/>
        </p:blipFill>
        <p:spPr>
          <a:xfrm>
            <a:off x="3124141" y="1892856"/>
            <a:ext cx="6199031" cy="394277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33"/>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26" name="Google Shape;326;p33"/>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23</a:t>
            </a:fld>
            <a:endParaRPr/>
          </a:p>
        </p:txBody>
      </p:sp>
      <p:sp>
        <p:nvSpPr>
          <p:cNvPr id="327" name="Google Shape;327;p3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Retrospective</a:t>
            </a:r>
            <a:endParaRPr>
              <a:latin typeface="Arial"/>
              <a:ea typeface="Arial"/>
              <a:cs typeface="Arial"/>
              <a:sym typeface="Arial"/>
            </a:endParaRPr>
          </a:p>
        </p:txBody>
      </p:sp>
      <p:pic>
        <p:nvPicPr>
          <p:cNvPr id="328" name="Google Shape;328;p33" descr="Chart, histogram&#10;&#10;Description automatically generated"/>
          <p:cNvPicPr preferRelativeResize="0"/>
          <p:nvPr/>
        </p:nvPicPr>
        <p:blipFill rotWithShape="1">
          <a:blip r:embed="rId4">
            <a:alphaModFix/>
          </a:blip>
          <a:srcRect/>
          <a:stretch/>
        </p:blipFill>
        <p:spPr>
          <a:xfrm>
            <a:off x="708453" y="2222003"/>
            <a:ext cx="5167185" cy="3569352"/>
          </a:xfrm>
          <a:prstGeom prst="rect">
            <a:avLst/>
          </a:prstGeom>
          <a:noFill/>
          <a:ln>
            <a:noFill/>
          </a:ln>
        </p:spPr>
      </p:pic>
      <p:pic>
        <p:nvPicPr>
          <p:cNvPr id="329" name="Google Shape;329;p33" descr="Chart, histogram&#10;&#10;Description automatically generated"/>
          <p:cNvPicPr preferRelativeResize="0"/>
          <p:nvPr/>
        </p:nvPicPr>
        <p:blipFill rotWithShape="1">
          <a:blip r:embed="rId5">
            <a:alphaModFix/>
          </a:blip>
          <a:srcRect/>
          <a:stretch/>
        </p:blipFill>
        <p:spPr>
          <a:xfrm>
            <a:off x="6188674" y="2222003"/>
            <a:ext cx="5352535" cy="3569352"/>
          </a:xfrm>
          <a:prstGeom prst="rect">
            <a:avLst/>
          </a:prstGeom>
          <a:noFill/>
          <a:ln>
            <a:noFill/>
          </a:ln>
        </p:spPr>
      </p:pic>
      <p:sp>
        <p:nvSpPr>
          <p:cNvPr id="330" name="Google Shape;330;p33"/>
          <p:cNvSpPr txBox="1"/>
          <p:nvPr/>
        </p:nvSpPr>
        <p:spPr>
          <a:xfrm>
            <a:off x="4411362" y="6060989"/>
            <a:ext cx="207593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Mohn’s rho = 0.062</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34"/>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37" name="Google Shape;337;p34"/>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24</a:t>
            </a:fld>
            <a:endParaRPr/>
          </a:p>
        </p:txBody>
      </p:sp>
      <p:sp>
        <p:nvSpPr>
          <p:cNvPr id="338" name="Google Shape;338;p3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Phase Plane</a:t>
            </a:r>
            <a:endParaRPr>
              <a:latin typeface="Arial"/>
              <a:ea typeface="Arial"/>
              <a:cs typeface="Arial"/>
              <a:sym typeface="Arial"/>
            </a:endParaRPr>
          </a:p>
        </p:txBody>
      </p:sp>
      <p:pic>
        <p:nvPicPr>
          <p:cNvPr id="339" name="Google Shape;339;p34"/>
          <p:cNvPicPr preferRelativeResize="0"/>
          <p:nvPr/>
        </p:nvPicPr>
        <p:blipFill rotWithShape="1">
          <a:blip r:embed="rId4">
            <a:alphaModFix/>
          </a:blip>
          <a:srcRect/>
          <a:stretch/>
        </p:blipFill>
        <p:spPr>
          <a:xfrm>
            <a:off x="4204995" y="1120860"/>
            <a:ext cx="7910932" cy="573035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5"/>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46" name="Google Shape;346;p35"/>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25</a:t>
            </a:fld>
            <a:endParaRPr/>
          </a:p>
        </p:txBody>
      </p:sp>
      <p:sp>
        <p:nvSpPr>
          <p:cNvPr id="347" name="Google Shape;347;p35"/>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Projection Assumptions</a:t>
            </a:r>
            <a:endParaRPr>
              <a:latin typeface="Arial"/>
              <a:ea typeface="Arial"/>
              <a:cs typeface="Arial"/>
              <a:sym typeface="Arial"/>
            </a:endParaRPr>
          </a:p>
        </p:txBody>
      </p:sp>
      <p:sp>
        <p:nvSpPr>
          <p:cNvPr id="348" name="Google Shape;348;p35"/>
          <p:cNvSpPr/>
          <p:nvPr/>
        </p:nvSpPr>
        <p:spPr>
          <a:xfrm>
            <a:off x="2254020" y="2397212"/>
            <a:ext cx="7683843" cy="2862322"/>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Times New Roman"/>
                <a:ea typeface="Times New Roman"/>
                <a:cs typeface="Times New Roman"/>
                <a:sym typeface="Times New Roman"/>
              </a:rPr>
              <a:t>The estimated average selectivity for 2017-2021 was used for projections.</a:t>
            </a:r>
            <a:endParaRPr/>
          </a:p>
          <a:p>
            <a:pPr marL="285750" marR="0" lvl="0" indent="-15875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Times New Roman"/>
              <a:ea typeface="Times New Roman"/>
              <a:cs typeface="Times New Roman"/>
              <a:sym typeface="Times New Roman"/>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Times New Roman"/>
                <a:ea typeface="Times New Roman"/>
                <a:cs typeface="Times New Roman"/>
                <a:sym typeface="Times New Roman"/>
              </a:rPr>
              <a:t>We assume that approximately 85% of the BSAI-wide ABC is likely to be taken under the revised Steller Sea Lion Reasonable and Prudent Alternatives (SSL RPAs) implemented in 2015. This percentage was applied to the 2023 and 2024 maximum permissible ABCs, and those reduced amounts were assumed to be caught in order to estimate the 2023 and 2024 ABCs and OFL values.</a:t>
            </a:r>
            <a:endParaRPr sz="2000" b="0" i="0" u="none" strike="noStrike" cap="none">
              <a:solidFill>
                <a:srgbClr val="000000"/>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6"/>
          <p:cNvSpPr/>
          <p:nvPr/>
        </p:nvSpPr>
        <p:spPr>
          <a:xfrm>
            <a:off x="433291" y="613656"/>
            <a:ext cx="11367411"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55" name="Google Shape;355;p36"/>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4590B8"/>
                </a:solidFill>
                <a:latin typeface="Gill Sans"/>
                <a:ea typeface="Gill Sans"/>
                <a:cs typeface="Gill Sans"/>
                <a:sym typeface="Gill Sans"/>
              </a:rPr>
              <a:t>26</a:t>
            </a:fld>
            <a:endParaRPr sz="1600" b="0" i="0" u="none" strike="noStrike" cap="none">
              <a:solidFill>
                <a:srgbClr val="4590B8"/>
              </a:solidFill>
              <a:latin typeface="Gill Sans"/>
              <a:ea typeface="Gill Sans"/>
              <a:cs typeface="Gill Sans"/>
              <a:sym typeface="Gill Sans"/>
            </a:endParaRPr>
          </a:p>
        </p:txBody>
      </p:sp>
      <p:sp>
        <p:nvSpPr>
          <p:cNvPr id="356" name="Google Shape;356;p36"/>
          <p:cNvSpPr txBox="1">
            <a:spLocks noGrp="1"/>
          </p:cNvSpPr>
          <p:nvPr>
            <p:ph type="title"/>
          </p:nvPr>
        </p:nvSpPr>
        <p:spPr>
          <a:xfrm>
            <a:off x="581192" y="702156"/>
            <a:ext cx="2897235"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Projection Assumptions</a:t>
            </a:r>
            <a:endParaRPr>
              <a:latin typeface="Arial"/>
              <a:ea typeface="Arial"/>
              <a:cs typeface="Arial"/>
              <a:sym typeface="Arial"/>
            </a:endParaRPr>
          </a:p>
        </p:txBody>
      </p:sp>
      <p:pic>
        <p:nvPicPr>
          <p:cNvPr id="357" name="Google Shape;357;p36"/>
          <p:cNvPicPr preferRelativeResize="0"/>
          <p:nvPr/>
        </p:nvPicPr>
        <p:blipFill rotWithShape="1">
          <a:blip r:embed="rId4">
            <a:alphaModFix/>
          </a:blip>
          <a:srcRect/>
          <a:stretch/>
        </p:blipFill>
        <p:spPr>
          <a:xfrm>
            <a:off x="3140358" y="1783794"/>
            <a:ext cx="6318739" cy="419290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7"/>
          <p:cNvSpPr/>
          <p:nvPr/>
        </p:nvSpPr>
        <p:spPr>
          <a:xfrm>
            <a:off x="390042" y="613656"/>
            <a:ext cx="11367411"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64" name="Google Shape;364;p37"/>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600"/>
              <a:buFont typeface="Arial"/>
              <a:buNone/>
            </a:pPr>
            <a:fld id="{00000000-1234-1234-1234-123412341234}" type="slidenum">
              <a:rPr lang="en-US" sz="1600" b="0" i="0" u="none" strike="noStrike" cap="none">
                <a:solidFill>
                  <a:srgbClr val="4590B8"/>
                </a:solidFill>
                <a:latin typeface="Gill Sans"/>
                <a:ea typeface="Gill Sans"/>
                <a:cs typeface="Gill Sans"/>
                <a:sym typeface="Gill Sans"/>
              </a:rPr>
              <a:t>27</a:t>
            </a:fld>
            <a:endParaRPr sz="1600" b="0" i="0" u="none" strike="noStrike" cap="none">
              <a:solidFill>
                <a:srgbClr val="4590B8"/>
              </a:solidFill>
              <a:latin typeface="Gill Sans"/>
              <a:ea typeface="Gill Sans"/>
              <a:cs typeface="Gill Sans"/>
              <a:sym typeface="Gill Sans"/>
            </a:endParaRPr>
          </a:p>
        </p:txBody>
      </p:sp>
      <p:sp>
        <p:nvSpPr>
          <p:cNvPr id="365" name="Google Shape;365;p37"/>
          <p:cNvSpPr txBox="1">
            <a:spLocks noGrp="1"/>
          </p:cNvSpPr>
          <p:nvPr>
            <p:ph type="title"/>
          </p:nvPr>
        </p:nvSpPr>
        <p:spPr>
          <a:xfrm>
            <a:off x="581192" y="702156"/>
            <a:ext cx="2897235"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Projection </a:t>
            </a:r>
            <a:endParaRPr>
              <a:latin typeface="Arial"/>
              <a:ea typeface="Arial"/>
              <a:cs typeface="Arial"/>
              <a:sym typeface="Arial"/>
            </a:endParaRPr>
          </a:p>
        </p:txBody>
      </p:sp>
      <p:pic>
        <p:nvPicPr>
          <p:cNvPr id="366" name="Google Shape;366;p37"/>
          <p:cNvPicPr preferRelativeResize="0"/>
          <p:nvPr/>
        </p:nvPicPr>
        <p:blipFill rotWithShape="1">
          <a:blip r:embed="rId4">
            <a:alphaModFix/>
          </a:blip>
          <a:srcRect t="48894"/>
          <a:stretch/>
        </p:blipFill>
        <p:spPr>
          <a:xfrm>
            <a:off x="2056602" y="1892763"/>
            <a:ext cx="8711344" cy="4666724"/>
          </a:xfrm>
          <a:prstGeom prst="rect">
            <a:avLst/>
          </a:prstGeom>
          <a:noFill/>
          <a:ln>
            <a:noFill/>
          </a:ln>
        </p:spPr>
      </p:pic>
      <p:sp>
        <p:nvSpPr>
          <p:cNvPr id="367" name="Google Shape;367;p37"/>
          <p:cNvSpPr/>
          <p:nvPr/>
        </p:nvSpPr>
        <p:spPr>
          <a:xfrm>
            <a:off x="3478427" y="4306330"/>
            <a:ext cx="148281" cy="44484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8"/>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74" name="Google Shape;374;p38"/>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28</a:t>
            </a:fld>
            <a:endParaRPr/>
          </a:p>
        </p:txBody>
      </p:sp>
      <p:sp>
        <p:nvSpPr>
          <p:cNvPr id="375" name="Google Shape;375;p38"/>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Risk Table</a:t>
            </a:r>
            <a:endParaRPr>
              <a:latin typeface="Arial"/>
              <a:ea typeface="Arial"/>
              <a:cs typeface="Arial"/>
              <a:sym typeface="Arial"/>
            </a:endParaRPr>
          </a:p>
        </p:txBody>
      </p:sp>
      <p:graphicFrame>
        <p:nvGraphicFramePr>
          <p:cNvPr id="376" name="Google Shape;376;p38"/>
          <p:cNvGraphicFramePr/>
          <p:nvPr/>
        </p:nvGraphicFramePr>
        <p:xfrm>
          <a:off x="2253049" y="1892856"/>
          <a:ext cx="7984500" cy="1706880"/>
        </p:xfrm>
        <a:graphic>
          <a:graphicData uri="http://schemas.openxmlformats.org/drawingml/2006/table">
            <a:tbl>
              <a:tblPr>
                <a:noFill/>
                <a:tableStyleId>{13CB7A07-06D9-42B2-B22A-55254CA4F8E0}</a:tableStyleId>
              </a:tblPr>
              <a:tblGrid>
                <a:gridCol w="1996125">
                  <a:extLst>
                    <a:ext uri="{9D8B030D-6E8A-4147-A177-3AD203B41FA5}">
                      <a16:colId xmlns:a16="http://schemas.microsoft.com/office/drawing/2014/main" val="20000"/>
                    </a:ext>
                  </a:extLst>
                </a:gridCol>
                <a:gridCol w="1996125">
                  <a:extLst>
                    <a:ext uri="{9D8B030D-6E8A-4147-A177-3AD203B41FA5}">
                      <a16:colId xmlns:a16="http://schemas.microsoft.com/office/drawing/2014/main" val="20001"/>
                    </a:ext>
                  </a:extLst>
                </a:gridCol>
                <a:gridCol w="1996125">
                  <a:extLst>
                    <a:ext uri="{9D8B030D-6E8A-4147-A177-3AD203B41FA5}">
                      <a16:colId xmlns:a16="http://schemas.microsoft.com/office/drawing/2014/main" val="20002"/>
                    </a:ext>
                  </a:extLst>
                </a:gridCol>
                <a:gridCol w="1996125">
                  <a:extLst>
                    <a:ext uri="{9D8B030D-6E8A-4147-A177-3AD203B41FA5}">
                      <a16:colId xmlns:a16="http://schemas.microsoft.com/office/drawing/2014/main" val="20003"/>
                    </a:ext>
                  </a:extLst>
                </a:gridCol>
              </a:tblGrid>
              <a:tr h="419425">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Assessment-related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Population dynamics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Environmental/ ecosystem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Fishery Performance considerations</a:t>
                      </a:r>
                      <a:endParaRPr sz="14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58250">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Substantially increased assessment uncertainty/ unresolved issues.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Stock trends are typical for the stock; recent recruitment is within normal range.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Some indicators showing an adverse signals relevant to the stock but the pattern is not consistent across all indicators.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No apparent fishery/resource-use performance and/or behavior concerns</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77" name="Google Shape;377;p38"/>
          <p:cNvSpPr/>
          <p:nvPr/>
        </p:nvSpPr>
        <p:spPr>
          <a:xfrm>
            <a:off x="2660822" y="3910957"/>
            <a:ext cx="6254578"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assessment-related concern rated as Level 2.</a:t>
            </a:r>
            <a:r>
              <a:rPr lang="en-US" sz="11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rgbClr val="000000"/>
                </a:solidFill>
                <a:latin typeface="Times New Roman"/>
                <a:ea typeface="Times New Roman"/>
                <a:cs typeface="Times New Roman"/>
                <a:sym typeface="Times New Roman"/>
              </a:rPr>
              <a:t>Substantially increased assessment uncertainty/unresolved issues due to the loss of the 2008 and 2020 surveys, and variability in the survey biomass estimates, particularly for area specific estimates.</a:t>
            </a:r>
            <a:endParaRPr sz="1400" b="0" i="0" u="none" strike="noStrike" cap="none">
              <a:solidFill>
                <a:srgbClr val="000000"/>
              </a:solidFill>
              <a:latin typeface="Times New Roman"/>
              <a:ea typeface="Times New Roman"/>
              <a:cs typeface="Times New Roman"/>
              <a:sym typeface="Times New Roman"/>
            </a:endParaRPr>
          </a:p>
        </p:txBody>
      </p:sp>
      <p:sp>
        <p:nvSpPr>
          <p:cNvPr id="378" name="Google Shape;378;p38"/>
          <p:cNvSpPr/>
          <p:nvPr/>
        </p:nvSpPr>
        <p:spPr>
          <a:xfrm>
            <a:off x="2740111" y="5004937"/>
            <a:ext cx="6096000" cy="95410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The population dynamics-related concern rated as Level 1</a:t>
            </a:r>
            <a:r>
              <a:rPr lang="en-US" sz="11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rgbClr val="000000"/>
                </a:solidFill>
                <a:latin typeface="Times New Roman"/>
                <a:ea typeface="Times New Roman"/>
                <a:cs typeface="Times New Roman"/>
                <a:sym typeface="Times New Roman"/>
              </a:rPr>
              <a:t>Stock trends are typical for the stock and expected given the stock dynamics; recent recruitment is within the lower end of the normal range and the magnitude of the 2012, 2013, 2015 and 2017 year classes has increased in recent assessments.</a:t>
            </a:r>
            <a:endParaRPr sz="1400" b="0" i="0" u="none" strike="noStrike" cap="none">
              <a:solidFill>
                <a:srgbClr val="000000"/>
              </a:solidFill>
              <a:latin typeface="Times New Roman"/>
              <a:ea typeface="Times New Roman"/>
              <a:cs typeface="Times New Roman"/>
              <a:sym typeface="Times New Roman"/>
            </a:endParaRPr>
          </a:p>
        </p:txBody>
      </p:sp>
      <p:cxnSp>
        <p:nvCxnSpPr>
          <p:cNvPr id="379" name="Google Shape;379;p38"/>
          <p:cNvCxnSpPr/>
          <p:nvPr/>
        </p:nvCxnSpPr>
        <p:spPr>
          <a:xfrm rot="10800000">
            <a:off x="3237470" y="3196466"/>
            <a:ext cx="6179" cy="291827"/>
          </a:xfrm>
          <a:prstGeom prst="straightConnector1">
            <a:avLst/>
          </a:prstGeom>
          <a:noFill/>
          <a:ln w="9525" cap="flat" cmpd="sng">
            <a:solidFill>
              <a:srgbClr val="172F5E"/>
            </a:solidFill>
            <a:prstDash val="solid"/>
            <a:round/>
            <a:headEnd type="none" w="sm" len="sm"/>
            <a:tailEnd type="triangle" w="med" len="med"/>
          </a:ln>
        </p:spPr>
      </p:cxnSp>
      <p:cxnSp>
        <p:nvCxnSpPr>
          <p:cNvPr id="380" name="Google Shape;380;p38"/>
          <p:cNvCxnSpPr/>
          <p:nvPr/>
        </p:nvCxnSpPr>
        <p:spPr>
          <a:xfrm>
            <a:off x="4887097" y="3488293"/>
            <a:ext cx="290384" cy="0"/>
          </a:xfrm>
          <a:prstGeom prst="straightConnector1">
            <a:avLst/>
          </a:prstGeom>
          <a:noFill/>
          <a:ln w="9525" cap="flat" cmpd="sng">
            <a:solidFill>
              <a:srgbClr val="172F5E"/>
            </a:solidFill>
            <a:prstDash val="solid"/>
            <a:round/>
            <a:headEnd type="none" w="sm" len="sm"/>
            <a:tailEnd type="none" w="sm" len="sm"/>
          </a:ln>
        </p:spPr>
      </p:cxnSp>
      <p:cxnSp>
        <p:nvCxnSpPr>
          <p:cNvPr id="381" name="Google Shape;381;p38"/>
          <p:cNvCxnSpPr/>
          <p:nvPr/>
        </p:nvCxnSpPr>
        <p:spPr>
          <a:xfrm rot="10800000">
            <a:off x="7426411" y="3376850"/>
            <a:ext cx="2" cy="222886"/>
          </a:xfrm>
          <a:prstGeom prst="straightConnector1">
            <a:avLst/>
          </a:prstGeom>
          <a:noFill/>
          <a:ln w="9525" cap="flat" cmpd="sng">
            <a:solidFill>
              <a:srgbClr val="172F5E"/>
            </a:solidFill>
            <a:prstDash val="solid"/>
            <a:round/>
            <a:headEnd type="none" w="sm" len="sm"/>
            <a:tailEnd type="triangle" w="med" len="med"/>
          </a:ln>
        </p:spPr>
      </p:cxnSp>
      <p:cxnSp>
        <p:nvCxnSpPr>
          <p:cNvPr id="382" name="Google Shape;382;p38"/>
          <p:cNvCxnSpPr/>
          <p:nvPr/>
        </p:nvCxnSpPr>
        <p:spPr>
          <a:xfrm>
            <a:off x="8915400" y="3397013"/>
            <a:ext cx="290384" cy="0"/>
          </a:xfrm>
          <a:prstGeom prst="straightConnector1">
            <a:avLst/>
          </a:prstGeom>
          <a:noFill/>
          <a:ln w="9525" cap="flat" cmpd="sng">
            <a:solidFill>
              <a:srgbClr val="172F5E"/>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39"/>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89" name="Google Shape;389;p39"/>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29</a:t>
            </a:fld>
            <a:endParaRPr/>
          </a:p>
        </p:txBody>
      </p:sp>
      <p:sp>
        <p:nvSpPr>
          <p:cNvPr id="390" name="Google Shape;390;p39"/>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Risk Table</a:t>
            </a:r>
            <a:endParaRPr>
              <a:latin typeface="Arial"/>
              <a:ea typeface="Arial"/>
              <a:cs typeface="Arial"/>
              <a:sym typeface="Arial"/>
            </a:endParaRPr>
          </a:p>
        </p:txBody>
      </p:sp>
      <p:graphicFrame>
        <p:nvGraphicFramePr>
          <p:cNvPr id="391" name="Google Shape;391;p39"/>
          <p:cNvGraphicFramePr/>
          <p:nvPr/>
        </p:nvGraphicFramePr>
        <p:xfrm>
          <a:off x="2253049" y="1892856"/>
          <a:ext cx="3000000" cy="3000000"/>
        </p:xfrm>
        <a:graphic>
          <a:graphicData uri="http://schemas.openxmlformats.org/drawingml/2006/table">
            <a:tbl>
              <a:tblPr>
                <a:noFill/>
                <a:tableStyleId>{13CB7A07-06D9-42B2-B22A-55254CA4F8E0}</a:tableStyleId>
              </a:tblPr>
              <a:tblGrid>
                <a:gridCol w="1996125">
                  <a:extLst>
                    <a:ext uri="{9D8B030D-6E8A-4147-A177-3AD203B41FA5}">
                      <a16:colId xmlns:a16="http://schemas.microsoft.com/office/drawing/2014/main" val="20000"/>
                    </a:ext>
                  </a:extLst>
                </a:gridCol>
                <a:gridCol w="1996125">
                  <a:extLst>
                    <a:ext uri="{9D8B030D-6E8A-4147-A177-3AD203B41FA5}">
                      <a16:colId xmlns:a16="http://schemas.microsoft.com/office/drawing/2014/main" val="20001"/>
                    </a:ext>
                  </a:extLst>
                </a:gridCol>
                <a:gridCol w="1996125">
                  <a:extLst>
                    <a:ext uri="{9D8B030D-6E8A-4147-A177-3AD203B41FA5}">
                      <a16:colId xmlns:a16="http://schemas.microsoft.com/office/drawing/2014/main" val="20002"/>
                    </a:ext>
                  </a:extLst>
                </a:gridCol>
                <a:gridCol w="1996125">
                  <a:extLst>
                    <a:ext uri="{9D8B030D-6E8A-4147-A177-3AD203B41FA5}">
                      <a16:colId xmlns:a16="http://schemas.microsoft.com/office/drawing/2014/main" val="20003"/>
                    </a:ext>
                  </a:extLst>
                </a:gridCol>
              </a:tblGrid>
              <a:tr h="419425">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Assessment-related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Population dynamics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Environmental/ ecosystem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Fishery Performance considerations</a:t>
                      </a:r>
                      <a:endParaRPr sz="14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58250">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Substantially increased assessment uncertainty/ unresolved issues.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Stock trends are typical for the stock; recent recruitment is within normal range.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Some indicators showing an adverse signals relevant to the stock but the pattern is not consistent across all indicators.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No apparent fishery/resource-use performance and/or behavior concerns</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392" name="Google Shape;392;p39"/>
          <p:cNvSpPr/>
          <p:nvPr/>
        </p:nvSpPr>
        <p:spPr>
          <a:xfrm>
            <a:off x="3047942" y="3803235"/>
            <a:ext cx="6096000" cy="11695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Environmental/ecosystem considerations were rated as Level 2</a:t>
            </a:r>
            <a:r>
              <a:rPr lang="en-US" sz="1100" b="0" i="0" u="none" strike="noStrike" cap="none">
                <a:solidFill>
                  <a:srgbClr val="000000"/>
                </a:solidFill>
                <a:latin typeface="Times New Roman"/>
                <a:ea typeface="Times New Roman"/>
                <a:cs typeface="Times New Roman"/>
                <a:sym typeface="Times New Roman"/>
              </a:rPr>
              <a:t>. </a:t>
            </a:r>
            <a:r>
              <a:rPr lang="en-US" sz="1400" b="0" i="0" u="none" strike="noStrike" cap="none">
                <a:solidFill>
                  <a:srgbClr val="000000"/>
                </a:solidFill>
                <a:latin typeface="Times New Roman"/>
                <a:ea typeface="Times New Roman"/>
                <a:cs typeface="Times New Roman"/>
                <a:sym typeface="Times New Roman"/>
              </a:rPr>
              <a:t>Some indicators showing an adverse signal relevant to the stock but the pattern is not consistent across all indicators. This is an increase relative to last year due to sustained potentially adverse environmental conditions, but note that not all indicators show a consistent pattern.</a:t>
            </a:r>
            <a:endParaRPr sz="1400" b="0" i="0" u="none" strike="noStrike" cap="none">
              <a:solidFill>
                <a:srgbClr val="000000"/>
              </a:solidFill>
              <a:latin typeface="Times New Roman"/>
              <a:ea typeface="Times New Roman"/>
              <a:cs typeface="Times New Roman"/>
              <a:sym typeface="Times New Roman"/>
            </a:endParaRPr>
          </a:p>
        </p:txBody>
      </p:sp>
      <p:sp>
        <p:nvSpPr>
          <p:cNvPr id="393" name="Google Shape;393;p39"/>
          <p:cNvSpPr/>
          <p:nvPr/>
        </p:nvSpPr>
        <p:spPr>
          <a:xfrm>
            <a:off x="3047942" y="5104050"/>
            <a:ext cx="6096000"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Fishery performance-related concern rated as Level 1. </a:t>
            </a:r>
            <a:r>
              <a:rPr lang="en-US" sz="1400" b="0" i="0" u="none" strike="noStrike" cap="none">
                <a:solidFill>
                  <a:srgbClr val="000000"/>
                </a:solidFill>
                <a:latin typeface="Times New Roman"/>
                <a:ea typeface="Times New Roman"/>
                <a:cs typeface="Times New Roman"/>
                <a:sym typeface="Times New Roman"/>
              </a:rPr>
              <a:t>There are no apparent fishery/resource-use performance and/or behavior concerns.</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3"/>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10" name="Google Shape;110;p13"/>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a:t>
            </a:fld>
            <a:endParaRPr/>
          </a:p>
        </p:txBody>
      </p:sp>
      <p:sp>
        <p:nvSpPr>
          <p:cNvPr id="111" name="Google Shape;111;p1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Data Summary</a:t>
            </a:r>
            <a:endParaRPr/>
          </a:p>
        </p:txBody>
      </p:sp>
      <p:graphicFrame>
        <p:nvGraphicFramePr>
          <p:cNvPr id="112" name="Google Shape;112;p13"/>
          <p:cNvGraphicFramePr/>
          <p:nvPr/>
        </p:nvGraphicFramePr>
        <p:xfrm>
          <a:off x="1128187" y="2124891"/>
          <a:ext cx="3000000" cy="3000000"/>
        </p:xfrm>
        <a:graphic>
          <a:graphicData uri="http://schemas.openxmlformats.org/drawingml/2006/table">
            <a:tbl>
              <a:tblPr>
                <a:noFill/>
                <a:tableStyleId>{13CB7A07-06D9-42B2-B22A-55254CA4F8E0}</a:tableStyleId>
              </a:tblPr>
              <a:tblGrid>
                <a:gridCol w="2725750">
                  <a:extLst>
                    <a:ext uri="{9D8B030D-6E8A-4147-A177-3AD203B41FA5}">
                      <a16:colId xmlns:a16="http://schemas.microsoft.com/office/drawing/2014/main" val="20000"/>
                    </a:ext>
                  </a:extLst>
                </a:gridCol>
                <a:gridCol w="3351225">
                  <a:extLst>
                    <a:ext uri="{9D8B030D-6E8A-4147-A177-3AD203B41FA5}">
                      <a16:colId xmlns:a16="http://schemas.microsoft.com/office/drawing/2014/main" val="20001"/>
                    </a:ext>
                  </a:extLst>
                </a:gridCol>
                <a:gridCol w="3353150">
                  <a:extLst>
                    <a:ext uri="{9D8B030D-6E8A-4147-A177-3AD203B41FA5}">
                      <a16:colId xmlns:a16="http://schemas.microsoft.com/office/drawing/2014/main" val="20002"/>
                    </a:ext>
                  </a:extLst>
                </a:gridCol>
              </a:tblGrid>
              <a:tr h="307500">
                <a:tc>
                  <a:txBody>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Source</a:t>
                      </a:r>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Data component</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1" i="0" u="none" strike="noStrike" cap="none">
                          <a:solidFill>
                            <a:srgbClr val="000000"/>
                          </a:solidFill>
                          <a:latin typeface="Times New Roman"/>
                          <a:ea typeface="Times New Roman"/>
                          <a:cs typeface="Times New Roman"/>
                          <a:sym typeface="Times New Roman"/>
                        </a:rPr>
                        <a:t>Years of data</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17750">
                <a:tc rowSpan="2">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Fishery</a:t>
                      </a:r>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Catch biomass</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1977-</a:t>
                      </a:r>
                      <a:r>
                        <a:rPr lang="en-US" sz="1800" b="1" i="0" u="none" strike="noStrike" cap="none">
                          <a:solidFill>
                            <a:srgbClr val="000000"/>
                          </a:solidFill>
                          <a:latin typeface="Times New Roman"/>
                          <a:ea typeface="Times New Roman"/>
                          <a:cs typeface="Times New Roman"/>
                          <a:sym typeface="Times New Roman"/>
                        </a:rPr>
                        <a:t>2022</a:t>
                      </a:r>
                      <a:endParaRPr sz="1800" b="0" i="0" u="none" strike="noStrike" cap="none">
                        <a:solidFill>
                          <a:srgbClr val="000000"/>
                        </a:solidFill>
                        <a:latin typeface="Times New Roman"/>
                        <a:ea typeface="Times New Roman"/>
                        <a:cs typeface="Times New Roman"/>
                        <a:sym typeface="Times New Roman"/>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1775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Age composition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1977-</a:t>
                      </a:r>
                      <a:r>
                        <a:rPr lang="en-US" sz="1800" b="1" i="0" u="none" strike="noStrike" cap="none">
                          <a:solidFill>
                            <a:srgbClr val="000000"/>
                          </a:solidFill>
                          <a:latin typeface="Times New Roman"/>
                          <a:ea typeface="Times New Roman"/>
                          <a:cs typeface="Times New Roman"/>
                          <a:sym typeface="Times New Roman"/>
                        </a:rPr>
                        <a:t>2021</a:t>
                      </a:r>
                      <a:endParaRPr sz="1800" b="0" i="0" u="none" strike="noStrike" cap="none">
                        <a:solidFill>
                          <a:srgbClr val="000000"/>
                        </a:solidFill>
                        <a:latin typeface="Times New Roman"/>
                        <a:ea typeface="Times New Roman"/>
                        <a:cs typeface="Times New Roman"/>
                        <a:sym typeface="Times New Roman"/>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895850">
                <a:tc rowSpan="2">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NMFS Aleutian Islands bottom trawl survey</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Survey biomass</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1991, 1994, 1997, 2000, 2002, 2004, 2006, 2010, 2012, 2014, 2016, 2018, </a:t>
                      </a:r>
                      <a:r>
                        <a:rPr lang="en-US" sz="1800" b="1" i="0" u="none" strike="noStrike" cap="none">
                          <a:solidFill>
                            <a:srgbClr val="000000"/>
                          </a:solidFill>
                          <a:latin typeface="Times New Roman"/>
                          <a:ea typeface="Times New Roman"/>
                          <a:cs typeface="Times New Roman"/>
                          <a:sym typeface="Times New Roman"/>
                        </a:rPr>
                        <a:t>2022</a:t>
                      </a:r>
                      <a:endParaRPr sz="1800" b="0" i="0" u="none" strike="noStrike" cap="none">
                        <a:solidFill>
                          <a:srgbClr val="000000"/>
                        </a:solidFill>
                        <a:latin typeface="Times New Roman"/>
                        <a:ea typeface="Times New Roman"/>
                        <a:cs typeface="Times New Roman"/>
                        <a:sym typeface="Times New Roman"/>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656000">
                <a:tc vMerge="1">
                  <a:txBody>
                    <a:bodyPr/>
                    <a:lstStyle/>
                    <a:p>
                      <a:endParaRPr lang="en-US"/>
                    </a:p>
                  </a:txBody>
                  <a:tcPr/>
                </a:tc>
                <a:tc>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Survey age composition</a:t>
                      </a:r>
                      <a:endParaRPr/>
                    </a:p>
                  </a:txBody>
                  <a:tcPr marL="9525" marR="9525" marT="9525"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rowSpan="2">
                  <a:txBody>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1991, 1994, 1997, 2000, 2002, 2004, 2006, 2010, 2012, 2014, 2016, 2018</a:t>
                      </a:r>
                      <a:endParaRPr/>
                    </a:p>
                  </a:txBody>
                  <a:tcPr marL="9525" marR="9525" marT="9525"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239850">
                <a:tc gridSpan="2">
                  <a:txBody>
                    <a:bodyPr/>
                    <a:lstStyle/>
                    <a:p>
                      <a:pPr marL="0" marR="0" lvl="0" indent="0" algn="ctr" rtl="0">
                        <a:lnSpc>
                          <a:spcPct val="100000"/>
                        </a:lnSpc>
                        <a:spcBef>
                          <a:spcPts val="0"/>
                        </a:spcBef>
                        <a:spcAft>
                          <a:spcPts val="0"/>
                        </a:spcAft>
                        <a:buNone/>
                      </a:pPr>
                      <a:r>
                        <a:rPr lang="en-US" sz="1100" b="0" i="0" u="none" strike="noStrike" cap="none">
                          <a:solidFill>
                            <a:srgbClr val="000000"/>
                          </a:solidFill>
                          <a:latin typeface="Calibri"/>
                          <a:ea typeface="Calibri"/>
                          <a:cs typeface="Calibri"/>
                          <a:sym typeface="Calibri"/>
                        </a:rPr>
                        <a:t> </a:t>
                      </a:r>
                      <a:endParaRPr/>
                    </a:p>
                  </a:txBody>
                  <a:tcPr marL="9525" marR="9525" marT="9525"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5"/>
                  </a:ext>
                </a:extLst>
              </a:tr>
            </a:tbl>
          </a:graphicData>
        </a:graphic>
      </p:graphicFrame>
      <p:pic>
        <p:nvPicPr>
          <p:cNvPr id="113" name="Google Shape;113;p13"/>
          <p:cNvPicPr preferRelativeResize="0"/>
          <p:nvPr/>
        </p:nvPicPr>
        <p:blipFill rotWithShape="1">
          <a:blip r:embed="rId4">
            <a:alphaModFix/>
          </a:blip>
          <a:srcRect/>
          <a:stretch/>
        </p:blipFill>
        <p:spPr>
          <a:xfrm>
            <a:off x="8504334" y="5113867"/>
            <a:ext cx="2118510" cy="87001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0"/>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400" name="Google Shape;400;p40"/>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30</a:t>
            </a:fld>
            <a:endParaRPr/>
          </a:p>
        </p:txBody>
      </p:sp>
      <p:sp>
        <p:nvSpPr>
          <p:cNvPr id="401" name="Google Shape;401;p4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Risk Table</a:t>
            </a:r>
            <a:endParaRPr>
              <a:latin typeface="Arial"/>
              <a:ea typeface="Arial"/>
              <a:cs typeface="Arial"/>
              <a:sym typeface="Arial"/>
            </a:endParaRPr>
          </a:p>
        </p:txBody>
      </p:sp>
      <p:graphicFrame>
        <p:nvGraphicFramePr>
          <p:cNvPr id="402" name="Google Shape;402;p40"/>
          <p:cNvGraphicFramePr/>
          <p:nvPr/>
        </p:nvGraphicFramePr>
        <p:xfrm>
          <a:off x="2253049" y="1892856"/>
          <a:ext cx="3000000" cy="3000000"/>
        </p:xfrm>
        <a:graphic>
          <a:graphicData uri="http://schemas.openxmlformats.org/drawingml/2006/table">
            <a:tbl>
              <a:tblPr>
                <a:noFill/>
                <a:tableStyleId>{13CB7A07-06D9-42B2-B22A-55254CA4F8E0}</a:tableStyleId>
              </a:tblPr>
              <a:tblGrid>
                <a:gridCol w="1996125">
                  <a:extLst>
                    <a:ext uri="{9D8B030D-6E8A-4147-A177-3AD203B41FA5}">
                      <a16:colId xmlns:a16="http://schemas.microsoft.com/office/drawing/2014/main" val="20000"/>
                    </a:ext>
                  </a:extLst>
                </a:gridCol>
                <a:gridCol w="1996125">
                  <a:extLst>
                    <a:ext uri="{9D8B030D-6E8A-4147-A177-3AD203B41FA5}">
                      <a16:colId xmlns:a16="http://schemas.microsoft.com/office/drawing/2014/main" val="20001"/>
                    </a:ext>
                  </a:extLst>
                </a:gridCol>
                <a:gridCol w="1996125">
                  <a:extLst>
                    <a:ext uri="{9D8B030D-6E8A-4147-A177-3AD203B41FA5}">
                      <a16:colId xmlns:a16="http://schemas.microsoft.com/office/drawing/2014/main" val="20002"/>
                    </a:ext>
                  </a:extLst>
                </a:gridCol>
                <a:gridCol w="1996125">
                  <a:extLst>
                    <a:ext uri="{9D8B030D-6E8A-4147-A177-3AD203B41FA5}">
                      <a16:colId xmlns:a16="http://schemas.microsoft.com/office/drawing/2014/main" val="20003"/>
                    </a:ext>
                  </a:extLst>
                </a:gridCol>
              </a:tblGrid>
              <a:tr h="419425">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Assessment-related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Population dynamics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Environmental/ ecosystem considerations</a:t>
                      </a:r>
                      <a:endParaRPr sz="14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Fishery Performance considerations</a:t>
                      </a:r>
                      <a:endParaRPr sz="1400" u="none" strike="noStrike" cap="none">
                        <a:latin typeface="Times New Roman"/>
                        <a:ea typeface="Times New Roman"/>
                        <a:cs typeface="Times New Roman"/>
                        <a:sym typeface="Times New Roman"/>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258250">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Substantially increased assessment uncertainty/ unresolved issues.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Stock trends are typical for the stock; recent recruitment is within normal range.</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2: Some indicators showing an adverse signals relevant to the stock but the pattern is not consistent across all indicators.</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Level 1: No apparent fishery/resource-use performance and/or behavior concerns</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403" name="Google Shape;403;p40"/>
          <p:cNvSpPr/>
          <p:nvPr/>
        </p:nvSpPr>
        <p:spPr>
          <a:xfrm>
            <a:off x="3047942" y="4274120"/>
            <a:ext cx="7374982" cy="132343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 b="0" i="0" u="none" strike="noStrike" cap="none">
                <a:solidFill>
                  <a:srgbClr val="000000"/>
                </a:solidFill>
                <a:latin typeface="Times New Roman"/>
                <a:ea typeface="Times New Roman"/>
                <a:cs typeface="Times New Roman"/>
                <a:sym typeface="Times New Roman"/>
              </a:rPr>
              <a:t>The Level 2 scores for Assessment-related considerations and Environmental/ecosystem considerations indicates that continued monitoring of indicators is important, but there are no substantially increased concerns. </a:t>
            </a:r>
            <a:r>
              <a:rPr lang="en-US" sz="1600" b="1" i="0" u="none" strike="noStrike" cap="none">
                <a:solidFill>
                  <a:srgbClr val="000000"/>
                </a:solidFill>
                <a:latin typeface="Times New Roman"/>
                <a:ea typeface="Times New Roman"/>
                <a:cs typeface="Times New Roman"/>
                <a:sym typeface="Times New Roman"/>
              </a:rPr>
              <a:t>Overall, we believe the scores and supporting information do not support setting the ABC below the maximum permissible.</a:t>
            </a:r>
            <a:r>
              <a:rPr lang="en-US" sz="1600" b="0" i="0" u="none" strike="noStrike" cap="none">
                <a:solidFill>
                  <a:srgbClr val="000000"/>
                </a:solidFill>
                <a:latin typeface="Times New Roman"/>
                <a:ea typeface="Times New Roman"/>
                <a:cs typeface="Times New Roman"/>
                <a:sym typeface="Times New Roman"/>
              </a:rPr>
              <a: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1"/>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410" name="Google Shape;410;p41"/>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31</a:t>
            </a:fld>
            <a:endParaRPr/>
          </a:p>
        </p:txBody>
      </p:sp>
      <p:sp>
        <p:nvSpPr>
          <p:cNvPr id="411" name="Google Shape;411;p41"/>
          <p:cNvSpPr txBox="1">
            <a:spLocks noGrp="1"/>
          </p:cNvSpPr>
          <p:nvPr>
            <p:ph type="title"/>
          </p:nvPr>
        </p:nvSpPr>
        <p:spPr>
          <a:xfrm>
            <a:off x="581225" y="430307"/>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Harvest Recommendation</a:t>
            </a:r>
            <a:endParaRPr>
              <a:latin typeface="Arial"/>
              <a:ea typeface="Arial"/>
              <a:cs typeface="Arial"/>
              <a:sym typeface="Arial"/>
            </a:endParaRPr>
          </a:p>
        </p:txBody>
      </p:sp>
      <p:graphicFrame>
        <p:nvGraphicFramePr>
          <p:cNvPr id="412" name="Google Shape;412;p41"/>
          <p:cNvGraphicFramePr/>
          <p:nvPr>
            <p:extLst>
              <p:ext uri="{D42A27DB-BD31-4B8C-83A1-F6EECF244321}">
                <p14:modId xmlns:p14="http://schemas.microsoft.com/office/powerpoint/2010/main" val="1364484558"/>
              </p:ext>
            </p:extLst>
          </p:nvPr>
        </p:nvGraphicFramePr>
        <p:xfrm>
          <a:off x="2907159" y="1764662"/>
          <a:ext cx="6904075" cy="4956385"/>
        </p:xfrm>
        <a:graphic>
          <a:graphicData uri="http://schemas.openxmlformats.org/drawingml/2006/table">
            <a:tbl>
              <a:tblPr>
                <a:noFill/>
                <a:tableStyleId>{13CB7A07-06D9-42B2-B22A-55254CA4F8E0}</a:tableStyleId>
              </a:tblPr>
              <a:tblGrid>
                <a:gridCol w="2570050">
                  <a:extLst>
                    <a:ext uri="{9D8B030D-6E8A-4147-A177-3AD203B41FA5}">
                      <a16:colId xmlns:a16="http://schemas.microsoft.com/office/drawing/2014/main" val="20000"/>
                    </a:ext>
                  </a:extLst>
                </a:gridCol>
                <a:gridCol w="1092725">
                  <a:extLst>
                    <a:ext uri="{9D8B030D-6E8A-4147-A177-3AD203B41FA5}">
                      <a16:colId xmlns:a16="http://schemas.microsoft.com/office/drawing/2014/main" val="20001"/>
                    </a:ext>
                  </a:extLst>
                </a:gridCol>
                <a:gridCol w="1092725">
                  <a:extLst>
                    <a:ext uri="{9D8B030D-6E8A-4147-A177-3AD203B41FA5}">
                      <a16:colId xmlns:a16="http://schemas.microsoft.com/office/drawing/2014/main" val="20002"/>
                    </a:ext>
                  </a:extLst>
                </a:gridCol>
                <a:gridCol w="1077125">
                  <a:extLst>
                    <a:ext uri="{9D8B030D-6E8A-4147-A177-3AD203B41FA5}">
                      <a16:colId xmlns:a16="http://schemas.microsoft.com/office/drawing/2014/main" val="20003"/>
                    </a:ext>
                  </a:extLst>
                </a:gridCol>
                <a:gridCol w="1071450">
                  <a:extLst>
                    <a:ext uri="{9D8B030D-6E8A-4147-A177-3AD203B41FA5}">
                      <a16:colId xmlns:a16="http://schemas.microsoft.com/office/drawing/2014/main" val="20004"/>
                    </a:ext>
                  </a:extLst>
                </a:gridCol>
              </a:tblGrid>
              <a:tr h="424050">
                <a:tc rowSpan="2">
                  <a:txBody>
                    <a:bodyPr/>
                    <a:lstStyle/>
                    <a:p>
                      <a:pPr marL="0" marR="0" lvl="0" indent="0" algn="just" rtl="0">
                        <a:lnSpc>
                          <a:spcPct val="100000"/>
                        </a:lnSpc>
                        <a:spcBef>
                          <a:spcPts val="0"/>
                        </a:spcBef>
                        <a:spcAft>
                          <a:spcPts val="0"/>
                        </a:spcAft>
                        <a:buNone/>
                      </a:pPr>
                      <a:r>
                        <a:rPr lang="en-US" sz="1400" b="1" u="none" strike="noStrike" cap="none">
                          <a:latin typeface="Times New Roman"/>
                          <a:ea typeface="Times New Roman"/>
                          <a:cs typeface="Times New Roman"/>
                          <a:sym typeface="Times New Roman"/>
                        </a:rPr>
                        <a:t>Quantity</a:t>
                      </a:r>
                      <a:endParaRPr sz="1400" u="none" strike="noStrike" cap="none">
                        <a:latin typeface="Times New Roman"/>
                        <a:ea typeface="Times New Roman"/>
                        <a:cs typeface="Times New Roman"/>
                        <a:sym typeface="Times New Roman"/>
                      </a:endParaRPr>
                    </a:p>
                  </a:txBody>
                  <a:tcPr marL="68325" marR="6832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As estimated or</a:t>
                      </a:r>
                      <a:endParaRPr/>
                    </a:p>
                    <a:p>
                      <a:pPr marL="0" marR="0" lvl="0" indent="0" algn="ctr" rtl="0">
                        <a:lnSpc>
                          <a:spcPct val="100000"/>
                        </a:lnSpc>
                        <a:spcBef>
                          <a:spcPts val="0"/>
                        </a:spcBef>
                        <a:spcAft>
                          <a:spcPts val="0"/>
                        </a:spcAft>
                        <a:buNone/>
                      </a:pPr>
                      <a:r>
                        <a:rPr lang="en-US" sz="1400" i="1" u="none" strike="noStrike" cap="none">
                          <a:latin typeface="Times New Roman"/>
                          <a:ea typeface="Times New Roman"/>
                          <a:cs typeface="Times New Roman"/>
                          <a:sym typeface="Times New Roman"/>
                        </a:rPr>
                        <a:t>specified last</a:t>
                      </a:r>
                      <a:r>
                        <a:rPr lang="en-US" sz="1400" u="none" strike="noStrike" cap="none">
                          <a:latin typeface="Times New Roman"/>
                          <a:ea typeface="Times New Roman"/>
                          <a:cs typeface="Times New Roman"/>
                          <a:sym typeface="Times New Roman"/>
                        </a:rPr>
                        <a:t> year for:</a:t>
                      </a:r>
                      <a:endParaRPr/>
                    </a:p>
                  </a:txBody>
                  <a:tcPr marL="68325" marR="68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None/>
                      </a:pPr>
                      <a:r>
                        <a:rPr lang="en-US" sz="1400" u="none" strike="noStrike" cap="none">
                          <a:solidFill>
                            <a:schemeClr val="dk1"/>
                          </a:solidFill>
                          <a:latin typeface="Times New Roman"/>
                          <a:ea typeface="Times New Roman"/>
                          <a:cs typeface="Times New Roman"/>
                          <a:sym typeface="Times New Roman"/>
                        </a:rPr>
                        <a:t>As estimated or</a:t>
                      </a:r>
                      <a:endParaRPr/>
                    </a:p>
                    <a:p>
                      <a:pPr marL="0" marR="0" lvl="0" indent="0" algn="ctr" rtl="0">
                        <a:lnSpc>
                          <a:spcPct val="100000"/>
                        </a:lnSpc>
                        <a:spcBef>
                          <a:spcPts val="0"/>
                        </a:spcBef>
                        <a:spcAft>
                          <a:spcPts val="0"/>
                        </a:spcAft>
                        <a:buNone/>
                      </a:pPr>
                      <a:r>
                        <a:rPr lang="en-US" sz="1400" i="1" u="none" strike="noStrike" cap="none">
                          <a:solidFill>
                            <a:schemeClr val="dk1"/>
                          </a:solidFill>
                          <a:latin typeface="Times New Roman"/>
                          <a:ea typeface="Times New Roman"/>
                          <a:cs typeface="Times New Roman"/>
                          <a:sym typeface="Times New Roman"/>
                        </a:rPr>
                        <a:t>recommended this</a:t>
                      </a:r>
                      <a:r>
                        <a:rPr lang="en-US" sz="1400" u="none" strike="noStrike" cap="none">
                          <a:solidFill>
                            <a:schemeClr val="dk1"/>
                          </a:solidFill>
                          <a:latin typeface="Times New Roman"/>
                          <a:ea typeface="Times New Roman"/>
                          <a:cs typeface="Times New Roman"/>
                          <a:sym typeface="Times New Roman"/>
                        </a:rPr>
                        <a:t> year for:</a:t>
                      </a:r>
                      <a:endParaRPr/>
                    </a:p>
                  </a:txBody>
                  <a:tcPr marL="68325" marR="68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1"/>
                    </a:solidFill>
                  </a:tcPr>
                </a:tc>
                <a:tc hMerge="1">
                  <a:txBody>
                    <a:bodyPr/>
                    <a:lstStyle/>
                    <a:p>
                      <a:endParaRPr lang="en-US"/>
                    </a:p>
                  </a:txBody>
                  <a:tcPr/>
                </a:tc>
                <a:extLst>
                  <a:ext uri="{0D108BD9-81ED-4DB2-BD59-A6C34878D82A}">
                    <a16:rowId xmlns:a16="http://schemas.microsoft.com/office/drawing/2014/main" val="10000"/>
                  </a:ext>
                </a:extLst>
              </a:tr>
              <a:tr h="215100">
                <a:tc vMerge="1">
                  <a:txBody>
                    <a:bodyPr/>
                    <a:lstStyle/>
                    <a:p>
                      <a:endParaRPr lang="en-US"/>
                    </a:p>
                  </a:txBody>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2022</a:t>
                      </a:r>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2023</a:t>
                      </a:r>
                      <a:endParaRPr/>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solidFill>
                            <a:schemeClr val="dk1"/>
                          </a:solidFill>
                          <a:latin typeface="Times New Roman"/>
                          <a:ea typeface="Times New Roman"/>
                          <a:cs typeface="Times New Roman"/>
                          <a:sym typeface="Times New Roman"/>
                        </a:rPr>
                        <a:t>2023</a:t>
                      </a:r>
                      <a:endParaRPr sz="1400" u="none" strike="noStrike" cap="none">
                        <a:solidFill>
                          <a:schemeClr val="dk1"/>
                        </a:solidFill>
                        <a:latin typeface="Times New Roman"/>
                        <a:ea typeface="Times New Roman"/>
                        <a:cs typeface="Times New Roman"/>
                        <a:sym typeface="Times New Roman"/>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solidFill>
                            <a:schemeClr val="dk1"/>
                          </a:solidFill>
                          <a:latin typeface="Times New Roman"/>
                          <a:ea typeface="Times New Roman"/>
                          <a:cs typeface="Times New Roman"/>
                          <a:sym typeface="Times New Roman"/>
                        </a:rPr>
                        <a:t>2024</a:t>
                      </a:r>
                      <a:endParaRPr sz="1400" u="none" strike="noStrike" cap="none">
                        <a:solidFill>
                          <a:schemeClr val="dk1"/>
                        </a:solidFill>
                        <a:latin typeface="Times New Roman"/>
                        <a:ea typeface="Times New Roman"/>
                        <a:cs typeface="Times New Roman"/>
                        <a:sym typeface="Times New Roman"/>
                      </a:endParaRPr>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M</a:t>
                      </a:r>
                      <a:r>
                        <a:rPr lang="en-US" sz="1400" u="none" strike="noStrike" cap="none">
                          <a:solidFill>
                            <a:srgbClr val="000000"/>
                          </a:solidFill>
                          <a:latin typeface="Times New Roman"/>
                          <a:ea typeface="Times New Roman"/>
                          <a:cs typeface="Times New Roman"/>
                          <a:sym typeface="Times New Roman"/>
                        </a:rPr>
                        <a:t> (natural mortality rate)</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0.30</a:t>
                      </a:r>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0.30</a:t>
                      </a:r>
                      <a:endParaRPr/>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0.30</a:t>
                      </a:r>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0.30</a:t>
                      </a:r>
                      <a:endParaRPr/>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Tier</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3b</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3b</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3a</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3b</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Projected total (age 1+) biomass (t)</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554,490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570,080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615,027</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606,661</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Projected Female spawning biomass</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109,360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103,330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122,541</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111,122</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219175">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 B</a:t>
                      </a:r>
                      <a:r>
                        <a:rPr lang="en-US" sz="1400" i="1" u="none" strike="noStrike" cap="none" baseline="-25000">
                          <a:solidFill>
                            <a:srgbClr val="000000"/>
                          </a:solidFill>
                          <a:latin typeface="Times New Roman"/>
                          <a:ea typeface="Times New Roman"/>
                          <a:cs typeface="Times New Roman"/>
                          <a:sym typeface="Times New Roman"/>
                        </a:rPr>
                        <a:t>100%</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278,670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278,670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280,456 </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280,456 </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6"/>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 B</a:t>
                      </a:r>
                      <a:r>
                        <a:rPr lang="en-US" sz="1400" i="1" u="none" strike="noStrike" cap="none" baseline="-25000">
                          <a:solidFill>
                            <a:srgbClr val="000000"/>
                          </a:solidFill>
                          <a:latin typeface="Times New Roman"/>
                          <a:ea typeface="Times New Roman"/>
                          <a:cs typeface="Times New Roman"/>
                          <a:sym typeface="Times New Roman"/>
                        </a:rPr>
                        <a:t>40%</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111,470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111,470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112,182 </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112,182 </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 B</a:t>
                      </a:r>
                      <a:r>
                        <a:rPr lang="en-US" sz="1400" i="1" u="none" strike="noStrike" cap="none" baseline="-25000">
                          <a:solidFill>
                            <a:srgbClr val="000000"/>
                          </a:solidFill>
                          <a:latin typeface="Times New Roman"/>
                          <a:ea typeface="Times New Roman"/>
                          <a:cs typeface="Times New Roman"/>
                          <a:sym typeface="Times New Roman"/>
                        </a:rPr>
                        <a:t>35%</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97,540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97,540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 98,160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 98,160</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8"/>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F</a:t>
                      </a:r>
                      <a:r>
                        <a:rPr lang="en-US" sz="1400" i="1" u="none" strike="noStrike" cap="none" baseline="-25000">
                          <a:solidFill>
                            <a:srgbClr val="000000"/>
                          </a:solidFill>
                          <a:latin typeface="Times New Roman"/>
                          <a:ea typeface="Times New Roman"/>
                          <a:cs typeface="Times New Roman"/>
                          <a:sym typeface="Times New Roman"/>
                        </a:rPr>
                        <a:t>OFL</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0.65</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0.61</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0.76</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0.65</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9"/>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maxF</a:t>
                      </a:r>
                      <a:r>
                        <a:rPr lang="en-US" sz="1400" i="1" u="none" strike="noStrike" cap="none" baseline="-25000">
                          <a:solidFill>
                            <a:srgbClr val="000000"/>
                          </a:solidFill>
                          <a:latin typeface="Times New Roman"/>
                          <a:ea typeface="Times New Roman"/>
                          <a:cs typeface="Times New Roman"/>
                          <a:sym typeface="Times New Roman"/>
                        </a:rPr>
                        <a:t>ABC</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0.54</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0.51</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0.61</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0.56</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0"/>
                  </a:ext>
                </a:extLst>
              </a:tr>
              <a:tr h="215100">
                <a:tc>
                  <a:txBody>
                    <a:bodyPr/>
                    <a:lstStyle/>
                    <a:p>
                      <a:pPr marL="0" marR="0" lvl="0" indent="0" algn="l" rtl="0">
                        <a:lnSpc>
                          <a:spcPct val="100000"/>
                        </a:lnSpc>
                        <a:spcBef>
                          <a:spcPts val="0"/>
                        </a:spcBef>
                        <a:spcAft>
                          <a:spcPts val="0"/>
                        </a:spcAft>
                        <a:buNone/>
                      </a:pPr>
                      <a:r>
                        <a:rPr lang="en-US" sz="1400" i="1" u="none" strike="noStrike" cap="none">
                          <a:solidFill>
                            <a:srgbClr val="000000"/>
                          </a:solidFill>
                          <a:latin typeface="Times New Roman"/>
                          <a:ea typeface="Times New Roman"/>
                          <a:cs typeface="Times New Roman"/>
                          <a:sym typeface="Times New Roman"/>
                        </a:rPr>
                        <a:t>F</a:t>
                      </a:r>
                      <a:r>
                        <a:rPr lang="en-US" sz="1400" i="1" u="none" strike="noStrike" cap="none" baseline="-25000">
                          <a:solidFill>
                            <a:srgbClr val="000000"/>
                          </a:solidFill>
                          <a:latin typeface="Times New Roman"/>
                          <a:ea typeface="Times New Roman"/>
                          <a:cs typeface="Times New Roman"/>
                          <a:sym typeface="Times New Roman"/>
                        </a:rPr>
                        <a:t>ABC</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0.54</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0.51</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0.61</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0.56</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1"/>
                  </a:ext>
                </a:extLst>
              </a:tr>
              <a:tr h="226475">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OFL (t)</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91,870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84,440</a:t>
                      </a:r>
                      <a:endParaRPr dirty="0"/>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 118,787 </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101,188</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2"/>
                  </a:ext>
                </a:extLst>
              </a:tr>
              <a:tr h="219175">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maxABC (t)</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78,510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71,990</a:t>
                      </a:r>
                      <a:endParaRPr dirty="0"/>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98,588</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86,464</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3"/>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ABC (t)</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78,510</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71,990</a:t>
                      </a:r>
                      <a:endParaRPr dirty="0"/>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98,588</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86,464</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4"/>
                  </a:ext>
                </a:extLst>
              </a:tr>
              <a:tr h="215100">
                <a:tc rowSpan="2">
                  <a:txBody>
                    <a:bodyPr/>
                    <a:lstStyle/>
                    <a:p>
                      <a:pPr marL="0" marR="0" lvl="0" indent="0" algn="just" rtl="0">
                        <a:lnSpc>
                          <a:spcPct val="100000"/>
                        </a:lnSpc>
                        <a:spcBef>
                          <a:spcPts val="0"/>
                        </a:spcBef>
                        <a:spcAft>
                          <a:spcPts val="0"/>
                        </a:spcAft>
                        <a:buNone/>
                      </a:pPr>
                      <a:r>
                        <a:rPr lang="en-US" sz="1400" b="1" u="none" strike="noStrike" cap="none">
                          <a:latin typeface="Times New Roman"/>
                          <a:ea typeface="Times New Roman"/>
                          <a:cs typeface="Times New Roman"/>
                          <a:sym typeface="Times New Roman"/>
                        </a:rPr>
                        <a:t>Status</a:t>
                      </a:r>
                      <a:endParaRPr sz="1400" u="none" strike="noStrike" cap="none">
                        <a:latin typeface="Times New Roman"/>
                        <a:ea typeface="Times New Roman"/>
                        <a:cs typeface="Times New Roman"/>
                        <a:sym typeface="Times New Roman"/>
                      </a:endParaRPr>
                    </a:p>
                  </a:txBody>
                  <a:tcPr marL="68325" marR="68325" marT="0" marB="0" anchor="b">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As determined </a:t>
                      </a:r>
                      <a:r>
                        <a:rPr lang="en-US" sz="1400" i="1" u="none" strike="noStrike" cap="none" dirty="0">
                          <a:latin typeface="Times New Roman"/>
                          <a:ea typeface="Times New Roman"/>
                          <a:cs typeface="Times New Roman"/>
                          <a:sym typeface="Times New Roman"/>
                        </a:rPr>
                        <a:t>this</a:t>
                      </a:r>
                      <a:r>
                        <a:rPr lang="en-US" sz="1400" u="none" strike="noStrike" cap="none" dirty="0">
                          <a:latin typeface="Times New Roman"/>
                          <a:ea typeface="Times New Roman"/>
                          <a:cs typeface="Times New Roman"/>
                          <a:sym typeface="Times New Roman"/>
                        </a:rPr>
                        <a:t> year for:</a:t>
                      </a:r>
                      <a:endParaRPr dirty="0"/>
                    </a:p>
                  </a:txBody>
                  <a:tcPr marL="68325" marR="68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hMerge="1">
                  <a:txBody>
                    <a:bodyPr/>
                    <a:lstStyle/>
                    <a:p>
                      <a:endParaRPr lang="en-US"/>
                    </a:p>
                  </a:txBody>
                  <a:tcPr/>
                </a:tc>
                <a:tc gridSpan="2">
                  <a:txBody>
                    <a:bodyPr/>
                    <a:lstStyle/>
                    <a:p>
                      <a:pPr marL="0" marR="0" lvl="0" indent="0" algn="ct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As determined </a:t>
                      </a:r>
                      <a:r>
                        <a:rPr lang="en-US" sz="1400" i="1" u="none" strike="noStrike" cap="none">
                          <a:latin typeface="Times New Roman"/>
                          <a:ea typeface="Times New Roman"/>
                          <a:cs typeface="Times New Roman"/>
                          <a:sym typeface="Times New Roman"/>
                        </a:rPr>
                        <a:t>this</a:t>
                      </a:r>
                      <a:r>
                        <a:rPr lang="en-US" sz="1400" u="none" strike="noStrike" cap="none">
                          <a:latin typeface="Times New Roman"/>
                          <a:ea typeface="Times New Roman"/>
                          <a:cs typeface="Times New Roman"/>
                          <a:sym typeface="Times New Roman"/>
                        </a:rPr>
                        <a:t> year for:</a:t>
                      </a:r>
                      <a:endParaRPr/>
                    </a:p>
                  </a:txBody>
                  <a:tcPr marL="68325" marR="68325" marT="0" marB="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15"/>
                  </a:ext>
                </a:extLst>
              </a:tr>
              <a:tr h="215100">
                <a:tc vMerge="1">
                  <a:txBody>
                    <a:bodyPr/>
                    <a:lstStyle/>
                    <a:p>
                      <a:endParaRPr lang="en-US"/>
                    </a:p>
                  </a:txBody>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2020</a:t>
                      </a:r>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2021</a:t>
                      </a:r>
                      <a:endParaRPr dirty="0"/>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2022</a:t>
                      </a:r>
                      <a:endParaRPr/>
                    </a:p>
                  </a:txBody>
                  <a:tcPr marL="68325" marR="68325" marT="0" marB="0">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2023</a:t>
                      </a:r>
                      <a:endParaRPr/>
                    </a:p>
                  </a:txBody>
                  <a:tcPr marL="68325" marR="6832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6"/>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Overfishing</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No</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No</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7"/>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Overfished</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No</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No</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18"/>
                  </a:ext>
                </a:extLst>
              </a:tr>
              <a:tr h="215100">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Times New Roman"/>
                          <a:ea typeface="Times New Roman"/>
                          <a:cs typeface="Times New Roman"/>
                          <a:sym typeface="Times New Roman"/>
                        </a:rPr>
                        <a:t>Approaching overfished</a:t>
                      </a:r>
                      <a:endParaRPr sz="1400" u="none" strike="noStrike" cap="none">
                        <a:latin typeface="Times New Roman"/>
                        <a:ea typeface="Times New Roman"/>
                        <a:cs typeface="Times New Roman"/>
                        <a:sym typeface="Times New Roman"/>
                      </a:endParaRPr>
                    </a:p>
                  </a:txBody>
                  <a:tcPr marL="68325" marR="68325" marT="0" marB="0"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No</a:t>
                      </a:r>
                      <a:endParaRPr/>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solidFill>
                      <a:srgbClr val="D8D8D8"/>
                    </a:solidFill>
                  </a:tcPr>
                </a:tc>
                <a:tc>
                  <a:txBody>
                    <a:bodyPr/>
                    <a:lstStyle/>
                    <a:p>
                      <a:pPr marL="0" marR="0" lvl="0" indent="0" algn="r" rtl="0">
                        <a:lnSpc>
                          <a:spcPct val="100000"/>
                        </a:lnSpc>
                        <a:spcBef>
                          <a:spcPts val="0"/>
                        </a:spcBef>
                        <a:spcAft>
                          <a:spcPts val="0"/>
                        </a:spcAft>
                        <a:buNone/>
                      </a:pPr>
                      <a:r>
                        <a:rPr lang="en-US" sz="1400" u="none" strike="noStrike" cap="none">
                          <a:latin typeface="Times New Roman"/>
                          <a:ea typeface="Times New Roman"/>
                          <a:cs typeface="Times New Roman"/>
                          <a:sym typeface="Times New Roman"/>
                        </a:rPr>
                        <a:t>n/a</a:t>
                      </a:r>
                      <a:endParaRPr/>
                    </a:p>
                  </a:txBody>
                  <a:tcPr marL="68325" marR="6832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r" rtl="0">
                        <a:lnSpc>
                          <a:spcPct val="100000"/>
                        </a:lnSpc>
                        <a:spcBef>
                          <a:spcPts val="0"/>
                        </a:spcBef>
                        <a:spcAft>
                          <a:spcPts val="0"/>
                        </a:spcAft>
                        <a:buNone/>
                      </a:pPr>
                      <a:r>
                        <a:rPr lang="en-US" sz="1400" u="none" strike="noStrike" cap="none" dirty="0">
                          <a:latin typeface="Times New Roman"/>
                          <a:ea typeface="Times New Roman"/>
                          <a:cs typeface="Times New Roman"/>
                          <a:sym typeface="Times New Roman"/>
                        </a:rPr>
                        <a:t>No</a:t>
                      </a:r>
                      <a:endParaRPr dirty="0"/>
                    </a:p>
                  </a:txBody>
                  <a:tcPr marL="68325" marR="6832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19"/>
                  </a:ext>
                </a:extLst>
              </a:tr>
            </a:tbl>
          </a:graphicData>
        </a:graphic>
      </p:graphicFrame>
      <p:cxnSp>
        <p:nvCxnSpPr>
          <p:cNvPr id="413" name="Google Shape;413;p41"/>
          <p:cNvCxnSpPr/>
          <p:nvPr/>
        </p:nvCxnSpPr>
        <p:spPr>
          <a:xfrm rot="10800000" flipH="1">
            <a:off x="2907159" y="3552569"/>
            <a:ext cx="6891749" cy="49426"/>
          </a:xfrm>
          <a:prstGeom prst="straightConnector1">
            <a:avLst/>
          </a:prstGeom>
          <a:noFill/>
          <a:ln w="9525" cap="flat" cmpd="sng">
            <a:solidFill>
              <a:schemeClr val="dk1"/>
            </a:solidFill>
            <a:prstDash val="solid"/>
            <a:round/>
            <a:headEnd type="none" w="sm" len="sm"/>
            <a:tailEnd type="none" w="sm" len="sm"/>
          </a:ln>
        </p:spPr>
      </p:cxnSp>
      <p:cxnSp>
        <p:nvCxnSpPr>
          <p:cNvPr id="414" name="Google Shape;414;p41"/>
          <p:cNvCxnSpPr/>
          <p:nvPr/>
        </p:nvCxnSpPr>
        <p:spPr>
          <a:xfrm>
            <a:off x="2907159" y="4250726"/>
            <a:ext cx="6891749" cy="6177"/>
          </a:xfrm>
          <a:prstGeom prst="straightConnector1">
            <a:avLst/>
          </a:prstGeom>
          <a:noFill/>
          <a:ln w="9525" cap="flat" cmpd="sng">
            <a:solidFill>
              <a:schemeClr val="dk1"/>
            </a:solidFill>
            <a:prstDash val="solid"/>
            <a:round/>
            <a:headEnd type="none" w="sm" len="sm"/>
            <a:tailEnd type="none" w="sm" len="sm"/>
          </a:ln>
        </p:spPr>
      </p:cxnSp>
      <p:sp>
        <p:nvSpPr>
          <p:cNvPr id="415" name="Google Shape;415;p41"/>
          <p:cNvSpPr txBox="1"/>
          <p:nvPr/>
        </p:nvSpPr>
        <p:spPr>
          <a:xfrm>
            <a:off x="9973255" y="5076624"/>
            <a:ext cx="131599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2023 ABC 26% higher</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2"/>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422" name="Google Shape;422;p4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32</a:t>
            </a:fld>
            <a:endParaRPr/>
          </a:p>
        </p:txBody>
      </p:sp>
      <p:sp>
        <p:nvSpPr>
          <p:cNvPr id="423" name="Google Shape;423;p4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Apportionment</a:t>
            </a:r>
            <a:endParaRPr>
              <a:latin typeface="Arial"/>
              <a:ea typeface="Arial"/>
              <a:cs typeface="Arial"/>
              <a:sym typeface="Arial"/>
            </a:endParaRPr>
          </a:p>
        </p:txBody>
      </p:sp>
      <p:graphicFrame>
        <p:nvGraphicFramePr>
          <p:cNvPr id="424" name="Google Shape;424;p42"/>
          <p:cNvGraphicFramePr/>
          <p:nvPr/>
        </p:nvGraphicFramePr>
        <p:xfrm>
          <a:off x="4315803" y="2168608"/>
          <a:ext cx="3011750" cy="1797900"/>
        </p:xfrm>
        <a:graphic>
          <a:graphicData uri="http://schemas.openxmlformats.org/drawingml/2006/table">
            <a:tbl>
              <a:tblPr>
                <a:noFill/>
                <a:tableStyleId>{13CB7A07-06D9-42B2-B22A-55254CA4F8E0}</a:tableStyleId>
              </a:tblPr>
              <a:tblGrid>
                <a:gridCol w="556750">
                  <a:extLst>
                    <a:ext uri="{9D8B030D-6E8A-4147-A177-3AD203B41FA5}">
                      <a16:colId xmlns:a16="http://schemas.microsoft.com/office/drawing/2014/main" val="20000"/>
                    </a:ext>
                  </a:extLst>
                </a:gridCol>
                <a:gridCol w="2455000">
                  <a:extLst>
                    <a:ext uri="{9D8B030D-6E8A-4147-A177-3AD203B41FA5}">
                      <a16:colId xmlns:a16="http://schemas.microsoft.com/office/drawing/2014/main" val="20001"/>
                    </a:ext>
                  </a:extLst>
                </a:gridCol>
              </a:tblGrid>
              <a:tr h="544375">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 </a:t>
                      </a: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2022 Random Effects Model</a:t>
                      </a:r>
                      <a:endParaRPr sz="16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50350">
                <a:tc>
                  <a:txBody>
                    <a:bodyPr/>
                    <a:lstStyle/>
                    <a:p>
                      <a:pPr marL="0" marR="0" lvl="0" indent="0" algn="ctr" rtl="0">
                        <a:lnSpc>
                          <a:spcPct val="100000"/>
                        </a:lnSpc>
                        <a:spcBef>
                          <a:spcPts val="0"/>
                        </a:spcBef>
                        <a:spcAft>
                          <a:spcPts val="0"/>
                        </a:spcAft>
                        <a:buNone/>
                      </a:pPr>
                      <a:r>
                        <a:rPr lang="en-US" sz="1600" u="none" strike="noStrike" cap="none">
                          <a:latin typeface="Times New Roman"/>
                          <a:ea typeface="Times New Roman"/>
                          <a:cs typeface="Times New Roman"/>
                          <a:sym typeface="Times New Roman"/>
                        </a:rPr>
                        <a:t>541</a:t>
                      </a: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56%</a:t>
                      </a:r>
                      <a:endParaRPr sz="16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70700">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542</a:t>
                      </a: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13%</a:t>
                      </a:r>
                      <a:endParaRPr sz="16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r h="432475">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543</a:t>
                      </a:r>
                      <a:endParaRPr sz="1600" u="none" strike="noStrike" cap="none">
                        <a:latin typeface="Times New Roman"/>
                        <a:ea typeface="Times New Roman"/>
                        <a:cs typeface="Times New Roman"/>
                        <a:sym typeface="Times New Roman"/>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600" u="none" strike="noStrike" cap="none">
                          <a:solidFill>
                            <a:srgbClr val="000000"/>
                          </a:solidFill>
                          <a:latin typeface="Times New Roman"/>
                          <a:ea typeface="Times New Roman"/>
                          <a:cs typeface="Times New Roman"/>
                          <a:sym typeface="Times New Roman"/>
                        </a:rPr>
                        <a:t>31%</a:t>
                      </a:r>
                      <a:endParaRPr sz="1600" u="none" strike="noStrike" cap="none">
                        <a:latin typeface="Times New Roman"/>
                        <a:ea typeface="Times New Roman"/>
                        <a:cs typeface="Times New Roman"/>
                        <a:sym typeface="Times New Roman"/>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425" name="Google Shape;425;p42"/>
          <p:cNvSpPr/>
          <p:nvPr/>
        </p:nvSpPr>
        <p:spPr>
          <a:xfrm>
            <a:off x="3035584" y="4460789"/>
            <a:ext cx="702899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Times New Roman"/>
                <a:ea typeface="Times New Roman"/>
                <a:cs typeface="Times New Roman"/>
                <a:sym typeface="Times New Roman"/>
              </a:rPr>
              <a:t>The current 2022 RE Central area apportionment represents a 63% decrease relative to the 2016 RE Central area apportionment.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43"/>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432" name="Google Shape;432;p43"/>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33</a:t>
            </a:fld>
            <a:endParaRPr/>
          </a:p>
        </p:txBody>
      </p:sp>
      <p:sp>
        <p:nvSpPr>
          <p:cNvPr id="433" name="Google Shape;433;p4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latin typeface="Arial"/>
                <a:ea typeface="Arial"/>
                <a:cs typeface="Arial"/>
                <a:sym typeface="Arial"/>
              </a:rPr>
              <a:t>Apportionment</a:t>
            </a:r>
            <a:endParaRPr>
              <a:latin typeface="Arial"/>
              <a:ea typeface="Arial"/>
              <a:cs typeface="Arial"/>
              <a:sym typeface="Arial"/>
            </a:endParaRPr>
          </a:p>
        </p:txBody>
      </p:sp>
      <p:graphicFrame>
        <p:nvGraphicFramePr>
          <p:cNvPr id="434" name="Google Shape;434;p43"/>
          <p:cNvGraphicFramePr/>
          <p:nvPr>
            <p:extLst>
              <p:ext uri="{D42A27DB-BD31-4B8C-83A1-F6EECF244321}">
                <p14:modId xmlns:p14="http://schemas.microsoft.com/office/powerpoint/2010/main" val="1441095059"/>
              </p:ext>
            </p:extLst>
          </p:nvPr>
        </p:nvGraphicFramePr>
        <p:xfrm>
          <a:off x="1382486" y="1892857"/>
          <a:ext cx="8706803" cy="3865685"/>
        </p:xfrm>
        <a:graphic>
          <a:graphicData uri="http://schemas.openxmlformats.org/drawingml/2006/table">
            <a:tbl>
              <a:tblPr>
                <a:noFill/>
                <a:tableStyleId>{13CB7A07-06D9-42B2-B22A-55254CA4F8E0}</a:tableStyleId>
              </a:tblPr>
              <a:tblGrid>
                <a:gridCol w="1232622">
                  <a:extLst>
                    <a:ext uri="{9D8B030D-6E8A-4147-A177-3AD203B41FA5}">
                      <a16:colId xmlns:a16="http://schemas.microsoft.com/office/drawing/2014/main" val="20000"/>
                    </a:ext>
                  </a:extLst>
                </a:gridCol>
                <a:gridCol w="948670">
                  <a:extLst>
                    <a:ext uri="{9D8B030D-6E8A-4147-A177-3AD203B41FA5}">
                      <a16:colId xmlns:a16="http://schemas.microsoft.com/office/drawing/2014/main" val="20001"/>
                    </a:ext>
                  </a:extLst>
                </a:gridCol>
                <a:gridCol w="841824">
                  <a:extLst>
                    <a:ext uri="{9D8B030D-6E8A-4147-A177-3AD203B41FA5}">
                      <a16:colId xmlns:a16="http://schemas.microsoft.com/office/drawing/2014/main" val="20002"/>
                    </a:ext>
                  </a:extLst>
                </a:gridCol>
                <a:gridCol w="841824">
                  <a:extLst>
                    <a:ext uri="{9D8B030D-6E8A-4147-A177-3AD203B41FA5}">
                      <a16:colId xmlns:a16="http://schemas.microsoft.com/office/drawing/2014/main" val="20003"/>
                    </a:ext>
                  </a:extLst>
                </a:gridCol>
                <a:gridCol w="636002">
                  <a:extLst>
                    <a:ext uri="{9D8B030D-6E8A-4147-A177-3AD203B41FA5}">
                      <a16:colId xmlns:a16="http://schemas.microsoft.com/office/drawing/2014/main" val="20004"/>
                    </a:ext>
                  </a:extLst>
                </a:gridCol>
                <a:gridCol w="205850">
                  <a:extLst>
                    <a:ext uri="{9D8B030D-6E8A-4147-A177-3AD203B41FA5}">
                      <a16:colId xmlns:a16="http://schemas.microsoft.com/office/drawing/2014/main" val="20005"/>
                    </a:ext>
                  </a:extLst>
                </a:gridCol>
                <a:gridCol w="1578445">
                  <a:extLst>
                    <a:ext uri="{9D8B030D-6E8A-4147-A177-3AD203B41FA5}">
                      <a16:colId xmlns:a16="http://schemas.microsoft.com/office/drawing/2014/main" val="20006"/>
                    </a:ext>
                  </a:extLst>
                </a:gridCol>
                <a:gridCol w="1052287">
                  <a:extLst>
                    <a:ext uri="{9D8B030D-6E8A-4147-A177-3AD203B41FA5}">
                      <a16:colId xmlns:a16="http://schemas.microsoft.com/office/drawing/2014/main" val="20007"/>
                    </a:ext>
                  </a:extLst>
                </a:gridCol>
                <a:gridCol w="1369279">
                  <a:extLst>
                    <a:ext uri="{9D8B030D-6E8A-4147-A177-3AD203B41FA5}">
                      <a16:colId xmlns:a16="http://schemas.microsoft.com/office/drawing/2014/main" val="20008"/>
                    </a:ext>
                  </a:extLst>
                </a:gridCol>
              </a:tblGrid>
              <a:tr h="703585">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gridSpan="3">
                  <a:txBody>
                    <a:bodyPr/>
                    <a:lstStyle/>
                    <a:p>
                      <a:pPr marL="0" marR="0" lvl="0" indent="0" algn="l" rtl="0">
                        <a:lnSpc>
                          <a:spcPct val="100000"/>
                        </a:lnSpc>
                        <a:spcBef>
                          <a:spcPts val="0"/>
                        </a:spcBef>
                        <a:spcAft>
                          <a:spcPts val="0"/>
                        </a:spcAft>
                        <a:buNone/>
                      </a:pPr>
                      <a:r>
                        <a:rPr lang="en-US" sz="1600" u="none" strike="noStrike" cap="none">
                          <a:solidFill>
                            <a:srgbClr val="000000"/>
                          </a:solidFill>
                          <a:latin typeface="Arial"/>
                          <a:ea typeface="Arial"/>
                          <a:cs typeface="Arial"/>
                          <a:sym typeface="Arial"/>
                        </a:rPr>
                        <a:t>Weighted Average (Recommended)</a:t>
                      </a:r>
                      <a:endParaRPr sz="16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a:txBody>
                    <a:bodyPr/>
                    <a:lstStyle/>
                    <a:p>
                      <a:pPr marL="0" marR="0" lvl="0" indent="0" algn="l" rtl="0">
                        <a:lnSpc>
                          <a:spcPct val="100000"/>
                        </a:lnSpc>
                        <a:spcBef>
                          <a:spcPts val="0"/>
                        </a:spcBef>
                        <a:spcAft>
                          <a:spcPts val="0"/>
                        </a:spcAft>
                        <a:buNone/>
                      </a:pPr>
                      <a:r>
                        <a:rPr lang="en-US" sz="1200" u="none" strike="noStrike" cap="none">
                          <a:solidFill>
                            <a:srgbClr val="000000"/>
                          </a:solidFill>
                          <a:latin typeface="Arial"/>
                          <a:ea typeface="Arial"/>
                          <a:cs typeface="Arial"/>
                          <a:sym typeface="Arial"/>
                        </a:rPr>
                        <a:t> </a:t>
                      </a:r>
                      <a:endParaRPr sz="12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200" u="none" strike="noStrike" cap="none">
                          <a:latin typeface="Arial"/>
                          <a:ea typeface="Arial"/>
                          <a:cs typeface="Arial"/>
                          <a:sym typeface="Arial"/>
                        </a:rPr>
                        <a:t> </a:t>
                      </a:r>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99765">
                <a:tc rowSpan="2">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5">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Survey Year</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2023 &amp; 2024 Apportionment</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2023</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2024</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419740">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2014</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2016</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2018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2022</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ABC</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ABC</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9765">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541</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42%</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35%</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52%</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0.44</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43,280 </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37,958 </a:t>
                      </a:r>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399765">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542</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30%</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7%</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16%</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0.18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17,351 </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15,218 </a:t>
                      </a:r>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4"/>
                  </a:ext>
                </a:extLst>
              </a:tr>
              <a:tr h="419740">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543</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30%</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35%</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55%</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39%</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0.8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38,956 </a:t>
                      </a:r>
                      <a:endParaRPr/>
                    </a:p>
                  </a:txBody>
                  <a:tcPr marL="68575" marR="68575" marT="0" marB="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33,289 </a:t>
                      </a:r>
                      <a:endParaRPr/>
                    </a:p>
                  </a:txBody>
                  <a:tcPr marL="68575" marR="68575" marT="0" marB="0">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419740">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Weights</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12</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18</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27</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1.00</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b="1"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703585">
                <a:tc>
                  <a:txBody>
                    <a:bodyPr/>
                    <a:lstStyle/>
                    <a:p>
                      <a:pPr marL="0" marR="0" lvl="0" indent="0" algn="ctr"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Total ABC</a:t>
                      </a:r>
                      <a:endParaRPr sz="1400" u="none" strike="noStrike" cap="none">
                        <a:latin typeface="Arial"/>
                        <a:ea typeface="Arial"/>
                        <a:cs typeface="Arial"/>
                        <a:sym typeface="Arial"/>
                      </a:endParaRPr>
                    </a:p>
                  </a:txBody>
                  <a:tcPr marL="68575" marR="68575" marT="0" marB="0" anchor="ctr">
                    <a:lnL w="12700"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gridSpan="2">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hMerge="1">
                  <a:txBody>
                    <a:bodyPr/>
                    <a:lstStyle/>
                    <a:p>
                      <a:endParaRPr lang="en-US"/>
                    </a:p>
                  </a:txBody>
                  <a:tcPr/>
                </a:tc>
                <a:tc>
                  <a:txBody>
                    <a:bodyPr/>
                    <a:lstStyle/>
                    <a:p>
                      <a:pPr marL="0" marR="0" lvl="0" indent="0" algn="l" rtl="0">
                        <a:lnSpc>
                          <a:spcPct val="100000"/>
                        </a:lnSpc>
                        <a:spcBef>
                          <a:spcPts val="0"/>
                        </a:spcBef>
                        <a:spcAft>
                          <a:spcPts val="0"/>
                        </a:spcAft>
                        <a:buNone/>
                      </a:pPr>
                      <a:r>
                        <a:rPr lang="en-US" sz="1400" u="none" strike="noStrike" cap="none">
                          <a:solidFill>
                            <a:srgbClr val="000000"/>
                          </a:solidFill>
                          <a:latin typeface="Arial"/>
                          <a:ea typeface="Arial"/>
                          <a:cs typeface="Arial"/>
                          <a:sym typeface="Arial"/>
                        </a:rPr>
                        <a:t> </a:t>
                      </a:r>
                      <a:endParaRPr sz="1400" u="none" strike="noStrike" cap="none">
                        <a:latin typeface="Arial"/>
                        <a:ea typeface="Arial"/>
                        <a:cs typeface="Arial"/>
                        <a:sym typeface="Arial"/>
                      </a:endParaRPr>
                    </a:p>
                  </a:txBody>
                  <a:tcPr marL="68575" marR="68575" marT="0" marB="0" anchor="b">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a:latin typeface="Arial"/>
                          <a:ea typeface="Arial"/>
                          <a:cs typeface="Arial"/>
                          <a:sym typeface="Arial"/>
                        </a:rPr>
                        <a:t>98,588</a:t>
                      </a:r>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None/>
                      </a:pPr>
                      <a:r>
                        <a:rPr lang="en-US" sz="1400" u="none" strike="noStrike" cap="none" dirty="0">
                          <a:latin typeface="Arial"/>
                          <a:ea typeface="Arial"/>
                          <a:cs typeface="Arial"/>
                          <a:sym typeface="Arial"/>
                        </a:rPr>
                        <a:t>86,464</a:t>
                      </a:r>
                      <a:endParaRPr dirty="0"/>
                    </a:p>
                  </a:txBody>
                  <a:tcPr marL="68575" marR="68575" marT="0" marB="0" anchor="ctr">
                    <a:lnL w="9525" cap="flat" cmpd="sng">
                      <a:solidFill>
                        <a:srgbClr val="000000">
                          <a:alpha val="0"/>
                        </a:srgbClr>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5"/>
          <p:cNvSpPr/>
          <p:nvPr/>
        </p:nvSpPr>
        <p:spPr>
          <a:xfrm>
            <a:off x="446534" y="457200"/>
            <a:ext cx="3703200" cy="9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45"/>
          <p:cNvSpPr/>
          <p:nvPr/>
        </p:nvSpPr>
        <p:spPr>
          <a:xfrm>
            <a:off x="8042147" y="453643"/>
            <a:ext cx="3703200" cy="987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45"/>
          <p:cNvSpPr/>
          <p:nvPr/>
        </p:nvSpPr>
        <p:spPr>
          <a:xfrm>
            <a:off x="4241830" y="457200"/>
            <a:ext cx="3703200" cy="915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45"/>
          <p:cNvSpPr/>
          <p:nvPr/>
        </p:nvSpPr>
        <p:spPr>
          <a:xfrm>
            <a:off x="446534" y="3085765"/>
            <a:ext cx="11262900" cy="3304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8" name="Google Shape;458;p45"/>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59" name="Google Shape;459;p45"/>
          <p:cNvSpPr/>
          <p:nvPr/>
        </p:nvSpPr>
        <p:spPr>
          <a:xfrm>
            <a:off x="581191" y="457201"/>
            <a:ext cx="1106100" cy="5859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45"/>
          <p:cNvSpPr/>
          <p:nvPr/>
        </p:nvSpPr>
        <p:spPr>
          <a:xfrm>
            <a:off x="1784420" y="457200"/>
            <a:ext cx="6248400" cy="5859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1" name="Google Shape;461;p45"/>
          <p:cNvSpPr/>
          <p:nvPr/>
        </p:nvSpPr>
        <p:spPr>
          <a:xfrm>
            <a:off x="8129872" y="453642"/>
            <a:ext cx="3615600" cy="5863200"/>
          </a:xfrm>
          <a:prstGeom prst="rect">
            <a:avLst/>
          </a:prstGeom>
          <a:solidFill>
            <a:srgbClr val="6C778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5"/>
          <p:cNvSpPr txBox="1">
            <a:spLocks noGrp="1"/>
          </p:cNvSpPr>
          <p:nvPr>
            <p:ph type="body" idx="1"/>
          </p:nvPr>
        </p:nvSpPr>
        <p:spPr>
          <a:xfrm>
            <a:off x="8317076" y="668740"/>
            <a:ext cx="3293700" cy="4926900"/>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SzPts val="2760"/>
              <a:buNone/>
            </a:pPr>
            <a:r>
              <a:rPr lang="en-US" sz="3000">
                <a:solidFill>
                  <a:srgbClr val="FFFFFF"/>
                </a:solidFill>
                <a:latin typeface="Arial"/>
                <a:ea typeface="Arial"/>
                <a:cs typeface="Arial"/>
                <a:sym typeface="Arial"/>
              </a:rPr>
              <a:t>CONTACTS:</a:t>
            </a:r>
            <a:endParaRPr sz="3000">
              <a:solidFill>
                <a:srgbClr val="FFFFFF"/>
              </a:solidFill>
              <a:latin typeface="Arial"/>
              <a:ea typeface="Arial"/>
              <a:cs typeface="Arial"/>
              <a:sym typeface="Arial"/>
            </a:endParaRPr>
          </a:p>
          <a:p>
            <a:pPr marL="0" lvl="0" indent="0" algn="l" rtl="0">
              <a:lnSpc>
                <a:spcPct val="100000"/>
              </a:lnSpc>
              <a:spcBef>
                <a:spcPts val="920"/>
              </a:spcBef>
              <a:spcAft>
                <a:spcPts val="0"/>
              </a:spcAft>
              <a:buSzPts val="1472"/>
              <a:buNone/>
            </a:pPr>
            <a:r>
              <a:rPr lang="en-US" sz="1600">
                <a:solidFill>
                  <a:schemeClr val="lt1"/>
                </a:solidFill>
                <a:latin typeface="Arial"/>
                <a:ea typeface="Arial"/>
                <a:cs typeface="Arial"/>
                <a:sym typeface="Arial"/>
              </a:rPr>
              <a:t>SANDRA.LOWE@NOAA.GOV</a:t>
            </a:r>
            <a:endParaRPr/>
          </a:p>
          <a:p>
            <a:pPr marL="0" lvl="0" indent="0" algn="l" rtl="0">
              <a:lnSpc>
                <a:spcPct val="100000"/>
              </a:lnSpc>
              <a:spcBef>
                <a:spcPts val="920"/>
              </a:spcBef>
              <a:spcAft>
                <a:spcPts val="0"/>
              </a:spcAft>
              <a:buSzPts val="1472"/>
              <a:buNone/>
            </a:pPr>
            <a:endParaRPr sz="1600">
              <a:solidFill>
                <a:schemeClr val="lt1"/>
              </a:solidFill>
              <a:latin typeface="Arial"/>
              <a:ea typeface="Arial"/>
              <a:cs typeface="Arial"/>
              <a:sym typeface="Arial"/>
            </a:endParaRPr>
          </a:p>
          <a:p>
            <a:pPr marL="0" lvl="0" indent="0" algn="l" rtl="0">
              <a:lnSpc>
                <a:spcPct val="100000"/>
              </a:lnSpc>
              <a:spcBef>
                <a:spcPts val="920"/>
              </a:spcBef>
              <a:spcAft>
                <a:spcPts val="0"/>
              </a:spcAft>
              <a:buSzPts val="1472"/>
              <a:buNone/>
            </a:pPr>
            <a:endParaRPr sz="1600">
              <a:solidFill>
                <a:schemeClr val="lt1"/>
              </a:solidFill>
              <a:latin typeface="Arial"/>
              <a:ea typeface="Arial"/>
              <a:cs typeface="Arial"/>
              <a:sym typeface="Arial"/>
            </a:endParaRPr>
          </a:p>
          <a:p>
            <a:pPr marL="0" lvl="0" indent="0" algn="l" rtl="0">
              <a:lnSpc>
                <a:spcPct val="100000"/>
              </a:lnSpc>
              <a:spcBef>
                <a:spcPts val="920"/>
              </a:spcBef>
              <a:spcAft>
                <a:spcPts val="0"/>
              </a:spcAft>
              <a:buSzPts val="1472"/>
              <a:buNone/>
            </a:pPr>
            <a:endParaRPr sz="1600">
              <a:solidFill>
                <a:schemeClr val="lt1"/>
              </a:solidFill>
            </a:endParaRPr>
          </a:p>
        </p:txBody>
      </p:sp>
      <p:pic>
        <p:nvPicPr>
          <p:cNvPr id="463" name="Google Shape;463;p45"/>
          <p:cNvPicPr preferRelativeResize="0"/>
          <p:nvPr/>
        </p:nvPicPr>
        <p:blipFill rotWithShape="1">
          <a:blip r:embed="rId3">
            <a:alphaModFix/>
          </a:blip>
          <a:srcRect l="31665" t="14507"/>
          <a:stretch/>
        </p:blipFill>
        <p:spPr>
          <a:xfrm>
            <a:off x="1793750" y="453600"/>
            <a:ext cx="6248400" cy="5863200"/>
          </a:xfrm>
          <a:prstGeom prst="rect">
            <a:avLst/>
          </a:prstGeom>
          <a:noFill/>
          <a:ln>
            <a:noFill/>
          </a:ln>
        </p:spPr>
      </p:pic>
      <p:sp>
        <p:nvSpPr>
          <p:cNvPr id="464" name="Google Shape;464;p45"/>
          <p:cNvSpPr txBox="1">
            <a:spLocks noGrp="1"/>
          </p:cNvSpPr>
          <p:nvPr>
            <p:ph type="title"/>
          </p:nvPr>
        </p:nvSpPr>
        <p:spPr>
          <a:xfrm>
            <a:off x="2037077" y="600628"/>
            <a:ext cx="5526900" cy="27846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Clr>
                <a:srgbClr val="FFFFFF"/>
              </a:buClr>
              <a:buSzPts val="6000"/>
              <a:buFont typeface="Gill Sans"/>
              <a:buNone/>
            </a:pPr>
            <a:r>
              <a:rPr lang="en-US" sz="6000">
                <a:solidFill>
                  <a:schemeClr val="lt1"/>
                </a:solidFill>
                <a:latin typeface="Arial"/>
                <a:ea typeface="Arial"/>
                <a:cs typeface="Arial"/>
                <a:sym typeface="Arial"/>
              </a:rPr>
              <a:t>QUESTIONS?</a:t>
            </a:r>
            <a:endParaRPr>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14"/>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20" name="Google Shape;120;p14"/>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4</a:t>
            </a:fld>
            <a:endParaRPr/>
          </a:p>
        </p:txBody>
      </p:sp>
      <p:sp>
        <p:nvSpPr>
          <p:cNvPr id="121" name="Google Shape;121;p1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Catch, TAC, ABC, and OFL</a:t>
            </a:r>
            <a:endParaRPr/>
          </a:p>
        </p:txBody>
      </p:sp>
      <p:pic>
        <p:nvPicPr>
          <p:cNvPr id="122" name="Google Shape;122;p14"/>
          <p:cNvPicPr preferRelativeResize="0"/>
          <p:nvPr/>
        </p:nvPicPr>
        <p:blipFill rotWithShape="1">
          <a:blip r:embed="rId4">
            <a:alphaModFix/>
          </a:blip>
          <a:srcRect/>
          <a:stretch/>
        </p:blipFill>
        <p:spPr>
          <a:xfrm>
            <a:off x="1458686" y="2060378"/>
            <a:ext cx="7276012" cy="4569021"/>
          </a:xfrm>
          <a:prstGeom prst="rect">
            <a:avLst/>
          </a:prstGeom>
          <a:noFill/>
          <a:ln>
            <a:noFill/>
          </a:ln>
        </p:spPr>
      </p:pic>
      <p:pic>
        <p:nvPicPr>
          <p:cNvPr id="123" name="Google Shape;123;p14"/>
          <p:cNvPicPr preferRelativeResize="0"/>
          <p:nvPr/>
        </p:nvPicPr>
        <p:blipFill rotWithShape="1">
          <a:blip r:embed="rId5">
            <a:alphaModFix/>
          </a:blip>
          <a:srcRect/>
          <a:stretch/>
        </p:blipFill>
        <p:spPr>
          <a:xfrm>
            <a:off x="8305242" y="2265218"/>
            <a:ext cx="2823422" cy="120493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5"/>
          <p:cNvSpPr txBox="1">
            <a:spLocks noGrp="1"/>
          </p:cNvSpPr>
          <p:nvPr>
            <p:ph type="title"/>
          </p:nvPr>
        </p:nvSpPr>
        <p:spPr>
          <a:xfrm>
            <a:off x="581192" y="702156"/>
            <a:ext cx="3672504" cy="10138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a:latin typeface="Arial"/>
                <a:ea typeface="Arial"/>
                <a:cs typeface="Arial"/>
                <a:sym typeface="Arial"/>
              </a:rPr>
              <a:t>Observed Catches of Atka Mackerel</a:t>
            </a:r>
            <a:endParaRPr>
              <a:latin typeface="Arial"/>
              <a:ea typeface="Arial"/>
              <a:cs typeface="Arial"/>
              <a:sym typeface="Arial"/>
            </a:endParaRPr>
          </a:p>
        </p:txBody>
      </p:sp>
      <p:sp>
        <p:nvSpPr>
          <p:cNvPr id="129" name="Google Shape;129;p15"/>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5</a:t>
            </a:fld>
            <a:endParaRPr/>
          </a:p>
        </p:txBody>
      </p:sp>
      <p:grpSp>
        <p:nvGrpSpPr>
          <p:cNvPr id="130" name="Google Shape;130;p15"/>
          <p:cNvGrpSpPr/>
          <p:nvPr/>
        </p:nvGrpSpPr>
        <p:grpSpPr>
          <a:xfrm>
            <a:off x="4507089" y="775534"/>
            <a:ext cx="5223934" cy="5889707"/>
            <a:chOff x="4563533" y="808002"/>
            <a:chExt cx="5943600" cy="6523284"/>
          </a:xfrm>
        </p:grpSpPr>
        <p:pic>
          <p:nvPicPr>
            <p:cNvPr id="131" name="Google Shape;131;p15"/>
            <p:cNvPicPr preferRelativeResize="0"/>
            <p:nvPr/>
          </p:nvPicPr>
          <p:blipFill rotWithShape="1">
            <a:blip r:embed="rId3">
              <a:alphaModFix/>
            </a:blip>
            <a:srcRect/>
            <a:stretch/>
          </p:blipFill>
          <p:spPr>
            <a:xfrm>
              <a:off x="4563533" y="808002"/>
              <a:ext cx="5943600" cy="3368040"/>
            </a:xfrm>
            <a:prstGeom prst="rect">
              <a:avLst/>
            </a:prstGeom>
            <a:noFill/>
            <a:ln>
              <a:noFill/>
            </a:ln>
          </p:spPr>
        </p:pic>
        <p:pic>
          <p:nvPicPr>
            <p:cNvPr id="132" name="Google Shape;132;p15"/>
            <p:cNvPicPr preferRelativeResize="0"/>
            <p:nvPr/>
          </p:nvPicPr>
          <p:blipFill rotWithShape="1">
            <a:blip r:embed="rId4">
              <a:alphaModFix/>
            </a:blip>
            <a:srcRect/>
            <a:stretch/>
          </p:blipFill>
          <p:spPr>
            <a:xfrm>
              <a:off x="4563533" y="3963246"/>
              <a:ext cx="5943600" cy="3368040"/>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6"/>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6</a:t>
            </a:fld>
            <a:endParaRPr/>
          </a:p>
        </p:txBody>
      </p:sp>
      <p:sp>
        <p:nvSpPr>
          <p:cNvPr id="140" name="Google Shape;140;p16"/>
          <p:cNvSpPr txBox="1"/>
          <p:nvPr/>
        </p:nvSpPr>
        <p:spPr>
          <a:xfrm>
            <a:off x="468489" y="615244"/>
            <a:ext cx="4154311"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600" b="0" i="0" u="none" strike="noStrike" cap="none">
                <a:solidFill>
                  <a:schemeClr val="lt1"/>
                </a:solidFill>
                <a:latin typeface="Arial"/>
                <a:ea typeface="Arial"/>
                <a:cs typeface="Arial"/>
                <a:sym typeface="Arial"/>
              </a:rPr>
              <a:t>Fishery Length Compositions</a:t>
            </a:r>
            <a:endParaRPr sz="3600" b="0" i="0" u="none" strike="noStrike" cap="none">
              <a:solidFill>
                <a:schemeClr val="lt1"/>
              </a:solidFill>
              <a:latin typeface="Arial"/>
              <a:ea typeface="Arial"/>
              <a:cs typeface="Arial"/>
              <a:sym typeface="Arial"/>
            </a:endParaRPr>
          </a:p>
        </p:txBody>
      </p:sp>
      <p:pic>
        <p:nvPicPr>
          <p:cNvPr id="2" name="Picture 1">
            <a:extLst>
              <a:ext uri="{FF2B5EF4-FFF2-40B4-BE49-F238E27FC236}">
                <a16:creationId xmlns:a16="http://schemas.microsoft.com/office/drawing/2014/main" id="{CBB04809-434F-67DB-56D8-45906E1F4CDF}"/>
              </a:ext>
            </a:extLst>
          </p:cNvPr>
          <p:cNvPicPr>
            <a:picLocks noChangeAspect="1"/>
          </p:cNvPicPr>
          <p:nvPr/>
        </p:nvPicPr>
        <p:blipFill>
          <a:blip r:embed="rId3"/>
          <a:stretch>
            <a:fillRect/>
          </a:stretch>
        </p:blipFill>
        <p:spPr>
          <a:xfrm>
            <a:off x="6235243" y="0"/>
            <a:ext cx="575219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7"/>
          <p:cNvSpPr/>
          <p:nvPr/>
        </p:nvSpPr>
        <p:spPr>
          <a:xfrm>
            <a:off x="416032" y="626534"/>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47" name="Google Shape;147;p17"/>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7</a:t>
            </a:fld>
            <a:endParaRPr/>
          </a:p>
        </p:txBody>
      </p:sp>
      <p:sp>
        <p:nvSpPr>
          <p:cNvPr id="148" name="Google Shape;148;p17"/>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600"/>
              <a:buFont typeface="Gill Sans"/>
              <a:buNone/>
            </a:pPr>
            <a:r>
              <a:rPr lang="en-US" sz="3600"/>
              <a:t>Fishery Age Composition</a:t>
            </a:r>
            <a:endParaRPr/>
          </a:p>
        </p:txBody>
      </p:sp>
      <p:cxnSp>
        <p:nvCxnSpPr>
          <p:cNvPr id="150" name="Google Shape;150;p17"/>
          <p:cNvCxnSpPr/>
          <p:nvPr/>
        </p:nvCxnSpPr>
        <p:spPr>
          <a:xfrm flipH="1">
            <a:off x="5766955" y="3426779"/>
            <a:ext cx="464598" cy="386685"/>
          </a:xfrm>
          <a:prstGeom prst="straightConnector1">
            <a:avLst/>
          </a:prstGeom>
          <a:noFill/>
          <a:ln w="9525" cap="flat" cmpd="sng">
            <a:solidFill>
              <a:srgbClr val="172F5E"/>
            </a:solidFill>
            <a:prstDash val="solid"/>
            <a:round/>
            <a:headEnd type="none" w="sm" len="sm"/>
            <a:tailEnd type="triangle" w="med" len="med"/>
          </a:ln>
        </p:spPr>
      </p:cxnSp>
      <p:cxnSp>
        <p:nvCxnSpPr>
          <p:cNvPr id="151" name="Google Shape;151;p17"/>
          <p:cNvCxnSpPr/>
          <p:nvPr/>
        </p:nvCxnSpPr>
        <p:spPr>
          <a:xfrm flipH="1">
            <a:off x="6213764" y="3455729"/>
            <a:ext cx="35578" cy="368126"/>
          </a:xfrm>
          <a:prstGeom prst="straightConnector1">
            <a:avLst/>
          </a:prstGeom>
          <a:noFill/>
          <a:ln w="9525" cap="flat" cmpd="sng">
            <a:solidFill>
              <a:srgbClr val="172F5E"/>
            </a:solidFill>
            <a:prstDash val="solid"/>
            <a:round/>
            <a:headEnd type="none" w="sm" len="sm"/>
            <a:tailEnd type="triangle" w="med" len="med"/>
          </a:ln>
        </p:spPr>
      </p:cxnSp>
      <p:cxnSp>
        <p:nvCxnSpPr>
          <p:cNvPr id="152" name="Google Shape;152;p17"/>
          <p:cNvCxnSpPr/>
          <p:nvPr/>
        </p:nvCxnSpPr>
        <p:spPr>
          <a:xfrm flipH="1">
            <a:off x="6338455" y="3426779"/>
            <a:ext cx="277388" cy="812712"/>
          </a:xfrm>
          <a:prstGeom prst="straightConnector1">
            <a:avLst/>
          </a:prstGeom>
          <a:noFill/>
          <a:ln w="9525" cap="flat" cmpd="sng">
            <a:solidFill>
              <a:srgbClr val="172F5E"/>
            </a:solidFill>
            <a:prstDash val="solid"/>
            <a:round/>
            <a:headEnd type="none" w="sm" len="sm"/>
            <a:tailEnd type="triangle" w="med" len="med"/>
          </a:ln>
        </p:spPr>
      </p:cxnSp>
      <p:sp>
        <p:nvSpPr>
          <p:cNvPr id="153" name="Google Shape;153;p17"/>
          <p:cNvSpPr/>
          <p:nvPr/>
        </p:nvSpPr>
        <p:spPr>
          <a:xfrm>
            <a:off x="6577445" y="4114800"/>
            <a:ext cx="446811" cy="2597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54" name="Google Shape;154;p17"/>
          <p:cNvCxnSpPr/>
          <p:nvPr/>
        </p:nvCxnSpPr>
        <p:spPr>
          <a:xfrm>
            <a:off x="6658988" y="3501736"/>
            <a:ext cx="88324" cy="893618"/>
          </a:xfrm>
          <a:prstGeom prst="straightConnector1">
            <a:avLst/>
          </a:prstGeom>
          <a:noFill/>
          <a:ln w="9525" cap="flat" cmpd="sng">
            <a:solidFill>
              <a:srgbClr val="172F5E"/>
            </a:solidFill>
            <a:prstDash val="solid"/>
            <a:round/>
            <a:headEnd type="none" w="sm" len="sm"/>
            <a:tailEnd type="triangle" w="med" len="med"/>
          </a:ln>
        </p:spPr>
      </p:cxnSp>
      <p:sp>
        <p:nvSpPr>
          <p:cNvPr id="155" name="Google Shape;155;p17"/>
          <p:cNvSpPr txBox="1"/>
          <p:nvPr/>
        </p:nvSpPr>
        <p:spPr>
          <a:xfrm>
            <a:off x="6078682" y="3194119"/>
            <a:ext cx="800100"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rgbClr val="000000"/>
                </a:solidFill>
                <a:latin typeface="Arial"/>
                <a:ea typeface="Arial"/>
                <a:cs typeface="Arial"/>
                <a:sym typeface="Arial"/>
              </a:rPr>
              <a:t>‘12-’13 yc</a:t>
            </a:r>
            <a:endParaRPr sz="1100" b="0" i="0" u="none" strike="noStrike" cap="none">
              <a:solidFill>
                <a:srgbClr val="000000"/>
              </a:solidFill>
              <a:latin typeface="Arial"/>
              <a:ea typeface="Arial"/>
              <a:cs typeface="Arial"/>
              <a:sym typeface="Arial"/>
            </a:endParaRPr>
          </a:p>
        </p:txBody>
      </p:sp>
      <p:pic>
        <p:nvPicPr>
          <p:cNvPr id="156" name="Google Shape;156;p17"/>
          <p:cNvPicPr preferRelativeResize="0"/>
          <p:nvPr/>
        </p:nvPicPr>
        <p:blipFill rotWithShape="1">
          <a:blip r:embed="rId4">
            <a:alphaModFix/>
          </a:blip>
          <a:srcRect/>
          <a:stretch/>
        </p:blipFill>
        <p:spPr>
          <a:xfrm>
            <a:off x="9159099" y="5536067"/>
            <a:ext cx="1991483" cy="840140"/>
          </a:xfrm>
          <a:prstGeom prst="rect">
            <a:avLst/>
          </a:prstGeom>
          <a:noFill/>
          <a:ln>
            <a:noFill/>
          </a:ln>
        </p:spPr>
      </p:pic>
      <p:pic>
        <p:nvPicPr>
          <p:cNvPr id="2" name="Picture 1">
            <a:extLst>
              <a:ext uri="{FF2B5EF4-FFF2-40B4-BE49-F238E27FC236}">
                <a16:creationId xmlns:a16="http://schemas.microsoft.com/office/drawing/2014/main" id="{387070D7-6472-0F68-1AD9-BCA6359E950C}"/>
              </a:ext>
            </a:extLst>
          </p:cNvPr>
          <p:cNvPicPr>
            <a:picLocks noChangeAspect="1"/>
          </p:cNvPicPr>
          <p:nvPr/>
        </p:nvPicPr>
        <p:blipFill>
          <a:blip r:embed="rId5"/>
          <a:stretch>
            <a:fillRect/>
          </a:stretch>
        </p:blipFill>
        <p:spPr>
          <a:xfrm>
            <a:off x="1463633" y="1728050"/>
            <a:ext cx="7065818" cy="50129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p:nvPr/>
        </p:nvSpPr>
        <p:spPr>
          <a:xfrm>
            <a:off x="433325" y="609600"/>
            <a:ext cx="11325300"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63" name="Google Shape;163;p18"/>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8</a:t>
            </a:fld>
            <a:endParaRPr/>
          </a:p>
        </p:txBody>
      </p:sp>
      <p:sp>
        <p:nvSpPr>
          <p:cNvPr id="164" name="Google Shape;164;p18"/>
          <p:cNvSpPr txBox="1">
            <a:spLocks noGrp="1"/>
          </p:cNvSpPr>
          <p:nvPr>
            <p:ph type="title"/>
          </p:nvPr>
        </p:nvSpPr>
        <p:spPr>
          <a:xfrm>
            <a:off x="581192" y="702156"/>
            <a:ext cx="2775490"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Fishery Age Composition</a:t>
            </a:r>
            <a:endParaRPr>
              <a:latin typeface="Arial"/>
              <a:ea typeface="Arial"/>
              <a:cs typeface="Arial"/>
              <a:sym typeface="Arial"/>
            </a:endParaRPr>
          </a:p>
        </p:txBody>
      </p:sp>
      <p:pic>
        <p:nvPicPr>
          <p:cNvPr id="165" name="Google Shape;165;p18" descr="Chart&#10;&#10;Description automatically generated with medium confidence"/>
          <p:cNvPicPr preferRelativeResize="0"/>
          <p:nvPr/>
        </p:nvPicPr>
        <p:blipFill rotWithShape="1">
          <a:blip r:embed="rId4">
            <a:alphaModFix/>
          </a:blip>
          <a:srcRect t="4849"/>
          <a:stretch/>
        </p:blipFill>
        <p:spPr>
          <a:xfrm>
            <a:off x="3403523" y="758391"/>
            <a:ext cx="6580909" cy="6012180"/>
          </a:xfrm>
          <a:prstGeom prst="rect">
            <a:avLst/>
          </a:prstGeom>
          <a:noFill/>
          <a:ln>
            <a:noFill/>
          </a:ln>
        </p:spPr>
      </p:pic>
      <p:cxnSp>
        <p:nvCxnSpPr>
          <p:cNvPr id="166" name="Google Shape;166;p18"/>
          <p:cNvCxnSpPr/>
          <p:nvPr/>
        </p:nvCxnSpPr>
        <p:spPr>
          <a:xfrm flipH="1">
            <a:off x="8500670" y="2944109"/>
            <a:ext cx="1631108" cy="1037039"/>
          </a:xfrm>
          <a:prstGeom prst="straightConnector1">
            <a:avLst/>
          </a:prstGeom>
          <a:noFill/>
          <a:ln w="9525" cap="flat" cmpd="sng">
            <a:solidFill>
              <a:srgbClr val="172F5E"/>
            </a:solidFill>
            <a:prstDash val="solid"/>
            <a:round/>
            <a:headEnd type="none" w="sm" len="sm"/>
            <a:tailEnd type="triangle" w="med" len="med"/>
          </a:ln>
        </p:spPr>
      </p:cxnSp>
      <p:cxnSp>
        <p:nvCxnSpPr>
          <p:cNvPr id="167" name="Google Shape;167;p18"/>
          <p:cNvCxnSpPr/>
          <p:nvPr/>
        </p:nvCxnSpPr>
        <p:spPr>
          <a:xfrm flipH="1">
            <a:off x="8545992" y="3090923"/>
            <a:ext cx="1693720" cy="1312490"/>
          </a:xfrm>
          <a:prstGeom prst="straightConnector1">
            <a:avLst/>
          </a:prstGeom>
          <a:noFill/>
          <a:ln w="9525" cap="flat" cmpd="sng">
            <a:solidFill>
              <a:srgbClr val="172F5E"/>
            </a:solidFill>
            <a:prstDash val="solid"/>
            <a:round/>
            <a:headEnd type="none" w="sm" len="sm"/>
            <a:tailEnd type="triangle" w="med" len="med"/>
          </a:ln>
        </p:spPr>
      </p:cxnSp>
      <p:cxnSp>
        <p:nvCxnSpPr>
          <p:cNvPr id="168" name="Google Shape;168;p18"/>
          <p:cNvCxnSpPr/>
          <p:nvPr/>
        </p:nvCxnSpPr>
        <p:spPr>
          <a:xfrm rot="10800000">
            <a:off x="8512646" y="5997539"/>
            <a:ext cx="174162" cy="323698"/>
          </a:xfrm>
          <a:prstGeom prst="straightConnector1">
            <a:avLst/>
          </a:prstGeom>
          <a:noFill/>
          <a:ln w="9525" cap="flat" cmpd="sng">
            <a:solidFill>
              <a:srgbClr val="172F5E"/>
            </a:solidFill>
            <a:prstDash val="solid"/>
            <a:round/>
            <a:headEnd type="none" w="sm" len="sm"/>
            <a:tailEnd type="triangle" w="med" len="med"/>
          </a:ln>
        </p:spPr>
      </p:cxnSp>
      <p:sp>
        <p:nvSpPr>
          <p:cNvPr id="169" name="Google Shape;169;p18"/>
          <p:cNvSpPr txBox="1"/>
          <p:nvPr/>
        </p:nvSpPr>
        <p:spPr>
          <a:xfrm>
            <a:off x="9933662" y="2729001"/>
            <a:ext cx="6754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2012 yc</a:t>
            </a:r>
            <a:endParaRPr sz="1000" b="0" i="0" u="none" strike="noStrike" cap="none">
              <a:solidFill>
                <a:srgbClr val="000000"/>
              </a:solidFill>
              <a:latin typeface="Arial"/>
              <a:ea typeface="Arial"/>
              <a:cs typeface="Arial"/>
              <a:sym typeface="Arial"/>
            </a:endParaRPr>
          </a:p>
        </p:txBody>
      </p:sp>
      <p:sp>
        <p:nvSpPr>
          <p:cNvPr id="170" name="Google Shape;170;p18"/>
          <p:cNvSpPr txBox="1"/>
          <p:nvPr/>
        </p:nvSpPr>
        <p:spPr>
          <a:xfrm>
            <a:off x="10179109" y="2944109"/>
            <a:ext cx="758382"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2013 yc</a:t>
            </a:r>
            <a:endParaRPr sz="1000" b="0" i="0" u="none" strike="noStrike" cap="none">
              <a:solidFill>
                <a:srgbClr val="000000"/>
              </a:solidFill>
              <a:latin typeface="Arial"/>
              <a:ea typeface="Arial"/>
              <a:cs typeface="Arial"/>
              <a:sym typeface="Arial"/>
            </a:endParaRPr>
          </a:p>
        </p:txBody>
      </p:sp>
      <p:sp>
        <p:nvSpPr>
          <p:cNvPr id="171" name="Google Shape;171;p18"/>
          <p:cNvSpPr txBox="1"/>
          <p:nvPr/>
        </p:nvSpPr>
        <p:spPr>
          <a:xfrm>
            <a:off x="8416837" y="6321237"/>
            <a:ext cx="675409" cy="2462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Arial"/>
                <a:ea typeface="Arial"/>
                <a:cs typeface="Arial"/>
                <a:sym typeface="Arial"/>
              </a:rPr>
              <a:t>2017 yc</a:t>
            </a:r>
            <a:endParaRPr sz="10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p:nvPr/>
        </p:nvSpPr>
        <p:spPr>
          <a:xfrm>
            <a:off x="433325" y="609600"/>
            <a:ext cx="11324129" cy="1190700"/>
          </a:xfrm>
          <a:prstGeom prst="rect">
            <a:avLst/>
          </a:prstGeom>
          <a:blipFill rotWithShape="1">
            <a:blip r:embed="rId3">
              <a:alphaModFix amt="40000"/>
            </a:blip>
            <a:stretch>
              <a:fillRect t="-203304" b="-376551"/>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78" name="Google Shape;178;p19"/>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600"/>
              <a:buNone/>
            </a:pPr>
            <a:fld id="{00000000-1234-1234-1234-123412341234}" type="slidenum">
              <a:rPr lang="en-US"/>
              <a:t>9</a:t>
            </a:fld>
            <a:endParaRPr/>
          </a:p>
        </p:txBody>
      </p:sp>
      <p:sp>
        <p:nvSpPr>
          <p:cNvPr id="179" name="Google Shape;179;p19"/>
          <p:cNvSpPr txBox="1">
            <a:spLocks noGrp="1"/>
          </p:cNvSpPr>
          <p:nvPr>
            <p:ph type="title"/>
          </p:nvPr>
        </p:nvSpPr>
        <p:spPr>
          <a:xfrm>
            <a:off x="581192" y="702156"/>
            <a:ext cx="3607749" cy="10137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lt1"/>
              </a:buClr>
              <a:buSzPct val="111111"/>
              <a:buFont typeface="Gill Sans"/>
              <a:buNone/>
            </a:pPr>
            <a:r>
              <a:rPr lang="en-US" sz="3600">
                <a:latin typeface="Arial"/>
                <a:ea typeface="Arial"/>
                <a:cs typeface="Arial"/>
                <a:sym typeface="Arial"/>
              </a:rPr>
              <a:t>AI Bottom Trawl Survey CPUE</a:t>
            </a:r>
            <a:endParaRPr>
              <a:latin typeface="Arial"/>
              <a:ea typeface="Arial"/>
              <a:cs typeface="Arial"/>
              <a:sym typeface="Arial"/>
            </a:endParaRPr>
          </a:p>
        </p:txBody>
      </p:sp>
      <p:grpSp>
        <p:nvGrpSpPr>
          <p:cNvPr id="180" name="Google Shape;180;p19"/>
          <p:cNvGrpSpPr/>
          <p:nvPr/>
        </p:nvGrpSpPr>
        <p:grpSpPr>
          <a:xfrm>
            <a:off x="3800617" y="869741"/>
            <a:ext cx="5923240" cy="5622081"/>
            <a:chOff x="3516411" y="801779"/>
            <a:chExt cx="5923240" cy="5622081"/>
          </a:xfrm>
        </p:grpSpPr>
        <p:pic>
          <p:nvPicPr>
            <p:cNvPr id="181" name="Google Shape;181;p19"/>
            <p:cNvPicPr preferRelativeResize="0"/>
            <p:nvPr/>
          </p:nvPicPr>
          <p:blipFill rotWithShape="1">
            <a:blip r:embed="rId4">
              <a:alphaModFix/>
            </a:blip>
            <a:srcRect/>
            <a:stretch/>
          </p:blipFill>
          <p:spPr>
            <a:xfrm>
              <a:off x="3516411" y="801779"/>
              <a:ext cx="5923240" cy="1912599"/>
            </a:xfrm>
            <a:prstGeom prst="rect">
              <a:avLst/>
            </a:prstGeom>
            <a:noFill/>
            <a:ln>
              <a:noFill/>
            </a:ln>
          </p:spPr>
        </p:pic>
        <p:pic>
          <p:nvPicPr>
            <p:cNvPr id="182" name="Google Shape;182;p19"/>
            <p:cNvPicPr preferRelativeResize="0"/>
            <p:nvPr/>
          </p:nvPicPr>
          <p:blipFill rotWithShape="1">
            <a:blip r:embed="rId5">
              <a:alphaModFix/>
            </a:blip>
            <a:srcRect/>
            <a:stretch/>
          </p:blipFill>
          <p:spPr>
            <a:xfrm>
              <a:off x="3516411" y="2273852"/>
              <a:ext cx="5923240" cy="2268938"/>
            </a:xfrm>
            <a:prstGeom prst="rect">
              <a:avLst/>
            </a:prstGeom>
            <a:noFill/>
            <a:ln>
              <a:noFill/>
            </a:ln>
          </p:spPr>
        </p:pic>
        <p:pic>
          <p:nvPicPr>
            <p:cNvPr id="183" name="Google Shape;183;p19"/>
            <p:cNvPicPr preferRelativeResize="0"/>
            <p:nvPr/>
          </p:nvPicPr>
          <p:blipFill rotWithShape="1">
            <a:blip r:embed="rId6">
              <a:alphaModFix/>
            </a:blip>
            <a:srcRect/>
            <a:stretch/>
          </p:blipFill>
          <p:spPr>
            <a:xfrm>
              <a:off x="3516411" y="3739118"/>
              <a:ext cx="5854676" cy="2684742"/>
            </a:xfrm>
            <a:prstGeom prst="rect">
              <a:avLst/>
            </a:prstGeom>
            <a:noFill/>
            <a:ln>
              <a:noFill/>
            </a:ln>
          </p:spPr>
        </p:pic>
      </p:grpSp>
      <p:sp>
        <p:nvSpPr>
          <p:cNvPr id="184" name="Google Shape;184;p19"/>
          <p:cNvSpPr txBox="1"/>
          <p:nvPr/>
        </p:nvSpPr>
        <p:spPr>
          <a:xfrm>
            <a:off x="6580463" y="1256568"/>
            <a:ext cx="15322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2016</a:t>
            </a:r>
            <a:endParaRPr sz="1400" b="0" i="0" u="none" strike="noStrike" cap="none">
              <a:solidFill>
                <a:srgbClr val="000000"/>
              </a:solidFill>
              <a:latin typeface="Arial"/>
              <a:ea typeface="Arial"/>
              <a:cs typeface="Arial"/>
              <a:sym typeface="Arial"/>
            </a:endParaRPr>
          </a:p>
        </p:txBody>
      </p:sp>
      <p:sp>
        <p:nvSpPr>
          <p:cNvPr id="185" name="Google Shape;185;p19"/>
          <p:cNvSpPr txBox="1"/>
          <p:nvPr/>
        </p:nvSpPr>
        <p:spPr>
          <a:xfrm>
            <a:off x="6580463" y="3228546"/>
            <a:ext cx="15322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2018</a:t>
            </a:r>
            <a:endParaRPr sz="1400" b="0" i="0" u="none" strike="noStrike" cap="none">
              <a:solidFill>
                <a:srgbClr val="000000"/>
              </a:solidFill>
              <a:latin typeface="Arial"/>
              <a:ea typeface="Arial"/>
              <a:cs typeface="Arial"/>
              <a:sym typeface="Arial"/>
            </a:endParaRPr>
          </a:p>
        </p:txBody>
      </p:sp>
      <p:sp>
        <p:nvSpPr>
          <p:cNvPr id="186" name="Google Shape;186;p19"/>
          <p:cNvSpPr txBox="1"/>
          <p:nvPr/>
        </p:nvSpPr>
        <p:spPr>
          <a:xfrm>
            <a:off x="6762237" y="4995562"/>
            <a:ext cx="153223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2022</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2274</Words>
  <Application>Microsoft Macintosh PowerPoint</Application>
  <PresentationFormat>Widescreen</PresentationFormat>
  <Paragraphs>370</Paragraphs>
  <Slides>34</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Noto Sans</vt:lpstr>
      <vt:lpstr>Times New Roman</vt:lpstr>
      <vt:lpstr>Corbel</vt:lpstr>
      <vt:lpstr>Calibri</vt:lpstr>
      <vt:lpstr>Gill Sans</vt:lpstr>
      <vt:lpstr>Arial</vt:lpstr>
      <vt:lpstr>Dividend</vt:lpstr>
      <vt:lpstr>Atka mackerel BSAI Groundfish Plan Team </vt:lpstr>
      <vt:lpstr>Stock Overview</vt:lpstr>
      <vt:lpstr>Data Summary</vt:lpstr>
      <vt:lpstr>Catch, TAC, ABC, and OFL</vt:lpstr>
      <vt:lpstr>Observed Catches of Atka Mackerel</vt:lpstr>
      <vt:lpstr>PowerPoint Presentation</vt:lpstr>
      <vt:lpstr>Fishery Age Composition</vt:lpstr>
      <vt:lpstr>Fishery Age Composition</vt:lpstr>
      <vt:lpstr>AI Bottom Trawl Survey CPUE</vt:lpstr>
      <vt:lpstr>Survey - Aleutian Islands Bottom Trawl</vt:lpstr>
      <vt:lpstr>Survey Age Composition - AI Bottom Trawl</vt:lpstr>
      <vt:lpstr>Survey Age Composition - AI Bottom Trawl</vt:lpstr>
      <vt:lpstr>Bottom Temperature</vt:lpstr>
      <vt:lpstr>Model Summary</vt:lpstr>
      <vt:lpstr>Model Fit – Fishery Age Composition</vt:lpstr>
      <vt:lpstr>Model Fit – Survey Biomass</vt:lpstr>
      <vt:lpstr>Model Fit - Survey Age Composition</vt:lpstr>
      <vt:lpstr>Fishery Selectivity</vt:lpstr>
      <vt:lpstr>Survey Selectivity</vt:lpstr>
      <vt:lpstr>Time Series - Spawning Stock Biomass</vt:lpstr>
      <vt:lpstr>Time Series – Age 1 Recruitment</vt:lpstr>
      <vt:lpstr>Time Series - Fishing Mortality</vt:lpstr>
      <vt:lpstr>Retrospective</vt:lpstr>
      <vt:lpstr>Phase Plane</vt:lpstr>
      <vt:lpstr>Projection Assumptions</vt:lpstr>
      <vt:lpstr>Projection Assumptions</vt:lpstr>
      <vt:lpstr>Projection </vt:lpstr>
      <vt:lpstr>Risk Table</vt:lpstr>
      <vt:lpstr>Risk Table</vt:lpstr>
      <vt:lpstr>Risk Table</vt:lpstr>
      <vt:lpstr>Harvest Recommendation</vt:lpstr>
      <vt:lpstr>Apportionment</vt:lpstr>
      <vt:lpstr>Apportionment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Atka mackerel BSAI Groundfish Plan Team </dc:title>
  <cp:lastModifiedBy>Jim Ianelli</cp:lastModifiedBy>
  <cp:revision>3</cp:revision>
  <dcterms:modified xsi:type="dcterms:W3CDTF">2022-11-16T17:30:26Z</dcterms:modified>
</cp:coreProperties>
</file>