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7" r:id="rId5"/>
    <p:sldId id="280" r:id="rId6"/>
    <p:sldId id="317" r:id="rId7"/>
    <p:sldId id="316" r:id="rId8"/>
    <p:sldId id="263" r:id="rId9"/>
    <p:sldId id="318" r:id="rId10"/>
    <p:sldId id="319" r:id="rId11"/>
    <p:sldId id="313" r:id="rId12"/>
    <p:sldId id="321" r:id="rId13"/>
    <p:sldId id="320" r:id="rId14"/>
    <p:sldId id="323" r:id="rId15"/>
    <p:sldId id="324" r:id="rId16"/>
    <p:sldId id="29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vons, Ben L (DFG)" initials="JBL(" lastIdx="1" clrIdx="0">
    <p:extLst>
      <p:ext uri="{19B8F6BF-5375-455C-9EA6-DF929625EA0E}">
        <p15:presenceInfo xmlns:p15="http://schemas.microsoft.com/office/powerpoint/2012/main" userId="S::ben.jevons@alaska.gov::6d06347c-bfb7-4cd9-85f1-b9d29604f2e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58" autoAdjust="0"/>
    <p:restoredTop sz="72760" autoAdjust="0"/>
  </p:normalViewPr>
  <p:slideViewPr>
    <p:cSldViewPr snapToGrid="0">
      <p:cViewPr varScale="1">
        <p:scale>
          <a:sx n="80" d="100"/>
          <a:sy n="80" d="100"/>
        </p:scale>
        <p:origin x="2436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stateofalaska-my.sharepoint.com/personal/kayla_buster_alaska_gov/Documents/Microsoft%20Teams%20Chat%20Files/RQE%20Edits%20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RQE Edits</a:t>
            </a:r>
            <a:r>
              <a:rPr lang="en-US" sz="1600" b="1" baseline="0" dirty="0"/>
              <a:t> &amp; Hal Trips </a:t>
            </a:r>
            <a:endParaRPr lang="en-US" sz="16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990042696924483"/>
          <c:y val="9.685751750318769E-2"/>
          <c:w val="0.74461238349803438"/>
          <c:h val="0.783034497251533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Sheet2!$B$13</c:f>
              <c:strCache>
                <c:ptCount val="1"/>
                <c:pt idx="0">
                  <c:v>Edits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ln>
              <a:noFill/>
            </a:ln>
            <a:effectLst/>
          </c:spPr>
          <c:invertIfNegative val="0"/>
          <c:cat>
            <c:strRef>
              <c:f>Sheet2!$A$14:$A$18</c:f>
              <c:strCache>
                <c:ptCount val="5"/>
                <c:pt idx="0">
                  <c:v>May</c:v>
                </c:pt>
                <c:pt idx="1">
                  <c:v>Jun</c:v>
                </c:pt>
                <c:pt idx="2">
                  <c:v>Jul</c:v>
                </c:pt>
                <c:pt idx="3">
                  <c:v>Aug</c:v>
                </c:pt>
                <c:pt idx="4">
                  <c:v>Sep</c:v>
                </c:pt>
              </c:strCache>
            </c:strRef>
          </c:cat>
          <c:val>
            <c:numRef>
              <c:f>Sheet2!$B$14:$B$18</c:f>
              <c:numCache>
                <c:formatCode>General</c:formatCode>
                <c:ptCount val="5"/>
                <c:pt idx="0">
                  <c:v>47</c:v>
                </c:pt>
                <c:pt idx="1">
                  <c:v>158</c:v>
                </c:pt>
                <c:pt idx="2">
                  <c:v>204</c:v>
                </c:pt>
                <c:pt idx="3">
                  <c:v>111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7C-4B50-AEDB-E74106B1AD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3683440"/>
        <c:axId val="470568144"/>
      </c:barChart>
      <c:lineChart>
        <c:grouping val="standard"/>
        <c:varyColors val="0"/>
        <c:ser>
          <c:idx val="1"/>
          <c:order val="1"/>
          <c:tx>
            <c:strRef>
              <c:f>Sheet2!$C$13</c:f>
              <c:strCache>
                <c:ptCount val="1"/>
                <c:pt idx="0">
                  <c:v>Halibut Trips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prstDash val="lgDash"/>
              <a:round/>
            </a:ln>
            <a:effectLst/>
          </c:spPr>
          <c:marker>
            <c:symbol val="none"/>
          </c:marker>
          <c:cat>
            <c:strRef>
              <c:f>Sheet2!$A$14:$A$18</c:f>
              <c:strCache>
                <c:ptCount val="5"/>
                <c:pt idx="0">
                  <c:v>May</c:v>
                </c:pt>
                <c:pt idx="1">
                  <c:v>Jun</c:v>
                </c:pt>
                <c:pt idx="2">
                  <c:v>Jul</c:v>
                </c:pt>
                <c:pt idx="3">
                  <c:v>Aug</c:v>
                </c:pt>
                <c:pt idx="4">
                  <c:v>Sep</c:v>
                </c:pt>
              </c:strCache>
            </c:strRef>
          </c:cat>
          <c:val>
            <c:numRef>
              <c:f>Sheet2!$C$14:$C$18</c:f>
              <c:numCache>
                <c:formatCode>General</c:formatCode>
                <c:ptCount val="5"/>
                <c:pt idx="0">
                  <c:v>2709</c:v>
                </c:pt>
                <c:pt idx="1">
                  <c:v>10910</c:v>
                </c:pt>
                <c:pt idx="2">
                  <c:v>15660</c:v>
                </c:pt>
                <c:pt idx="3">
                  <c:v>14520</c:v>
                </c:pt>
                <c:pt idx="4">
                  <c:v>3100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7C-4B50-AEDB-E74106B1AD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3679728"/>
        <c:axId val="470564784"/>
      </c:lineChart>
      <c:catAx>
        <c:axId val="47368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568144"/>
        <c:crosses val="autoZero"/>
        <c:auto val="1"/>
        <c:lblAlgn val="ctr"/>
        <c:lblOffset val="100"/>
        <c:noMultiLvlLbl val="0"/>
      </c:catAx>
      <c:valAx>
        <c:axId val="47056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dirty="0"/>
                  <a:t>Trips</a:t>
                </a:r>
                <a:r>
                  <a:rPr lang="en-US" sz="1600" b="1" baseline="0" dirty="0"/>
                  <a:t> Edited</a:t>
                </a:r>
                <a:endParaRPr lang="en-US" sz="1600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683440"/>
        <c:crosses val="autoZero"/>
        <c:crossBetween val="between"/>
      </c:valAx>
      <c:valAx>
        <c:axId val="47056478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dirty="0"/>
                  <a:t>Halibut</a:t>
                </a:r>
                <a:r>
                  <a:rPr lang="en-US" sz="1600" b="1" baseline="0" dirty="0"/>
                  <a:t> Trips</a:t>
                </a:r>
                <a:endParaRPr lang="en-US" sz="1600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679728"/>
        <c:crosses val="max"/>
        <c:crossBetween val="between"/>
      </c:valAx>
      <c:catAx>
        <c:axId val="4736797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705647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ysClr val="windowText" lastClr="000000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ben.Jevons@alaska.gov" TargetMode="External"/><Relationship Id="rId5" Type="http://schemas.openxmlformats.org/officeDocument/2006/relationships/hyperlink" Target="mailto:kayla.buster@alaska.gov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Anneloes.tyers@alaska.gov" TargetMode="External"/><Relationship Id="rId5" Type="http://schemas.openxmlformats.org/officeDocument/2006/relationships/hyperlink" Target="mailto:Kayla.carr@alaska.gov" TargetMode="External"/><Relationship Id="rId4" Type="http://schemas.openxmlformats.org/officeDocument/2006/relationships/hyperlink" Target="mailto:Ben.Jevons@alask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AE214-A6E6-458E-81AD-97EEDD9A7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5236" y="1167446"/>
            <a:ext cx="8821527" cy="1655763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RQE and </a:t>
            </a:r>
            <a:r>
              <a:rPr lang="en-US" sz="4400" b="1" dirty="0" err="1">
                <a:solidFill>
                  <a:schemeClr val="bg1"/>
                </a:solidFill>
              </a:rPr>
              <a:t>elogbooks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br>
              <a:rPr lang="en-US" sz="4400" b="1" dirty="0">
                <a:solidFill>
                  <a:schemeClr val="bg1"/>
                </a:solidFill>
              </a:rPr>
            </a:br>
            <a:r>
              <a:rPr lang="en-US" sz="4400" b="1" dirty="0">
                <a:solidFill>
                  <a:schemeClr val="bg1"/>
                </a:solidFill>
              </a:rPr>
              <a:t>2026 end-of-season review</a:t>
            </a:r>
            <a:br>
              <a:rPr lang="en-US" sz="4400" b="1" dirty="0">
                <a:solidFill>
                  <a:schemeClr val="bg1"/>
                </a:solidFill>
              </a:rPr>
            </a:b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74A577-02DE-438E-B8E7-DF7189760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051" y="4266764"/>
            <a:ext cx="2274866" cy="2218184"/>
          </a:xfrm>
          <a:prstGeom prst="rect">
            <a:avLst/>
          </a:prstGeom>
          <a:ln w="28575">
            <a:noFill/>
          </a:ln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F76FE1F-BDA4-48EC-B2DC-81EAE6BB4538}"/>
              </a:ext>
            </a:extLst>
          </p:cNvPr>
          <p:cNvSpPr txBox="1">
            <a:spLocks/>
          </p:cNvSpPr>
          <p:nvPr/>
        </p:nvSpPr>
        <p:spPr>
          <a:xfrm>
            <a:off x="1771201" y="2712794"/>
            <a:ext cx="8486941" cy="2573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Ben </a:t>
            </a:r>
            <a:r>
              <a:rPr lang="en-US" sz="2400" b="1" dirty="0" err="1">
                <a:solidFill>
                  <a:schemeClr val="bg1"/>
                </a:solidFill>
              </a:rPr>
              <a:t>JevonS,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kayla</a:t>
            </a:r>
            <a:r>
              <a:rPr lang="en-US" sz="2400" b="1" dirty="0">
                <a:solidFill>
                  <a:schemeClr val="bg1"/>
                </a:solidFill>
              </a:rPr>
              <a:t> buster, &amp; Kristopher Carroll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Division of Sport fish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Guide registration and logbook programs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0250C2-3C7C-48DC-ADC9-9C3997B3B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0986" y="4448481"/>
            <a:ext cx="2785411" cy="185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875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D477F6-9C7F-4DEE-AE4A-CD124BD97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8346" y="44394"/>
            <a:ext cx="1220386" cy="1189978"/>
          </a:xfrm>
          <a:prstGeom prst="rect">
            <a:avLst/>
          </a:prstGeom>
          <a:ln w="28575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B12CB6-C2EC-4836-8641-EE3F4BD84C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6610" y="64974"/>
            <a:ext cx="1718126" cy="1144066"/>
          </a:xfrm>
          <a:prstGeom prst="rect">
            <a:avLst/>
          </a:prstGeom>
        </p:spPr>
      </p:pic>
      <p:sp>
        <p:nvSpPr>
          <p:cNvPr id="25" name="Title 3">
            <a:extLst>
              <a:ext uri="{FF2B5EF4-FFF2-40B4-BE49-F238E27FC236}">
                <a16:creationId xmlns:a16="http://schemas.microsoft.com/office/drawing/2014/main" id="{93C00549-1ECB-49D6-A379-46A115AE5811}"/>
              </a:ext>
            </a:extLst>
          </p:cNvPr>
          <p:cNvSpPr txBox="1">
            <a:spLocks/>
          </p:cNvSpPr>
          <p:nvPr/>
        </p:nvSpPr>
        <p:spPr>
          <a:xfrm>
            <a:off x="1277264" y="8496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reminder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5C5E9B9-6DAD-C663-4428-23A2228F1B1C}"/>
              </a:ext>
            </a:extLst>
          </p:cNvPr>
          <p:cNvSpPr txBox="1">
            <a:spLocks/>
          </p:cNvSpPr>
          <p:nvPr/>
        </p:nvSpPr>
        <p:spPr>
          <a:xfrm>
            <a:off x="805563" y="1367771"/>
            <a:ext cx="8799832" cy="48258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ADAC6BD-C976-0A92-1434-DBA27DF41EC2}"/>
              </a:ext>
            </a:extLst>
          </p:cNvPr>
          <p:cNvSpPr txBox="1">
            <a:spLocks/>
          </p:cNvSpPr>
          <p:nvPr/>
        </p:nvSpPr>
        <p:spPr>
          <a:xfrm>
            <a:off x="933038" y="2081683"/>
            <a:ext cx="10325923" cy="50551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eLogbook/RQE issues: 	</a:t>
            </a:r>
            <a:r>
              <a:rPr lang="en-US" sz="2400" dirty="0">
                <a:solidFill>
                  <a:schemeClr val="bg1"/>
                </a:solidFill>
              </a:rPr>
              <a:t>Kayla Buster – Research Analyst &amp; Technical Support 				</a:t>
            </a:r>
            <a:r>
              <a:rPr lang="en-US" sz="2400" dirty="0">
                <a:solidFill>
                  <a:schemeClr val="bg2">
                    <a:lumMod val="60000"/>
                    <a:lumOff val="4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kayla.buster@alaska.gov</a:t>
            </a:r>
            <a:r>
              <a:rPr lang="en-US" sz="24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; </a:t>
            </a:r>
            <a:r>
              <a:rPr lang="en-US" sz="2400" dirty="0">
                <a:solidFill>
                  <a:schemeClr val="bg1"/>
                </a:solidFill>
              </a:rPr>
              <a:t>907-267-2337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Complaints and issues:		Ben Jevons – Program Coordinator 							</a:t>
            </a:r>
            <a:r>
              <a:rPr lang="en-US" sz="2400" dirty="0">
                <a:solidFill>
                  <a:schemeClr val="bg2">
                    <a:lumMod val="60000"/>
                    <a:lumOff val="4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ben.Jevons@alaska.gov</a:t>
            </a:r>
            <a:r>
              <a:rPr lang="en-US" sz="24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; </a:t>
            </a:r>
            <a:r>
              <a:rPr lang="en-US" sz="2400" dirty="0">
                <a:solidFill>
                  <a:schemeClr val="bg1"/>
                </a:solidFill>
              </a:rPr>
              <a:t>907-267-2299</a:t>
            </a:r>
          </a:p>
        </p:txBody>
      </p:sp>
    </p:spTree>
    <p:extLst>
      <p:ext uri="{BB962C8B-B14F-4D97-AF65-F5344CB8AC3E}">
        <p14:creationId xmlns:p14="http://schemas.microsoft.com/office/powerpoint/2010/main" val="806174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C5D7A7-564B-A3C0-739A-8F5A3BF38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2381A5-21DF-086C-134E-0404E5CF4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8346" y="44394"/>
            <a:ext cx="1220386" cy="1189978"/>
          </a:xfrm>
          <a:prstGeom prst="rect">
            <a:avLst/>
          </a:prstGeom>
          <a:ln w="28575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D8E02A-92F3-A1E0-DAB1-933270880A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6610" y="64974"/>
            <a:ext cx="1718126" cy="1144066"/>
          </a:xfrm>
          <a:prstGeom prst="rect">
            <a:avLst/>
          </a:prstGeom>
        </p:spPr>
      </p:pic>
      <p:sp>
        <p:nvSpPr>
          <p:cNvPr id="25" name="Title 3">
            <a:extLst>
              <a:ext uri="{FF2B5EF4-FFF2-40B4-BE49-F238E27FC236}">
                <a16:creationId xmlns:a16="http://schemas.microsoft.com/office/drawing/2014/main" id="{1E61BC90-B373-8276-D895-BE61C3EB0A53}"/>
              </a:ext>
            </a:extLst>
          </p:cNvPr>
          <p:cNvSpPr txBox="1">
            <a:spLocks/>
          </p:cNvSpPr>
          <p:nvPr/>
        </p:nvSpPr>
        <p:spPr>
          <a:xfrm>
            <a:off x="1277264" y="8496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reminder: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stamps can be tracked using </a:t>
            </a:r>
            <a:r>
              <a:rPr lang="en-US" sz="2800" dirty="0" err="1">
                <a:solidFill>
                  <a:schemeClr val="bg1"/>
                </a:solidFill>
              </a:rPr>
              <a:t>elogbooks</a:t>
            </a:r>
            <a:r>
              <a:rPr lang="en-US" sz="2800" dirty="0">
                <a:solidFill>
                  <a:schemeClr val="bg1"/>
                </a:solidFill>
              </a:rPr>
              <a:t>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E4460B0-7A3A-8251-2068-9FEB70620906}"/>
              </a:ext>
            </a:extLst>
          </p:cNvPr>
          <p:cNvSpPr txBox="1">
            <a:spLocks/>
          </p:cNvSpPr>
          <p:nvPr/>
        </p:nvSpPr>
        <p:spPr>
          <a:xfrm>
            <a:off x="805562" y="1367771"/>
            <a:ext cx="11386437" cy="1903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</a:rPr>
              <a:t>“eLogBook” is composed of two </a:t>
            </a:r>
            <a:r>
              <a:rPr lang="en-US" sz="2800" b="1" dirty="0">
                <a:solidFill>
                  <a:schemeClr val="bg1"/>
                </a:solidFill>
              </a:rPr>
              <a:t>web-based applications</a:t>
            </a:r>
          </a:p>
          <a:p>
            <a:pPr lvl="1"/>
            <a:r>
              <a:rPr lang="en-US" sz="2400" b="1" u="sng" dirty="0">
                <a:solidFill>
                  <a:schemeClr val="bg1"/>
                </a:solidFill>
              </a:rPr>
              <a:t>Review</a:t>
            </a:r>
            <a:r>
              <a:rPr lang="en-US" sz="2400" dirty="0">
                <a:solidFill>
                  <a:schemeClr val="bg1"/>
                </a:solidFill>
              </a:rPr>
              <a:t> Application: designed for </a:t>
            </a:r>
            <a:r>
              <a:rPr lang="en-US" sz="2400" b="1" u="sng" dirty="0">
                <a:solidFill>
                  <a:schemeClr val="bg1"/>
                </a:solidFill>
              </a:rPr>
              <a:t>business</a:t>
            </a:r>
            <a:r>
              <a:rPr lang="en-US" sz="2400" dirty="0">
                <a:solidFill>
                  <a:schemeClr val="bg1"/>
                </a:solidFill>
              </a:rPr>
              <a:t> owners. 			</a:t>
            </a:r>
            <a:endParaRPr lang="en-US" sz="2400" b="1" dirty="0">
              <a:solidFill>
                <a:schemeClr val="bg1"/>
              </a:solidFill>
            </a:endParaRPr>
          </a:p>
          <a:p>
            <a:pPr lvl="1"/>
            <a:r>
              <a:rPr lang="en-US" sz="2400" b="1" u="sng" dirty="0">
                <a:solidFill>
                  <a:schemeClr val="tx1">
                    <a:lumMod val="65000"/>
                  </a:schemeClr>
                </a:solidFill>
              </a:rPr>
              <a:t>Entry</a:t>
            </a:r>
            <a:r>
              <a:rPr lang="en-US" sz="2400" dirty="0">
                <a:solidFill>
                  <a:schemeClr val="tx1">
                    <a:lumMod val="65000"/>
                  </a:schemeClr>
                </a:solidFill>
              </a:rPr>
              <a:t> Application: designed for </a:t>
            </a:r>
            <a:r>
              <a:rPr lang="en-US" sz="2400" b="1" u="sng" dirty="0">
                <a:solidFill>
                  <a:schemeClr val="tx1">
                    <a:lumMod val="65000"/>
                  </a:schemeClr>
                </a:solidFill>
              </a:rPr>
              <a:t>guides</a:t>
            </a:r>
            <a:r>
              <a:rPr lang="en-US" sz="2400" dirty="0">
                <a:solidFill>
                  <a:schemeClr val="tx1">
                    <a:lumMod val="65000"/>
                  </a:schemeClr>
                </a:solidFill>
              </a:rPr>
              <a:t>. (What you will see) </a:t>
            </a:r>
            <a:endParaRPr lang="en-US" sz="2800" dirty="0">
              <a:solidFill>
                <a:schemeClr val="tx1">
                  <a:lumMod val="65000"/>
                </a:schemeClr>
              </a:solidFill>
            </a:endParaRPr>
          </a:p>
          <a:p>
            <a:pPr marL="457200" lvl="1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5411DA5C-CEFE-68FD-4D52-670C411064FA}"/>
              </a:ext>
            </a:extLst>
          </p:cNvPr>
          <p:cNvSpPr/>
          <p:nvPr/>
        </p:nvSpPr>
        <p:spPr>
          <a:xfrm rot="10800000">
            <a:off x="8088198" y="2002010"/>
            <a:ext cx="1838226" cy="49962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50436A9-DE3E-E651-81AE-E72FEC2BC150}"/>
              </a:ext>
            </a:extLst>
          </p:cNvPr>
          <p:cNvSpPr txBox="1">
            <a:spLocks/>
          </p:cNvSpPr>
          <p:nvPr/>
        </p:nvSpPr>
        <p:spPr>
          <a:xfrm>
            <a:off x="805563" y="2880139"/>
            <a:ext cx="11386437" cy="1903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</a:rPr>
              <a:t>Stamps can be tracked through the </a:t>
            </a:r>
            <a:r>
              <a:rPr lang="en-US" sz="2800" b="1" u="sng" dirty="0">
                <a:solidFill>
                  <a:schemeClr val="bg1"/>
                </a:solidFill>
              </a:rPr>
              <a:t>Review Application</a:t>
            </a:r>
          </a:p>
          <a:p>
            <a:r>
              <a:rPr lang="en-US" sz="2800" dirty="0">
                <a:solidFill>
                  <a:schemeClr val="bg1"/>
                </a:solidFill>
              </a:rPr>
              <a:t>Navigate to: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Sign in with PIN </a:t>
            </a:r>
            <a:r>
              <a:rPr lang="en-US" sz="2400" dirty="0">
                <a:solidFill>
                  <a:schemeClr val="bg1"/>
                </a:solidFill>
                <a:sym typeface="Wingdings" panose="05000000000000000000" pitchFamily="2" charset="2"/>
              </a:rPr>
              <a:t> Trips  Recorded  Recorded Trip Summaries  RQE reports</a:t>
            </a:r>
            <a:endParaRPr lang="en-US" sz="24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6BCEAE-A5AB-1808-5D3B-A9B7F682EDB4}"/>
              </a:ext>
            </a:extLst>
          </p:cNvPr>
          <p:cNvSpPr txBox="1"/>
          <p:nvPr/>
        </p:nvSpPr>
        <p:spPr>
          <a:xfrm>
            <a:off x="9987256" y="1790155"/>
            <a:ext cx="15412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USE THIS ONE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TO TRACK RQE STAMPS </a:t>
            </a: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420CE12-81F9-9498-36F9-0CAE67D750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087" y="4664174"/>
            <a:ext cx="1778354" cy="165873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681AF02-4466-A1E3-BDE5-71CCE9CA2C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1324" y="4664174"/>
            <a:ext cx="4196839" cy="135147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1D269D1-2957-17C4-73B8-36A5F33218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3046" y="4683573"/>
            <a:ext cx="2710303" cy="173923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F944D70-4BE5-DEC0-9D84-22E88F11C5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29580" y="4664174"/>
            <a:ext cx="2256634" cy="148399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9" name="Arrow: Right 28">
            <a:extLst>
              <a:ext uri="{FF2B5EF4-FFF2-40B4-BE49-F238E27FC236}">
                <a16:creationId xmlns:a16="http://schemas.microsoft.com/office/drawing/2014/main" id="{3C20B965-8CC2-9E48-EEC1-877EB748296D}"/>
              </a:ext>
            </a:extLst>
          </p:cNvPr>
          <p:cNvSpPr/>
          <p:nvPr/>
        </p:nvSpPr>
        <p:spPr>
          <a:xfrm>
            <a:off x="993034" y="6450907"/>
            <a:ext cx="568460" cy="23319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A4AA6AE0-F6EC-0E20-AB8F-C6C8E458AF74}"/>
              </a:ext>
            </a:extLst>
          </p:cNvPr>
          <p:cNvSpPr/>
          <p:nvPr/>
        </p:nvSpPr>
        <p:spPr>
          <a:xfrm>
            <a:off x="4165513" y="6422805"/>
            <a:ext cx="568460" cy="23319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100B278A-BD78-BACE-C40F-DAFA6A83F1FB}"/>
              </a:ext>
            </a:extLst>
          </p:cNvPr>
          <p:cNvSpPr/>
          <p:nvPr/>
        </p:nvSpPr>
        <p:spPr>
          <a:xfrm>
            <a:off x="7803967" y="6422804"/>
            <a:ext cx="568460" cy="23319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8D7F4FC5-87EB-6BFF-8EAB-7CBF8CE448FB}"/>
              </a:ext>
            </a:extLst>
          </p:cNvPr>
          <p:cNvSpPr/>
          <p:nvPr/>
        </p:nvSpPr>
        <p:spPr>
          <a:xfrm>
            <a:off x="10514270" y="6422803"/>
            <a:ext cx="568460" cy="23319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73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61040D-F29C-8A2D-5469-EEDCA0424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6BA91C-BDD0-D3BB-8A5C-43AAB6CDD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8346" y="44394"/>
            <a:ext cx="1220386" cy="1189978"/>
          </a:xfrm>
          <a:prstGeom prst="rect">
            <a:avLst/>
          </a:prstGeom>
          <a:ln w="28575"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8CCFA62-2EBC-4BCF-1C4E-E745A2916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6610" y="64974"/>
            <a:ext cx="1718126" cy="11440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765720-904A-780A-F121-B0B99FEA7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4777" y="1254952"/>
            <a:ext cx="9429959" cy="538126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1971A36-5740-E0B9-1C81-0B78683246BF}"/>
              </a:ext>
            </a:extLst>
          </p:cNvPr>
          <p:cNvSpPr/>
          <p:nvPr/>
        </p:nvSpPr>
        <p:spPr>
          <a:xfrm>
            <a:off x="10076932" y="6067169"/>
            <a:ext cx="417406" cy="3802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364652D-1121-2980-3C6B-E00D0C742EE9}"/>
              </a:ext>
            </a:extLst>
          </p:cNvPr>
          <p:cNvSpPr/>
          <p:nvPr/>
        </p:nvSpPr>
        <p:spPr>
          <a:xfrm>
            <a:off x="6960974" y="6060991"/>
            <a:ext cx="417406" cy="38029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D27689AD-35B8-637E-1FB2-3374036ED87C}"/>
              </a:ext>
            </a:extLst>
          </p:cNvPr>
          <p:cNvSpPr/>
          <p:nvPr/>
        </p:nvSpPr>
        <p:spPr>
          <a:xfrm>
            <a:off x="9108202" y="6061304"/>
            <a:ext cx="883508" cy="4606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77610DD3-4283-96C4-1EAC-51F1AEFD936D}"/>
              </a:ext>
            </a:extLst>
          </p:cNvPr>
          <p:cNvSpPr/>
          <p:nvPr/>
        </p:nvSpPr>
        <p:spPr>
          <a:xfrm rot="5400000">
            <a:off x="7629511" y="2308970"/>
            <a:ext cx="883508" cy="4606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F1D97B5-7CD8-6689-B408-606D9F1BF976}"/>
              </a:ext>
            </a:extLst>
          </p:cNvPr>
          <p:cNvSpPr/>
          <p:nvPr/>
        </p:nvSpPr>
        <p:spPr>
          <a:xfrm rot="10800000">
            <a:off x="7451258" y="6060984"/>
            <a:ext cx="883508" cy="4606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78946183-FBBE-706F-C2AA-0144EB01DDC0}"/>
              </a:ext>
            </a:extLst>
          </p:cNvPr>
          <p:cNvSpPr txBox="1">
            <a:spLocks/>
          </p:cNvSpPr>
          <p:nvPr/>
        </p:nvSpPr>
        <p:spPr>
          <a:xfrm>
            <a:off x="1277264" y="8496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reminder: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stamps can be tracked using </a:t>
            </a:r>
            <a:r>
              <a:rPr lang="en-US" sz="2800" dirty="0" err="1">
                <a:solidFill>
                  <a:schemeClr val="bg1"/>
                </a:solidFill>
              </a:rPr>
              <a:t>elogbooks</a:t>
            </a:r>
            <a:r>
              <a:rPr lang="en-US" sz="2800" dirty="0">
                <a:solidFill>
                  <a:schemeClr val="bg1"/>
                </a:solidFill>
              </a:rPr>
              <a:t>: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780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5ED4F-FE52-4BF9-839E-361736457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4" y="1744054"/>
            <a:ext cx="5755483" cy="3369892"/>
          </a:xfrm>
        </p:spPr>
        <p:txBody>
          <a:bodyPr>
            <a:noAutofit/>
          </a:bodyPr>
          <a:lstStyle/>
          <a:p>
            <a:pPr algn="ctr"/>
            <a:br>
              <a:rPr lang="en-US" sz="3200" dirty="0">
                <a:solidFill>
                  <a:schemeClr val="bg1"/>
                </a:solidFill>
              </a:rPr>
            </a:b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Remember, your review app links are emailed</a:t>
            </a:r>
            <a:br>
              <a:rPr lang="en-US" sz="3200" dirty="0">
                <a:solidFill>
                  <a:schemeClr val="bg1"/>
                </a:solidFill>
              </a:rPr>
            </a:b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Secure pin contained in the email</a:t>
            </a:r>
            <a:br>
              <a:rPr lang="en-US" sz="3200" dirty="0">
                <a:solidFill>
                  <a:schemeClr val="bg1"/>
                </a:solidFill>
              </a:rPr>
            </a:b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if you need us to re-send your email, please reach out</a:t>
            </a:r>
            <a:br>
              <a:rPr lang="en-US" sz="3200" dirty="0">
                <a:solidFill>
                  <a:schemeClr val="bg1"/>
                </a:solidFill>
              </a:rPr>
            </a:br>
            <a:br>
              <a:rPr lang="en-US" sz="3200" dirty="0">
                <a:solidFill>
                  <a:schemeClr val="bg1"/>
                </a:solidFill>
              </a:rPr>
            </a:b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96D98F-D50D-4C7D-9D5F-E6D3F869A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6841" y="1265518"/>
            <a:ext cx="1815219" cy="1769989"/>
          </a:xfrm>
          <a:prstGeom prst="rect">
            <a:avLst/>
          </a:prstGeom>
          <a:ln w="28575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AF3C9F-3ED9-409A-81AF-A25BEC3A2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8366" y="3500727"/>
            <a:ext cx="2100691" cy="13988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26A47A-BEA8-2669-9A0F-CC4F04873D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9965" y="120330"/>
            <a:ext cx="4319092" cy="6431692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60169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C4DD4E-202B-9428-E7C8-12FEAE700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A4417E-B988-C5AC-D06D-C4B78AF3A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8346" y="44394"/>
            <a:ext cx="1220386" cy="1189978"/>
          </a:xfrm>
          <a:prstGeom prst="rect">
            <a:avLst/>
          </a:prstGeom>
          <a:ln w="28575">
            <a:noFill/>
          </a:ln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2D87659-DA71-9B01-8AFC-B7A0372B883E}"/>
              </a:ext>
            </a:extLst>
          </p:cNvPr>
          <p:cNvSpPr txBox="1">
            <a:spLocks/>
          </p:cNvSpPr>
          <p:nvPr/>
        </p:nvSpPr>
        <p:spPr>
          <a:xfrm>
            <a:off x="658451" y="197759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Recreational Quota Entity (</a:t>
            </a:r>
            <a:r>
              <a:rPr lang="en-US" dirty="0" err="1">
                <a:solidFill>
                  <a:schemeClr val="bg1"/>
                </a:solidFill>
              </a:rPr>
              <a:t>rqe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2E1D992-2F70-0AC2-5300-7FE8DE944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417" y="1328910"/>
            <a:ext cx="11229191" cy="5331331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TO DATE, eLOGBOOK DATA REFLECTS: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185,000+ STAMPS 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39,000+ HALIBUT TRIPS 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429 BUSINESSES REPORTING</a:t>
            </a:r>
          </a:p>
          <a:p>
            <a:pPr marL="914400" lvl="2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TOTAL ESTIMATED REVENUE ~ 3.7 MILLION DOLLARS</a:t>
            </a: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					</a:t>
            </a: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E70993-35E2-7B55-B058-E834925FC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6610" y="64974"/>
            <a:ext cx="1718126" cy="1144066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26442CB-C35A-8AF1-C3E5-C60C9A26B1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426004"/>
              </p:ext>
            </p:extLst>
          </p:nvPr>
        </p:nvGraphicFramePr>
        <p:xfrm>
          <a:off x="1962175" y="4219175"/>
          <a:ext cx="8046797" cy="1200327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1431031">
                  <a:extLst>
                    <a:ext uri="{9D8B030D-6E8A-4147-A177-3AD203B41FA5}">
                      <a16:colId xmlns:a16="http://schemas.microsoft.com/office/drawing/2014/main" val="2597398072"/>
                    </a:ext>
                  </a:extLst>
                </a:gridCol>
                <a:gridCol w="1309944">
                  <a:extLst>
                    <a:ext uri="{9D8B030D-6E8A-4147-A177-3AD203B41FA5}">
                      <a16:colId xmlns:a16="http://schemas.microsoft.com/office/drawing/2014/main" val="332032698"/>
                    </a:ext>
                  </a:extLst>
                </a:gridCol>
                <a:gridCol w="1717237">
                  <a:extLst>
                    <a:ext uri="{9D8B030D-6E8A-4147-A177-3AD203B41FA5}">
                      <a16:colId xmlns:a16="http://schemas.microsoft.com/office/drawing/2014/main" val="709052442"/>
                    </a:ext>
                  </a:extLst>
                </a:gridCol>
                <a:gridCol w="1188854">
                  <a:extLst>
                    <a:ext uri="{9D8B030D-6E8A-4147-A177-3AD203B41FA5}">
                      <a16:colId xmlns:a16="http://schemas.microsoft.com/office/drawing/2014/main" val="803961872"/>
                    </a:ext>
                  </a:extLst>
                </a:gridCol>
                <a:gridCol w="898386">
                  <a:extLst>
                    <a:ext uri="{9D8B030D-6E8A-4147-A177-3AD203B41FA5}">
                      <a16:colId xmlns:a16="http://schemas.microsoft.com/office/drawing/2014/main" val="3857262863"/>
                    </a:ext>
                  </a:extLst>
                </a:gridCol>
                <a:gridCol w="1501345">
                  <a:extLst>
                    <a:ext uri="{9D8B030D-6E8A-4147-A177-3AD203B41FA5}">
                      <a16:colId xmlns:a16="http://schemas.microsoft.com/office/drawing/2014/main" val="472296160"/>
                    </a:ext>
                  </a:extLst>
                </a:gridCol>
              </a:tblGrid>
              <a:tr h="40010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IPHC Area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Businesses 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Trips (halibut)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Anglers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Stamps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Revenue 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5546344"/>
                  </a:ext>
                </a:extLst>
              </a:tr>
              <a:tr h="4001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3A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207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15,154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98,322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89,139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$1,782,780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82318705"/>
                  </a:ext>
                </a:extLst>
              </a:tr>
              <a:tr h="4001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2C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222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24,278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104,041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96,231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ysClr val="windowText" lastClr="000000"/>
                          </a:solidFill>
                        </a:rPr>
                        <a:t>$1,924,620</a:t>
                      </a:r>
                      <a:endParaRPr lang="en-US" sz="1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4000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345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A94F08-B114-E89F-FC42-3D6056EC0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C81FC1-4385-BA3B-E0E7-DCAF6E83B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6841" y="1265518"/>
            <a:ext cx="1815219" cy="1769989"/>
          </a:xfrm>
          <a:prstGeom prst="rect">
            <a:avLst/>
          </a:prstGeom>
          <a:ln w="28575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AD8266-B961-8997-6402-3A4FDB3106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8366" y="3500727"/>
            <a:ext cx="2100691" cy="1398808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1870E10A-BA1C-0566-DC32-7FB6AE696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264" y="8496"/>
            <a:ext cx="9905998" cy="147857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Adf&amp;g’s</a:t>
            </a:r>
            <a:r>
              <a:rPr lang="en-US" dirty="0">
                <a:solidFill>
                  <a:schemeClr val="bg1"/>
                </a:solidFill>
              </a:rPr>
              <a:t> role: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23A855-35A3-B4E1-9BF5-6CE22E01E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010" y="1129594"/>
            <a:ext cx="9458509" cy="5331331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ADF&amp;G’s involvement in the RQE implementation centers around three primary tasks:</a:t>
            </a:r>
          </a:p>
          <a:p>
            <a:pPr marL="1828800" lvl="3" indent="-457200">
              <a:buFont typeface="Arial" panose="020B0604020202020204" pitchFamily="34" charset="0"/>
              <a:buAutoNum type="arabicParenR"/>
            </a:pPr>
            <a:r>
              <a:rPr lang="en-US" sz="2200" b="1" dirty="0">
                <a:solidFill>
                  <a:schemeClr val="bg1"/>
                </a:solidFill>
              </a:rPr>
              <a:t>Development</a:t>
            </a:r>
            <a:r>
              <a:rPr lang="en-US" sz="2200" dirty="0">
                <a:solidFill>
                  <a:schemeClr val="bg1"/>
                </a:solidFill>
              </a:rPr>
              <a:t>: construct systems to validate stamp use.  </a:t>
            </a:r>
          </a:p>
          <a:p>
            <a:pPr marL="1828800" lvl="3" indent="-457200">
              <a:buFont typeface="Arial" panose="020B0604020202020204" pitchFamily="34" charset="0"/>
              <a:buAutoNum type="arabicParenR"/>
            </a:pPr>
            <a:r>
              <a:rPr lang="en-US" sz="2200" b="1" dirty="0">
                <a:solidFill>
                  <a:schemeClr val="bg1"/>
                </a:solidFill>
              </a:rPr>
              <a:t>Outreach</a:t>
            </a:r>
            <a:r>
              <a:rPr lang="en-US" sz="2200" dirty="0">
                <a:solidFill>
                  <a:schemeClr val="bg1"/>
                </a:solidFill>
              </a:rPr>
              <a:t>: inform and support industry in correct RQE activity.</a:t>
            </a:r>
          </a:p>
          <a:p>
            <a:pPr marL="1828800" lvl="3" indent="-457200">
              <a:buFont typeface="Arial" panose="020B0604020202020204" pitchFamily="34" charset="0"/>
              <a:buAutoNum type="arabicParenR"/>
            </a:pPr>
            <a:r>
              <a:rPr lang="en-US" sz="2200" b="1" dirty="0">
                <a:solidFill>
                  <a:schemeClr val="bg1"/>
                </a:solidFill>
              </a:rPr>
              <a:t>Data corrections</a:t>
            </a:r>
            <a:r>
              <a:rPr lang="en-US" sz="2200" dirty="0">
                <a:solidFill>
                  <a:schemeClr val="bg1"/>
                </a:solidFill>
              </a:rPr>
              <a:t>: resolve issues with stamp validations and provide corrections to eLogbook data.  </a:t>
            </a: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Tasks 2 &amp; 3 will continue throughout the lifespan of the program.</a:t>
            </a:r>
          </a:p>
          <a:p>
            <a:pPr marL="914400" lvl="2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Outreach needs may reduce, but corrections are not anticipated to decline.</a:t>
            </a: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1371600" lvl="3" indent="0">
              <a:buNone/>
            </a:pPr>
            <a:endParaRPr lang="en-US" sz="22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021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2D5167-0E38-458C-1709-A642651A9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C253CD52-2CD5-D187-D7AD-C5B6FF0AF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264" y="8496"/>
            <a:ext cx="9905998" cy="147857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Adf&amp;g</a:t>
            </a:r>
            <a:r>
              <a:rPr lang="en-US" dirty="0">
                <a:solidFill>
                  <a:schemeClr val="bg1"/>
                </a:solidFill>
              </a:rPr>
              <a:t> outreach: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EEE1186-CB74-F38E-9C6C-2AB98C0BF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010" y="1129594"/>
            <a:ext cx="7407287" cy="5331331"/>
          </a:xfrm>
        </p:spPr>
        <p:txBody>
          <a:bodyPr>
            <a:normAutofit fontScale="77500" lnSpcReduction="20000"/>
          </a:bodyPr>
          <a:lstStyle/>
          <a:p>
            <a:pPr lvl="2"/>
            <a:r>
              <a:rPr lang="en-US" sz="2400" dirty="0">
                <a:solidFill>
                  <a:schemeClr val="bg1"/>
                </a:solidFill>
              </a:rPr>
              <a:t>Updated tutorial videos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Pre-season, mid-season, and end-of-season reminder emails.  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Maintained call/email support for questions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Updated charter halibut page on ADF&amp;G eLogbook site. 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Pre-season webinars (x6)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Hosted 1:1 trainings for lodges and businesses when requested (~20-25)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Pre-season enforcement webinar/meeting (x2)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In-person pre-season meetings:</a:t>
            </a:r>
          </a:p>
          <a:p>
            <a:pPr lvl="3"/>
            <a:r>
              <a:rPr lang="en-US" sz="2200" dirty="0">
                <a:solidFill>
                  <a:schemeClr val="bg1"/>
                </a:solidFill>
              </a:rPr>
              <a:t>Kodiak</a:t>
            </a:r>
          </a:p>
          <a:p>
            <a:pPr lvl="3"/>
            <a:r>
              <a:rPr lang="en-US" sz="2200" dirty="0">
                <a:solidFill>
                  <a:schemeClr val="bg1"/>
                </a:solidFill>
              </a:rPr>
              <a:t>Homer/Seward</a:t>
            </a:r>
          </a:p>
          <a:p>
            <a:pPr lvl="3"/>
            <a:r>
              <a:rPr lang="en-US" sz="2200" dirty="0">
                <a:solidFill>
                  <a:schemeClr val="bg1"/>
                </a:solidFill>
              </a:rPr>
              <a:t>Juneau </a:t>
            </a:r>
            <a:endParaRPr lang="en-US" sz="2400" dirty="0">
              <a:solidFill>
                <a:schemeClr val="bg1"/>
              </a:solidFill>
            </a:endParaRP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Post season RQE follow-up meeting (x2)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Post season survey 	</a:t>
            </a: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FFC52D-3F3F-38AA-3E9D-8E239277D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8056" y="61931"/>
            <a:ext cx="2006842" cy="674323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F56FBC-3449-D72A-EEB0-C7C6ACFE1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6739" y="61931"/>
            <a:ext cx="1739362" cy="519678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97CF24D-FCC8-E11A-72B7-1004C5DAE9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88" t="4609" r="35976" b="10454"/>
          <a:stretch>
            <a:fillRect/>
          </a:stretch>
        </p:blipFill>
        <p:spPr>
          <a:xfrm>
            <a:off x="7176699" y="5312154"/>
            <a:ext cx="2869402" cy="1022522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09773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986A95-5E16-0242-EB31-1678B68CE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711E16FD-604F-4656-6510-794921C9F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264" y="8496"/>
            <a:ext cx="9905998" cy="147857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Adf&amp;g</a:t>
            </a:r>
            <a:r>
              <a:rPr lang="en-US" dirty="0">
                <a:solidFill>
                  <a:schemeClr val="bg1"/>
                </a:solidFill>
              </a:rPr>
              <a:t> outreach: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F0299C9-8711-9A0C-69BB-C32C6B53B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010" y="1129594"/>
            <a:ext cx="7407287" cy="5331331"/>
          </a:xfrm>
        </p:spPr>
        <p:txBody>
          <a:bodyPr>
            <a:normAutofit fontScale="77500" lnSpcReduction="20000"/>
          </a:bodyPr>
          <a:lstStyle/>
          <a:p>
            <a:pPr lvl="2"/>
            <a:r>
              <a:rPr lang="en-US" sz="2400" dirty="0">
                <a:solidFill>
                  <a:schemeClr val="tx1">
                    <a:lumMod val="75000"/>
                  </a:schemeClr>
                </a:solidFill>
              </a:rPr>
              <a:t>Updated tutorial videos</a:t>
            </a:r>
          </a:p>
          <a:p>
            <a:pPr lvl="2"/>
            <a:r>
              <a:rPr lang="en-US" sz="2400" dirty="0">
                <a:solidFill>
                  <a:schemeClr val="tx1">
                    <a:lumMod val="75000"/>
                  </a:schemeClr>
                </a:solidFill>
              </a:rPr>
              <a:t>Pre-season, mid-season, and end-of-season reminder emails.  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Maintained call/email support for questions</a:t>
            </a:r>
          </a:p>
          <a:p>
            <a:pPr lvl="2"/>
            <a:r>
              <a:rPr lang="en-US" sz="2400" dirty="0">
                <a:solidFill>
                  <a:schemeClr val="tx1">
                    <a:lumMod val="75000"/>
                  </a:schemeClr>
                </a:solidFill>
              </a:rPr>
              <a:t>Updated charter halibut page on ADF&amp;G eLogbook site. 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Pre-season webinars (x6)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Hosted 1:1 trainings for lodges and businesses when requested (~20-25)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Pre-season enforcement webinar/meeting (x2)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In-person pre-season meetings:</a:t>
            </a:r>
          </a:p>
          <a:p>
            <a:pPr lvl="3"/>
            <a:r>
              <a:rPr lang="en-US" sz="2200" dirty="0">
                <a:solidFill>
                  <a:schemeClr val="bg1"/>
                </a:solidFill>
              </a:rPr>
              <a:t>Kodiak</a:t>
            </a:r>
          </a:p>
          <a:p>
            <a:pPr lvl="3"/>
            <a:r>
              <a:rPr lang="en-US" sz="2200" dirty="0">
                <a:solidFill>
                  <a:schemeClr val="bg1"/>
                </a:solidFill>
              </a:rPr>
              <a:t>Homer/Seward</a:t>
            </a:r>
          </a:p>
          <a:p>
            <a:pPr lvl="3"/>
            <a:r>
              <a:rPr lang="en-US" sz="2200" dirty="0">
                <a:solidFill>
                  <a:schemeClr val="bg1"/>
                </a:solidFill>
              </a:rPr>
              <a:t>Juneau </a:t>
            </a:r>
            <a:endParaRPr lang="en-US" sz="2400" dirty="0">
              <a:solidFill>
                <a:schemeClr val="bg1"/>
              </a:solidFill>
            </a:endParaRPr>
          </a:p>
          <a:p>
            <a:pPr lvl="2"/>
            <a:r>
              <a:rPr lang="en-US" sz="2400" dirty="0">
                <a:solidFill>
                  <a:schemeClr val="tx1">
                    <a:lumMod val="75000"/>
                  </a:schemeClr>
                </a:solidFill>
              </a:rPr>
              <a:t>Post season RQE follow-up meeting (x2)</a:t>
            </a:r>
          </a:p>
          <a:p>
            <a:pPr lvl="2"/>
            <a:r>
              <a:rPr lang="en-US" sz="2400" dirty="0">
                <a:solidFill>
                  <a:schemeClr val="tx1">
                    <a:lumMod val="75000"/>
                  </a:schemeClr>
                </a:solidFill>
              </a:rPr>
              <a:t>Post-season survey 	</a:t>
            </a: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D00992-F987-AEC1-BFD1-8D7FB35D9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8056" y="61931"/>
            <a:ext cx="2006842" cy="674323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C9E33F-CF3A-7F7C-B56F-D5DBCE273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6739" y="61931"/>
            <a:ext cx="1739362" cy="519678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3E13B56-A458-0E08-3580-DC830A7149F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88" t="4609" r="35976" b="10454"/>
          <a:stretch>
            <a:fillRect/>
          </a:stretch>
        </p:blipFill>
        <p:spPr>
          <a:xfrm>
            <a:off x="7176699" y="5312154"/>
            <a:ext cx="2869402" cy="1022522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21943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CA0752-9C1D-8829-AEAB-88888EA7B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E617E065-7E62-3EEB-3951-ACFD8F6F2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264" y="8496"/>
            <a:ext cx="9905998" cy="147857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Rqe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elogbook</a:t>
            </a:r>
            <a:r>
              <a:rPr lang="en-US" dirty="0">
                <a:solidFill>
                  <a:schemeClr val="bg1"/>
                </a:solidFill>
              </a:rPr>
              <a:t> corrections: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2BBBCC93-EBFE-F6E0-4F2F-24663CD1CC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1030531"/>
              </p:ext>
            </p:extLst>
          </p:nvPr>
        </p:nvGraphicFramePr>
        <p:xfrm>
          <a:off x="541984" y="1277875"/>
          <a:ext cx="5862693" cy="5104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9B8892A-4F41-926E-C0A6-E314FEF35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738" y="1129594"/>
            <a:ext cx="5737463" cy="5331331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7B79CE2-0BF7-AFF0-4D91-08AF4BCA5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8468" y="2780466"/>
            <a:ext cx="1155584" cy="169022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A3EED26-1948-4EE0-0E35-6A4561F96EBD}"/>
              </a:ext>
            </a:extLst>
          </p:cNvPr>
          <p:cNvSpPr txBox="1">
            <a:spLocks/>
          </p:cNvSpPr>
          <p:nvPr/>
        </p:nvSpPr>
        <p:spPr>
          <a:xfrm>
            <a:off x="5787323" y="1487066"/>
            <a:ext cx="5862693" cy="41800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Data correction involves both technical support and physical data changes:</a:t>
            </a:r>
          </a:p>
          <a:p>
            <a:pPr marL="914400" lvl="2" indent="0">
              <a:buFont typeface="Arial" panose="020B0604020202020204" pitchFamily="34" charset="0"/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535 trips corrected to date 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Calls?          … plenty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Peak edits in June/July </a:t>
            </a:r>
          </a:p>
          <a:p>
            <a:pPr lvl="2"/>
            <a:r>
              <a:rPr lang="en-US" sz="2400" dirty="0">
                <a:solidFill>
                  <a:schemeClr val="bg1"/>
                </a:solidFill>
              </a:rPr>
              <a:t>Errors did not slow due to understanding RQE. Many businesses had errors all season. </a:t>
            </a:r>
            <a:endParaRPr lang="en-US" sz="24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9922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30F070-847B-1EE7-9244-64C4DA68F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BD3ED5F6-901A-63B5-20D2-6530AC0F0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264" y="8496"/>
            <a:ext cx="9905998" cy="147857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Intent-based: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111E1C0-6EDC-1F7E-3B73-6F1AD9CF2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738" y="1129594"/>
            <a:ext cx="5737463" cy="5331331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81C690D-23C9-29BA-F5CB-E8704E13ED7A}"/>
              </a:ext>
            </a:extLst>
          </p:cNvPr>
          <p:cNvSpPr txBox="1">
            <a:spLocks/>
          </p:cNvSpPr>
          <p:nvPr/>
        </p:nvSpPr>
        <p:spPr>
          <a:xfrm>
            <a:off x="282388" y="1127671"/>
            <a:ext cx="5862693" cy="4180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>
              <a:buFont typeface="Arial" panose="020B0604020202020204" pitchFamily="34" charset="0"/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487E372-B02C-D3ED-FA4D-5C1F457F5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877314"/>
              </p:ext>
            </p:extLst>
          </p:nvPr>
        </p:nvGraphicFramePr>
        <p:xfrm>
          <a:off x="7059561" y="1127671"/>
          <a:ext cx="4575772" cy="18281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08562">
                  <a:extLst>
                    <a:ext uri="{9D8B030D-6E8A-4147-A177-3AD203B41FA5}">
                      <a16:colId xmlns:a16="http://schemas.microsoft.com/office/drawing/2014/main" val="1487129632"/>
                    </a:ext>
                  </a:extLst>
                </a:gridCol>
                <a:gridCol w="914382">
                  <a:extLst>
                    <a:ext uri="{9D8B030D-6E8A-4147-A177-3AD203B41FA5}">
                      <a16:colId xmlns:a16="http://schemas.microsoft.com/office/drawing/2014/main" val="2436945509"/>
                    </a:ext>
                  </a:extLst>
                </a:gridCol>
                <a:gridCol w="952828">
                  <a:extLst>
                    <a:ext uri="{9D8B030D-6E8A-4147-A177-3AD203B41FA5}">
                      <a16:colId xmlns:a16="http://schemas.microsoft.com/office/drawing/2014/main" val="3497247746"/>
                    </a:ext>
                  </a:extLst>
                </a:gridCol>
              </a:tblGrid>
              <a:tr h="45703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07843"/>
                  </a:ext>
                </a:extLst>
              </a:tr>
              <a:tr h="457039">
                <a:tc>
                  <a:txBody>
                    <a:bodyPr/>
                    <a:lstStyle/>
                    <a:p>
                      <a:r>
                        <a:rPr lang="en-US" dirty="0"/>
                        <a:t>Endorsements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31,206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28,022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968597"/>
                  </a:ext>
                </a:extLst>
              </a:tr>
              <a:tr h="457039">
                <a:tc>
                  <a:txBody>
                    <a:bodyPr/>
                    <a:lstStyle/>
                    <a:p>
                      <a:r>
                        <a:rPr lang="en-US" dirty="0"/>
                        <a:t>Validations (stamps)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29,761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27,232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132478"/>
                  </a:ext>
                </a:extLst>
              </a:tr>
              <a:tr h="457039">
                <a:tc>
                  <a:txBody>
                    <a:bodyPr/>
                    <a:lstStyle/>
                    <a:p>
                      <a:r>
                        <a:rPr lang="en-US" dirty="0"/>
                        <a:t>% endorsements validated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6842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16EE2A-A42B-1A7C-BB3A-A1B41D758236}"/>
              </a:ext>
            </a:extLst>
          </p:cNvPr>
          <p:cNvSpPr txBox="1">
            <a:spLocks/>
          </p:cNvSpPr>
          <p:nvPr/>
        </p:nvSpPr>
        <p:spPr>
          <a:xfrm>
            <a:off x="204915" y="1133850"/>
            <a:ext cx="6461555" cy="492511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How well did businesses adhere to the intent-based design?</a:t>
            </a: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Based on a subset:</a:t>
            </a:r>
          </a:p>
          <a:p>
            <a:pPr lvl="3"/>
            <a:r>
              <a:rPr lang="en-US" sz="2200" dirty="0">
                <a:solidFill>
                  <a:schemeClr val="bg1"/>
                </a:solidFill>
              </a:rPr>
              <a:t>Exclude youth </a:t>
            </a:r>
          </a:p>
          <a:p>
            <a:pPr lvl="3"/>
            <a:r>
              <a:rPr lang="en-US" sz="2200" dirty="0">
                <a:solidFill>
                  <a:schemeClr val="bg1"/>
                </a:solidFill>
              </a:rPr>
              <a:t>Exclude GAF</a:t>
            </a:r>
          </a:p>
          <a:p>
            <a:pPr lvl="3"/>
            <a:r>
              <a:rPr lang="en-US" sz="2200" dirty="0">
                <a:solidFill>
                  <a:schemeClr val="bg1"/>
                </a:solidFill>
              </a:rPr>
              <a:t>Trips where endorsements = total anglers</a:t>
            </a: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95-97% of the trips had endorsements = validations. </a:t>
            </a: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This suggests a high likelihood that for the remainder of trips there is little to no ‘harvest-based’ validation happening. </a:t>
            </a:r>
          </a:p>
        </p:txBody>
      </p:sp>
    </p:spTree>
    <p:extLst>
      <p:ext uri="{BB962C8B-B14F-4D97-AF65-F5344CB8AC3E}">
        <p14:creationId xmlns:p14="http://schemas.microsoft.com/office/powerpoint/2010/main" val="2195161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B7FC5F-CE0B-712D-9DFC-92385A515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06033D2C-EC19-75AB-ED50-A885F5EAE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264" y="8496"/>
            <a:ext cx="9905998" cy="147857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Intent-based: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BF961B-21A7-EE5C-C39C-E42EB2BEC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738" y="1129594"/>
            <a:ext cx="5737463" cy="5331331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3DC3EDE-F05E-5EAC-82CF-913F3C5614E6}"/>
              </a:ext>
            </a:extLst>
          </p:cNvPr>
          <p:cNvSpPr txBox="1">
            <a:spLocks/>
          </p:cNvSpPr>
          <p:nvPr/>
        </p:nvSpPr>
        <p:spPr>
          <a:xfrm>
            <a:off x="282388" y="1127671"/>
            <a:ext cx="5862693" cy="4180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>
              <a:buFont typeface="Arial" panose="020B0604020202020204" pitchFamily="34" charset="0"/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4E5FCBB-BCA0-1BCC-1EC4-9E0F3BD2F52F}"/>
              </a:ext>
            </a:extLst>
          </p:cNvPr>
          <p:cNvGraphicFramePr>
            <a:graphicFrameLocks noGrp="1"/>
          </p:cNvGraphicFramePr>
          <p:nvPr/>
        </p:nvGraphicFramePr>
        <p:xfrm>
          <a:off x="7059561" y="1127671"/>
          <a:ext cx="4575772" cy="18281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08562">
                  <a:extLst>
                    <a:ext uri="{9D8B030D-6E8A-4147-A177-3AD203B41FA5}">
                      <a16:colId xmlns:a16="http://schemas.microsoft.com/office/drawing/2014/main" val="1487129632"/>
                    </a:ext>
                  </a:extLst>
                </a:gridCol>
                <a:gridCol w="914382">
                  <a:extLst>
                    <a:ext uri="{9D8B030D-6E8A-4147-A177-3AD203B41FA5}">
                      <a16:colId xmlns:a16="http://schemas.microsoft.com/office/drawing/2014/main" val="2436945509"/>
                    </a:ext>
                  </a:extLst>
                </a:gridCol>
                <a:gridCol w="952828">
                  <a:extLst>
                    <a:ext uri="{9D8B030D-6E8A-4147-A177-3AD203B41FA5}">
                      <a16:colId xmlns:a16="http://schemas.microsoft.com/office/drawing/2014/main" val="3497247746"/>
                    </a:ext>
                  </a:extLst>
                </a:gridCol>
              </a:tblGrid>
              <a:tr h="45703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07843"/>
                  </a:ext>
                </a:extLst>
              </a:tr>
              <a:tr h="457039">
                <a:tc>
                  <a:txBody>
                    <a:bodyPr/>
                    <a:lstStyle/>
                    <a:p>
                      <a:r>
                        <a:rPr lang="en-US" dirty="0"/>
                        <a:t>Endorsements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31,206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28,022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968597"/>
                  </a:ext>
                </a:extLst>
              </a:tr>
              <a:tr h="457039">
                <a:tc>
                  <a:txBody>
                    <a:bodyPr/>
                    <a:lstStyle/>
                    <a:p>
                      <a:r>
                        <a:rPr lang="en-US" dirty="0"/>
                        <a:t>Validations (stamps)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29,761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27,232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132478"/>
                  </a:ext>
                </a:extLst>
              </a:tr>
              <a:tr h="457039">
                <a:tc>
                  <a:txBody>
                    <a:bodyPr/>
                    <a:lstStyle/>
                    <a:p>
                      <a:r>
                        <a:rPr lang="en-US" dirty="0"/>
                        <a:t>% endorsements validated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6842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DF15AA5-BB7A-3727-88D8-FD108237EB33}"/>
              </a:ext>
            </a:extLst>
          </p:cNvPr>
          <p:cNvSpPr txBox="1">
            <a:spLocks/>
          </p:cNvSpPr>
          <p:nvPr/>
        </p:nvSpPr>
        <p:spPr>
          <a:xfrm>
            <a:off x="204915" y="1133850"/>
            <a:ext cx="6461555" cy="492511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How well did businesses adhere to the intent-based design?</a:t>
            </a: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Based on a subset:</a:t>
            </a:r>
          </a:p>
          <a:p>
            <a:pPr lvl="3"/>
            <a:r>
              <a:rPr lang="en-US" sz="2200" dirty="0">
                <a:solidFill>
                  <a:schemeClr val="bg1"/>
                </a:solidFill>
              </a:rPr>
              <a:t>Exclude youth </a:t>
            </a:r>
          </a:p>
          <a:p>
            <a:pPr lvl="3"/>
            <a:r>
              <a:rPr lang="en-US" sz="2200" dirty="0">
                <a:solidFill>
                  <a:schemeClr val="bg1"/>
                </a:solidFill>
              </a:rPr>
              <a:t>Exclude GAF</a:t>
            </a:r>
          </a:p>
          <a:p>
            <a:pPr lvl="3"/>
            <a:r>
              <a:rPr lang="en-US" sz="2200" dirty="0">
                <a:solidFill>
                  <a:schemeClr val="bg1"/>
                </a:solidFill>
              </a:rPr>
              <a:t>Trips where endorsements = total anglers</a:t>
            </a: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95-97% of the trips had endorsements = validations. </a:t>
            </a:r>
          </a:p>
          <a:p>
            <a:pPr marL="914400" lvl="2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This suggests a high likelihood that for the remainder of trips there is little to no ‘harvest-based’ validation happening. </a:t>
            </a:r>
          </a:p>
        </p:txBody>
      </p:sp>
      <p:pic>
        <p:nvPicPr>
          <p:cNvPr id="6" name="Picture 5" descr="Hide the pain harold | Blank smile meme, Blank thinking meme, Old man meme">
            <a:extLst>
              <a:ext uri="{FF2B5EF4-FFF2-40B4-BE49-F238E27FC236}">
                <a16:creationId xmlns:a16="http://schemas.microsoft.com/office/drawing/2014/main" id="{F0167ACB-25A4-FDDE-D3A2-693D891CE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561" y="3286896"/>
            <a:ext cx="3633633" cy="29424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8561B0-FE98-5B4C-FEDD-5036FAA6562A}"/>
              </a:ext>
            </a:extLst>
          </p:cNvPr>
          <p:cNvSpPr txBox="1"/>
          <p:nvPr/>
        </p:nvSpPr>
        <p:spPr>
          <a:xfrm>
            <a:off x="7815061" y="3286896"/>
            <a:ext cx="2015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GOOD JOB, TEAM!</a:t>
            </a:r>
          </a:p>
        </p:txBody>
      </p:sp>
    </p:spTree>
    <p:extLst>
      <p:ext uri="{BB962C8B-B14F-4D97-AF65-F5344CB8AC3E}">
        <p14:creationId xmlns:p14="http://schemas.microsoft.com/office/powerpoint/2010/main" val="1290245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74A577-02DE-438E-B8E7-DF7189760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264" y="1210816"/>
            <a:ext cx="2274866" cy="2218184"/>
          </a:xfrm>
          <a:prstGeom prst="rect">
            <a:avLst/>
          </a:prstGeom>
          <a:ln w="28575">
            <a:noFill/>
          </a:ln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F76FE1F-BDA4-48EC-B2DC-81EAE6BB4538}"/>
              </a:ext>
            </a:extLst>
          </p:cNvPr>
          <p:cNvSpPr txBox="1">
            <a:spLocks/>
          </p:cNvSpPr>
          <p:nvPr/>
        </p:nvSpPr>
        <p:spPr>
          <a:xfrm>
            <a:off x="2343763" y="1271754"/>
            <a:ext cx="6540177" cy="447515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bg1"/>
                </a:solidFill>
              </a:rPr>
              <a:t>Ben Jevons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bg1"/>
                </a:solidFill>
              </a:rPr>
              <a:t>907-267-2299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Ben.Jevons@alaska.gov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en-US" sz="24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bg1"/>
                </a:solidFill>
              </a:rPr>
              <a:t>Kayla BUSTER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bg1"/>
                </a:solidFill>
              </a:rPr>
              <a:t>907-267-2337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Kayla.BUSTER@alaska.gov</a:t>
            </a:r>
            <a:endParaRPr lang="en-US" sz="24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bg1"/>
                </a:solidFill>
              </a:rPr>
              <a:t>ANNELOES TYERS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bg1"/>
                </a:solidFill>
              </a:rPr>
              <a:t>907-267-2367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Anneloes.tyers@alaska.gov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en-US" sz="2400" b="1" dirty="0">
              <a:solidFill>
                <a:schemeClr val="bg1"/>
              </a:solidFill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en-US" sz="24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en-US" sz="24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2400" b="1" dirty="0">
              <a:solidFill>
                <a:srgbClr val="00B0F0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0250C2-3C7C-48DC-ADC9-9C3997B3B0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678" y="3614974"/>
            <a:ext cx="2785411" cy="1854749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FE1754C9-A34D-470E-9229-BAD85D7DEF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56504" y="5935772"/>
            <a:ext cx="4564481" cy="83477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Thank you!</a:t>
            </a:r>
          </a:p>
        </p:txBody>
      </p:sp>
      <p:sp>
        <p:nvSpPr>
          <p:cNvPr id="2" name="Title 9">
            <a:extLst>
              <a:ext uri="{FF2B5EF4-FFF2-40B4-BE49-F238E27FC236}">
                <a16:creationId xmlns:a16="http://schemas.microsoft.com/office/drawing/2014/main" id="{145966DD-10A1-771B-A8C2-7ED7BDB0AE1E}"/>
              </a:ext>
            </a:extLst>
          </p:cNvPr>
          <p:cNvSpPr txBox="1">
            <a:spLocks/>
          </p:cNvSpPr>
          <p:nvPr/>
        </p:nvSpPr>
        <p:spPr>
          <a:xfrm>
            <a:off x="3856504" y="344173"/>
            <a:ext cx="4564481" cy="834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Questions?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D2E62E-043E-BA3C-9945-F744B02D1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9213" t="15591" r="7161" b="13766"/>
          <a:stretch>
            <a:fillRect/>
          </a:stretch>
        </p:blipFill>
        <p:spPr>
          <a:xfrm>
            <a:off x="8420985" y="1082893"/>
            <a:ext cx="3127338" cy="46295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959080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7F0819F624B64380D4A57CCDAC7781" ma:contentTypeVersion="16" ma:contentTypeDescription="Create a new document." ma:contentTypeScope="" ma:versionID="7a86708c061d33bdb8ec4c8706861401">
  <xsd:schema xmlns:xsd="http://www.w3.org/2001/XMLSchema" xmlns:xs="http://www.w3.org/2001/XMLSchema" xmlns:p="http://schemas.microsoft.com/office/2006/metadata/properties" xmlns:ns3="98f28830-e830-43ef-8ed3-456beba03c0a" xmlns:ns4="eac37eda-f897-49eb-801c-08fa018b6265" targetNamespace="http://schemas.microsoft.com/office/2006/metadata/properties" ma:root="true" ma:fieldsID="985097b6c64808f1822ba05036df5f4a" ns3:_="" ns4:_="">
    <xsd:import namespace="98f28830-e830-43ef-8ed3-456beba03c0a"/>
    <xsd:import namespace="eac37eda-f897-49eb-801c-08fa018b626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_activity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28830-e830-43ef-8ed3-456beba03c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c37eda-f897-49eb-801c-08fa018b62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ac37eda-f897-49eb-801c-08fa018b6265" xsi:nil="true"/>
  </documentManagement>
</p:properties>
</file>

<file path=customXml/itemProps1.xml><?xml version="1.0" encoding="utf-8"?>
<ds:datastoreItem xmlns:ds="http://schemas.openxmlformats.org/officeDocument/2006/customXml" ds:itemID="{8BE0EAF8-5D55-4B93-86CD-3EBC4630AE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f28830-e830-43ef-8ed3-456beba03c0a"/>
    <ds:schemaRef ds:uri="eac37eda-f897-49eb-801c-08fa018b62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40034F-F5A1-4520-AEF6-33215AB21B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4457B5-0EA7-4125-9CD4-1872E9A21385}">
  <ds:schemaRefs>
    <ds:schemaRef ds:uri="http://schemas.microsoft.com/office/infopath/2007/PartnerControls"/>
    <ds:schemaRef ds:uri="http://www.w3.org/XML/1998/namespace"/>
    <ds:schemaRef ds:uri="eac37eda-f897-49eb-801c-08fa018b6265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98f28830-e830-43ef-8ed3-456beba03c0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15869</TotalTime>
  <Words>751</Words>
  <Application>Microsoft Office PowerPoint</Application>
  <PresentationFormat>Widescreen</PresentationFormat>
  <Paragraphs>159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Times New Roman</vt:lpstr>
      <vt:lpstr>Tw Cen MT</vt:lpstr>
      <vt:lpstr>Wingdings</vt:lpstr>
      <vt:lpstr>Circuit</vt:lpstr>
      <vt:lpstr>RQE and elogbooks  2026 end-of-season review </vt:lpstr>
      <vt:lpstr>PowerPoint Presentation</vt:lpstr>
      <vt:lpstr>PowerPoint Presentation</vt:lpstr>
      <vt:lpstr>PowerPoint Presentation</vt:lpstr>
      <vt:lpstr>  Remember, your review app links are emailed  Secure pin contained in the email  if you need us to re-send your email, please reach out  </vt:lpstr>
      <vt:lpstr>PowerPoint Presentation</vt:lpstr>
      <vt:lpstr>Adf&amp;g’s role:</vt:lpstr>
      <vt:lpstr>Adf&amp;g outreach:</vt:lpstr>
      <vt:lpstr>Adf&amp;g outreach:</vt:lpstr>
      <vt:lpstr>Rqe elogbook corrections:</vt:lpstr>
      <vt:lpstr>Intent-based: </vt:lpstr>
      <vt:lpstr>Intent-based: 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ADF&amp;G eLogbook webinar Series</dc:title>
  <dc:creator>Jevons, Ben L (DFG)</dc:creator>
  <cp:lastModifiedBy>Sarah Marrinan</cp:lastModifiedBy>
  <cp:revision>78</cp:revision>
  <dcterms:created xsi:type="dcterms:W3CDTF">2021-03-12T20:55:39Z</dcterms:created>
  <dcterms:modified xsi:type="dcterms:W3CDTF">2026-10-21T02:19:25Z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0x010100627F0819F624B64380D4A57CCDAC7781</vt:lpwstr>
  </property>
</Properties>
</file>