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278" r:id="rId3"/>
    <p:sldId id="276" r:id="rId4"/>
    <p:sldId id="280" r:id="rId5"/>
    <p:sldId id="279" r:id="rId6"/>
    <p:sldId id="281" r:id="rId7"/>
    <p:sldId id="270" r:id="rId8"/>
    <p:sldId id="262" r:id="rId9"/>
    <p:sldId id="271" r:id="rId10"/>
    <p:sldId id="268" r:id="rId11"/>
    <p:sldId id="267" r:id="rId12"/>
    <p:sldId id="272" r:id="rId13"/>
    <p:sldId id="274" r:id="rId14"/>
    <p:sldId id="284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tx>
            <c:v>Female</c:v>
          </c:tx>
          <c:spPr>
            <a:ln w="19050" cap="rnd">
              <a:noFill/>
              <a:round/>
            </a:ln>
            <a:effectLst/>
          </c:spPr>
          <c:marker>
            <c:symbol val="squar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'Molting Datasheet'!$M$5:$M$22</c:f>
              <c:numCache>
                <c:formatCode>General</c:formatCode>
                <c:ptCount val="18"/>
                <c:pt idx="0">
                  <c:v>67.400000000000006</c:v>
                </c:pt>
                <c:pt idx="1">
                  <c:v>72</c:v>
                </c:pt>
                <c:pt idx="2">
                  <c:v>72.099999999999994</c:v>
                </c:pt>
                <c:pt idx="3">
                  <c:v>75.2</c:v>
                </c:pt>
                <c:pt idx="4">
                  <c:v>76.599999999999994</c:v>
                </c:pt>
                <c:pt idx="5">
                  <c:v>77.3</c:v>
                </c:pt>
                <c:pt idx="6">
                  <c:v>77.5</c:v>
                </c:pt>
                <c:pt idx="7">
                  <c:v>78.099999999999994</c:v>
                </c:pt>
                <c:pt idx="8">
                  <c:v>80</c:v>
                </c:pt>
                <c:pt idx="9">
                  <c:v>80.2</c:v>
                </c:pt>
                <c:pt idx="10">
                  <c:v>80.5</c:v>
                </c:pt>
                <c:pt idx="11">
                  <c:v>80.900000000000006</c:v>
                </c:pt>
                <c:pt idx="12">
                  <c:v>81</c:v>
                </c:pt>
                <c:pt idx="13">
                  <c:v>82.3</c:v>
                </c:pt>
                <c:pt idx="14">
                  <c:v>82.3</c:v>
                </c:pt>
                <c:pt idx="15">
                  <c:v>82.8</c:v>
                </c:pt>
                <c:pt idx="16">
                  <c:v>82.9</c:v>
                </c:pt>
                <c:pt idx="17">
                  <c:v>83</c:v>
                </c:pt>
              </c:numCache>
            </c:numRef>
          </c:xVal>
          <c:yVal>
            <c:numRef>
              <c:f>'Molting Datasheet'!$O$5:$O$22</c:f>
              <c:numCache>
                <c:formatCode>General</c:formatCode>
                <c:ptCount val="18"/>
                <c:pt idx="0">
                  <c:v>7.6999999999999886</c:v>
                </c:pt>
                <c:pt idx="1">
                  <c:v>8.8100000000000023</c:v>
                </c:pt>
                <c:pt idx="2">
                  <c:v>7.5700000000000074</c:v>
                </c:pt>
                <c:pt idx="3">
                  <c:v>7.9500000000000028</c:v>
                </c:pt>
                <c:pt idx="4">
                  <c:v>7.9000000000000057</c:v>
                </c:pt>
                <c:pt idx="5">
                  <c:v>9.9200000000000017</c:v>
                </c:pt>
                <c:pt idx="6">
                  <c:v>7.4899999999999949</c:v>
                </c:pt>
                <c:pt idx="7">
                  <c:v>7.0400000000000063</c:v>
                </c:pt>
                <c:pt idx="8">
                  <c:v>7.1700000000000017</c:v>
                </c:pt>
                <c:pt idx="9">
                  <c:v>8.11</c:v>
                </c:pt>
                <c:pt idx="10">
                  <c:v>6.7900000000000063</c:v>
                </c:pt>
                <c:pt idx="11">
                  <c:v>7.6799999999999926</c:v>
                </c:pt>
                <c:pt idx="12">
                  <c:v>7.8499999999999943</c:v>
                </c:pt>
                <c:pt idx="13">
                  <c:v>9.6300000000000097</c:v>
                </c:pt>
                <c:pt idx="14">
                  <c:v>8.1300000000000097</c:v>
                </c:pt>
                <c:pt idx="15">
                  <c:v>7.0300000000000011</c:v>
                </c:pt>
                <c:pt idx="16">
                  <c:v>7.8599999999999994</c:v>
                </c:pt>
                <c:pt idx="17">
                  <c:v>6.4399999999999977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9695-442A-B0EE-E171FFFB2FE1}"/>
            </c:ext>
          </c:extLst>
        </c:ser>
        <c:ser>
          <c:idx val="1"/>
          <c:order val="1"/>
          <c:tx>
            <c:v>Male</c:v>
          </c:tx>
          <c:spPr>
            <a:ln w="25400" cap="rnd">
              <a:noFill/>
              <a:round/>
            </a:ln>
            <a:effectLst/>
          </c:spPr>
          <c:marker>
            <c:symbol val="triang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'Molting Datasheet'!$M$23:$M$34</c:f>
              <c:numCache>
                <c:formatCode>General</c:formatCode>
                <c:ptCount val="12"/>
                <c:pt idx="0">
                  <c:v>78.099999999999994</c:v>
                </c:pt>
                <c:pt idx="1">
                  <c:v>81.5</c:v>
                </c:pt>
                <c:pt idx="2">
                  <c:v>82.6</c:v>
                </c:pt>
                <c:pt idx="3">
                  <c:v>85.9</c:v>
                </c:pt>
                <c:pt idx="4">
                  <c:v>86.7</c:v>
                </c:pt>
                <c:pt idx="5">
                  <c:v>87.7</c:v>
                </c:pt>
                <c:pt idx="6">
                  <c:v>88.3</c:v>
                </c:pt>
                <c:pt idx="7">
                  <c:v>88.3</c:v>
                </c:pt>
                <c:pt idx="8">
                  <c:v>89.5</c:v>
                </c:pt>
                <c:pt idx="9">
                  <c:v>89.8</c:v>
                </c:pt>
                <c:pt idx="10">
                  <c:v>90.5</c:v>
                </c:pt>
                <c:pt idx="11">
                  <c:v>90.7</c:v>
                </c:pt>
              </c:numCache>
            </c:numRef>
          </c:xVal>
          <c:yVal>
            <c:numRef>
              <c:f>'Molting Datasheet'!$O$23:$O$34</c:f>
              <c:numCache>
                <c:formatCode>General</c:formatCode>
                <c:ptCount val="12"/>
                <c:pt idx="0">
                  <c:v>14</c:v>
                </c:pt>
                <c:pt idx="1">
                  <c:v>13</c:v>
                </c:pt>
                <c:pt idx="2">
                  <c:v>12.300000000000011</c:v>
                </c:pt>
                <c:pt idx="3">
                  <c:v>12.299999999999997</c:v>
                </c:pt>
                <c:pt idx="4">
                  <c:v>12.299999999999997</c:v>
                </c:pt>
                <c:pt idx="5">
                  <c:v>13.599999999999994</c:v>
                </c:pt>
                <c:pt idx="6">
                  <c:v>12.900000000000006</c:v>
                </c:pt>
                <c:pt idx="7">
                  <c:v>13.600000000000009</c:v>
                </c:pt>
                <c:pt idx="8">
                  <c:v>15.799999999999997</c:v>
                </c:pt>
                <c:pt idx="9">
                  <c:v>12.799999999999997</c:v>
                </c:pt>
                <c:pt idx="10">
                  <c:v>10.5</c:v>
                </c:pt>
                <c:pt idx="11">
                  <c:v>11.5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9695-442A-B0EE-E171FFFB2F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05296271"/>
        <c:axId val="2105296687"/>
      </c:scatterChart>
      <c:valAx>
        <c:axId val="2105296271"/>
        <c:scaling>
          <c:orientation val="minMax"/>
          <c:min val="65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/>
                  <a:t>Premolt Carapace Length (mm)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5296687"/>
        <c:crosses val="autoZero"/>
        <c:crossBetween val="midCat"/>
      </c:valAx>
      <c:valAx>
        <c:axId val="2105296687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/>
                  <a:t>Growth Increment (mm)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5296271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56264352218744851"/>
          <c:y val="0.68965517241379315"/>
          <c:w val="0.35825095040896526"/>
          <c:h val="5.96821153324004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81A522-7A19-4C62-85E4-B2E5B03D65A7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513775-530B-4D1A-9526-6A8FB535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86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F68CC5-9B2F-654B-A985-9D92985445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2078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737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895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420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223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296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551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148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475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317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1144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685801" y="6317618"/>
            <a:ext cx="6697793" cy="540383"/>
          </a:xfrm>
          <a:prstGeom prst="rect">
            <a:avLst/>
          </a:prstGeom>
          <a:ln>
            <a:noFill/>
          </a:ln>
          <a:effectLst/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bg1"/>
                </a:solidFill>
                <a:latin typeface="Arial Narrow" charset="0"/>
                <a:ea typeface="Arial Narrow" charset="0"/>
                <a:cs typeface="Arial Narrow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000" dirty="0">
                <a:solidFill>
                  <a:schemeClr val="bg2">
                    <a:lumMod val="25000"/>
                  </a:schemeClr>
                </a:solidFill>
              </a:rPr>
              <a:t>U.S. Department of Commerce | National Oceanic and Atmospheric Administration | National Marine Fisheries Service</a:t>
            </a:r>
          </a:p>
        </p:txBody>
      </p:sp>
      <p:sp>
        <p:nvSpPr>
          <p:cNvPr id="3" name="TextBox 2"/>
          <p:cNvSpPr txBox="1"/>
          <p:nvPr userDrawn="1"/>
        </p:nvSpPr>
        <p:spPr>
          <a:xfrm>
            <a:off x="126124" y="6304130"/>
            <a:ext cx="559676" cy="55387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0" marR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dirty="0">
                <a:solidFill>
                  <a:srgbClr val="13B9C2"/>
                </a:solidFill>
                <a:latin typeface="Arial Narrow" charset="0"/>
                <a:ea typeface="Arial Narrow" charset="0"/>
                <a:cs typeface="Arial Narrow" charset="0"/>
              </a:rPr>
              <a:t>Page </a:t>
            </a:r>
            <a:fld id="{632D3AEB-7CBE-3049-91AC-335C6B4F5BF6}" type="slidenum">
              <a:rPr lang="en-US" sz="1200" b="1" i="0" smtClean="0">
                <a:solidFill>
                  <a:srgbClr val="13B9C2"/>
                </a:solidFill>
                <a:latin typeface="Arial Narrow" charset="0"/>
                <a:ea typeface="Arial Narrow" charset="0"/>
                <a:cs typeface="Arial Narrow" charset="0"/>
              </a:rPr>
              <a:pPr marL="0" marR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200" b="1" i="0" dirty="0">
              <a:solidFill>
                <a:srgbClr val="13B9C2"/>
              </a:solidFill>
              <a:latin typeface="Arial Narrow" charset="0"/>
              <a:ea typeface="Arial Narrow" charset="0"/>
              <a:cs typeface="Arial Narro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7911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2567298"/>
            <a:ext cx="6858000" cy="1772793"/>
          </a:xfrm>
        </p:spPr>
        <p:txBody>
          <a:bodyPr lIns="0" tIns="0" rIns="0" bIns="0" anchor="b"/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340088"/>
            <a:ext cx="6858000" cy="1655763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36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1143000" y="6317618"/>
            <a:ext cx="6697793" cy="540383"/>
          </a:xfrm>
          <a:prstGeom prst="rect">
            <a:avLst/>
          </a:prstGeom>
          <a:ln>
            <a:noFill/>
          </a:ln>
          <a:effectLst/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bg1"/>
                </a:solidFill>
                <a:latin typeface="Arial Narrow" charset="0"/>
                <a:ea typeface="Arial Narrow" charset="0"/>
                <a:cs typeface="Arial Narrow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000" dirty="0">
                <a:solidFill>
                  <a:srgbClr val="003155"/>
                </a:solidFill>
              </a:rPr>
              <a:t>U.S. Department of Commerce | National Oceanic and Atmospheric Administration | National Marine Fisheries Service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322066" y="6304130"/>
            <a:ext cx="559676" cy="55387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0" marR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dirty="0">
                <a:solidFill>
                  <a:schemeClr val="bg1"/>
                </a:solidFill>
                <a:latin typeface="Arial Narrow" charset="0"/>
                <a:ea typeface="Arial Narrow" charset="0"/>
                <a:cs typeface="Arial Narrow" charset="0"/>
              </a:rPr>
              <a:t>Page </a:t>
            </a:r>
            <a:fld id="{632D3AEB-7CBE-3049-91AC-335C6B4F5BF6}" type="slidenum">
              <a:rPr lang="en-US" sz="1200" b="1" i="0" smtClean="0">
                <a:solidFill>
                  <a:schemeClr val="bg1"/>
                </a:solidFill>
                <a:latin typeface="Arial Narrow" charset="0"/>
                <a:ea typeface="Arial Narrow" charset="0"/>
                <a:cs typeface="Arial Narrow" charset="0"/>
              </a:rPr>
              <a:pPr marL="0" marR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200" b="1" i="0" dirty="0">
              <a:solidFill>
                <a:schemeClr val="bg1"/>
              </a:solidFill>
              <a:latin typeface="Arial Narrow" charset="0"/>
              <a:ea typeface="Arial Narrow" charset="0"/>
              <a:cs typeface="Arial Narro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1106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685801" y="6317618"/>
            <a:ext cx="6697793" cy="540383"/>
          </a:xfrm>
          <a:prstGeom prst="rect">
            <a:avLst/>
          </a:prstGeom>
          <a:ln>
            <a:noFill/>
          </a:ln>
          <a:effectLst/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bg1"/>
                </a:solidFill>
                <a:latin typeface="Arial Narrow" charset="0"/>
                <a:ea typeface="Arial Narrow" charset="0"/>
                <a:cs typeface="Arial Narrow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000" dirty="0">
                <a:solidFill>
                  <a:schemeClr val="bg2">
                    <a:lumMod val="25000"/>
                  </a:schemeClr>
                </a:solidFill>
              </a:rPr>
              <a:t>U.S. Department of Commerce | National Oceanic and Atmospheric Administration | National Marine Fisheries Service</a:t>
            </a:r>
          </a:p>
        </p:txBody>
      </p:sp>
      <p:sp>
        <p:nvSpPr>
          <p:cNvPr id="3" name="TextBox 2"/>
          <p:cNvSpPr txBox="1"/>
          <p:nvPr userDrawn="1"/>
        </p:nvSpPr>
        <p:spPr>
          <a:xfrm>
            <a:off x="126124" y="6304130"/>
            <a:ext cx="559676" cy="55387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0" marR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dirty="0">
                <a:solidFill>
                  <a:srgbClr val="13B9C2"/>
                </a:solidFill>
                <a:latin typeface="Arial Narrow" charset="0"/>
                <a:ea typeface="Arial Narrow" charset="0"/>
                <a:cs typeface="Arial Narrow" charset="0"/>
              </a:rPr>
              <a:t>Page </a:t>
            </a:r>
            <a:fld id="{632D3AEB-7CBE-3049-91AC-335C6B4F5BF6}" type="slidenum">
              <a:rPr lang="en-US" sz="1200" b="1" i="0" smtClean="0">
                <a:solidFill>
                  <a:srgbClr val="13B9C2"/>
                </a:solidFill>
                <a:latin typeface="Arial Narrow" charset="0"/>
                <a:ea typeface="Arial Narrow" charset="0"/>
                <a:cs typeface="Arial Narrow" charset="0"/>
              </a:rPr>
              <a:pPr marL="0" marR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200" b="1" i="0" dirty="0">
              <a:solidFill>
                <a:srgbClr val="13B9C2"/>
              </a:solidFill>
              <a:latin typeface="Arial Narrow" charset="0"/>
              <a:ea typeface="Arial Narrow" charset="0"/>
              <a:cs typeface="Arial Narro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343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EB620-8181-48E2-8610-FC027D0911BE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8F47A-2BB5-4BD4-8B65-F335DEDE05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65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6878155"/>
          </a:xfrm>
          <a:prstGeom prst="rect">
            <a:avLst/>
          </a:prstGeom>
          <a:solidFill>
            <a:srgbClr val="13B9C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57943" y="2712116"/>
            <a:ext cx="7552884" cy="2062103"/>
          </a:xfrm>
          <a:prstGeom prst="rect">
            <a:avLst/>
          </a:prstGeom>
        </p:spPr>
        <p:txBody>
          <a:bodyPr vert="horz" wrap="square" lIns="91440" tIns="45720" rIns="91440" bIns="45720" rtlCol="0" anchor="b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7943" y="4805753"/>
            <a:ext cx="7552885" cy="9428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 flipH="1">
            <a:off x="3069848" y="-2657430"/>
            <a:ext cx="3511074" cy="8805478"/>
          </a:xfrm>
          <a:custGeom>
            <a:avLst/>
            <a:gdLst>
              <a:gd name="connsiteX0" fmla="*/ 2196089 w 2196089"/>
              <a:gd name="connsiteY0" fmla="*/ 0 h 6849789"/>
              <a:gd name="connsiteX1" fmla="*/ 2196089 w 2196089"/>
              <a:gd name="connsiteY1" fmla="*/ 6849789 h 6849789"/>
              <a:gd name="connsiteX2" fmla="*/ 0 w 2196089"/>
              <a:gd name="connsiteY2" fmla="*/ 6849789 h 6849789"/>
              <a:gd name="connsiteX3" fmla="*/ 169765 w 2196089"/>
              <a:gd name="connsiteY3" fmla="*/ 6755526 h 6849789"/>
              <a:gd name="connsiteX4" fmla="*/ 2161421 w 2196089"/>
              <a:gd name="connsiteY4" fmla="*/ 408410 h 6849789"/>
              <a:gd name="connsiteX5" fmla="*/ 2196089 w 2196089"/>
              <a:gd name="connsiteY5" fmla="*/ 0 h 68497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96089" h="6849789">
                <a:moveTo>
                  <a:pt x="2196089" y="0"/>
                </a:moveTo>
                <a:lnTo>
                  <a:pt x="2196089" y="6849789"/>
                </a:lnTo>
                <a:lnTo>
                  <a:pt x="0" y="6849789"/>
                </a:lnTo>
                <a:lnTo>
                  <a:pt x="169765" y="6755526"/>
                </a:lnTo>
                <a:cubicBezTo>
                  <a:pt x="1099958" y="6063006"/>
                  <a:pt x="1854601" y="3617105"/>
                  <a:pt x="2161421" y="408410"/>
                </a:cubicBezTo>
                <a:lnTo>
                  <a:pt x="219608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 userDrawn="1"/>
        </p:nvSpPr>
        <p:spPr>
          <a:xfrm rot="10800000">
            <a:off x="0" y="0"/>
            <a:ext cx="2196089" cy="6849789"/>
          </a:xfrm>
          <a:custGeom>
            <a:avLst/>
            <a:gdLst>
              <a:gd name="connsiteX0" fmla="*/ 2196089 w 2196089"/>
              <a:gd name="connsiteY0" fmla="*/ 0 h 6849789"/>
              <a:gd name="connsiteX1" fmla="*/ 2196089 w 2196089"/>
              <a:gd name="connsiteY1" fmla="*/ 6849789 h 6849789"/>
              <a:gd name="connsiteX2" fmla="*/ 0 w 2196089"/>
              <a:gd name="connsiteY2" fmla="*/ 6849789 h 6849789"/>
              <a:gd name="connsiteX3" fmla="*/ 169765 w 2196089"/>
              <a:gd name="connsiteY3" fmla="*/ 6755526 h 6849789"/>
              <a:gd name="connsiteX4" fmla="*/ 2161421 w 2196089"/>
              <a:gd name="connsiteY4" fmla="*/ 408410 h 6849789"/>
              <a:gd name="connsiteX5" fmla="*/ 2196089 w 2196089"/>
              <a:gd name="connsiteY5" fmla="*/ 0 h 68497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96089" h="6849789">
                <a:moveTo>
                  <a:pt x="2196089" y="0"/>
                </a:moveTo>
                <a:lnTo>
                  <a:pt x="2196089" y="6849789"/>
                </a:lnTo>
                <a:lnTo>
                  <a:pt x="0" y="6849789"/>
                </a:lnTo>
                <a:lnTo>
                  <a:pt x="169765" y="6755526"/>
                </a:lnTo>
                <a:cubicBezTo>
                  <a:pt x="1099958" y="6063006"/>
                  <a:pt x="1854601" y="3617105"/>
                  <a:pt x="2161421" y="408410"/>
                </a:cubicBezTo>
                <a:lnTo>
                  <a:pt x="2196089" y="0"/>
                </a:lnTo>
                <a:close/>
              </a:path>
            </a:pathLst>
          </a:custGeom>
          <a:solidFill>
            <a:srgbClr val="0046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74" y="358150"/>
            <a:ext cx="2302812" cy="10490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6492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</p:sldLayoutIdLst>
  <p:txStyles>
    <p:titleStyle>
      <a:lvl1pPr algn="l" defTabSz="914377" rtl="0" eaLnBrk="1" latinLnBrk="0" hangingPunct="1">
        <a:lnSpc>
          <a:spcPct val="80000"/>
        </a:lnSpc>
        <a:spcBef>
          <a:spcPct val="0"/>
        </a:spcBef>
        <a:buNone/>
        <a:defRPr sz="8000" kern="1200">
          <a:solidFill>
            <a:schemeClr val="tx2"/>
          </a:solidFill>
          <a:latin typeface="Cambria" charset="0"/>
          <a:ea typeface="Cambria" charset="0"/>
          <a:cs typeface="Cambria" charset="0"/>
        </a:defRPr>
      </a:lvl1pPr>
    </p:titleStyle>
    <p:bodyStyle>
      <a:lvl1pPr marL="0" indent="0" algn="l" defTabSz="914377" rtl="0" eaLnBrk="1" latinLnBrk="0" hangingPunct="1">
        <a:lnSpc>
          <a:spcPct val="90000"/>
        </a:lnSpc>
        <a:spcBef>
          <a:spcPts val="1000"/>
        </a:spcBef>
        <a:buFont typeface="Arial"/>
        <a:buNone/>
        <a:defRPr sz="3600" b="0" i="0" kern="1200">
          <a:solidFill>
            <a:schemeClr val="accent1">
              <a:lumMod val="20000"/>
              <a:lumOff val="80000"/>
            </a:schemeClr>
          </a:solidFill>
          <a:latin typeface="Cambria" charset="0"/>
          <a:ea typeface="Cambria" charset="0"/>
          <a:cs typeface="Cambria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581212" y="2003563"/>
            <a:ext cx="7580870" cy="167151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en-US" sz="4400" b="1" dirty="0">
                <a:cs typeface="Arial Narrow Bold" panose="020B0706020202030204" pitchFamily="34" charset="0"/>
              </a:rPr>
              <a:t> </a:t>
            </a:r>
            <a:r>
              <a:rPr lang="en-US" sz="4400" dirty="0"/>
              <a:t>Norton Sound Red King Crab Growth and Functional Maturity</a:t>
            </a:r>
            <a:endParaRPr lang="en-US" sz="4400" dirty="0"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30876" y="3967894"/>
            <a:ext cx="8231206" cy="388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Leah Zacher (NOAA-AFSC), Jennifer Gardner (NOAA-AFSC), and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Jenefer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Bell (ADF&amp;G)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Alaska Department of Fish and Ga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84" y="1367959"/>
            <a:ext cx="1079156" cy="114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66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562748" y="1776541"/>
            <a:ext cx="7886700" cy="3576638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US" dirty="0" smtClean="0"/>
              <a:t>Determine fertilization success of male NSRKC near the minimum size at maturity</a:t>
            </a:r>
          </a:p>
          <a:p>
            <a:pPr lvl="1"/>
            <a:r>
              <a:rPr lang="en-US" dirty="0" smtClean="0"/>
              <a:t>94 mm used as male maturity cutoff </a:t>
            </a:r>
          </a:p>
          <a:p>
            <a:pPr lvl="1"/>
            <a:r>
              <a:rPr lang="en-US" dirty="0" err="1" smtClean="0"/>
              <a:t>Spermatophores</a:t>
            </a:r>
            <a:r>
              <a:rPr lang="en-US" dirty="0" smtClean="0"/>
              <a:t> present in vas deferens in 95% of crab 70-79 mm CL (Paul et al. 1991)</a:t>
            </a:r>
          </a:p>
          <a:p>
            <a:pPr lvl="1"/>
            <a:r>
              <a:rPr lang="en-US" dirty="0" smtClean="0"/>
              <a:t>Few large males in 2020 trawl survey, yet most females with 60-100% clutch fullness</a:t>
            </a:r>
          </a:p>
          <a:p>
            <a:pPr lvl="1"/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2) Determine growth increments for male and female NSRKC</a:t>
            </a:r>
          </a:p>
          <a:p>
            <a:pPr lvl="1"/>
            <a:r>
              <a:rPr lang="en-US" dirty="0" smtClean="0"/>
              <a:t>Previous growth data all from tagging males</a:t>
            </a:r>
          </a:p>
          <a:p>
            <a:pPr lvl="1"/>
            <a:r>
              <a:rPr lang="en-US" dirty="0" smtClean="0"/>
              <a:t>Limited data for smaller size classes</a:t>
            </a:r>
          </a:p>
          <a:p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88607" y="595785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Project Goals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472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88607" y="595785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Project Timeline</a:t>
            </a:r>
          </a:p>
        </p:txBody>
      </p:sp>
      <p:sp>
        <p:nvSpPr>
          <p:cNvPr id="4" name="Rectangle 3"/>
          <p:cNvSpPr/>
          <p:nvPr/>
        </p:nvSpPr>
        <p:spPr>
          <a:xfrm>
            <a:off x="438150" y="3495675"/>
            <a:ext cx="7981950" cy="238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523875" y="3495675"/>
            <a:ext cx="219075" cy="238125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 rot="2044727">
            <a:off x="-50470" y="4659610"/>
            <a:ext cx="36004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Shipped to Kodiak</a:t>
            </a:r>
          </a:p>
          <a:p>
            <a:r>
              <a:rPr lang="en-US" dirty="0" smtClean="0"/>
              <a:t>12 males (78-91 mm CL)</a:t>
            </a:r>
          </a:p>
          <a:p>
            <a:r>
              <a:rPr lang="en-US" dirty="0" smtClean="0"/>
              <a:t>17 mature females (72-83 mm CL)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245857" y="3533775"/>
            <a:ext cx="1583067" cy="15269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 rot="17105830">
            <a:off x="255494" y="2854575"/>
            <a:ext cx="1024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Oct. 5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 rot="17105830">
            <a:off x="1412070" y="2636298"/>
            <a:ext cx="1024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Oct. 17 – Nov. 20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 rot="2044727">
            <a:off x="1423094" y="4664036"/>
            <a:ext cx="3600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Males Molted (all but one ≥ 94 mm)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562476" y="3533775"/>
            <a:ext cx="3543300" cy="15269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 rot="17105830">
            <a:off x="5641170" y="2617248"/>
            <a:ext cx="1024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Jan. 9 – March 4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 rot="2044727">
            <a:off x="5922763" y="4751442"/>
            <a:ext cx="3600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Females Molted &amp; Mated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307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88607" y="595785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Functional Maturity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417" y="1690689"/>
            <a:ext cx="40942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Males were (92 – 105 mm CL), thus larger than desired for testing maturity &lt; 94 mm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Treated as pilot study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Males and females held together until grasping occurred, grasping pairs isolated in mating tanks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496" y="1525397"/>
            <a:ext cx="3093137" cy="205439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392012" y="3918361"/>
            <a:ext cx="558723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All 12 males grasped females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≥ 99% </a:t>
            </a:r>
            <a:r>
              <a:rPr lang="en-US" dirty="0" smtClean="0"/>
              <a:t>fertilization success for 11 of 12 males (embryo divisions observed ~7 days after extrusion of clutch)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1 male (102 mm) grasped 4 different females, but never induced female to release a clutch of eggs.  Dissected crab and found </a:t>
            </a:r>
            <a:r>
              <a:rPr lang="en-US" dirty="0" err="1" smtClean="0"/>
              <a:t>spermatophores</a:t>
            </a:r>
            <a:r>
              <a:rPr lang="en-US" dirty="0" smtClean="0"/>
              <a:t> in vas deferens.</a:t>
            </a:r>
            <a:endParaRPr lang="en-US" dirty="0"/>
          </a:p>
        </p:txBody>
      </p:sp>
      <p:pic>
        <p:nvPicPr>
          <p:cNvPr id="7" name="Picture 4" descr="https://lh3.googleusercontent.com/m8Mn6fNrqhyPuM1OSiVcZR9YYfPzH64TZv-X8JHf7kQePdEkgGjUri6Fdn4oO5u6prddZa2xY2hAPYK91wknxDVY7u1qwa2L2GVetWvumeHD3PqTCMcNTQUhtZLcE7xauJgTw0PKngpEMwSj3MOL16jgT3VhcvgSm5OY33vHVEY3oq-m8bJOS7k5V0jmcdIhGLy_2nYKhc0Pu3JZob5jntcPq_g4bawSmr056HukknjfRp4q-xlqfd3PZSyN1Plf9Ke5R8WHndCSFnPuxtAIjQ23H_f5Ne0IL-AAmwybyTT1YskzdDuspgNRez8pqS_egN4m7pZq2tVePgW199TNkaOftrphL-wMpbT8Sm48_MTum6OGKquJVRCpHj_MNNtWVRedaNAUCYsK-8GDFU1YOPI1LRw5lRUBeiyJT1JLIXqfZAYARBTY2f-YVvxVtDGSCtAD3SCYaMdpTyUXPOr3z-m-JHM-C8Anjb62T49S1Zoiobhvmvgdqc4wsgabefJT2foT-olMHQbnuSftRs_v_yNIjK7IBugAtbmOE1cpxZdaS_UV_D8wQuIF1FgAU_WGreqwVTSBTRfD6WxLrvhSw9npgKPVPNzNv4xVzARQdQPTXeVWq5VKQZdlYU6zjBVuAHMIBFem4e0eRyBWC744T0Xe2NNaUIHc5gJwLfMtMEzxKf-fxKmCv3qAd48HbJxsVhmL2PH97_9UatWv2aZL178=w1263-h947-no?authuser=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54" t="11968" r="25124" b="9218"/>
          <a:stretch/>
        </p:blipFill>
        <p:spPr bwMode="auto">
          <a:xfrm>
            <a:off x="129098" y="4170414"/>
            <a:ext cx="1609088" cy="195567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lh3.googleusercontent.com/O6xL_oGWHqf5vWYWngBbOgMqQxLXcibStf3T4KsADx9lT4YPNwDH2mCWSt61tPNmu6WpfLoJnTDUCjAPsv8gUjyWQcbcyJ7XPY9ioGNEIli3KGNH0_Y1wPJUmGC4ml19EZVvkQWKjkQ2ZKkEEhMU6AihdFXg1uEaW4zwmsSjZ7v_mmJMAZjSu_fsi5Td5QfFqZ8y1oDTT0nS9p1TuOprlfgiOuFqbYViqajGg7MDlXeSAOYcnVjj2R0fDSEJcsJXr9X50FvhukMYSbW26rRycoMsmlyF3EEE5ESc_tH9Cl_5QbHY04UlDyjzvnIUFz51Xnw5jLU5aEedXL95UvZA45tilI2JEOCY29K_DOgDC9GMYNWibHQvM-2uYr4j3qqkS80KEVWD7hAE9TumTwFcqLrjEyWQAKvY3LqY7oNo5hCtx8X-to9hZHiAyRDlU76ImEcEViJuPS8XxvkEYZiU0JBMc0X99YGc-Y_j3misZwln7xaMg0hbUWfMGKeC_BWSrdR8UN5fj4VfDKg6Qo2rAgcR0dBLxZRqvxp5yrAQIN0XuJ-R4sh6BQPQkV9PmaMNGMKWwntgLc4XHFazJ0aFTvtQkN25BnpnXWEHnZt6SF1Zttceyi1vsmu5NDyTLduaGuYyvOVpugWBgibi-g6qLaQL7LitDyKSDm5bjl1c6WytIDSGlEKOrDUxGCJ2xQ2NMVyJ-xjE0vpTWXRzllOS8OU=w1263-h947-no?authuser=0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7" t="19290" r="39683" b="15584"/>
          <a:stretch/>
        </p:blipFill>
        <p:spPr bwMode="auto">
          <a:xfrm>
            <a:off x="1817384" y="4170414"/>
            <a:ext cx="1495430" cy="195567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061254" y="6061696"/>
            <a:ext cx="52969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Will repeat this year with smaller crabs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430107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88607" y="595785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Growth Increments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6875931"/>
              </p:ext>
            </p:extLst>
          </p:nvPr>
        </p:nvGraphicFramePr>
        <p:xfrm>
          <a:off x="4341341" y="1567634"/>
          <a:ext cx="4241069" cy="29549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7948" y="1631092"/>
            <a:ext cx="4800085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Growth Increment 10.5 – 15.8 mm (N = 12)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12 – 46 days in lab before molting</a:t>
            </a:r>
          </a:p>
          <a:p>
            <a:endParaRPr lang="en-US" sz="1600" dirty="0"/>
          </a:p>
          <a:p>
            <a:r>
              <a:rPr lang="en-US" sz="1600" dirty="0" smtClean="0"/>
              <a:t>Females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Growth Increment 6.6 – 9.9 mm (N = 17)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96 – 150 days in lab before molting (higher probability of lab effects)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36264" y="1567634"/>
            <a:ext cx="2767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New 2021 Laboratory Data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5722" r="19983"/>
          <a:stretch/>
        </p:blipFill>
        <p:spPr>
          <a:xfrm>
            <a:off x="7751428" y="5099222"/>
            <a:ext cx="1241570" cy="10883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619945" y="6488668"/>
            <a:ext cx="26970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srgbClr val="222222"/>
                </a:solidFill>
                <a:latin typeface="Arial" panose="020B0604020202020204" pitchFamily="34" charset="0"/>
              </a:rPr>
              <a:t>Photo Credit: Owen Larson, </a:t>
            </a:r>
            <a:r>
              <a:rPr lang="en-US" sz="1000" dirty="0">
                <a:solidFill>
                  <a:srgbClr val="222222"/>
                </a:solidFill>
                <a:latin typeface="Arial" panose="020B0604020202020204" pitchFamily="34" charset="0"/>
              </a:rPr>
              <a:t>ADF&amp;G</a:t>
            </a:r>
            <a:endParaRPr lang="en-US" sz="1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17124" r="20802"/>
          <a:stretch/>
        </p:blipFill>
        <p:spPr>
          <a:xfrm>
            <a:off x="6476301" y="5099222"/>
            <a:ext cx="1199627" cy="10883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18272" r="17254"/>
          <a:stretch/>
        </p:blipFill>
        <p:spPr>
          <a:xfrm>
            <a:off x="5150842" y="5102441"/>
            <a:ext cx="1241571" cy="108517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19750" r="18695"/>
          <a:stretch/>
        </p:blipFill>
        <p:spPr>
          <a:xfrm>
            <a:off x="3866796" y="5099222"/>
            <a:ext cx="1191237" cy="10883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/>
          <a:srcRect l="25069" r="17063"/>
          <a:stretch/>
        </p:blipFill>
        <p:spPr>
          <a:xfrm>
            <a:off x="2667171" y="5099221"/>
            <a:ext cx="1124125" cy="10681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/>
          <a:srcRect l="32885" r="19631"/>
          <a:stretch/>
        </p:blipFill>
        <p:spPr>
          <a:xfrm>
            <a:off x="1687274" y="5099221"/>
            <a:ext cx="914400" cy="10883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9"/>
          <a:srcRect l="36126" r="13046"/>
          <a:stretch/>
        </p:blipFill>
        <p:spPr>
          <a:xfrm>
            <a:off x="640264" y="5102439"/>
            <a:ext cx="981513" cy="1085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70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135" y="111205"/>
            <a:ext cx="8344930" cy="1037971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Male NSRKC Growth Data From Tagging</a:t>
            </a:r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111" r="3268" b="1189"/>
          <a:stretch/>
        </p:blipFill>
        <p:spPr>
          <a:xfrm>
            <a:off x="1443037" y="1252152"/>
            <a:ext cx="6053395" cy="56099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16200000">
            <a:off x="111211" y="3295819"/>
            <a:ext cx="27926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Growth Increment (mm)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93979" y="6487296"/>
            <a:ext cx="32374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Premolt</a:t>
            </a:r>
            <a:r>
              <a:rPr lang="en-US" dirty="0" smtClean="0"/>
              <a:t> Carapace Length (mm)</a:t>
            </a:r>
          </a:p>
        </p:txBody>
      </p:sp>
    </p:spTree>
    <p:extLst>
      <p:ext uri="{BB962C8B-B14F-4D97-AF65-F5344CB8AC3E}">
        <p14:creationId xmlns:p14="http://schemas.microsoft.com/office/powerpoint/2010/main" val="275781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135" y="111205"/>
            <a:ext cx="8344930" cy="1037971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Male NSRKC Growth Data From Tagging</a:t>
            </a:r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111" r="3268" b="1189"/>
          <a:stretch/>
        </p:blipFill>
        <p:spPr>
          <a:xfrm>
            <a:off x="1443037" y="1252152"/>
            <a:ext cx="6053395" cy="56099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16200000">
            <a:off x="111211" y="3295819"/>
            <a:ext cx="27926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Growth Increment (mm)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93979" y="6487296"/>
            <a:ext cx="32374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Premolt</a:t>
            </a:r>
            <a:r>
              <a:rPr lang="en-US" dirty="0" smtClean="0"/>
              <a:t> Carapace Length (mm)</a:t>
            </a:r>
          </a:p>
        </p:txBody>
      </p:sp>
      <p:sp>
        <p:nvSpPr>
          <p:cNvPr id="8" name="Isosceles Triangle 7"/>
          <p:cNvSpPr/>
          <p:nvPr/>
        </p:nvSpPr>
        <p:spPr>
          <a:xfrm>
            <a:off x="3101797" y="342320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/>
          <p:cNvSpPr/>
          <p:nvPr/>
        </p:nvSpPr>
        <p:spPr>
          <a:xfrm>
            <a:off x="3349817" y="3485959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/>
          <p:cNvSpPr/>
          <p:nvPr/>
        </p:nvSpPr>
        <p:spPr>
          <a:xfrm>
            <a:off x="3424525" y="354273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/>
          <p:cNvSpPr/>
          <p:nvPr/>
        </p:nvSpPr>
        <p:spPr>
          <a:xfrm>
            <a:off x="3606805" y="353378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/>
          <p:cNvSpPr/>
          <p:nvPr/>
        </p:nvSpPr>
        <p:spPr>
          <a:xfrm>
            <a:off x="3681517" y="3536763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/>
          <p:cNvSpPr/>
          <p:nvPr/>
        </p:nvSpPr>
        <p:spPr>
          <a:xfrm>
            <a:off x="3738301" y="341425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/>
          <p:cNvSpPr/>
          <p:nvPr/>
        </p:nvSpPr>
        <p:spPr>
          <a:xfrm>
            <a:off x="3735309" y="347101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/>
          <p:cNvSpPr/>
          <p:nvPr/>
        </p:nvSpPr>
        <p:spPr>
          <a:xfrm>
            <a:off x="3732319" y="350389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/>
          <p:cNvSpPr/>
          <p:nvPr/>
        </p:nvSpPr>
        <p:spPr>
          <a:xfrm>
            <a:off x="3866794" y="330369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>
            <a:off x="3857818" y="347402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/>
          <p:cNvSpPr/>
          <p:nvPr/>
        </p:nvSpPr>
        <p:spPr>
          <a:xfrm>
            <a:off x="3860818" y="360251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/>
          <p:cNvSpPr/>
          <p:nvPr/>
        </p:nvSpPr>
        <p:spPr>
          <a:xfrm>
            <a:off x="3929549" y="353377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2487928" y="4166551"/>
            <a:ext cx="14416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Laboratory data show similar trend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6110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135" y="111205"/>
            <a:ext cx="8344930" cy="1037971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Male NSRKC Growth Data From Tagging</a:t>
            </a:r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111" r="3268" b="1189"/>
          <a:stretch/>
        </p:blipFill>
        <p:spPr>
          <a:xfrm>
            <a:off x="1443037" y="1252152"/>
            <a:ext cx="6053395" cy="560996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V="1">
            <a:off x="2158308" y="4250723"/>
            <a:ext cx="5305167" cy="82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137710" y="4312509"/>
            <a:ext cx="5305167" cy="82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 rot="16200000">
            <a:off x="111211" y="3295819"/>
            <a:ext cx="27926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Growth Increment (mm)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93979" y="6487296"/>
            <a:ext cx="32374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Premolt</a:t>
            </a:r>
            <a:r>
              <a:rPr lang="en-US" dirty="0" smtClean="0"/>
              <a:t> Carapace Length (mm)</a:t>
            </a:r>
          </a:p>
        </p:txBody>
      </p:sp>
      <p:sp>
        <p:nvSpPr>
          <p:cNvPr id="8" name="Isosceles Triangle 7"/>
          <p:cNvSpPr/>
          <p:nvPr/>
        </p:nvSpPr>
        <p:spPr>
          <a:xfrm>
            <a:off x="3101797" y="342320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/>
          <p:cNvSpPr/>
          <p:nvPr/>
        </p:nvSpPr>
        <p:spPr>
          <a:xfrm>
            <a:off x="3349817" y="3485959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/>
          <p:cNvSpPr/>
          <p:nvPr/>
        </p:nvSpPr>
        <p:spPr>
          <a:xfrm>
            <a:off x="3424525" y="354273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/>
          <p:cNvSpPr/>
          <p:nvPr/>
        </p:nvSpPr>
        <p:spPr>
          <a:xfrm>
            <a:off x="3606805" y="353378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/>
          <p:cNvSpPr/>
          <p:nvPr/>
        </p:nvSpPr>
        <p:spPr>
          <a:xfrm>
            <a:off x="3681517" y="3536763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/>
          <p:cNvSpPr/>
          <p:nvPr/>
        </p:nvSpPr>
        <p:spPr>
          <a:xfrm>
            <a:off x="3738301" y="341425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/>
          <p:cNvSpPr/>
          <p:nvPr/>
        </p:nvSpPr>
        <p:spPr>
          <a:xfrm>
            <a:off x="3735309" y="347101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/>
          <p:cNvSpPr/>
          <p:nvPr/>
        </p:nvSpPr>
        <p:spPr>
          <a:xfrm>
            <a:off x="3732319" y="350389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/>
          <p:cNvSpPr/>
          <p:nvPr/>
        </p:nvSpPr>
        <p:spPr>
          <a:xfrm>
            <a:off x="3866794" y="330369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>
            <a:off x="3857818" y="347402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/>
          <p:cNvSpPr/>
          <p:nvPr/>
        </p:nvSpPr>
        <p:spPr>
          <a:xfrm>
            <a:off x="3860818" y="360251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/>
          <p:cNvSpPr/>
          <p:nvPr/>
        </p:nvSpPr>
        <p:spPr>
          <a:xfrm>
            <a:off x="3929549" y="353377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744452" y="2191265"/>
            <a:ext cx="14416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Currently all data with positive growth used in assessment growth model</a:t>
            </a:r>
            <a:endParaRPr lang="en-US" sz="1600" dirty="0"/>
          </a:p>
        </p:txBody>
      </p:sp>
      <p:sp>
        <p:nvSpPr>
          <p:cNvPr id="6" name="Right Brace 5"/>
          <p:cNvSpPr/>
          <p:nvPr/>
        </p:nvSpPr>
        <p:spPr>
          <a:xfrm>
            <a:off x="7496432" y="1408670"/>
            <a:ext cx="98854" cy="2776152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7496432" y="4258961"/>
            <a:ext cx="378941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27713" y="4057136"/>
            <a:ext cx="1441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Skip </a:t>
            </a:r>
            <a:r>
              <a:rPr lang="en-US" sz="1600" dirty="0" err="1" smtClean="0"/>
              <a:t>molters</a:t>
            </a:r>
            <a:endParaRPr lang="en-US" sz="1600" dirty="0"/>
          </a:p>
        </p:txBody>
      </p:sp>
      <p:sp>
        <p:nvSpPr>
          <p:cNvPr id="25" name="Right Brace 24"/>
          <p:cNvSpPr/>
          <p:nvPr/>
        </p:nvSpPr>
        <p:spPr>
          <a:xfrm>
            <a:off x="7496433" y="4312509"/>
            <a:ext cx="98853" cy="201826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7744451" y="4320747"/>
            <a:ext cx="14416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Negative growth presumed measurement error, not used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78450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135" y="111205"/>
            <a:ext cx="8344930" cy="1037971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Male NSRKC Growth Data From Tagging</a:t>
            </a:r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111" r="3268" b="1189"/>
          <a:stretch/>
        </p:blipFill>
        <p:spPr>
          <a:xfrm>
            <a:off x="1443037" y="1252152"/>
            <a:ext cx="6053395" cy="560996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V="1">
            <a:off x="2158308" y="4250723"/>
            <a:ext cx="5305167" cy="82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137710" y="4312509"/>
            <a:ext cx="5305167" cy="82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 rot="16200000">
            <a:off x="111211" y="3295819"/>
            <a:ext cx="27926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Growth Increment (mm)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93979" y="6487296"/>
            <a:ext cx="32374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Premolt</a:t>
            </a:r>
            <a:r>
              <a:rPr lang="en-US" dirty="0" smtClean="0"/>
              <a:t> Carapace Length (mm)</a:t>
            </a:r>
          </a:p>
        </p:txBody>
      </p:sp>
      <p:sp>
        <p:nvSpPr>
          <p:cNvPr id="8" name="Isosceles Triangle 7"/>
          <p:cNvSpPr/>
          <p:nvPr/>
        </p:nvSpPr>
        <p:spPr>
          <a:xfrm>
            <a:off x="3101797" y="342320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/>
          <p:cNvSpPr/>
          <p:nvPr/>
        </p:nvSpPr>
        <p:spPr>
          <a:xfrm>
            <a:off x="3349817" y="3485959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/>
          <p:cNvSpPr/>
          <p:nvPr/>
        </p:nvSpPr>
        <p:spPr>
          <a:xfrm>
            <a:off x="3424525" y="354273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/>
          <p:cNvSpPr/>
          <p:nvPr/>
        </p:nvSpPr>
        <p:spPr>
          <a:xfrm>
            <a:off x="3606805" y="353378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/>
          <p:cNvSpPr/>
          <p:nvPr/>
        </p:nvSpPr>
        <p:spPr>
          <a:xfrm>
            <a:off x="3681517" y="3536763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/>
          <p:cNvSpPr/>
          <p:nvPr/>
        </p:nvSpPr>
        <p:spPr>
          <a:xfrm>
            <a:off x="3738301" y="341425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/>
          <p:cNvSpPr/>
          <p:nvPr/>
        </p:nvSpPr>
        <p:spPr>
          <a:xfrm>
            <a:off x="3735309" y="347101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/>
          <p:cNvSpPr/>
          <p:nvPr/>
        </p:nvSpPr>
        <p:spPr>
          <a:xfrm>
            <a:off x="3732319" y="350389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/>
          <p:cNvSpPr/>
          <p:nvPr/>
        </p:nvSpPr>
        <p:spPr>
          <a:xfrm>
            <a:off x="3866794" y="330369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>
            <a:off x="3857818" y="347402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/>
          <p:cNvSpPr/>
          <p:nvPr/>
        </p:nvSpPr>
        <p:spPr>
          <a:xfrm>
            <a:off x="3860818" y="360251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/>
          <p:cNvSpPr/>
          <p:nvPr/>
        </p:nvSpPr>
        <p:spPr>
          <a:xfrm>
            <a:off x="3929549" y="353377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2636108" y="2734962"/>
            <a:ext cx="4712043" cy="127686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3470244" y="4044693"/>
            <a:ext cx="4712043" cy="4778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54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135" y="111205"/>
            <a:ext cx="8344930" cy="1037971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Male NSRKC Growth Data From Tagging</a:t>
            </a:r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111" r="3268" b="1189"/>
          <a:stretch/>
        </p:blipFill>
        <p:spPr>
          <a:xfrm>
            <a:off x="1443037" y="1252152"/>
            <a:ext cx="6053395" cy="5609969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150076" y="4489619"/>
            <a:ext cx="5305167" cy="8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2166551" y="4061717"/>
            <a:ext cx="5305167" cy="8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158308" y="4250723"/>
            <a:ext cx="5305167" cy="82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137710" y="4312509"/>
            <a:ext cx="5305167" cy="82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 rot="16200000">
            <a:off x="111211" y="3295819"/>
            <a:ext cx="27926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Growth Increment (mm)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93979" y="6487296"/>
            <a:ext cx="32374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Premolt</a:t>
            </a:r>
            <a:r>
              <a:rPr lang="en-US" dirty="0" smtClean="0"/>
              <a:t> Carapace Length (mm)</a:t>
            </a:r>
          </a:p>
        </p:txBody>
      </p:sp>
      <p:sp>
        <p:nvSpPr>
          <p:cNvPr id="8" name="Isosceles Triangle 7"/>
          <p:cNvSpPr/>
          <p:nvPr/>
        </p:nvSpPr>
        <p:spPr>
          <a:xfrm>
            <a:off x="3101797" y="342320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/>
          <p:cNvSpPr/>
          <p:nvPr/>
        </p:nvSpPr>
        <p:spPr>
          <a:xfrm>
            <a:off x="3349817" y="3485959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/>
          <p:cNvSpPr/>
          <p:nvPr/>
        </p:nvSpPr>
        <p:spPr>
          <a:xfrm>
            <a:off x="3424525" y="354273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/>
          <p:cNvSpPr/>
          <p:nvPr/>
        </p:nvSpPr>
        <p:spPr>
          <a:xfrm>
            <a:off x="3606805" y="353378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/>
          <p:cNvSpPr/>
          <p:nvPr/>
        </p:nvSpPr>
        <p:spPr>
          <a:xfrm>
            <a:off x="3681517" y="3536763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/>
          <p:cNvSpPr/>
          <p:nvPr/>
        </p:nvSpPr>
        <p:spPr>
          <a:xfrm>
            <a:off x="3738301" y="341425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/>
          <p:cNvSpPr/>
          <p:nvPr/>
        </p:nvSpPr>
        <p:spPr>
          <a:xfrm>
            <a:off x="3735309" y="347101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/>
          <p:cNvSpPr/>
          <p:nvPr/>
        </p:nvSpPr>
        <p:spPr>
          <a:xfrm>
            <a:off x="3732319" y="350389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/>
          <p:cNvSpPr/>
          <p:nvPr/>
        </p:nvSpPr>
        <p:spPr>
          <a:xfrm>
            <a:off x="3866794" y="330369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>
            <a:off x="3857818" y="347402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/>
          <p:cNvSpPr/>
          <p:nvPr/>
        </p:nvSpPr>
        <p:spPr>
          <a:xfrm>
            <a:off x="3860818" y="360251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/>
          <p:cNvSpPr/>
          <p:nvPr/>
        </p:nvSpPr>
        <p:spPr>
          <a:xfrm>
            <a:off x="3929549" y="353377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517946" y="3303696"/>
            <a:ext cx="15920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If measurement error causes growth down to -3 mm, wouldn’t it be expected up to +3 mm as well?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87361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135" y="111205"/>
            <a:ext cx="8344930" cy="1037971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Male NSRKC Growth Data From Tagging</a:t>
            </a:r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111" r="3268" b="1189"/>
          <a:stretch/>
        </p:blipFill>
        <p:spPr>
          <a:xfrm>
            <a:off x="1443037" y="1252152"/>
            <a:ext cx="6053395" cy="5609969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150076" y="4489619"/>
            <a:ext cx="5305167" cy="8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2166551" y="4061717"/>
            <a:ext cx="5305167" cy="8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158308" y="4250723"/>
            <a:ext cx="5305167" cy="82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137710" y="4312509"/>
            <a:ext cx="5305167" cy="82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 rot="16200000">
            <a:off x="111211" y="3295819"/>
            <a:ext cx="27926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Growth Increment (mm)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93979" y="6487296"/>
            <a:ext cx="32374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Premolt</a:t>
            </a:r>
            <a:r>
              <a:rPr lang="en-US" dirty="0" smtClean="0"/>
              <a:t> Carapace Length (mm)</a:t>
            </a:r>
          </a:p>
        </p:txBody>
      </p:sp>
      <p:sp>
        <p:nvSpPr>
          <p:cNvPr id="8" name="Isosceles Triangle 7"/>
          <p:cNvSpPr/>
          <p:nvPr/>
        </p:nvSpPr>
        <p:spPr>
          <a:xfrm>
            <a:off x="3101797" y="342320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/>
          <p:cNvSpPr/>
          <p:nvPr/>
        </p:nvSpPr>
        <p:spPr>
          <a:xfrm>
            <a:off x="3349817" y="3485959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/>
          <p:cNvSpPr/>
          <p:nvPr/>
        </p:nvSpPr>
        <p:spPr>
          <a:xfrm>
            <a:off x="3424525" y="354273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/>
          <p:cNvSpPr/>
          <p:nvPr/>
        </p:nvSpPr>
        <p:spPr>
          <a:xfrm>
            <a:off x="3606805" y="353378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/>
          <p:cNvSpPr/>
          <p:nvPr/>
        </p:nvSpPr>
        <p:spPr>
          <a:xfrm>
            <a:off x="3681517" y="3536763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/>
          <p:cNvSpPr/>
          <p:nvPr/>
        </p:nvSpPr>
        <p:spPr>
          <a:xfrm>
            <a:off x="3738301" y="341425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/>
          <p:cNvSpPr/>
          <p:nvPr/>
        </p:nvSpPr>
        <p:spPr>
          <a:xfrm>
            <a:off x="3735309" y="347101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/>
          <p:cNvSpPr/>
          <p:nvPr/>
        </p:nvSpPr>
        <p:spPr>
          <a:xfrm>
            <a:off x="3732319" y="350389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/>
          <p:cNvSpPr/>
          <p:nvPr/>
        </p:nvSpPr>
        <p:spPr>
          <a:xfrm>
            <a:off x="3866794" y="330369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>
            <a:off x="3857818" y="347402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/>
          <p:cNvSpPr/>
          <p:nvPr/>
        </p:nvSpPr>
        <p:spPr>
          <a:xfrm>
            <a:off x="3860818" y="360251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/>
          <p:cNvSpPr/>
          <p:nvPr/>
        </p:nvSpPr>
        <p:spPr>
          <a:xfrm>
            <a:off x="3929549" y="353377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81" y="3841765"/>
            <a:ext cx="3180451" cy="29700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1996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135" y="111205"/>
            <a:ext cx="8344930" cy="1037971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Male NSRKC Growth Data From Tagging</a:t>
            </a:r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111" r="3268" b="1189"/>
          <a:stretch/>
        </p:blipFill>
        <p:spPr>
          <a:xfrm>
            <a:off x="1443037" y="1252152"/>
            <a:ext cx="6053395" cy="5609969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150076" y="4489619"/>
            <a:ext cx="5305167" cy="8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2166551" y="4061717"/>
            <a:ext cx="5305167" cy="8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158308" y="4250723"/>
            <a:ext cx="5305167" cy="82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137710" y="4312509"/>
            <a:ext cx="5305167" cy="82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 rot="16200000">
            <a:off x="111211" y="3295819"/>
            <a:ext cx="27926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Growth Increment (mm)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93979" y="6487296"/>
            <a:ext cx="32374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Premolt</a:t>
            </a:r>
            <a:r>
              <a:rPr lang="en-US" dirty="0" smtClean="0"/>
              <a:t> Carapace Length (mm)</a:t>
            </a:r>
          </a:p>
        </p:txBody>
      </p:sp>
      <p:sp>
        <p:nvSpPr>
          <p:cNvPr id="8" name="Isosceles Triangle 7"/>
          <p:cNvSpPr/>
          <p:nvPr/>
        </p:nvSpPr>
        <p:spPr>
          <a:xfrm>
            <a:off x="3101797" y="342320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/>
          <p:cNvSpPr/>
          <p:nvPr/>
        </p:nvSpPr>
        <p:spPr>
          <a:xfrm>
            <a:off x="3349817" y="3485959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/>
          <p:cNvSpPr/>
          <p:nvPr/>
        </p:nvSpPr>
        <p:spPr>
          <a:xfrm>
            <a:off x="3424525" y="354273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/>
          <p:cNvSpPr/>
          <p:nvPr/>
        </p:nvSpPr>
        <p:spPr>
          <a:xfrm>
            <a:off x="3606805" y="353378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/>
          <p:cNvSpPr/>
          <p:nvPr/>
        </p:nvSpPr>
        <p:spPr>
          <a:xfrm>
            <a:off x="3681517" y="3536763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/>
          <p:cNvSpPr/>
          <p:nvPr/>
        </p:nvSpPr>
        <p:spPr>
          <a:xfrm>
            <a:off x="3738301" y="341425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/>
          <p:cNvSpPr/>
          <p:nvPr/>
        </p:nvSpPr>
        <p:spPr>
          <a:xfrm>
            <a:off x="3735309" y="3471015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/>
          <p:cNvSpPr/>
          <p:nvPr/>
        </p:nvSpPr>
        <p:spPr>
          <a:xfrm>
            <a:off x="3732319" y="3503897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/>
          <p:cNvSpPr/>
          <p:nvPr/>
        </p:nvSpPr>
        <p:spPr>
          <a:xfrm>
            <a:off x="3866794" y="330369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>
            <a:off x="3857818" y="347402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/>
          <p:cNvSpPr/>
          <p:nvPr/>
        </p:nvSpPr>
        <p:spPr>
          <a:xfrm>
            <a:off x="3860818" y="3602511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/>
          <p:cNvSpPr/>
          <p:nvPr/>
        </p:nvSpPr>
        <p:spPr>
          <a:xfrm>
            <a:off x="3929549" y="3533776"/>
            <a:ext cx="45719" cy="45719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50" y="4518965"/>
            <a:ext cx="4287804" cy="22951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4705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smtClean="0"/>
              <a:t>Future Directions for NSRKC Lab Work</a:t>
            </a:r>
            <a:endParaRPr lang="en-US" sz="40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Repeat of maturity study with males &lt; 94 mm CL</a:t>
            </a:r>
          </a:p>
          <a:p>
            <a:r>
              <a:rPr lang="en-US" smtClean="0"/>
              <a:t>Additional male and female growth data for smaller crabs</a:t>
            </a:r>
          </a:p>
          <a:p>
            <a:r>
              <a:rPr lang="en-US" smtClean="0"/>
              <a:t>Long term holding study of large (&gt;123 mm CL) vs smaller mature (94 – 122 mm CL) males to see if different natural mortality rates are observed (presumably due to senescence)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2971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FISHERIES">
      <a:dk1>
        <a:srgbClr val="000000"/>
      </a:dk1>
      <a:lt1>
        <a:srgbClr val="FFFFFF"/>
      </a:lt1>
      <a:dk2>
        <a:srgbClr val="00467F"/>
      </a:dk2>
      <a:lt2>
        <a:srgbClr val="D3EAED"/>
      </a:lt2>
      <a:accent1>
        <a:srgbClr val="008998"/>
      </a:accent1>
      <a:accent2>
        <a:srgbClr val="4C9C2E"/>
      </a:accent2>
      <a:accent3>
        <a:srgbClr val="FF8300"/>
      </a:accent3>
      <a:accent4>
        <a:srgbClr val="615BC3"/>
      </a:accent4>
      <a:accent5>
        <a:srgbClr val="0093D0"/>
      </a:accent5>
      <a:accent6>
        <a:srgbClr val="FF4438"/>
      </a:accent6>
      <a:hlink>
        <a:srgbClr val="7F7FFF"/>
      </a:hlink>
      <a:folHlink>
        <a:srgbClr val="1ECAD3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SHERIES Presentation-standard" id="{9D852230-B0BC-3A4A-9656-5E0283800F3C}" vid="{E3E99A23-5352-4C46-8A56-4B8A3C6F63E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852</TotalTime>
  <Words>563</Words>
  <Application>Microsoft Office PowerPoint</Application>
  <PresentationFormat>On-screen Show (4:3)</PresentationFormat>
  <Paragraphs>71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Arial Narrow</vt:lpstr>
      <vt:lpstr>Arial Narrow Bold</vt:lpstr>
      <vt:lpstr>Calibri</vt:lpstr>
      <vt:lpstr>Calibri Light</vt:lpstr>
      <vt:lpstr>Cambria</vt:lpstr>
      <vt:lpstr>Times New Roman</vt:lpstr>
      <vt:lpstr>Office Theme</vt:lpstr>
      <vt:lpstr>1_Custom Design</vt:lpstr>
      <vt:lpstr> Norton Sound Red King Crab Growth and Functional Maturity</vt:lpstr>
      <vt:lpstr>PowerPoint Presentation</vt:lpstr>
      <vt:lpstr>PowerPoint Presentation</vt:lpstr>
      <vt:lpstr>PowerPoint Presentation</vt:lpstr>
      <vt:lpstr>PowerPoint Presentation</vt:lpstr>
      <vt:lpstr>Male NSRKC Growth Data From Tagging</vt:lpstr>
      <vt:lpstr>Male NSRKC Growth Data From Tagging</vt:lpstr>
      <vt:lpstr>Male NSRKC Growth Data From Tagging</vt:lpstr>
      <vt:lpstr>Male NSRKC Growth Data From Tagging</vt:lpstr>
      <vt:lpstr>Male NSRKC Growth Data From Tagging</vt:lpstr>
      <vt:lpstr>Male NSRKC Growth Data From Tagging</vt:lpstr>
      <vt:lpstr>Male NSRKC Growth Data From Tagging</vt:lpstr>
      <vt:lpstr>PowerPoint Presentation</vt:lpstr>
    </vt:vector>
  </TitlesOfParts>
  <Company>NOAA AFSC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Leah Zacher</dc:creator>
  <cp:lastModifiedBy>Leah Zacher</cp:lastModifiedBy>
  <cp:revision>32</cp:revision>
  <dcterms:created xsi:type="dcterms:W3CDTF">2021-05-14T17:07:32Z</dcterms:created>
  <dcterms:modified xsi:type="dcterms:W3CDTF">2021-05-17T18:49:58Z</dcterms:modified>
</cp:coreProperties>
</file>