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98TlQ8x4SoFqL76D3qavvkudp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8CECD-C49B-4836-AF46-2C7E86066B1E}">
  <a:tblStyle styleId="{6918CECD-C49B-4836-AF46-2C7E86066B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EA7805-F394-4453-B453-5A2DB46939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b1669ae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Figure shows the results of the Bering10K persistence forecast for June 13th, the mid-point for sampling BB in the EBS BT timeseries. Forecasts were calculated specifically for the BBRKC management area polygon to assess for potential retow conditions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**June 13th forecasts suggest cold pool will extend well into BB during 2021 June sampling on EBS BT survey. </a:t>
            </a:r>
            <a:endParaRPr/>
          </a:p>
        </p:txBody>
      </p:sp>
      <p:sp>
        <p:nvSpPr>
          <p:cNvPr id="107" name="Google Shape;107;g7b1669ae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b1669ae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2021 temperature conditions in the SEBS are expected to be similar to those in 4 other re-tow years, suggesting that a re-tow in 2021 is possible. The table on the right shows average bottom temperatures in Bristol Bay for all re-tow years since 2000, with 2021 forecasted mean bottom temperature for Bristol Bay in the final column. </a:t>
            </a:r>
            <a:endParaRPr/>
          </a:p>
        </p:txBody>
      </p:sp>
      <p:sp>
        <p:nvSpPr>
          <p:cNvPr id="115" name="Google Shape;115;g7b1669ae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914400" y="1153275"/>
            <a:ext cx="90522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/>
              <a:t>2021 Summer Survey and 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/>
              <a:t>Data Availability</a:t>
            </a:r>
            <a:endParaRPr sz="54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14400" y="26804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Mike Litzow, Erin Fedewa, Jon Richar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Shellfish assessment program, AFSC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1075" t="8014" r="9792" b="6941"/>
          <a:stretch/>
        </p:blipFill>
        <p:spPr>
          <a:xfrm>
            <a:off x="7117080" y="2679812"/>
            <a:ext cx="5074920" cy="421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l="11075" t="8014" r="9792" b="6941"/>
          <a:stretch/>
        </p:blipFill>
        <p:spPr>
          <a:xfrm>
            <a:off x="7117080" y="2679812"/>
            <a:ext cx="5074920" cy="42147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04800" y="576072"/>
            <a:ext cx="681228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plan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EBS/NBS survey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Vesteraalen 25 May – 25 August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Alaska Knight 28 May – 28 August (delayed 6 days from original plan)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l="11075" t="8014" r="9792" b="6941"/>
          <a:stretch/>
        </p:blipFill>
        <p:spPr>
          <a:xfrm>
            <a:off x="7117080" y="2679812"/>
            <a:ext cx="5074920" cy="42147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304800" y="576072"/>
            <a:ext cx="6812400" cy="6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projects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Bristol Bay red king crab tagging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Opilio radiometric aging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Opilio condition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 condition error evaluation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Observer program training specimens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Tanner / opilio carapace widths &amp; chela heights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Blue/red king crab, Tanner weights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Tanner and opilio: lipid/condition and acidification captive studies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studies: bin/table subsampling comparison, 15 vs 30 min. tows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4"/>
          <p:cNvGraphicFramePr/>
          <p:nvPr/>
        </p:nvGraphicFramePr>
        <p:xfrm>
          <a:off x="304800" y="15636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{6918CECD-C49B-4836-AF46-2C7E86066B1E}</a:tableStyleId>
              </a:tblPr>
              <a:tblGrid>
                <a:gridCol w="345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/>
                        <a:t>Event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Usual timing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Timing this year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Notes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Survey effort data available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/>
                        <a:t>August 10</a:t>
                      </a:r>
                      <a:endParaRPr sz="2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/>
                        <a:t>August 15</a:t>
                      </a:r>
                      <a:endParaRPr sz="2200" b="1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Due to survey delay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Area-swept estimates uploaded to AKFIN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/>
                        <a:t>August 15</a:t>
                      </a:r>
                      <a:endParaRPr sz="2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(5 days to produce)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i="0" u="sng"/>
                        <a:t>August 17</a:t>
                      </a:r>
                      <a:endParaRPr sz="2200" b="1" i="0" u="sng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/>
                        <a:t>(</a:t>
                      </a:r>
                      <a:r>
                        <a:rPr lang="en-US" sz="2200" b="0" u="none"/>
                        <a:t>2</a:t>
                      </a:r>
                      <a:r>
                        <a:rPr lang="en-US" sz="2200"/>
                        <a:t> days to produce)</a:t>
                      </a:r>
                      <a:endParaRPr sz="2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Will calculate 2021 values </a:t>
                      </a:r>
                      <a:r>
                        <a:rPr lang="en-US" sz="2200" i="1"/>
                        <a:t>without</a:t>
                      </a:r>
                      <a:r>
                        <a:rPr lang="en-US" sz="2200" i="0"/>
                        <a:t> recalculating the rest of the time series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Female BBRKC estimates uploaded to AKFIN</a:t>
                      </a:r>
                      <a:endParaRPr sz="22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(if retows necessary)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N/A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/>
                        <a:t>August 22</a:t>
                      </a:r>
                      <a:endParaRPr sz="2200" b="1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Can produce in one day after effort data are obtained</a:t>
                      </a: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VAST estimates to stock assessment authors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/>
                        <a:t>August 20</a:t>
                      </a:r>
                      <a:endParaRPr sz="2200" b="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sng"/>
                        <a:t>August 25</a:t>
                      </a:r>
                      <a:endParaRPr sz="2200" b="1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" name="Google Shape;104;p4"/>
          <p:cNvSpPr txBox="1"/>
          <p:nvPr/>
        </p:nvSpPr>
        <p:spPr>
          <a:xfrm>
            <a:off x="304800" y="576072"/>
            <a:ext cx="681228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availability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b1669ae91_0_0"/>
          <p:cNvSpPr txBox="1"/>
          <p:nvPr/>
        </p:nvSpPr>
        <p:spPr>
          <a:xfrm>
            <a:off x="138100" y="218872"/>
            <a:ext cx="6812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Bristol Bay retow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7b1669ae91_0_0"/>
          <p:cNvSpPr txBox="1"/>
          <p:nvPr/>
        </p:nvSpPr>
        <p:spPr>
          <a:xfrm>
            <a:off x="428650" y="1071575"/>
            <a:ext cx="11620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ROMS (Bering10K) forecasts for Bristol Bay on June 13th: 2021 looking very average, though colder than average bottom temperatures over the inner domain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7b1669ae91_0_0"/>
          <p:cNvPicPr preferRelativeResize="0"/>
          <p:nvPr/>
        </p:nvPicPr>
        <p:blipFill rotWithShape="1">
          <a:blip r:embed="rId3">
            <a:alphaModFix/>
          </a:blip>
          <a:srcRect l="3715" t="7433" r="7395"/>
          <a:stretch/>
        </p:blipFill>
        <p:spPr>
          <a:xfrm>
            <a:off x="2543150" y="2118266"/>
            <a:ext cx="6812400" cy="4433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7b1669ae91_0_0"/>
          <p:cNvSpPr txBox="1"/>
          <p:nvPr/>
        </p:nvSpPr>
        <p:spPr>
          <a:xfrm>
            <a:off x="9001000" y="99800"/>
            <a:ext cx="371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K. Kearney and K. Aydin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b1669ae91_0_12"/>
          <p:cNvSpPr txBox="1"/>
          <p:nvPr/>
        </p:nvSpPr>
        <p:spPr>
          <a:xfrm>
            <a:off x="138100" y="218872"/>
            <a:ext cx="6812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Bristol Bay retow possible?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7b1669ae91_0_12"/>
          <p:cNvSpPr txBox="1"/>
          <p:nvPr/>
        </p:nvSpPr>
        <p:spPr>
          <a:xfrm>
            <a:off x="428650" y="847300"/>
            <a:ext cx="1155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Bottom temperatures forecast to be similar to retow years 2011, 2017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7b1669ae91_0_12"/>
          <p:cNvSpPr txBox="1"/>
          <p:nvPr/>
        </p:nvSpPr>
        <p:spPr>
          <a:xfrm>
            <a:off x="9001000" y="99800"/>
            <a:ext cx="371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K. Kearney and K. Aydin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7b1669ae9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75" y="1990263"/>
            <a:ext cx="3279350" cy="7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7b1669ae91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00" y="2756644"/>
            <a:ext cx="3714900" cy="39299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g7b1669ae91_0_12"/>
          <p:cNvGraphicFramePr/>
          <p:nvPr/>
        </p:nvGraphicFramePr>
        <p:xfrm>
          <a:off x="5592075" y="1489300"/>
          <a:ext cx="6262300" cy="5225075"/>
        </p:xfrm>
        <a:graphic>
          <a:graphicData uri="http://schemas.openxmlformats.org/drawingml/2006/table">
            <a:tbl>
              <a:tblPr>
                <a:noFill/>
                <a:tableStyleId>{1EEA7805-F394-4453-B453-5A2DB4693928}</a:tableStyleId>
              </a:tblPr>
              <a:tblGrid>
                <a:gridCol w="27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</a:rPr>
                        <a:t>Retow Survey Year</a:t>
                      </a:r>
                      <a:endParaRPr sz="19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</a:rPr>
                        <a:t>Avg BB Bottom Temperature</a:t>
                      </a:r>
                      <a:endParaRPr sz="19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2000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2.23°C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2006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2.43°C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2007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2.14°C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2008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1.65°C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2009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1.44°C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2010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1.77°C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2011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2.84°C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2012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1.22°C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2017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2.83°C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/>
                        <a:t>2021 Forecast</a:t>
                      </a:r>
                      <a:endParaRPr sz="1900"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</a:rPr>
                        <a:t>2.79°C</a:t>
                      </a:r>
                      <a:endParaRPr sz="1900"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5" y="5053"/>
            <a:ext cx="9155108" cy="6852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5760" y="629920"/>
            <a:ext cx="227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73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2021 Summer Survey and  Data Availability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Summer Survey and  Data Availability</dc:title>
  <dc:creator>Mike.Litzow</dc:creator>
  <cp:lastModifiedBy>Mike.Litzow</cp:lastModifiedBy>
  <cp:revision>1</cp:revision>
  <dcterms:created xsi:type="dcterms:W3CDTF">2021-05-12T22:08:53Z</dcterms:created>
  <dcterms:modified xsi:type="dcterms:W3CDTF">2021-05-14T23:53:24Z</dcterms:modified>
</cp:coreProperties>
</file>