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79" r:id="rId1"/>
    <p:sldMasterId id="2147484215" r:id="rId2"/>
    <p:sldMasterId id="2147484188" r:id="rId3"/>
    <p:sldMasterId id="2147484190" r:id="rId4"/>
    <p:sldMasterId id="2147484220" r:id="rId5"/>
  </p:sldMasterIdLst>
  <p:notesMasterIdLst>
    <p:notesMasterId r:id="rId70"/>
  </p:notesMasterIdLst>
  <p:sldIdLst>
    <p:sldId id="260" r:id="rId6"/>
    <p:sldId id="598" r:id="rId7"/>
    <p:sldId id="556" r:id="rId8"/>
    <p:sldId id="599" r:id="rId9"/>
    <p:sldId id="600" r:id="rId10"/>
    <p:sldId id="558" r:id="rId11"/>
    <p:sldId id="601" r:id="rId12"/>
    <p:sldId id="550" r:id="rId13"/>
    <p:sldId id="551" r:id="rId14"/>
    <p:sldId id="552" r:id="rId15"/>
    <p:sldId id="553" r:id="rId16"/>
    <p:sldId id="588" r:id="rId17"/>
    <p:sldId id="591" r:id="rId18"/>
    <p:sldId id="555" r:id="rId19"/>
    <p:sldId id="617" r:id="rId20"/>
    <p:sldId id="602" r:id="rId21"/>
    <p:sldId id="561" r:id="rId22"/>
    <p:sldId id="562" r:id="rId23"/>
    <p:sldId id="557" r:id="rId24"/>
    <p:sldId id="603" r:id="rId25"/>
    <p:sldId id="604" r:id="rId26"/>
    <p:sldId id="563" r:id="rId27"/>
    <p:sldId id="605" r:id="rId28"/>
    <p:sldId id="564" r:id="rId29"/>
    <p:sldId id="606" r:id="rId30"/>
    <p:sldId id="565" r:id="rId31"/>
    <p:sldId id="566" r:id="rId32"/>
    <p:sldId id="571" r:id="rId33"/>
    <p:sldId id="572" r:id="rId34"/>
    <p:sldId id="573" r:id="rId35"/>
    <p:sldId id="607" r:id="rId36"/>
    <p:sldId id="587" r:id="rId37"/>
    <p:sldId id="544" r:id="rId38"/>
    <p:sldId id="574" r:id="rId39"/>
    <p:sldId id="611" r:id="rId40"/>
    <p:sldId id="567" r:id="rId41"/>
    <p:sldId id="568" r:id="rId42"/>
    <p:sldId id="570" r:id="rId43"/>
    <p:sldId id="569" r:id="rId44"/>
    <p:sldId id="576" r:id="rId45"/>
    <p:sldId id="620" r:id="rId46"/>
    <p:sldId id="589" r:id="rId47"/>
    <p:sldId id="592" r:id="rId48"/>
    <p:sldId id="595" r:id="rId49"/>
    <p:sldId id="596" r:id="rId50"/>
    <p:sldId id="543" r:id="rId51"/>
    <p:sldId id="612" r:id="rId52"/>
    <p:sldId id="580" r:id="rId53"/>
    <p:sldId id="613" r:id="rId54"/>
    <p:sldId id="614" r:id="rId55"/>
    <p:sldId id="615" r:id="rId56"/>
    <p:sldId id="597" r:id="rId57"/>
    <p:sldId id="618" r:id="rId58"/>
    <p:sldId id="609" r:id="rId59"/>
    <p:sldId id="610" r:id="rId60"/>
    <p:sldId id="594" r:id="rId61"/>
    <p:sldId id="616" r:id="rId62"/>
    <p:sldId id="619" r:id="rId63"/>
    <p:sldId id="621" r:id="rId64"/>
    <p:sldId id="546" r:id="rId65"/>
    <p:sldId id="547" r:id="rId66"/>
    <p:sldId id="548" r:id="rId67"/>
    <p:sldId id="575" r:id="rId68"/>
    <p:sldId id="577" r:id="rId69"/>
  </p:sldIdLst>
  <p:sldSz cx="9144000" cy="6858000" type="screen4x3"/>
  <p:notesSz cx="6858000" cy="9144000"/>
  <p:defaultTextStyle>
    <a:defPPr>
      <a:defRPr lang="en-US"/>
    </a:defPPr>
    <a:lvl1pPr marL="0" algn="l" defTabSz="879196" rtl="0" eaLnBrk="1" latinLnBrk="0" hangingPunct="1">
      <a:defRPr sz="1731" kern="1200">
        <a:solidFill>
          <a:schemeClr val="tx1"/>
        </a:solidFill>
        <a:latin typeface="+mn-lt"/>
        <a:ea typeface="+mn-ea"/>
        <a:cs typeface="+mn-cs"/>
      </a:defRPr>
    </a:lvl1pPr>
    <a:lvl2pPr marL="439598" algn="l" defTabSz="879196" rtl="0" eaLnBrk="1" latinLnBrk="0" hangingPunct="1">
      <a:defRPr sz="1731" kern="1200">
        <a:solidFill>
          <a:schemeClr val="tx1"/>
        </a:solidFill>
        <a:latin typeface="+mn-lt"/>
        <a:ea typeface="+mn-ea"/>
        <a:cs typeface="+mn-cs"/>
      </a:defRPr>
    </a:lvl2pPr>
    <a:lvl3pPr marL="879196" algn="l" defTabSz="879196" rtl="0" eaLnBrk="1" latinLnBrk="0" hangingPunct="1">
      <a:defRPr sz="1731" kern="1200">
        <a:solidFill>
          <a:schemeClr val="tx1"/>
        </a:solidFill>
        <a:latin typeface="+mn-lt"/>
        <a:ea typeface="+mn-ea"/>
        <a:cs typeface="+mn-cs"/>
      </a:defRPr>
    </a:lvl3pPr>
    <a:lvl4pPr marL="1318793" algn="l" defTabSz="879196" rtl="0" eaLnBrk="1" latinLnBrk="0" hangingPunct="1">
      <a:defRPr sz="1731" kern="1200">
        <a:solidFill>
          <a:schemeClr val="tx1"/>
        </a:solidFill>
        <a:latin typeface="+mn-lt"/>
        <a:ea typeface="+mn-ea"/>
        <a:cs typeface="+mn-cs"/>
      </a:defRPr>
    </a:lvl4pPr>
    <a:lvl5pPr marL="1758391" algn="l" defTabSz="879196" rtl="0" eaLnBrk="1" latinLnBrk="0" hangingPunct="1">
      <a:defRPr sz="1731" kern="1200">
        <a:solidFill>
          <a:schemeClr val="tx1"/>
        </a:solidFill>
        <a:latin typeface="+mn-lt"/>
        <a:ea typeface="+mn-ea"/>
        <a:cs typeface="+mn-cs"/>
      </a:defRPr>
    </a:lvl5pPr>
    <a:lvl6pPr marL="2197989" algn="l" defTabSz="879196" rtl="0" eaLnBrk="1" latinLnBrk="0" hangingPunct="1">
      <a:defRPr sz="1731" kern="1200">
        <a:solidFill>
          <a:schemeClr val="tx1"/>
        </a:solidFill>
        <a:latin typeface="+mn-lt"/>
        <a:ea typeface="+mn-ea"/>
        <a:cs typeface="+mn-cs"/>
      </a:defRPr>
    </a:lvl6pPr>
    <a:lvl7pPr marL="2637587" algn="l" defTabSz="879196" rtl="0" eaLnBrk="1" latinLnBrk="0" hangingPunct="1">
      <a:defRPr sz="1731" kern="1200">
        <a:solidFill>
          <a:schemeClr val="tx1"/>
        </a:solidFill>
        <a:latin typeface="+mn-lt"/>
        <a:ea typeface="+mn-ea"/>
        <a:cs typeface="+mn-cs"/>
      </a:defRPr>
    </a:lvl7pPr>
    <a:lvl8pPr marL="3077185" algn="l" defTabSz="879196" rtl="0" eaLnBrk="1" latinLnBrk="0" hangingPunct="1">
      <a:defRPr sz="1731" kern="1200">
        <a:solidFill>
          <a:schemeClr val="tx1"/>
        </a:solidFill>
        <a:latin typeface="+mn-lt"/>
        <a:ea typeface="+mn-ea"/>
        <a:cs typeface="+mn-cs"/>
      </a:defRPr>
    </a:lvl8pPr>
    <a:lvl9pPr marL="3516782" algn="l" defTabSz="879196" rtl="0" eaLnBrk="1" latinLnBrk="0" hangingPunct="1">
      <a:defRPr sz="173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0D3DC"/>
    <a:srgbClr val="003155"/>
    <a:srgbClr val="13B9C2"/>
    <a:srgbClr val="00467F"/>
    <a:srgbClr val="008998"/>
    <a:srgbClr val="103D72"/>
    <a:srgbClr val="2A7DE2"/>
    <a:srgbClr val="1A428A"/>
    <a:srgbClr val="C25613"/>
    <a:srgbClr val="BE2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9"/>
    <p:restoredTop sz="89189"/>
  </p:normalViewPr>
  <p:slideViewPr>
    <p:cSldViewPr snapToGrid="0" snapToObjects="1">
      <p:cViewPr>
        <p:scale>
          <a:sx n="92" d="100"/>
          <a:sy n="92" d="100"/>
        </p:scale>
        <p:origin x="144" y="14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0B0F9-ACCA-8C41-B581-4C1D94E3F992}" type="datetimeFigureOut">
              <a:rPr lang="en-US" smtClean="0"/>
              <a:t>11/10/22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F68CC5-9B2F-654B-A985-9D929854450A}" type="slidenum">
              <a:rPr lang="en-US" smtClean="0"/>
              <a:t>‹#›</a:t>
            </a:fld>
            <a:endParaRPr lang="en-US"/>
          </a:p>
        </p:txBody>
      </p:sp>
    </p:spTree>
    <p:extLst>
      <p:ext uri="{BB962C8B-B14F-4D97-AF65-F5344CB8AC3E}">
        <p14:creationId xmlns:p14="http://schemas.microsoft.com/office/powerpoint/2010/main" val="559191044"/>
      </p:ext>
    </p:extLst>
  </p:cSld>
  <p:clrMap bg1="lt1" tx1="dk1" bg2="lt2" tx2="dk2" accent1="accent1" accent2="accent2" accent3="accent3" accent4="accent4" accent5="accent5" accent6="accent6" hlink="hlink" folHlink="folHlink"/>
  <p:notesStyle>
    <a:lvl1pPr marL="0" algn="l" defTabSz="879196" rtl="0" eaLnBrk="1" latinLnBrk="0" hangingPunct="1">
      <a:defRPr sz="1154" kern="1200">
        <a:solidFill>
          <a:schemeClr val="tx1"/>
        </a:solidFill>
        <a:latin typeface="+mn-lt"/>
        <a:ea typeface="+mn-ea"/>
        <a:cs typeface="+mn-cs"/>
      </a:defRPr>
    </a:lvl1pPr>
    <a:lvl2pPr marL="439598" algn="l" defTabSz="879196" rtl="0" eaLnBrk="1" latinLnBrk="0" hangingPunct="1">
      <a:defRPr sz="1154" kern="1200">
        <a:solidFill>
          <a:schemeClr val="tx1"/>
        </a:solidFill>
        <a:latin typeface="+mn-lt"/>
        <a:ea typeface="+mn-ea"/>
        <a:cs typeface="+mn-cs"/>
      </a:defRPr>
    </a:lvl2pPr>
    <a:lvl3pPr marL="879196" algn="l" defTabSz="879196" rtl="0" eaLnBrk="1" latinLnBrk="0" hangingPunct="1">
      <a:defRPr sz="1154" kern="1200">
        <a:solidFill>
          <a:schemeClr val="tx1"/>
        </a:solidFill>
        <a:latin typeface="+mn-lt"/>
        <a:ea typeface="+mn-ea"/>
        <a:cs typeface="+mn-cs"/>
      </a:defRPr>
    </a:lvl3pPr>
    <a:lvl4pPr marL="1318793" algn="l" defTabSz="879196" rtl="0" eaLnBrk="1" latinLnBrk="0" hangingPunct="1">
      <a:defRPr sz="1154" kern="1200">
        <a:solidFill>
          <a:schemeClr val="tx1"/>
        </a:solidFill>
        <a:latin typeface="+mn-lt"/>
        <a:ea typeface="+mn-ea"/>
        <a:cs typeface="+mn-cs"/>
      </a:defRPr>
    </a:lvl4pPr>
    <a:lvl5pPr marL="1758391" algn="l" defTabSz="879196" rtl="0" eaLnBrk="1" latinLnBrk="0" hangingPunct="1">
      <a:defRPr sz="1154" kern="1200">
        <a:solidFill>
          <a:schemeClr val="tx1"/>
        </a:solidFill>
        <a:latin typeface="+mn-lt"/>
        <a:ea typeface="+mn-ea"/>
        <a:cs typeface="+mn-cs"/>
      </a:defRPr>
    </a:lvl5pPr>
    <a:lvl6pPr marL="2197989" algn="l" defTabSz="879196" rtl="0" eaLnBrk="1" latinLnBrk="0" hangingPunct="1">
      <a:defRPr sz="1154" kern="1200">
        <a:solidFill>
          <a:schemeClr val="tx1"/>
        </a:solidFill>
        <a:latin typeface="+mn-lt"/>
        <a:ea typeface="+mn-ea"/>
        <a:cs typeface="+mn-cs"/>
      </a:defRPr>
    </a:lvl6pPr>
    <a:lvl7pPr marL="2637587" algn="l" defTabSz="879196" rtl="0" eaLnBrk="1" latinLnBrk="0" hangingPunct="1">
      <a:defRPr sz="1154" kern="1200">
        <a:solidFill>
          <a:schemeClr val="tx1"/>
        </a:solidFill>
        <a:latin typeface="+mn-lt"/>
        <a:ea typeface="+mn-ea"/>
        <a:cs typeface="+mn-cs"/>
      </a:defRPr>
    </a:lvl7pPr>
    <a:lvl8pPr marL="3077185" algn="l" defTabSz="879196" rtl="0" eaLnBrk="1" latinLnBrk="0" hangingPunct="1">
      <a:defRPr sz="1154" kern="1200">
        <a:solidFill>
          <a:schemeClr val="tx1"/>
        </a:solidFill>
        <a:latin typeface="+mn-lt"/>
        <a:ea typeface="+mn-ea"/>
        <a:cs typeface="+mn-cs"/>
      </a:defRPr>
    </a:lvl8pPr>
    <a:lvl9pPr marL="3516782" algn="l" defTabSz="879196" rtl="0" eaLnBrk="1" latinLnBrk="0" hangingPunct="1">
      <a:defRPr sz="115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F68CC5-9B2F-654B-A985-9D929854450A}" type="slidenum">
              <a:rPr lang="en-US" smtClean="0"/>
              <a:t>1</a:t>
            </a:fld>
            <a:endParaRPr lang="en-US"/>
          </a:p>
        </p:txBody>
      </p:sp>
    </p:spTree>
    <p:extLst>
      <p:ext uri="{BB962C8B-B14F-4D97-AF65-F5344CB8AC3E}">
        <p14:creationId xmlns:p14="http://schemas.microsoft.com/office/powerpoint/2010/main" val="1361166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M220</a:t>
            </a:r>
          </a:p>
        </p:txBody>
      </p:sp>
      <p:sp>
        <p:nvSpPr>
          <p:cNvPr id="4" name="Slide Number Placeholder 3"/>
          <p:cNvSpPr>
            <a:spLocks noGrp="1"/>
          </p:cNvSpPr>
          <p:nvPr>
            <p:ph type="sldNum" sz="quarter" idx="5"/>
          </p:nvPr>
        </p:nvSpPr>
        <p:spPr/>
        <p:txBody>
          <a:bodyPr/>
          <a:lstStyle/>
          <a:p>
            <a:fld id="{4FF68CC5-9B2F-654B-A985-9D929854450A}" type="slidenum">
              <a:rPr lang="en-US" smtClean="0"/>
              <a:t>64</a:t>
            </a:fld>
            <a:endParaRPr lang="en-US"/>
          </a:p>
        </p:txBody>
      </p:sp>
    </p:spTree>
    <p:extLst>
      <p:ext uri="{BB962C8B-B14F-4D97-AF65-F5344CB8AC3E}">
        <p14:creationId xmlns:p14="http://schemas.microsoft.com/office/powerpoint/2010/main" val="3140707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Catch per unit effort for AI cod fisheries, 1996-2022. The upper plot represents CPUE weight (kg)/trawl duration (min) for vessels greater and less than 125 ft. The lower panel represents CPUE numbers/trawl duration for the same vessel sizes. Only tows with duration &gt; 0 and &lt; the 90th percentile of tow duration (909 minutes) are included. Estimates of relative CPUE are complete through October 31, 2022.</a:t>
            </a:r>
          </a:p>
        </p:txBody>
      </p:sp>
      <p:sp>
        <p:nvSpPr>
          <p:cNvPr id="4" name="Slide Number Placeholder 3"/>
          <p:cNvSpPr>
            <a:spLocks noGrp="1"/>
          </p:cNvSpPr>
          <p:nvPr>
            <p:ph type="sldNum" sz="quarter" idx="5"/>
          </p:nvPr>
        </p:nvSpPr>
        <p:spPr/>
        <p:txBody>
          <a:bodyPr/>
          <a:lstStyle/>
          <a:p>
            <a:fld id="{4FF68CC5-9B2F-654B-A985-9D929854450A}" type="slidenum">
              <a:rPr lang="en-US" smtClean="0"/>
              <a:t>10</a:t>
            </a:fld>
            <a:endParaRPr lang="en-US"/>
          </a:p>
        </p:txBody>
      </p:sp>
    </p:spTree>
    <p:extLst>
      <p:ext uri="{BB962C8B-B14F-4D97-AF65-F5344CB8AC3E}">
        <p14:creationId xmlns:p14="http://schemas.microsoft.com/office/powerpoint/2010/main" val="3195268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68CC5-9B2F-654B-A985-9D929854450A}" type="slidenum">
              <a:rPr lang="en-US" smtClean="0"/>
              <a:t>20</a:t>
            </a:fld>
            <a:endParaRPr lang="en-US"/>
          </a:p>
        </p:txBody>
      </p:sp>
    </p:spTree>
    <p:extLst>
      <p:ext uri="{BB962C8B-B14F-4D97-AF65-F5344CB8AC3E}">
        <p14:creationId xmlns:p14="http://schemas.microsoft.com/office/powerpoint/2010/main" val="352612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68CC5-9B2F-654B-A985-9D929854450A}" type="slidenum">
              <a:rPr lang="en-US" smtClean="0"/>
              <a:t>23</a:t>
            </a:fld>
            <a:endParaRPr lang="en-US"/>
          </a:p>
        </p:txBody>
      </p:sp>
    </p:spTree>
    <p:extLst>
      <p:ext uri="{BB962C8B-B14F-4D97-AF65-F5344CB8AC3E}">
        <p14:creationId xmlns:p14="http://schemas.microsoft.com/office/powerpoint/2010/main" val="2571419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M22.1</a:t>
            </a:r>
          </a:p>
        </p:txBody>
      </p:sp>
      <p:sp>
        <p:nvSpPr>
          <p:cNvPr id="4" name="Slide Number Placeholder 3"/>
          <p:cNvSpPr>
            <a:spLocks noGrp="1"/>
          </p:cNvSpPr>
          <p:nvPr>
            <p:ph type="sldNum" sz="quarter" idx="5"/>
          </p:nvPr>
        </p:nvSpPr>
        <p:spPr/>
        <p:txBody>
          <a:bodyPr/>
          <a:lstStyle/>
          <a:p>
            <a:fld id="{4FF68CC5-9B2F-654B-A985-9D929854450A}" type="slidenum">
              <a:rPr lang="en-US" smtClean="0"/>
              <a:t>34</a:t>
            </a:fld>
            <a:endParaRPr lang="en-US"/>
          </a:p>
        </p:txBody>
      </p:sp>
    </p:spTree>
    <p:extLst>
      <p:ext uri="{BB962C8B-B14F-4D97-AF65-F5344CB8AC3E}">
        <p14:creationId xmlns:p14="http://schemas.microsoft.com/office/powerpoint/2010/main" val="3096838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68CC5-9B2F-654B-A985-9D929854450A}" type="slidenum">
              <a:rPr lang="en-US" smtClean="0"/>
              <a:t>48</a:t>
            </a:fld>
            <a:endParaRPr lang="en-US"/>
          </a:p>
        </p:txBody>
      </p:sp>
    </p:spTree>
    <p:extLst>
      <p:ext uri="{BB962C8B-B14F-4D97-AF65-F5344CB8AC3E}">
        <p14:creationId xmlns:p14="http://schemas.microsoft.com/office/powerpoint/2010/main" val="3381648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Fishery length compositions	for Aleutian Islands Pacific cod by longline (HAL), pot (POT), and trawl (TRW) gear, 1993-2022. Fishery length frequencies were weighted by the relative catch by year, area (NMFS areas 541, 542, and 543), gear, and quarter and only samples with a minimum of 70 observations were used. These fishery length compositions were used in Model 22.1.</a:t>
            </a:r>
          </a:p>
        </p:txBody>
      </p:sp>
      <p:sp>
        <p:nvSpPr>
          <p:cNvPr id="4" name="Slide Number Placeholder 3"/>
          <p:cNvSpPr>
            <a:spLocks noGrp="1"/>
          </p:cNvSpPr>
          <p:nvPr>
            <p:ph type="sldNum" sz="quarter" idx="5"/>
          </p:nvPr>
        </p:nvSpPr>
        <p:spPr/>
        <p:txBody>
          <a:bodyPr/>
          <a:lstStyle/>
          <a:p>
            <a:fld id="{4FF68CC5-9B2F-654B-A985-9D929854450A}" type="slidenum">
              <a:rPr lang="en-US" smtClean="0"/>
              <a:t>61</a:t>
            </a:fld>
            <a:endParaRPr lang="en-US"/>
          </a:p>
        </p:txBody>
      </p:sp>
    </p:spTree>
    <p:extLst>
      <p:ext uri="{BB962C8B-B14F-4D97-AF65-F5344CB8AC3E}">
        <p14:creationId xmlns:p14="http://schemas.microsoft.com/office/powerpoint/2010/main" val="3679620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Fishery length compositions over all fisheries combined. Fishery length frequencies were weighted by the relative catch by year, area (NMFS areas 541, 542, and 543), gear, and quarter and only samples with a minimum of 70 observations were used. The combined fishery length compositions were used in Model 22.0.</a:t>
            </a:r>
          </a:p>
        </p:txBody>
      </p:sp>
      <p:sp>
        <p:nvSpPr>
          <p:cNvPr id="4" name="Slide Number Placeholder 3"/>
          <p:cNvSpPr>
            <a:spLocks noGrp="1"/>
          </p:cNvSpPr>
          <p:nvPr>
            <p:ph type="sldNum" sz="quarter" idx="5"/>
          </p:nvPr>
        </p:nvSpPr>
        <p:spPr/>
        <p:txBody>
          <a:bodyPr/>
          <a:lstStyle/>
          <a:p>
            <a:fld id="{4FF68CC5-9B2F-654B-A985-9D929854450A}" type="slidenum">
              <a:rPr lang="en-US" smtClean="0"/>
              <a:t>62</a:t>
            </a:fld>
            <a:endParaRPr lang="en-US"/>
          </a:p>
        </p:txBody>
      </p:sp>
    </p:spTree>
    <p:extLst>
      <p:ext uri="{BB962C8B-B14F-4D97-AF65-F5344CB8AC3E}">
        <p14:creationId xmlns:p14="http://schemas.microsoft.com/office/powerpoint/2010/main" val="22187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M22.1</a:t>
            </a:r>
          </a:p>
        </p:txBody>
      </p:sp>
      <p:sp>
        <p:nvSpPr>
          <p:cNvPr id="4" name="Slide Number Placeholder 3"/>
          <p:cNvSpPr>
            <a:spLocks noGrp="1"/>
          </p:cNvSpPr>
          <p:nvPr>
            <p:ph type="sldNum" sz="quarter" idx="5"/>
          </p:nvPr>
        </p:nvSpPr>
        <p:spPr/>
        <p:txBody>
          <a:bodyPr/>
          <a:lstStyle/>
          <a:p>
            <a:fld id="{4FF68CC5-9B2F-654B-A985-9D929854450A}" type="slidenum">
              <a:rPr lang="en-US" smtClean="0"/>
              <a:t>63</a:t>
            </a:fld>
            <a:endParaRPr lang="en-US"/>
          </a:p>
        </p:txBody>
      </p:sp>
    </p:spTree>
    <p:extLst>
      <p:ext uri="{BB962C8B-B14F-4D97-AF65-F5344CB8AC3E}">
        <p14:creationId xmlns:p14="http://schemas.microsoft.com/office/powerpoint/2010/main" val="2204390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eal">
    <p:spTree>
      <p:nvGrpSpPr>
        <p:cNvPr id="1" name=""/>
        <p:cNvGrpSpPr/>
        <p:nvPr/>
      </p:nvGrpSpPr>
      <p:grpSpPr>
        <a:xfrm>
          <a:off x="0" y="0"/>
          <a:ext cx="0" cy="0"/>
          <a:chOff x="0" y="0"/>
          <a:chExt cx="0" cy="0"/>
        </a:xfrm>
      </p:grpSpPr>
      <p:sp>
        <p:nvSpPr>
          <p:cNvPr id="2" name="Title 1"/>
          <p:cNvSpPr>
            <a:spLocks noGrp="1"/>
          </p:cNvSpPr>
          <p:nvPr>
            <p:ph type="ctrTitle"/>
          </p:nvPr>
        </p:nvSpPr>
        <p:spPr>
          <a:xfrm>
            <a:off x="1446520" y="1982002"/>
            <a:ext cx="7539827" cy="1625060"/>
          </a:xfrm>
        </p:spPr>
        <p:txBody>
          <a:bodyPr lIns="0" tIns="0" rIns="0" bIns="0" anchor="t" anchorCtr="0"/>
          <a:lstStyle>
            <a:lvl1pPr algn="l">
              <a:defRPr sz="6600" spc="0" baseline="0"/>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D3098B2D-8A13-124B-B1CB-B87713E753E7}"/>
              </a:ext>
            </a:extLst>
          </p:cNvPr>
          <p:cNvSpPr>
            <a:spLocks noGrp="1"/>
          </p:cNvSpPr>
          <p:nvPr>
            <p:ph idx="1"/>
          </p:nvPr>
        </p:nvSpPr>
        <p:spPr>
          <a:xfrm>
            <a:off x="1445111" y="4691255"/>
            <a:ext cx="7286592" cy="1898630"/>
          </a:xfrm>
          <a:prstGeom prst="rect">
            <a:avLst/>
          </a:prstGeom>
        </p:spPr>
        <p:txBody>
          <a:bodyPr vert="horz" lIns="0" tIns="0" rIns="0" bIns="0" rtlCol="0">
            <a:normAutofit/>
          </a:bodyPr>
          <a:lstStyle/>
          <a:p>
            <a:pPr lvl="0"/>
            <a:r>
              <a:rPr lang="en-US"/>
              <a:t>Click to edit Master text styles</a:t>
            </a:r>
          </a:p>
        </p:txBody>
      </p:sp>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l Running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BA727C-65E7-1840-859C-7711623BA970}"/>
              </a:ext>
            </a:extLst>
          </p:cNvPr>
          <p:cNvSpPr/>
          <p:nvPr userDrawn="1"/>
        </p:nvSpPr>
        <p:spPr>
          <a:xfrm>
            <a:off x="0" y="6319157"/>
            <a:ext cx="9138643"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8"/>
          </a:p>
        </p:txBody>
      </p:sp>
      <p:sp>
        <p:nvSpPr>
          <p:cNvPr id="3" name="Title 2">
            <a:extLst>
              <a:ext uri="{FF2B5EF4-FFF2-40B4-BE49-F238E27FC236}">
                <a16:creationId xmlns:a16="http://schemas.microsoft.com/office/drawing/2014/main" id="{FE8F1FAE-B201-8645-B986-B1F9D6318892}"/>
              </a:ext>
            </a:extLst>
          </p:cNvPr>
          <p:cNvSpPr>
            <a:spLocks noGrp="1"/>
          </p:cNvSpPr>
          <p:nvPr>
            <p:ph type="title"/>
          </p:nvPr>
        </p:nvSpPr>
        <p:spPr>
          <a:xfrm>
            <a:off x="202941" y="365760"/>
            <a:ext cx="8589995" cy="1325880"/>
          </a:xfrm>
        </p:spPr>
        <p:txBody>
          <a:bodyPr/>
          <a:lstStyle/>
          <a:p>
            <a:r>
              <a:rPr lang="en-US" dirty="0"/>
              <a:t>Click to edit Master title style</a:t>
            </a:r>
          </a:p>
        </p:txBody>
      </p:sp>
      <p:sp>
        <p:nvSpPr>
          <p:cNvPr id="5" name="Text Placeholder 2">
            <a:extLst>
              <a:ext uri="{FF2B5EF4-FFF2-40B4-BE49-F238E27FC236}">
                <a16:creationId xmlns:a16="http://schemas.microsoft.com/office/drawing/2014/main" id="{8C0D7069-68F8-6A48-8041-9FE7C81131C5}"/>
              </a:ext>
            </a:extLst>
          </p:cNvPr>
          <p:cNvSpPr txBox="1">
            <a:spLocks/>
          </p:cNvSpPr>
          <p:nvPr userDrawn="1"/>
        </p:nvSpPr>
        <p:spPr>
          <a:xfrm>
            <a:off x="628650" y="1825625"/>
            <a:ext cx="6878411" cy="4351338"/>
          </a:xfrm>
          <a:prstGeom prst="rect">
            <a:avLst/>
          </a:prstGeom>
        </p:spPr>
        <p:txBody>
          <a:bodyPr vert="horz" lIns="68580" tIns="34290" rIns="68580" bIns="34290" rtlCol="0">
            <a:normAutofit/>
          </a:bodyPr>
          <a:lstStyle>
            <a:lvl1pPr marL="182878" indent="-182878" algn="l" defTabSz="914390" rtl="0" eaLnBrk="1" latinLnBrk="0" hangingPunct="1">
              <a:lnSpc>
                <a:spcPct val="95000"/>
              </a:lnSpc>
              <a:spcBef>
                <a:spcPts val="1400"/>
              </a:spcBef>
              <a:spcAft>
                <a:spcPts val="200"/>
              </a:spcAft>
              <a:buClr>
                <a:schemeClr val="accent1"/>
              </a:buClr>
              <a:buSzPct val="80000"/>
              <a:buFont typeface="Arial" pitchFamily="34" charset="0"/>
              <a:buChar char="•"/>
              <a:defRPr sz="3120" kern="1200" spc="11" baseline="0">
                <a:solidFill>
                  <a:schemeClr val="tx1">
                    <a:lumMod val="50000"/>
                    <a:lumOff val="50000"/>
                  </a:schemeClr>
                </a:solidFill>
                <a:latin typeface="Cambria" panose="02040503050406030204" pitchFamily="18" charset="0"/>
                <a:ea typeface="+mn-ea"/>
                <a:cs typeface="+mn-cs"/>
              </a:defRPr>
            </a:lvl1pPr>
            <a:lvl2pPr marL="457195" indent="-182878" algn="l" defTabSz="914390" rtl="0" eaLnBrk="1" latinLnBrk="0" hangingPunct="1">
              <a:lnSpc>
                <a:spcPct val="90000"/>
              </a:lnSpc>
              <a:spcBef>
                <a:spcPts val="300"/>
              </a:spcBef>
              <a:spcAft>
                <a:spcPts val="300"/>
              </a:spcAft>
              <a:buClr>
                <a:schemeClr val="accent1"/>
              </a:buClr>
              <a:buFont typeface="Wingdings 2" pitchFamily="18" charset="2"/>
              <a:buChar char=""/>
              <a:defRPr sz="2400" kern="1200">
                <a:solidFill>
                  <a:schemeClr val="tx1">
                    <a:lumMod val="50000"/>
                    <a:lumOff val="50000"/>
                  </a:schemeClr>
                </a:solidFill>
                <a:latin typeface="Cambria" panose="02040503050406030204" pitchFamily="18" charset="0"/>
                <a:ea typeface="+mn-ea"/>
                <a:cs typeface="+mn-cs"/>
              </a:defRPr>
            </a:lvl2pPr>
            <a:lvl3pPr marL="731513" indent="-182878" algn="l" defTabSz="914390" rtl="0" eaLnBrk="1" latinLnBrk="0" hangingPunct="1">
              <a:lnSpc>
                <a:spcPct val="90000"/>
              </a:lnSpc>
              <a:spcBef>
                <a:spcPts val="300"/>
              </a:spcBef>
              <a:spcAft>
                <a:spcPts val="300"/>
              </a:spcAft>
              <a:buClr>
                <a:schemeClr val="accent1"/>
              </a:buClr>
              <a:buFont typeface="Wingdings 2" pitchFamily="18" charset="2"/>
              <a:buChar char=""/>
              <a:defRPr sz="2160" kern="1200">
                <a:solidFill>
                  <a:schemeClr val="tx1">
                    <a:lumMod val="50000"/>
                    <a:lumOff val="50000"/>
                  </a:schemeClr>
                </a:solidFill>
                <a:latin typeface="Cambria" panose="02040503050406030204" pitchFamily="18" charset="0"/>
                <a:ea typeface="+mn-ea"/>
                <a:cs typeface="+mn-cs"/>
              </a:defRPr>
            </a:lvl3pPr>
            <a:lvl4pPr marL="1005830" indent="-182878" algn="l" defTabSz="914390" rtl="0" eaLnBrk="1" latinLnBrk="0" hangingPunct="1">
              <a:lnSpc>
                <a:spcPct val="90000"/>
              </a:lnSpc>
              <a:spcBef>
                <a:spcPts val="300"/>
              </a:spcBef>
              <a:spcAft>
                <a:spcPts val="300"/>
              </a:spcAft>
              <a:buClr>
                <a:schemeClr val="accent1"/>
              </a:buClr>
              <a:buFont typeface="Wingdings 2" pitchFamily="18" charset="2"/>
              <a:buChar char=""/>
              <a:defRPr sz="2160" kern="1200">
                <a:solidFill>
                  <a:schemeClr val="tx1">
                    <a:lumMod val="50000"/>
                    <a:lumOff val="50000"/>
                  </a:schemeClr>
                </a:solidFill>
                <a:latin typeface="Cambria" panose="02040503050406030204" pitchFamily="18" charset="0"/>
                <a:ea typeface="+mn-ea"/>
                <a:cs typeface="+mn-cs"/>
              </a:defRPr>
            </a:lvl4pPr>
            <a:lvl5pPr marL="1280147" indent="-182878" algn="l" defTabSz="914390" rtl="0" eaLnBrk="1" latinLnBrk="0" hangingPunct="1">
              <a:lnSpc>
                <a:spcPct val="90000"/>
              </a:lnSpc>
              <a:spcBef>
                <a:spcPts val="300"/>
              </a:spcBef>
              <a:spcAft>
                <a:spcPts val="300"/>
              </a:spcAft>
              <a:buClr>
                <a:schemeClr val="accent1"/>
              </a:buClr>
              <a:buFont typeface="Wingdings 2" pitchFamily="18" charset="2"/>
              <a:buChar char=""/>
              <a:defRPr sz="2160" kern="1200">
                <a:solidFill>
                  <a:schemeClr val="tx1">
                    <a:lumMod val="50000"/>
                    <a:lumOff val="50000"/>
                  </a:schemeClr>
                </a:solidFill>
                <a:latin typeface="Cambria" panose="02040503050406030204" pitchFamily="18" charset="0"/>
                <a:ea typeface="+mn-ea"/>
                <a:cs typeface="+mn-cs"/>
              </a:defRPr>
            </a:lvl5pPr>
            <a:lvl6pPr marL="1599984"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82"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78"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76"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137159" marR="0" lvl="0" indent="-137159" algn="l" defTabSz="685793" rtl="0" eaLnBrk="1" fontAlgn="auto" latinLnBrk="0" hangingPunct="1">
              <a:lnSpc>
                <a:spcPct val="95000"/>
              </a:lnSpc>
              <a:spcBef>
                <a:spcPts val="1050"/>
              </a:spcBef>
              <a:spcAft>
                <a:spcPts val="150"/>
              </a:spcAft>
              <a:buClr>
                <a:schemeClr val="accent1"/>
              </a:buClr>
              <a:buSzPct val="80000"/>
              <a:buFont typeface="Arial" pitchFamily="34" charset="0"/>
              <a:buChar char="•"/>
              <a:tabLst/>
              <a:defRPr/>
            </a:pPr>
            <a:r>
              <a:rPr kumimoji="0" lang="en-US" sz="2340" b="0" i="0" u="none" strike="noStrike" kern="1200" cap="none" spc="8" normalizeH="0" baseline="0" noProof="0" dirty="0">
                <a:ln>
                  <a:noFill/>
                </a:ln>
                <a:solidFill>
                  <a:sysClr val="windowText" lastClr="000000">
                    <a:lumMod val="50000"/>
                    <a:lumOff val="50000"/>
                  </a:sysClr>
                </a:solidFill>
                <a:effectLst/>
                <a:uLnTx/>
                <a:uFillTx/>
                <a:latin typeface="Cambria" panose="02040503050406030204" pitchFamily="18" charset="0"/>
                <a:ea typeface="+mn-ea"/>
                <a:cs typeface="+mn-cs"/>
              </a:rPr>
              <a:t>Click to edit Master text styles</a:t>
            </a:r>
          </a:p>
          <a:p>
            <a:pPr marL="342896" marR="0" lvl="1" indent="-137159" algn="l" defTabSz="685793" rtl="0" eaLnBrk="1" fontAlgn="auto" latinLnBrk="0" hangingPunct="1">
              <a:lnSpc>
                <a:spcPct val="90000"/>
              </a:lnSpc>
              <a:spcBef>
                <a:spcPts val="225"/>
              </a:spcBef>
              <a:spcAft>
                <a:spcPts val="225"/>
              </a:spcAft>
              <a:buClr>
                <a:schemeClr val="accent1"/>
              </a:buClr>
              <a:buSzTx/>
              <a:buFont typeface="Wingdings 2" pitchFamily="18" charset="2"/>
              <a:buChar char=""/>
              <a:tabLst/>
              <a:defRPr/>
            </a:pPr>
            <a:r>
              <a:rPr kumimoji="0" lang="en-US" sz="1800" b="0" i="0" u="none" strike="noStrike" kern="1200" cap="none" spc="0" normalizeH="0" baseline="0" noProof="0" dirty="0">
                <a:ln>
                  <a:noFill/>
                </a:ln>
                <a:solidFill>
                  <a:sysClr val="windowText" lastClr="000000">
                    <a:lumMod val="50000"/>
                    <a:lumOff val="50000"/>
                  </a:sysClr>
                </a:solidFill>
                <a:effectLst/>
                <a:uLnTx/>
                <a:uFillTx/>
                <a:latin typeface="Cambria" panose="02040503050406030204" pitchFamily="18" charset="0"/>
                <a:ea typeface="+mn-ea"/>
                <a:cs typeface="+mn-cs"/>
              </a:rPr>
              <a:t>Second level</a:t>
            </a:r>
          </a:p>
          <a:p>
            <a:pPr marL="548635" marR="0" lvl="2" indent="-137159" algn="l" defTabSz="685793" rtl="0" eaLnBrk="1" fontAlgn="auto" latinLnBrk="0" hangingPunct="1">
              <a:lnSpc>
                <a:spcPct val="90000"/>
              </a:lnSpc>
              <a:spcBef>
                <a:spcPts val="225"/>
              </a:spcBef>
              <a:spcAft>
                <a:spcPts val="225"/>
              </a:spcAft>
              <a:buClr>
                <a:schemeClr val="accent1"/>
              </a:buClr>
              <a:buSzTx/>
              <a:buFont typeface="Wingdings 2" pitchFamily="18" charset="2"/>
              <a:buChar char=""/>
              <a:tabLst/>
              <a:defRPr/>
            </a:pPr>
            <a:r>
              <a:rPr kumimoji="0" lang="en-US" sz="1620" b="0" i="0" u="none" strike="noStrike" kern="1200" cap="none" spc="0" normalizeH="0" baseline="0" noProof="0" dirty="0">
                <a:ln>
                  <a:noFill/>
                </a:ln>
                <a:solidFill>
                  <a:sysClr val="windowText" lastClr="000000">
                    <a:lumMod val="50000"/>
                    <a:lumOff val="50000"/>
                  </a:sysClr>
                </a:solidFill>
                <a:effectLst/>
                <a:uLnTx/>
                <a:uFillTx/>
                <a:latin typeface="Cambria" panose="02040503050406030204" pitchFamily="18" charset="0"/>
                <a:ea typeface="+mn-ea"/>
                <a:cs typeface="+mn-cs"/>
              </a:rPr>
              <a:t>Third level</a:t>
            </a:r>
          </a:p>
          <a:p>
            <a:pPr marL="754373" marR="0" lvl="3" indent="-137159" algn="l" defTabSz="685793" rtl="0" eaLnBrk="1" fontAlgn="auto" latinLnBrk="0" hangingPunct="1">
              <a:lnSpc>
                <a:spcPct val="90000"/>
              </a:lnSpc>
              <a:spcBef>
                <a:spcPts val="225"/>
              </a:spcBef>
              <a:spcAft>
                <a:spcPts val="225"/>
              </a:spcAft>
              <a:buClr>
                <a:schemeClr val="accent1"/>
              </a:buClr>
              <a:buSzTx/>
              <a:buFont typeface="Wingdings 2" pitchFamily="18" charset="2"/>
              <a:buChar char=""/>
              <a:tabLst/>
              <a:defRPr/>
            </a:pPr>
            <a:r>
              <a:rPr kumimoji="0" lang="en-US" sz="1620" b="0" i="0" u="none" strike="noStrike" kern="1200" cap="none" spc="0" normalizeH="0" baseline="0" noProof="0" dirty="0">
                <a:ln>
                  <a:noFill/>
                </a:ln>
                <a:solidFill>
                  <a:sysClr val="windowText" lastClr="000000">
                    <a:lumMod val="50000"/>
                    <a:lumOff val="50000"/>
                  </a:sysClr>
                </a:solidFill>
                <a:effectLst/>
                <a:uLnTx/>
                <a:uFillTx/>
                <a:latin typeface="Cambria" panose="02040503050406030204" pitchFamily="18" charset="0"/>
                <a:ea typeface="+mn-ea"/>
                <a:cs typeface="+mn-cs"/>
              </a:rPr>
              <a:t>Fourth level</a:t>
            </a:r>
          </a:p>
          <a:p>
            <a:pPr marL="960110" marR="0" lvl="4" indent="-137159" algn="l" defTabSz="685793" rtl="0" eaLnBrk="1" fontAlgn="auto" latinLnBrk="0" hangingPunct="1">
              <a:lnSpc>
                <a:spcPct val="90000"/>
              </a:lnSpc>
              <a:spcBef>
                <a:spcPts val="225"/>
              </a:spcBef>
              <a:spcAft>
                <a:spcPts val="225"/>
              </a:spcAft>
              <a:buClr>
                <a:schemeClr val="accent1"/>
              </a:buClr>
              <a:buSzTx/>
              <a:buFont typeface="Wingdings 2" pitchFamily="18" charset="2"/>
              <a:buChar char=""/>
              <a:tabLst/>
              <a:defRPr/>
            </a:pPr>
            <a:r>
              <a:rPr kumimoji="0" lang="en-US" sz="1620" b="0" i="0" u="none" strike="noStrike" kern="1200" cap="none" spc="0" normalizeH="0" baseline="0" noProof="0" dirty="0">
                <a:ln>
                  <a:noFill/>
                </a:ln>
                <a:solidFill>
                  <a:sysClr val="windowText" lastClr="000000">
                    <a:lumMod val="50000"/>
                    <a:lumOff val="50000"/>
                  </a:sysClr>
                </a:solidFill>
                <a:effectLst/>
                <a:uLnTx/>
                <a:uFillTx/>
                <a:latin typeface="Cambria" panose="02040503050406030204" pitchFamily="18" charset="0"/>
                <a:ea typeface="+mn-ea"/>
                <a:cs typeface="+mn-cs"/>
              </a:rPr>
              <a:t>Fifth level</a:t>
            </a:r>
          </a:p>
        </p:txBody>
      </p:sp>
      <p:sp>
        <p:nvSpPr>
          <p:cNvPr id="10" name="Slide Number Placeholder 5">
            <a:extLst>
              <a:ext uri="{FF2B5EF4-FFF2-40B4-BE49-F238E27FC236}">
                <a16:creationId xmlns:a16="http://schemas.microsoft.com/office/drawing/2014/main" id="{0988D1BA-3DFA-9149-BAD1-AAA59BF08DAC}"/>
              </a:ext>
            </a:extLst>
          </p:cNvPr>
          <p:cNvSpPr txBox="1">
            <a:spLocks/>
          </p:cNvSpPr>
          <p:nvPr userDrawn="1"/>
        </p:nvSpPr>
        <p:spPr>
          <a:xfrm>
            <a:off x="685806" y="6317622"/>
            <a:ext cx="6697793" cy="540383"/>
          </a:xfrm>
          <a:prstGeom prst="rect">
            <a:avLst/>
          </a:prstGeom>
          <a:ln>
            <a:noFill/>
          </a:ln>
          <a:effectLst/>
        </p:spPr>
        <p:txBody>
          <a:bodyPr vert="horz" lIns="0" tIns="34290" rIns="0" bIns="3429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25" dirty="0">
                <a:solidFill>
                  <a:srgbClr val="103D72"/>
                </a:solidFill>
              </a:rPr>
              <a:t>U.S. Department of Commerce | National Oceanic and Atmospheric Administration | National Marine Fisheries Service</a:t>
            </a:r>
          </a:p>
        </p:txBody>
      </p:sp>
      <p:sp>
        <p:nvSpPr>
          <p:cNvPr id="11" name="TextBox 10">
            <a:extLst>
              <a:ext uri="{FF2B5EF4-FFF2-40B4-BE49-F238E27FC236}">
                <a16:creationId xmlns:a16="http://schemas.microsoft.com/office/drawing/2014/main" id="{CBAEAD8D-A13A-FB4F-AE5B-85EE490C64F9}"/>
              </a:ext>
            </a:extLst>
          </p:cNvPr>
          <p:cNvSpPr txBox="1"/>
          <p:nvPr userDrawn="1"/>
        </p:nvSpPr>
        <p:spPr>
          <a:xfrm>
            <a:off x="126124" y="6304134"/>
            <a:ext cx="559676" cy="553871"/>
          </a:xfrm>
          <a:prstGeom prst="rect">
            <a:avLst/>
          </a:prstGeom>
          <a:noFill/>
        </p:spPr>
        <p:txBody>
          <a:bodyPr wrap="square" lIns="0" tIns="0" rIns="0" bIns="0" rtlCol="0" anchor="ctr" anchorCtr="0">
            <a:noAutofit/>
          </a:bodyPr>
          <a:lstStyle/>
          <a:p>
            <a:pPr marL="0" marR="0" indent="0" algn="l" defTabSz="685793" rtl="0" eaLnBrk="1" fontAlgn="auto" latinLnBrk="0" hangingPunct="1">
              <a:lnSpc>
                <a:spcPct val="100000"/>
              </a:lnSpc>
              <a:spcBef>
                <a:spcPts val="0"/>
              </a:spcBef>
              <a:spcAft>
                <a:spcPts val="0"/>
              </a:spcAft>
              <a:buClrTx/>
              <a:buSzTx/>
              <a:buFontTx/>
              <a:buNone/>
              <a:tabLst/>
              <a:defRPr/>
            </a:pPr>
            <a:r>
              <a:rPr lang="en-US" sz="900" b="1" i="0" dirty="0">
                <a:solidFill>
                  <a:srgbClr val="13B9C2"/>
                </a:solidFill>
                <a:latin typeface="Arial Narrow" charset="0"/>
                <a:ea typeface="Arial Narrow" charset="0"/>
                <a:cs typeface="Arial Narrow" charset="0"/>
              </a:rPr>
              <a:t>Page </a:t>
            </a:r>
            <a:fld id="{632D3AEB-7CBE-3049-91AC-335C6B4F5BF6}" type="slidenum">
              <a:rPr lang="en-US" sz="900" b="1" i="0" smtClean="0">
                <a:solidFill>
                  <a:srgbClr val="13B9C2"/>
                </a:solidFill>
                <a:latin typeface="Arial Narrow" charset="0"/>
                <a:ea typeface="Arial Narrow" charset="0"/>
                <a:cs typeface="Arial Narrow" charset="0"/>
              </a:rPr>
              <a:pPr marL="0" marR="0" indent="0" algn="l" defTabSz="685793" rtl="0" eaLnBrk="1" fontAlgn="auto" latinLnBrk="0" hangingPunct="1">
                <a:lnSpc>
                  <a:spcPct val="100000"/>
                </a:lnSpc>
                <a:spcBef>
                  <a:spcPts val="0"/>
                </a:spcBef>
                <a:spcAft>
                  <a:spcPts val="0"/>
                </a:spcAft>
                <a:buClrTx/>
                <a:buSzTx/>
                <a:buFontTx/>
                <a:buNone/>
                <a:tabLst/>
                <a:defRPr/>
              </a:pPr>
              <a:t>‹#›</a:t>
            </a:fld>
            <a:endParaRPr lang="en-US" sz="900" b="1" i="0" dirty="0">
              <a:solidFill>
                <a:srgbClr val="13B9C2"/>
              </a:solidFill>
              <a:latin typeface="Arial Narrow" charset="0"/>
              <a:ea typeface="Arial Narrow" charset="0"/>
              <a:cs typeface="Arial Narrow" charset="0"/>
            </a:endParaRPr>
          </a:p>
        </p:txBody>
      </p:sp>
      <p:sp>
        <p:nvSpPr>
          <p:cNvPr id="15" name="Freeform 14">
            <a:extLst>
              <a:ext uri="{FF2B5EF4-FFF2-40B4-BE49-F238E27FC236}">
                <a16:creationId xmlns:a16="http://schemas.microsoft.com/office/drawing/2014/main" id="{FD7C9288-ACA0-F140-AE66-1690B04D8E86}"/>
              </a:ext>
            </a:extLst>
          </p:cNvPr>
          <p:cNvSpPr/>
          <p:nvPr userDrawn="1"/>
        </p:nvSpPr>
        <p:spPr>
          <a:xfrm rot="10800000" flipH="1" flipV="1">
            <a:off x="6388274" y="-1"/>
            <a:ext cx="2733012" cy="68580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 name="connsiteX0" fmla="*/ 168461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84619 w 1696743"/>
              <a:gd name="connsiteY4" fmla="*/ 5463677 h 5463677"/>
              <a:gd name="connsiteX0" fmla="*/ 1684619 w 1684980"/>
              <a:gd name="connsiteY0" fmla="*/ 5463677 h 5463677"/>
              <a:gd name="connsiteX1" fmla="*/ 0 w 1684980"/>
              <a:gd name="connsiteY1" fmla="*/ 5454085 h 5463677"/>
              <a:gd name="connsiteX2" fmla="*/ 980930 w 1684980"/>
              <a:gd name="connsiteY2" fmla="*/ 0 h 5463677"/>
              <a:gd name="connsiteX3" fmla="*/ 1661463 w 1684980"/>
              <a:gd name="connsiteY3" fmla="*/ 4620 h 5463677"/>
              <a:gd name="connsiteX4" fmla="*/ 1684619 w 1684980"/>
              <a:gd name="connsiteY4" fmla="*/ 5463677 h 5463677"/>
              <a:gd name="connsiteX0" fmla="*/ 1684619 w 1685254"/>
              <a:gd name="connsiteY0" fmla="*/ 5463677 h 5463677"/>
              <a:gd name="connsiteX1" fmla="*/ 0 w 1685254"/>
              <a:gd name="connsiteY1" fmla="*/ 5454085 h 5463677"/>
              <a:gd name="connsiteX2" fmla="*/ 980930 w 1685254"/>
              <a:gd name="connsiteY2" fmla="*/ 0 h 5463677"/>
              <a:gd name="connsiteX3" fmla="*/ 1661463 w 1685254"/>
              <a:gd name="connsiteY3" fmla="*/ 4620 h 5463677"/>
              <a:gd name="connsiteX4" fmla="*/ 1684619 w 1685254"/>
              <a:gd name="connsiteY4" fmla="*/ 5463677 h 5463677"/>
              <a:gd name="connsiteX0" fmla="*/ 1684619 w 1691967"/>
              <a:gd name="connsiteY0" fmla="*/ 5463677 h 5463677"/>
              <a:gd name="connsiteX1" fmla="*/ 0 w 1691967"/>
              <a:gd name="connsiteY1" fmla="*/ 5454085 h 5463677"/>
              <a:gd name="connsiteX2" fmla="*/ 980930 w 1691967"/>
              <a:gd name="connsiteY2" fmla="*/ 0 h 5463677"/>
              <a:gd name="connsiteX3" fmla="*/ 1686663 w 1691967"/>
              <a:gd name="connsiteY3" fmla="*/ 4620 h 5463677"/>
              <a:gd name="connsiteX4" fmla="*/ 1684619 w 1691967"/>
              <a:gd name="connsiteY4" fmla="*/ 5463677 h 5463677"/>
              <a:gd name="connsiteX0" fmla="*/ 1593900 w 1687521"/>
              <a:gd name="connsiteY0" fmla="*/ 5463677 h 5463677"/>
              <a:gd name="connsiteX1" fmla="*/ 0 w 1687521"/>
              <a:gd name="connsiteY1" fmla="*/ 5454085 h 5463677"/>
              <a:gd name="connsiteX2" fmla="*/ 980930 w 1687521"/>
              <a:gd name="connsiteY2" fmla="*/ 0 h 5463677"/>
              <a:gd name="connsiteX3" fmla="*/ 1686663 w 1687521"/>
              <a:gd name="connsiteY3" fmla="*/ 4620 h 5463677"/>
              <a:gd name="connsiteX4" fmla="*/ 1593900 w 1687521"/>
              <a:gd name="connsiteY4" fmla="*/ 5463677 h 5463677"/>
              <a:gd name="connsiteX0" fmla="*/ 1593900 w 1687130"/>
              <a:gd name="connsiteY0" fmla="*/ 5463677 h 5463677"/>
              <a:gd name="connsiteX1" fmla="*/ 0 w 1687130"/>
              <a:gd name="connsiteY1" fmla="*/ 5454085 h 5463677"/>
              <a:gd name="connsiteX2" fmla="*/ 980930 w 1687130"/>
              <a:gd name="connsiteY2" fmla="*/ 0 h 5463677"/>
              <a:gd name="connsiteX3" fmla="*/ 1686663 w 1687130"/>
              <a:gd name="connsiteY3" fmla="*/ 4620 h 5463677"/>
              <a:gd name="connsiteX4" fmla="*/ 1593900 w 1687130"/>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30" h="5463677">
                <a:moveTo>
                  <a:pt x="1593900" y="5463677"/>
                </a:moveTo>
                <a:lnTo>
                  <a:pt x="0" y="5454085"/>
                </a:lnTo>
                <a:lnTo>
                  <a:pt x="980930" y="0"/>
                </a:lnTo>
                <a:lnTo>
                  <a:pt x="1686663" y="4620"/>
                </a:lnTo>
                <a:cubicBezTo>
                  <a:pt x="1697742" y="2539787"/>
                  <a:pt x="1507222" y="3468373"/>
                  <a:pt x="1593900" y="5463677"/>
                </a:cubicBez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Freeform 15">
            <a:extLst>
              <a:ext uri="{FF2B5EF4-FFF2-40B4-BE49-F238E27FC236}">
                <a16:creationId xmlns:a16="http://schemas.microsoft.com/office/drawing/2014/main" id="{2D408561-1617-1D45-9123-3398A8615357}"/>
              </a:ext>
            </a:extLst>
          </p:cNvPr>
          <p:cNvSpPr/>
          <p:nvPr userDrawn="1"/>
        </p:nvSpPr>
        <p:spPr>
          <a:xfrm>
            <a:off x="7125343" y="0"/>
            <a:ext cx="2018657" cy="6870664"/>
          </a:xfrm>
          <a:custGeom>
            <a:avLst/>
            <a:gdLst>
              <a:gd name="connsiteX0" fmla="*/ 2004484 w 2018657"/>
              <a:gd name="connsiteY0" fmla="*/ 0 h 6870664"/>
              <a:gd name="connsiteX1" fmla="*/ 2018657 w 2018657"/>
              <a:gd name="connsiteY1" fmla="*/ 0 h 6870664"/>
              <a:gd name="connsiteX2" fmla="*/ 2018657 w 2018657"/>
              <a:gd name="connsiteY2" fmla="*/ 6870664 h 6870664"/>
              <a:gd name="connsiteX3" fmla="*/ 0 w 2018657"/>
              <a:gd name="connsiteY3" fmla="*/ 6870664 h 6870664"/>
              <a:gd name="connsiteX4" fmla="*/ 155565 w 2018657"/>
              <a:gd name="connsiteY4" fmla="*/ 6774688 h 6870664"/>
              <a:gd name="connsiteX5" fmla="*/ 1980631 w 2018657"/>
              <a:gd name="connsiteY5" fmla="*/ 312225 h 6870664"/>
              <a:gd name="connsiteX6" fmla="*/ 2004484 w 2018657"/>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57" h="6870664">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descr="NOAA Fisheries logo">
            <a:extLst>
              <a:ext uri="{FF2B5EF4-FFF2-40B4-BE49-F238E27FC236}">
                <a16:creationId xmlns:a16="http://schemas.microsoft.com/office/drawing/2014/main" id="{04AE6631-C8C7-1643-BD1B-6339141885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5733" y="6139452"/>
            <a:ext cx="1404945" cy="640031"/>
          </a:xfrm>
          <a:prstGeom prst="rect">
            <a:avLst/>
          </a:prstGeom>
          <a:noFill/>
          <a:ln>
            <a:noFill/>
          </a:ln>
        </p:spPr>
      </p:pic>
    </p:spTree>
    <p:extLst>
      <p:ext uri="{BB962C8B-B14F-4D97-AF65-F5344CB8AC3E}">
        <p14:creationId xmlns:p14="http://schemas.microsoft.com/office/powerpoint/2010/main" val="3799185307"/>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vy Running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BA727C-65E7-1840-859C-7711623BA970}"/>
              </a:ext>
            </a:extLst>
          </p:cNvPr>
          <p:cNvSpPr/>
          <p:nvPr userDrawn="1"/>
        </p:nvSpPr>
        <p:spPr>
          <a:xfrm>
            <a:off x="0" y="6319157"/>
            <a:ext cx="9138643" cy="5486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8"/>
          </a:p>
        </p:txBody>
      </p:sp>
      <p:sp>
        <p:nvSpPr>
          <p:cNvPr id="3" name="Title 2">
            <a:extLst>
              <a:ext uri="{FF2B5EF4-FFF2-40B4-BE49-F238E27FC236}">
                <a16:creationId xmlns:a16="http://schemas.microsoft.com/office/drawing/2014/main" id="{FE8F1FAE-B201-8645-B986-B1F9D6318892}"/>
              </a:ext>
            </a:extLst>
          </p:cNvPr>
          <p:cNvSpPr>
            <a:spLocks noGrp="1"/>
          </p:cNvSpPr>
          <p:nvPr>
            <p:ph type="title"/>
          </p:nvPr>
        </p:nvSpPr>
        <p:spPr>
          <a:xfrm>
            <a:off x="202941" y="365760"/>
            <a:ext cx="8589995" cy="1325880"/>
          </a:xfrm>
        </p:spPr>
        <p:txBody>
          <a:bodyPr/>
          <a:lstStyle/>
          <a:p>
            <a:r>
              <a:rPr lang="en-US" dirty="0"/>
              <a:t>Click to edit Master title style</a:t>
            </a:r>
          </a:p>
        </p:txBody>
      </p:sp>
      <p:sp>
        <p:nvSpPr>
          <p:cNvPr id="5" name="Text Placeholder 2">
            <a:extLst>
              <a:ext uri="{FF2B5EF4-FFF2-40B4-BE49-F238E27FC236}">
                <a16:creationId xmlns:a16="http://schemas.microsoft.com/office/drawing/2014/main" id="{8C0D7069-68F8-6A48-8041-9FE7C81131C5}"/>
              </a:ext>
            </a:extLst>
          </p:cNvPr>
          <p:cNvSpPr txBox="1">
            <a:spLocks/>
          </p:cNvSpPr>
          <p:nvPr userDrawn="1"/>
        </p:nvSpPr>
        <p:spPr>
          <a:xfrm>
            <a:off x="628650" y="1825625"/>
            <a:ext cx="6878411" cy="4351338"/>
          </a:xfrm>
          <a:prstGeom prst="rect">
            <a:avLst/>
          </a:prstGeom>
        </p:spPr>
        <p:txBody>
          <a:bodyPr vert="horz" lIns="68580" tIns="34290" rIns="68580" bIns="34290" rtlCol="0">
            <a:normAutofit/>
          </a:bodyPr>
          <a:lstStyle>
            <a:lvl1pPr marL="182878" indent="-182878" algn="l" defTabSz="914390" rtl="0" eaLnBrk="1" latinLnBrk="0" hangingPunct="1">
              <a:lnSpc>
                <a:spcPct val="95000"/>
              </a:lnSpc>
              <a:spcBef>
                <a:spcPts val="1400"/>
              </a:spcBef>
              <a:spcAft>
                <a:spcPts val="200"/>
              </a:spcAft>
              <a:buClr>
                <a:schemeClr val="accent1"/>
              </a:buClr>
              <a:buSzPct val="80000"/>
              <a:buFont typeface="Arial" pitchFamily="34" charset="0"/>
              <a:buChar char="•"/>
              <a:defRPr sz="3120" kern="1200" spc="11" baseline="0">
                <a:solidFill>
                  <a:schemeClr val="tx1">
                    <a:lumMod val="50000"/>
                    <a:lumOff val="50000"/>
                  </a:schemeClr>
                </a:solidFill>
                <a:latin typeface="Cambria" panose="02040503050406030204" pitchFamily="18" charset="0"/>
                <a:ea typeface="+mn-ea"/>
                <a:cs typeface="+mn-cs"/>
              </a:defRPr>
            </a:lvl1pPr>
            <a:lvl2pPr marL="457195" indent="-182878" algn="l" defTabSz="914390" rtl="0" eaLnBrk="1" latinLnBrk="0" hangingPunct="1">
              <a:lnSpc>
                <a:spcPct val="90000"/>
              </a:lnSpc>
              <a:spcBef>
                <a:spcPts val="300"/>
              </a:spcBef>
              <a:spcAft>
                <a:spcPts val="300"/>
              </a:spcAft>
              <a:buClr>
                <a:schemeClr val="accent1"/>
              </a:buClr>
              <a:buFont typeface="Wingdings 2" pitchFamily="18" charset="2"/>
              <a:buChar char=""/>
              <a:defRPr sz="2400" kern="1200">
                <a:solidFill>
                  <a:schemeClr val="tx1">
                    <a:lumMod val="50000"/>
                    <a:lumOff val="50000"/>
                  </a:schemeClr>
                </a:solidFill>
                <a:latin typeface="Cambria" panose="02040503050406030204" pitchFamily="18" charset="0"/>
                <a:ea typeface="+mn-ea"/>
                <a:cs typeface="+mn-cs"/>
              </a:defRPr>
            </a:lvl2pPr>
            <a:lvl3pPr marL="731513" indent="-182878" algn="l" defTabSz="914390" rtl="0" eaLnBrk="1" latinLnBrk="0" hangingPunct="1">
              <a:lnSpc>
                <a:spcPct val="90000"/>
              </a:lnSpc>
              <a:spcBef>
                <a:spcPts val="300"/>
              </a:spcBef>
              <a:spcAft>
                <a:spcPts val="300"/>
              </a:spcAft>
              <a:buClr>
                <a:schemeClr val="accent1"/>
              </a:buClr>
              <a:buFont typeface="Wingdings 2" pitchFamily="18" charset="2"/>
              <a:buChar char=""/>
              <a:defRPr sz="2160" kern="1200">
                <a:solidFill>
                  <a:schemeClr val="tx1">
                    <a:lumMod val="50000"/>
                    <a:lumOff val="50000"/>
                  </a:schemeClr>
                </a:solidFill>
                <a:latin typeface="Cambria" panose="02040503050406030204" pitchFamily="18" charset="0"/>
                <a:ea typeface="+mn-ea"/>
                <a:cs typeface="+mn-cs"/>
              </a:defRPr>
            </a:lvl3pPr>
            <a:lvl4pPr marL="1005830" indent="-182878" algn="l" defTabSz="914390" rtl="0" eaLnBrk="1" latinLnBrk="0" hangingPunct="1">
              <a:lnSpc>
                <a:spcPct val="90000"/>
              </a:lnSpc>
              <a:spcBef>
                <a:spcPts val="300"/>
              </a:spcBef>
              <a:spcAft>
                <a:spcPts val="300"/>
              </a:spcAft>
              <a:buClr>
                <a:schemeClr val="accent1"/>
              </a:buClr>
              <a:buFont typeface="Wingdings 2" pitchFamily="18" charset="2"/>
              <a:buChar char=""/>
              <a:defRPr sz="2160" kern="1200">
                <a:solidFill>
                  <a:schemeClr val="tx1">
                    <a:lumMod val="50000"/>
                    <a:lumOff val="50000"/>
                  </a:schemeClr>
                </a:solidFill>
                <a:latin typeface="Cambria" panose="02040503050406030204" pitchFamily="18" charset="0"/>
                <a:ea typeface="+mn-ea"/>
                <a:cs typeface="+mn-cs"/>
              </a:defRPr>
            </a:lvl4pPr>
            <a:lvl5pPr marL="1280147" indent="-182878" algn="l" defTabSz="914390" rtl="0" eaLnBrk="1" latinLnBrk="0" hangingPunct="1">
              <a:lnSpc>
                <a:spcPct val="90000"/>
              </a:lnSpc>
              <a:spcBef>
                <a:spcPts val="300"/>
              </a:spcBef>
              <a:spcAft>
                <a:spcPts val="300"/>
              </a:spcAft>
              <a:buClr>
                <a:schemeClr val="accent1"/>
              </a:buClr>
              <a:buFont typeface="Wingdings 2" pitchFamily="18" charset="2"/>
              <a:buChar char=""/>
              <a:defRPr sz="2160" kern="1200">
                <a:solidFill>
                  <a:schemeClr val="tx1">
                    <a:lumMod val="50000"/>
                    <a:lumOff val="50000"/>
                  </a:schemeClr>
                </a:solidFill>
                <a:latin typeface="Cambria" panose="02040503050406030204" pitchFamily="18" charset="0"/>
                <a:ea typeface="+mn-ea"/>
                <a:cs typeface="+mn-cs"/>
              </a:defRPr>
            </a:lvl5pPr>
            <a:lvl6pPr marL="1599984"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82"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78"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76" indent="-228598" algn="l" defTabSz="91439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137159" marR="0" lvl="0" indent="-137159" algn="l" defTabSz="685793" rtl="0" eaLnBrk="1" fontAlgn="auto" latinLnBrk="0" hangingPunct="1">
              <a:lnSpc>
                <a:spcPct val="95000"/>
              </a:lnSpc>
              <a:spcBef>
                <a:spcPts val="1050"/>
              </a:spcBef>
              <a:spcAft>
                <a:spcPts val="150"/>
              </a:spcAft>
              <a:buClr>
                <a:schemeClr val="accent1"/>
              </a:buClr>
              <a:buSzPct val="80000"/>
              <a:buFont typeface="Arial" pitchFamily="34" charset="0"/>
              <a:buChar char="•"/>
              <a:tabLst/>
              <a:defRPr/>
            </a:pPr>
            <a:r>
              <a:rPr kumimoji="0" lang="en-US" sz="2340" b="0" i="0" u="none" strike="noStrike" kern="1200" cap="none" spc="8" normalizeH="0" baseline="0" noProof="0" dirty="0">
                <a:ln>
                  <a:noFill/>
                </a:ln>
                <a:solidFill>
                  <a:sysClr val="windowText" lastClr="000000">
                    <a:lumMod val="50000"/>
                    <a:lumOff val="50000"/>
                  </a:sysClr>
                </a:solidFill>
                <a:effectLst/>
                <a:uLnTx/>
                <a:uFillTx/>
                <a:latin typeface="Cambria" panose="02040503050406030204" pitchFamily="18" charset="0"/>
                <a:ea typeface="+mn-ea"/>
                <a:cs typeface="+mn-cs"/>
              </a:rPr>
              <a:t>Click to edit Master text styles</a:t>
            </a:r>
          </a:p>
          <a:p>
            <a:pPr marL="342896" marR="0" lvl="1" indent="-137159" algn="l" defTabSz="685793" rtl="0" eaLnBrk="1" fontAlgn="auto" latinLnBrk="0" hangingPunct="1">
              <a:lnSpc>
                <a:spcPct val="90000"/>
              </a:lnSpc>
              <a:spcBef>
                <a:spcPts val="225"/>
              </a:spcBef>
              <a:spcAft>
                <a:spcPts val="225"/>
              </a:spcAft>
              <a:buClr>
                <a:schemeClr val="accent1"/>
              </a:buClr>
              <a:buSzTx/>
              <a:buFont typeface="Wingdings 2" pitchFamily="18" charset="2"/>
              <a:buChar char=""/>
              <a:tabLst/>
              <a:defRPr/>
            </a:pPr>
            <a:r>
              <a:rPr kumimoji="0" lang="en-US" sz="1800" b="0" i="0" u="none" strike="noStrike" kern="1200" cap="none" spc="0" normalizeH="0" baseline="0" noProof="0" dirty="0">
                <a:ln>
                  <a:noFill/>
                </a:ln>
                <a:solidFill>
                  <a:sysClr val="windowText" lastClr="000000">
                    <a:lumMod val="50000"/>
                    <a:lumOff val="50000"/>
                  </a:sysClr>
                </a:solidFill>
                <a:effectLst/>
                <a:uLnTx/>
                <a:uFillTx/>
                <a:latin typeface="Cambria" panose="02040503050406030204" pitchFamily="18" charset="0"/>
                <a:ea typeface="+mn-ea"/>
                <a:cs typeface="+mn-cs"/>
              </a:rPr>
              <a:t>Second level</a:t>
            </a:r>
          </a:p>
          <a:p>
            <a:pPr marL="548635" marR="0" lvl="2" indent="-137159" algn="l" defTabSz="685793" rtl="0" eaLnBrk="1" fontAlgn="auto" latinLnBrk="0" hangingPunct="1">
              <a:lnSpc>
                <a:spcPct val="90000"/>
              </a:lnSpc>
              <a:spcBef>
                <a:spcPts val="225"/>
              </a:spcBef>
              <a:spcAft>
                <a:spcPts val="225"/>
              </a:spcAft>
              <a:buClr>
                <a:schemeClr val="accent1"/>
              </a:buClr>
              <a:buSzTx/>
              <a:buFont typeface="Wingdings 2" pitchFamily="18" charset="2"/>
              <a:buChar char=""/>
              <a:tabLst/>
              <a:defRPr/>
            </a:pPr>
            <a:r>
              <a:rPr kumimoji="0" lang="en-US" sz="1620" b="0" i="0" u="none" strike="noStrike" kern="1200" cap="none" spc="0" normalizeH="0" baseline="0" noProof="0" dirty="0">
                <a:ln>
                  <a:noFill/>
                </a:ln>
                <a:solidFill>
                  <a:sysClr val="windowText" lastClr="000000">
                    <a:lumMod val="50000"/>
                    <a:lumOff val="50000"/>
                  </a:sysClr>
                </a:solidFill>
                <a:effectLst/>
                <a:uLnTx/>
                <a:uFillTx/>
                <a:latin typeface="Cambria" panose="02040503050406030204" pitchFamily="18" charset="0"/>
                <a:ea typeface="+mn-ea"/>
                <a:cs typeface="+mn-cs"/>
              </a:rPr>
              <a:t>Third level</a:t>
            </a:r>
          </a:p>
          <a:p>
            <a:pPr marL="754373" marR="0" lvl="3" indent="-137159" algn="l" defTabSz="685793" rtl="0" eaLnBrk="1" fontAlgn="auto" latinLnBrk="0" hangingPunct="1">
              <a:lnSpc>
                <a:spcPct val="90000"/>
              </a:lnSpc>
              <a:spcBef>
                <a:spcPts val="225"/>
              </a:spcBef>
              <a:spcAft>
                <a:spcPts val="225"/>
              </a:spcAft>
              <a:buClr>
                <a:schemeClr val="accent1"/>
              </a:buClr>
              <a:buSzTx/>
              <a:buFont typeface="Wingdings 2" pitchFamily="18" charset="2"/>
              <a:buChar char=""/>
              <a:tabLst/>
              <a:defRPr/>
            </a:pPr>
            <a:r>
              <a:rPr kumimoji="0" lang="en-US" sz="1620" b="0" i="0" u="none" strike="noStrike" kern="1200" cap="none" spc="0" normalizeH="0" baseline="0" noProof="0" dirty="0">
                <a:ln>
                  <a:noFill/>
                </a:ln>
                <a:solidFill>
                  <a:sysClr val="windowText" lastClr="000000">
                    <a:lumMod val="50000"/>
                    <a:lumOff val="50000"/>
                  </a:sysClr>
                </a:solidFill>
                <a:effectLst/>
                <a:uLnTx/>
                <a:uFillTx/>
                <a:latin typeface="Cambria" panose="02040503050406030204" pitchFamily="18" charset="0"/>
                <a:ea typeface="+mn-ea"/>
                <a:cs typeface="+mn-cs"/>
              </a:rPr>
              <a:t>Fourth level</a:t>
            </a:r>
          </a:p>
          <a:p>
            <a:pPr marL="960110" marR="0" lvl="4" indent="-137159" algn="l" defTabSz="685793" rtl="0" eaLnBrk="1" fontAlgn="auto" latinLnBrk="0" hangingPunct="1">
              <a:lnSpc>
                <a:spcPct val="90000"/>
              </a:lnSpc>
              <a:spcBef>
                <a:spcPts val="225"/>
              </a:spcBef>
              <a:spcAft>
                <a:spcPts val="225"/>
              </a:spcAft>
              <a:buClr>
                <a:schemeClr val="accent1"/>
              </a:buClr>
              <a:buSzTx/>
              <a:buFont typeface="Wingdings 2" pitchFamily="18" charset="2"/>
              <a:buChar char=""/>
              <a:tabLst/>
              <a:defRPr/>
            </a:pPr>
            <a:r>
              <a:rPr kumimoji="0" lang="en-US" sz="1620" b="0" i="0" u="none" strike="noStrike" kern="1200" cap="none" spc="0" normalizeH="0" baseline="0" noProof="0" dirty="0">
                <a:ln>
                  <a:noFill/>
                </a:ln>
                <a:solidFill>
                  <a:sysClr val="windowText" lastClr="000000">
                    <a:lumMod val="50000"/>
                    <a:lumOff val="50000"/>
                  </a:sysClr>
                </a:solidFill>
                <a:effectLst/>
                <a:uLnTx/>
                <a:uFillTx/>
                <a:latin typeface="Cambria" panose="02040503050406030204" pitchFamily="18" charset="0"/>
                <a:ea typeface="+mn-ea"/>
                <a:cs typeface="+mn-cs"/>
              </a:rPr>
              <a:t>Fifth level</a:t>
            </a:r>
          </a:p>
        </p:txBody>
      </p:sp>
      <p:sp>
        <p:nvSpPr>
          <p:cNvPr id="10" name="Slide Number Placeholder 5">
            <a:extLst>
              <a:ext uri="{FF2B5EF4-FFF2-40B4-BE49-F238E27FC236}">
                <a16:creationId xmlns:a16="http://schemas.microsoft.com/office/drawing/2014/main" id="{835DF386-ED94-8E45-97A2-13A8671EEF1C}"/>
              </a:ext>
            </a:extLst>
          </p:cNvPr>
          <p:cNvSpPr txBox="1">
            <a:spLocks/>
          </p:cNvSpPr>
          <p:nvPr userDrawn="1"/>
        </p:nvSpPr>
        <p:spPr>
          <a:xfrm>
            <a:off x="685806" y="6317622"/>
            <a:ext cx="6697793" cy="540383"/>
          </a:xfrm>
          <a:prstGeom prst="rect">
            <a:avLst/>
          </a:prstGeom>
          <a:ln>
            <a:noFill/>
          </a:ln>
          <a:effectLst/>
        </p:spPr>
        <p:txBody>
          <a:bodyPr vert="horz" lIns="0" tIns="34290" rIns="0" bIns="3429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25" dirty="0">
                <a:solidFill>
                  <a:schemeClr val="bg2"/>
                </a:solidFill>
              </a:rPr>
              <a:t>U.S. Department of Commerce | National Oceanic and Atmospheric Administration | National Marine Fisheries Service</a:t>
            </a:r>
          </a:p>
        </p:txBody>
      </p:sp>
      <p:sp>
        <p:nvSpPr>
          <p:cNvPr id="11" name="TextBox 10">
            <a:extLst>
              <a:ext uri="{FF2B5EF4-FFF2-40B4-BE49-F238E27FC236}">
                <a16:creationId xmlns:a16="http://schemas.microsoft.com/office/drawing/2014/main" id="{56F8CC24-C793-6345-B141-212207FA4485}"/>
              </a:ext>
            </a:extLst>
          </p:cNvPr>
          <p:cNvSpPr txBox="1"/>
          <p:nvPr userDrawn="1"/>
        </p:nvSpPr>
        <p:spPr>
          <a:xfrm>
            <a:off x="126124" y="6304134"/>
            <a:ext cx="559676" cy="553871"/>
          </a:xfrm>
          <a:prstGeom prst="rect">
            <a:avLst/>
          </a:prstGeom>
          <a:noFill/>
        </p:spPr>
        <p:txBody>
          <a:bodyPr wrap="square" lIns="0" tIns="0" rIns="0" bIns="0" rtlCol="0" anchor="ctr" anchorCtr="0">
            <a:noAutofit/>
          </a:bodyPr>
          <a:lstStyle/>
          <a:p>
            <a:pPr marL="0" marR="0" indent="0" algn="l" defTabSz="685793" rtl="0" eaLnBrk="1" fontAlgn="auto" latinLnBrk="0" hangingPunct="1">
              <a:lnSpc>
                <a:spcPct val="100000"/>
              </a:lnSpc>
              <a:spcBef>
                <a:spcPts val="0"/>
              </a:spcBef>
              <a:spcAft>
                <a:spcPts val="0"/>
              </a:spcAft>
              <a:buClrTx/>
              <a:buSzTx/>
              <a:buFontTx/>
              <a:buNone/>
              <a:tabLst/>
              <a:defRPr/>
            </a:pPr>
            <a:r>
              <a:rPr lang="en-US" sz="900" b="1" i="0" dirty="0">
                <a:solidFill>
                  <a:srgbClr val="13B9C2"/>
                </a:solidFill>
                <a:latin typeface="Arial Narrow" charset="0"/>
                <a:ea typeface="Arial Narrow" charset="0"/>
                <a:cs typeface="Arial Narrow" charset="0"/>
              </a:rPr>
              <a:t>Page </a:t>
            </a:r>
            <a:fld id="{632D3AEB-7CBE-3049-91AC-335C6B4F5BF6}" type="slidenum">
              <a:rPr lang="en-US" sz="900" b="1" i="0" smtClean="0">
                <a:solidFill>
                  <a:srgbClr val="13B9C2"/>
                </a:solidFill>
                <a:latin typeface="Arial Narrow" charset="0"/>
                <a:ea typeface="Arial Narrow" charset="0"/>
                <a:cs typeface="Arial Narrow" charset="0"/>
              </a:rPr>
              <a:pPr marL="0" marR="0" indent="0" algn="l" defTabSz="685793" rtl="0" eaLnBrk="1" fontAlgn="auto" latinLnBrk="0" hangingPunct="1">
                <a:lnSpc>
                  <a:spcPct val="100000"/>
                </a:lnSpc>
                <a:spcBef>
                  <a:spcPts val="0"/>
                </a:spcBef>
                <a:spcAft>
                  <a:spcPts val="0"/>
                </a:spcAft>
                <a:buClrTx/>
                <a:buSzTx/>
                <a:buFontTx/>
                <a:buNone/>
                <a:tabLst/>
                <a:defRPr/>
              </a:pPr>
              <a:t>‹#›</a:t>
            </a:fld>
            <a:endParaRPr lang="en-US" sz="900" b="1" i="0" dirty="0">
              <a:solidFill>
                <a:srgbClr val="13B9C2"/>
              </a:solidFill>
              <a:latin typeface="Arial Narrow" charset="0"/>
              <a:ea typeface="Arial Narrow" charset="0"/>
              <a:cs typeface="Arial Narrow" charset="0"/>
            </a:endParaRPr>
          </a:p>
        </p:txBody>
      </p:sp>
      <p:sp>
        <p:nvSpPr>
          <p:cNvPr id="12" name="Freeform 11">
            <a:extLst>
              <a:ext uri="{FF2B5EF4-FFF2-40B4-BE49-F238E27FC236}">
                <a16:creationId xmlns:a16="http://schemas.microsoft.com/office/drawing/2014/main" id="{78D0646D-F9D5-B04B-8F2C-165660A6BD99}"/>
              </a:ext>
            </a:extLst>
          </p:cNvPr>
          <p:cNvSpPr/>
          <p:nvPr userDrawn="1"/>
        </p:nvSpPr>
        <p:spPr>
          <a:xfrm rot="10800000" flipH="1" flipV="1">
            <a:off x="6388274" y="-1"/>
            <a:ext cx="2733012" cy="68580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 name="connsiteX0" fmla="*/ 168461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84619 w 1696743"/>
              <a:gd name="connsiteY4" fmla="*/ 5463677 h 5463677"/>
              <a:gd name="connsiteX0" fmla="*/ 1684619 w 1684980"/>
              <a:gd name="connsiteY0" fmla="*/ 5463677 h 5463677"/>
              <a:gd name="connsiteX1" fmla="*/ 0 w 1684980"/>
              <a:gd name="connsiteY1" fmla="*/ 5454085 h 5463677"/>
              <a:gd name="connsiteX2" fmla="*/ 980930 w 1684980"/>
              <a:gd name="connsiteY2" fmla="*/ 0 h 5463677"/>
              <a:gd name="connsiteX3" fmla="*/ 1661463 w 1684980"/>
              <a:gd name="connsiteY3" fmla="*/ 4620 h 5463677"/>
              <a:gd name="connsiteX4" fmla="*/ 1684619 w 1684980"/>
              <a:gd name="connsiteY4" fmla="*/ 5463677 h 5463677"/>
              <a:gd name="connsiteX0" fmla="*/ 1684619 w 1685254"/>
              <a:gd name="connsiteY0" fmla="*/ 5463677 h 5463677"/>
              <a:gd name="connsiteX1" fmla="*/ 0 w 1685254"/>
              <a:gd name="connsiteY1" fmla="*/ 5454085 h 5463677"/>
              <a:gd name="connsiteX2" fmla="*/ 980930 w 1685254"/>
              <a:gd name="connsiteY2" fmla="*/ 0 h 5463677"/>
              <a:gd name="connsiteX3" fmla="*/ 1661463 w 1685254"/>
              <a:gd name="connsiteY3" fmla="*/ 4620 h 5463677"/>
              <a:gd name="connsiteX4" fmla="*/ 1684619 w 1685254"/>
              <a:gd name="connsiteY4" fmla="*/ 5463677 h 5463677"/>
              <a:gd name="connsiteX0" fmla="*/ 1684619 w 1691967"/>
              <a:gd name="connsiteY0" fmla="*/ 5463677 h 5463677"/>
              <a:gd name="connsiteX1" fmla="*/ 0 w 1691967"/>
              <a:gd name="connsiteY1" fmla="*/ 5454085 h 5463677"/>
              <a:gd name="connsiteX2" fmla="*/ 980930 w 1691967"/>
              <a:gd name="connsiteY2" fmla="*/ 0 h 5463677"/>
              <a:gd name="connsiteX3" fmla="*/ 1686663 w 1691967"/>
              <a:gd name="connsiteY3" fmla="*/ 4620 h 5463677"/>
              <a:gd name="connsiteX4" fmla="*/ 1684619 w 1691967"/>
              <a:gd name="connsiteY4" fmla="*/ 5463677 h 5463677"/>
              <a:gd name="connsiteX0" fmla="*/ 1593900 w 1687521"/>
              <a:gd name="connsiteY0" fmla="*/ 5463677 h 5463677"/>
              <a:gd name="connsiteX1" fmla="*/ 0 w 1687521"/>
              <a:gd name="connsiteY1" fmla="*/ 5454085 h 5463677"/>
              <a:gd name="connsiteX2" fmla="*/ 980930 w 1687521"/>
              <a:gd name="connsiteY2" fmla="*/ 0 h 5463677"/>
              <a:gd name="connsiteX3" fmla="*/ 1686663 w 1687521"/>
              <a:gd name="connsiteY3" fmla="*/ 4620 h 5463677"/>
              <a:gd name="connsiteX4" fmla="*/ 1593900 w 1687521"/>
              <a:gd name="connsiteY4" fmla="*/ 5463677 h 5463677"/>
              <a:gd name="connsiteX0" fmla="*/ 1593900 w 1687130"/>
              <a:gd name="connsiteY0" fmla="*/ 5463677 h 5463677"/>
              <a:gd name="connsiteX1" fmla="*/ 0 w 1687130"/>
              <a:gd name="connsiteY1" fmla="*/ 5454085 h 5463677"/>
              <a:gd name="connsiteX2" fmla="*/ 980930 w 1687130"/>
              <a:gd name="connsiteY2" fmla="*/ 0 h 5463677"/>
              <a:gd name="connsiteX3" fmla="*/ 1686663 w 1687130"/>
              <a:gd name="connsiteY3" fmla="*/ 4620 h 5463677"/>
              <a:gd name="connsiteX4" fmla="*/ 1593900 w 1687130"/>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30" h="5463677">
                <a:moveTo>
                  <a:pt x="1593900" y="5463677"/>
                </a:moveTo>
                <a:lnTo>
                  <a:pt x="0" y="5454085"/>
                </a:lnTo>
                <a:lnTo>
                  <a:pt x="980930" y="0"/>
                </a:lnTo>
                <a:lnTo>
                  <a:pt x="1686663" y="4620"/>
                </a:lnTo>
                <a:cubicBezTo>
                  <a:pt x="1697742" y="2539787"/>
                  <a:pt x="1507222" y="3468373"/>
                  <a:pt x="1593900" y="5463677"/>
                </a:cubicBez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Freeform 12">
            <a:extLst>
              <a:ext uri="{FF2B5EF4-FFF2-40B4-BE49-F238E27FC236}">
                <a16:creationId xmlns:a16="http://schemas.microsoft.com/office/drawing/2014/main" id="{0201505A-181C-B241-996D-6224947FBDC3}"/>
              </a:ext>
            </a:extLst>
          </p:cNvPr>
          <p:cNvSpPr/>
          <p:nvPr userDrawn="1"/>
        </p:nvSpPr>
        <p:spPr>
          <a:xfrm>
            <a:off x="7125343" y="0"/>
            <a:ext cx="2018657" cy="6870664"/>
          </a:xfrm>
          <a:custGeom>
            <a:avLst/>
            <a:gdLst>
              <a:gd name="connsiteX0" fmla="*/ 2004484 w 2018657"/>
              <a:gd name="connsiteY0" fmla="*/ 0 h 6870664"/>
              <a:gd name="connsiteX1" fmla="*/ 2018657 w 2018657"/>
              <a:gd name="connsiteY1" fmla="*/ 0 h 6870664"/>
              <a:gd name="connsiteX2" fmla="*/ 2018657 w 2018657"/>
              <a:gd name="connsiteY2" fmla="*/ 6870664 h 6870664"/>
              <a:gd name="connsiteX3" fmla="*/ 0 w 2018657"/>
              <a:gd name="connsiteY3" fmla="*/ 6870664 h 6870664"/>
              <a:gd name="connsiteX4" fmla="*/ 155565 w 2018657"/>
              <a:gd name="connsiteY4" fmla="*/ 6774688 h 6870664"/>
              <a:gd name="connsiteX5" fmla="*/ 1980631 w 2018657"/>
              <a:gd name="connsiteY5" fmla="*/ 312225 h 6870664"/>
              <a:gd name="connsiteX6" fmla="*/ 2004484 w 2018657"/>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57" h="6870664">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4" name="Picture 13" descr="NOAA Fisheries logo">
            <a:extLst>
              <a:ext uri="{FF2B5EF4-FFF2-40B4-BE49-F238E27FC236}">
                <a16:creationId xmlns:a16="http://schemas.microsoft.com/office/drawing/2014/main" id="{9E671C4F-1224-7644-8C91-C0970FE43E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5733" y="6139452"/>
            <a:ext cx="1404945" cy="640031"/>
          </a:xfrm>
          <a:prstGeom prst="rect">
            <a:avLst/>
          </a:prstGeom>
          <a:noFill/>
          <a:ln>
            <a:noFill/>
          </a:ln>
        </p:spPr>
      </p:pic>
    </p:spTree>
    <p:extLst>
      <p:ext uri="{BB962C8B-B14F-4D97-AF65-F5344CB8AC3E}">
        <p14:creationId xmlns:p14="http://schemas.microsoft.com/office/powerpoint/2010/main" val="4142873473"/>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524038FA-FDDD-264F-AC41-2CCC88C807B9}"/>
              </a:ext>
            </a:extLst>
          </p:cNvPr>
          <p:cNvSpPr/>
          <p:nvPr userDrawn="1"/>
        </p:nvSpPr>
        <p:spPr>
          <a:xfrm rot="10800000">
            <a:off x="7" y="1"/>
            <a:ext cx="1679027"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3155"/>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Title 1">
            <a:extLst>
              <a:ext uri="{FF2B5EF4-FFF2-40B4-BE49-F238E27FC236}">
                <a16:creationId xmlns:a16="http://schemas.microsoft.com/office/drawing/2014/main" id="{9F210A69-DB42-F049-9908-DE0AF0E864F5}"/>
              </a:ext>
            </a:extLst>
          </p:cNvPr>
          <p:cNvSpPr>
            <a:spLocks noGrp="1"/>
          </p:cNvSpPr>
          <p:nvPr>
            <p:ph type="ctrTitle"/>
          </p:nvPr>
        </p:nvSpPr>
        <p:spPr>
          <a:xfrm>
            <a:off x="1259714" y="907060"/>
            <a:ext cx="7063740" cy="588623"/>
          </a:xfrm>
          <a:prstGeom prst="rect">
            <a:avLst/>
          </a:prstGeom>
        </p:spPr>
        <p:txBody>
          <a:bodyPr wrap="square" lIns="0" tIns="0" rIns="0" bIns="0" anchor="t" anchorCtr="0">
            <a:spAutoFit/>
          </a:bodyPr>
          <a:lstStyle>
            <a:lvl1pPr algn="l">
              <a:lnSpc>
                <a:spcPct val="85000"/>
              </a:lnSpc>
              <a:defRPr sz="4500" b="0" i="0" baseline="0">
                <a:solidFill>
                  <a:srgbClr val="103D72"/>
                </a:solidFill>
                <a:latin typeface="Cambria" charset="0"/>
                <a:ea typeface="Cambria" charset="0"/>
                <a:cs typeface="Cambria" charset="0"/>
              </a:defRPr>
            </a:lvl1pPr>
          </a:lstStyle>
          <a:p>
            <a:r>
              <a:rPr lang="en-US" dirty="0"/>
              <a:t>Click to edit Master title style</a:t>
            </a:r>
          </a:p>
        </p:txBody>
      </p:sp>
      <p:sp>
        <p:nvSpPr>
          <p:cNvPr id="17" name="Freeform 16">
            <a:extLst>
              <a:ext uri="{FF2B5EF4-FFF2-40B4-BE49-F238E27FC236}">
                <a16:creationId xmlns:a16="http://schemas.microsoft.com/office/drawing/2014/main" id="{8057DA6B-E845-0649-86C3-A2CB3E1991B7}"/>
              </a:ext>
            </a:extLst>
          </p:cNvPr>
          <p:cNvSpPr/>
          <p:nvPr userDrawn="1"/>
        </p:nvSpPr>
        <p:spPr>
          <a:xfrm rot="10800000" flipH="1" flipV="1">
            <a:off x="6388274" y="-1"/>
            <a:ext cx="2733012" cy="68580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 name="connsiteX0" fmla="*/ 168461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84619 w 1696743"/>
              <a:gd name="connsiteY4" fmla="*/ 5463677 h 5463677"/>
              <a:gd name="connsiteX0" fmla="*/ 1684619 w 1684980"/>
              <a:gd name="connsiteY0" fmla="*/ 5463677 h 5463677"/>
              <a:gd name="connsiteX1" fmla="*/ 0 w 1684980"/>
              <a:gd name="connsiteY1" fmla="*/ 5454085 h 5463677"/>
              <a:gd name="connsiteX2" fmla="*/ 980930 w 1684980"/>
              <a:gd name="connsiteY2" fmla="*/ 0 h 5463677"/>
              <a:gd name="connsiteX3" fmla="*/ 1661463 w 1684980"/>
              <a:gd name="connsiteY3" fmla="*/ 4620 h 5463677"/>
              <a:gd name="connsiteX4" fmla="*/ 1684619 w 1684980"/>
              <a:gd name="connsiteY4" fmla="*/ 5463677 h 5463677"/>
              <a:gd name="connsiteX0" fmla="*/ 1684619 w 1685254"/>
              <a:gd name="connsiteY0" fmla="*/ 5463677 h 5463677"/>
              <a:gd name="connsiteX1" fmla="*/ 0 w 1685254"/>
              <a:gd name="connsiteY1" fmla="*/ 5454085 h 5463677"/>
              <a:gd name="connsiteX2" fmla="*/ 980930 w 1685254"/>
              <a:gd name="connsiteY2" fmla="*/ 0 h 5463677"/>
              <a:gd name="connsiteX3" fmla="*/ 1661463 w 1685254"/>
              <a:gd name="connsiteY3" fmla="*/ 4620 h 5463677"/>
              <a:gd name="connsiteX4" fmla="*/ 1684619 w 1685254"/>
              <a:gd name="connsiteY4" fmla="*/ 5463677 h 5463677"/>
              <a:gd name="connsiteX0" fmla="*/ 1684619 w 1691967"/>
              <a:gd name="connsiteY0" fmla="*/ 5463677 h 5463677"/>
              <a:gd name="connsiteX1" fmla="*/ 0 w 1691967"/>
              <a:gd name="connsiteY1" fmla="*/ 5454085 h 5463677"/>
              <a:gd name="connsiteX2" fmla="*/ 980930 w 1691967"/>
              <a:gd name="connsiteY2" fmla="*/ 0 h 5463677"/>
              <a:gd name="connsiteX3" fmla="*/ 1686663 w 1691967"/>
              <a:gd name="connsiteY3" fmla="*/ 4620 h 5463677"/>
              <a:gd name="connsiteX4" fmla="*/ 1684619 w 1691967"/>
              <a:gd name="connsiteY4" fmla="*/ 5463677 h 5463677"/>
              <a:gd name="connsiteX0" fmla="*/ 1593900 w 1687521"/>
              <a:gd name="connsiteY0" fmla="*/ 5463677 h 5463677"/>
              <a:gd name="connsiteX1" fmla="*/ 0 w 1687521"/>
              <a:gd name="connsiteY1" fmla="*/ 5454085 h 5463677"/>
              <a:gd name="connsiteX2" fmla="*/ 980930 w 1687521"/>
              <a:gd name="connsiteY2" fmla="*/ 0 h 5463677"/>
              <a:gd name="connsiteX3" fmla="*/ 1686663 w 1687521"/>
              <a:gd name="connsiteY3" fmla="*/ 4620 h 5463677"/>
              <a:gd name="connsiteX4" fmla="*/ 1593900 w 1687521"/>
              <a:gd name="connsiteY4" fmla="*/ 5463677 h 5463677"/>
              <a:gd name="connsiteX0" fmla="*/ 1593900 w 1687130"/>
              <a:gd name="connsiteY0" fmla="*/ 5463677 h 5463677"/>
              <a:gd name="connsiteX1" fmla="*/ 0 w 1687130"/>
              <a:gd name="connsiteY1" fmla="*/ 5454085 h 5463677"/>
              <a:gd name="connsiteX2" fmla="*/ 980930 w 1687130"/>
              <a:gd name="connsiteY2" fmla="*/ 0 h 5463677"/>
              <a:gd name="connsiteX3" fmla="*/ 1686663 w 1687130"/>
              <a:gd name="connsiteY3" fmla="*/ 4620 h 5463677"/>
              <a:gd name="connsiteX4" fmla="*/ 1593900 w 1687130"/>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30" h="5463677">
                <a:moveTo>
                  <a:pt x="1593900" y="5463677"/>
                </a:moveTo>
                <a:lnTo>
                  <a:pt x="0" y="5454085"/>
                </a:lnTo>
                <a:lnTo>
                  <a:pt x="980930" y="0"/>
                </a:lnTo>
                <a:lnTo>
                  <a:pt x="1686663" y="4620"/>
                </a:lnTo>
                <a:cubicBezTo>
                  <a:pt x="1697742" y="2539787"/>
                  <a:pt x="1507222" y="3468373"/>
                  <a:pt x="1593900" y="5463677"/>
                </a:cubicBez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Freeform 17">
            <a:extLst>
              <a:ext uri="{FF2B5EF4-FFF2-40B4-BE49-F238E27FC236}">
                <a16:creationId xmlns:a16="http://schemas.microsoft.com/office/drawing/2014/main" id="{F4F873C5-CDA6-0B46-AB16-55EC94A468D2}"/>
              </a:ext>
            </a:extLst>
          </p:cNvPr>
          <p:cNvSpPr/>
          <p:nvPr userDrawn="1"/>
        </p:nvSpPr>
        <p:spPr>
          <a:xfrm>
            <a:off x="7125343" y="0"/>
            <a:ext cx="2018657" cy="6870664"/>
          </a:xfrm>
          <a:custGeom>
            <a:avLst/>
            <a:gdLst>
              <a:gd name="connsiteX0" fmla="*/ 2004484 w 2018657"/>
              <a:gd name="connsiteY0" fmla="*/ 0 h 6870664"/>
              <a:gd name="connsiteX1" fmla="*/ 2018657 w 2018657"/>
              <a:gd name="connsiteY1" fmla="*/ 0 h 6870664"/>
              <a:gd name="connsiteX2" fmla="*/ 2018657 w 2018657"/>
              <a:gd name="connsiteY2" fmla="*/ 6870664 h 6870664"/>
              <a:gd name="connsiteX3" fmla="*/ 0 w 2018657"/>
              <a:gd name="connsiteY3" fmla="*/ 6870664 h 6870664"/>
              <a:gd name="connsiteX4" fmla="*/ 155565 w 2018657"/>
              <a:gd name="connsiteY4" fmla="*/ 6774688 h 6870664"/>
              <a:gd name="connsiteX5" fmla="*/ 1980631 w 2018657"/>
              <a:gd name="connsiteY5" fmla="*/ 312225 h 6870664"/>
              <a:gd name="connsiteX6" fmla="*/ 2004484 w 2018657"/>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57" h="6870664">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9" name="Picture 18" descr="NOAA Fisheries logo">
            <a:extLst>
              <a:ext uri="{FF2B5EF4-FFF2-40B4-BE49-F238E27FC236}">
                <a16:creationId xmlns:a16="http://schemas.microsoft.com/office/drawing/2014/main" id="{A4246877-5026-4B48-B69E-26CA5E4DF6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5733" y="6139452"/>
            <a:ext cx="1404945" cy="640031"/>
          </a:xfrm>
          <a:prstGeom prst="rect">
            <a:avLst/>
          </a:prstGeom>
          <a:noFill/>
          <a:ln>
            <a:noFill/>
          </a:ln>
        </p:spPr>
      </p:pic>
    </p:spTree>
    <p:extLst>
      <p:ext uri="{BB962C8B-B14F-4D97-AF65-F5344CB8AC3E}">
        <p14:creationId xmlns:p14="http://schemas.microsoft.com/office/powerpoint/2010/main" val="2243167374"/>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image divider">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DF21FA8-693C-4349-B50A-C002E55F7F5B}"/>
              </a:ext>
            </a:extLst>
          </p:cNvPr>
          <p:cNvSpPr/>
          <p:nvPr userDrawn="1"/>
        </p:nvSpPr>
        <p:spPr>
          <a:xfrm rot="10800000">
            <a:off x="7" y="1"/>
            <a:ext cx="1679027"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3155"/>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itle 1">
            <a:extLst>
              <a:ext uri="{FF2B5EF4-FFF2-40B4-BE49-F238E27FC236}">
                <a16:creationId xmlns:a16="http://schemas.microsoft.com/office/drawing/2014/main" id="{404860ED-2C07-EB41-9FEE-E420AA655ECB}"/>
              </a:ext>
            </a:extLst>
          </p:cNvPr>
          <p:cNvSpPr>
            <a:spLocks noGrp="1"/>
          </p:cNvSpPr>
          <p:nvPr>
            <p:ph type="ctrTitle"/>
          </p:nvPr>
        </p:nvSpPr>
        <p:spPr>
          <a:xfrm>
            <a:off x="1259714" y="907060"/>
            <a:ext cx="7063740" cy="588623"/>
          </a:xfrm>
          <a:prstGeom prst="rect">
            <a:avLst/>
          </a:prstGeom>
        </p:spPr>
        <p:txBody>
          <a:bodyPr wrap="square" lIns="0" tIns="0" rIns="0" bIns="0" anchor="t" anchorCtr="0">
            <a:spAutoFit/>
          </a:bodyPr>
          <a:lstStyle>
            <a:lvl1pPr algn="l">
              <a:lnSpc>
                <a:spcPct val="85000"/>
              </a:lnSpc>
              <a:defRPr sz="4500" b="0" i="0" baseline="0">
                <a:solidFill>
                  <a:srgbClr val="103D72"/>
                </a:solidFill>
                <a:latin typeface="Cambria" charset="0"/>
                <a:ea typeface="Cambria" charset="0"/>
                <a:cs typeface="Cambria" charset="0"/>
              </a:defRPr>
            </a:lvl1pPr>
          </a:lstStyle>
          <a:p>
            <a:r>
              <a:rPr lang="en-US" dirty="0"/>
              <a:t>Click to edit Master title style</a:t>
            </a:r>
          </a:p>
        </p:txBody>
      </p:sp>
      <p:sp>
        <p:nvSpPr>
          <p:cNvPr id="10" name="Freeform 9">
            <a:extLst>
              <a:ext uri="{FF2B5EF4-FFF2-40B4-BE49-F238E27FC236}">
                <a16:creationId xmlns:a16="http://schemas.microsoft.com/office/drawing/2014/main" id="{F6E9D7AB-DCAB-2345-B6D9-4564D009E051}"/>
              </a:ext>
            </a:extLst>
          </p:cNvPr>
          <p:cNvSpPr/>
          <p:nvPr userDrawn="1"/>
        </p:nvSpPr>
        <p:spPr>
          <a:xfrm rot="10800000" flipH="1" flipV="1">
            <a:off x="6388274" y="-1"/>
            <a:ext cx="2733012" cy="68580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 name="connsiteX0" fmla="*/ 168461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84619 w 1696743"/>
              <a:gd name="connsiteY4" fmla="*/ 5463677 h 5463677"/>
              <a:gd name="connsiteX0" fmla="*/ 1684619 w 1684980"/>
              <a:gd name="connsiteY0" fmla="*/ 5463677 h 5463677"/>
              <a:gd name="connsiteX1" fmla="*/ 0 w 1684980"/>
              <a:gd name="connsiteY1" fmla="*/ 5454085 h 5463677"/>
              <a:gd name="connsiteX2" fmla="*/ 980930 w 1684980"/>
              <a:gd name="connsiteY2" fmla="*/ 0 h 5463677"/>
              <a:gd name="connsiteX3" fmla="*/ 1661463 w 1684980"/>
              <a:gd name="connsiteY3" fmla="*/ 4620 h 5463677"/>
              <a:gd name="connsiteX4" fmla="*/ 1684619 w 1684980"/>
              <a:gd name="connsiteY4" fmla="*/ 5463677 h 5463677"/>
              <a:gd name="connsiteX0" fmla="*/ 1684619 w 1685254"/>
              <a:gd name="connsiteY0" fmla="*/ 5463677 h 5463677"/>
              <a:gd name="connsiteX1" fmla="*/ 0 w 1685254"/>
              <a:gd name="connsiteY1" fmla="*/ 5454085 h 5463677"/>
              <a:gd name="connsiteX2" fmla="*/ 980930 w 1685254"/>
              <a:gd name="connsiteY2" fmla="*/ 0 h 5463677"/>
              <a:gd name="connsiteX3" fmla="*/ 1661463 w 1685254"/>
              <a:gd name="connsiteY3" fmla="*/ 4620 h 5463677"/>
              <a:gd name="connsiteX4" fmla="*/ 1684619 w 1685254"/>
              <a:gd name="connsiteY4" fmla="*/ 5463677 h 5463677"/>
              <a:gd name="connsiteX0" fmla="*/ 1684619 w 1691967"/>
              <a:gd name="connsiteY0" fmla="*/ 5463677 h 5463677"/>
              <a:gd name="connsiteX1" fmla="*/ 0 w 1691967"/>
              <a:gd name="connsiteY1" fmla="*/ 5454085 h 5463677"/>
              <a:gd name="connsiteX2" fmla="*/ 980930 w 1691967"/>
              <a:gd name="connsiteY2" fmla="*/ 0 h 5463677"/>
              <a:gd name="connsiteX3" fmla="*/ 1686663 w 1691967"/>
              <a:gd name="connsiteY3" fmla="*/ 4620 h 5463677"/>
              <a:gd name="connsiteX4" fmla="*/ 1684619 w 1691967"/>
              <a:gd name="connsiteY4" fmla="*/ 5463677 h 5463677"/>
              <a:gd name="connsiteX0" fmla="*/ 1593900 w 1687521"/>
              <a:gd name="connsiteY0" fmla="*/ 5463677 h 5463677"/>
              <a:gd name="connsiteX1" fmla="*/ 0 w 1687521"/>
              <a:gd name="connsiteY1" fmla="*/ 5454085 h 5463677"/>
              <a:gd name="connsiteX2" fmla="*/ 980930 w 1687521"/>
              <a:gd name="connsiteY2" fmla="*/ 0 h 5463677"/>
              <a:gd name="connsiteX3" fmla="*/ 1686663 w 1687521"/>
              <a:gd name="connsiteY3" fmla="*/ 4620 h 5463677"/>
              <a:gd name="connsiteX4" fmla="*/ 1593900 w 1687521"/>
              <a:gd name="connsiteY4" fmla="*/ 5463677 h 5463677"/>
              <a:gd name="connsiteX0" fmla="*/ 1593900 w 1687130"/>
              <a:gd name="connsiteY0" fmla="*/ 5463677 h 5463677"/>
              <a:gd name="connsiteX1" fmla="*/ 0 w 1687130"/>
              <a:gd name="connsiteY1" fmla="*/ 5454085 h 5463677"/>
              <a:gd name="connsiteX2" fmla="*/ 980930 w 1687130"/>
              <a:gd name="connsiteY2" fmla="*/ 0 h 5463677"/>
              <a:gd name="connsiteX3" fmla="*/ 1686663 w 1687130"/>
              <a:gd name="connsiteY3" fmla="*/ 4620 h 5463677"/>
              <a:gd name="connsiteX4" fmla="*/ 1593900 w 1687130"/>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30" h="5463677">
                <a:moveTo>
                  <a:pt x="1593900" y="5463677"/>
                </a:moveTo>
                <a:lnTo>
                  <a:pt x="0" y="5454085"/>
                </a:lnTo>
                <a:lnTo>
                  <a:pt x="980930" y="0"/>
                </a:lnTo>
                <a:lnTo>
                  <a:pt x="1686663" y="4620"/>
                </a:lnTo>
                <a:cubicBezTo>
                  <a:pt x="1697742" y="2539787"/>
                  <a:pt x="1507222" y="3468373"/>
                  <a:pt x="1593900" y="5463677"/>
                </a:cubicBezTo>
                <a:close/>
              </a:path>
            </a:pathLst>
          </a:custGeom>
          <a:gradFill flip="none" rotWithShape="1">
            <a:gsLst>
              <a:gs pos="100000">
                <a:schemeClr val="accent5">
                  <a:alpha val="41000"/>
                </a:schemeClr>
              </a:gs>
              <a:gs pos="42000">
                <a:schemeClr val="accent5">
                  <a:alpha val="0"/>
                </a:scheme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Freeform 10">
            <a:extLst>
              <a:ext uri="{FF2B5EF4-FFF2-40B4-BE49-F238E27FC236}">
                <a16:creationId xmlns:a16="http://schemas.microsoft.com/office/drawing/2014/main" id="{81044AF2-12BB-604E-A6A1-CD424A191D61}"/>
              </a:ext>
            </a:extLst>
          </p:cNvPr>
          <p:cNvSpPr/>
          <p:nvPr userDrawn="1"/>
        </p:nvSpPr>
        <p:spPr>
          <a:xfrm>
            <a:off x="7125343" y="0"/>
            <a:ext cx="2018657" cy="6870664"/>
          </a:xfrm>
          <a:custGeom>
            <a:avLst/>
            <a:gdLst>
              <a:gd name="connsiteX0" fmla="*/ 2004484 w 2018657"/>
              <a:gd name="connsiteY0" fmla="*/ 0 h 6870664"/>
              <a:gd name="connsiteX1" fmla="*/ 2018657 w 2018657"/>
              <a:gd name="connsiteY1" fmla="*/ 0 h 6870664"/>
              <a:gd name="connsiteX2" fmla="*/ 2018657 w 2018657"/>
              <a:gd name="connsiteY2" fmla="*/ 6870664 h 6870664"/>
              <a:gd name="connsiteX3" fmla="*/ 0 w 2018657"/>
              <a:gd name="connsiteY3" fmla="*/ 6870664 h 6870664"/>
              <a:gd name="connsiteX4" fmla="*/ 155565 w 2018657"/>
              <a:gd name="connsiteY4" fmla="*/ 6774688 h 6870664"/>
              <a:gd name="connsiteX5" fmla="*/ 1980631 w 2018657"/>
              <a:gd name="connsiteY5" fmla="*/ 312225 h 6870664"/>
              <a:gd name="connsiteX6" fmla="*/ 2004484 w 2018657"/>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57" h="6870664">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Picture 11" descr="NOAA Fisheries logo">
            <a:extLst>
              <a:ext uri="{FF2B5EF4-FFF2-40B4-BE49-F238E27FC236}">
                <a16:creationId xmlns:a16="http://schemas.microsoft.com/office/drawing/2014/main" id="{81413995-FF21-834A-AFB5-9FBF5449A1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5733" y="6139452"/>
            <a:ext cx="1404945" cy="640031"/>
          </a:xfrm>
          <a:prstGeom prst="rect">
            <a:avLst/>
          </a:prstGeom>
          <a:noFill/>
          <a:ln>
            <a:noFill/>
          </a:ln>
        </p:spPr>
      </p:pic>
    </p:spTree>
    <p:extLst>
      <p:ext uri="{BB962C8B-B14F-4D97-AF65-F5344CB8AC3E}">
        <p14:creationId xmlns:p14="http://schemas.microsoft.com/office/powerpoint/2010/main" val="2921556105"/>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image divider">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7DC00C-424C-3A43-8BAB-CBE7A5E78DF9}"/>
              </a:ext>
            </a:extLst>
          </p:cNvPr>
          <p:cNvSpPr/>
          <p:nvPr userDrawn="1"/>
        </p:nvSpPr>
        <p:spPr>
          <a:xfrm rot="10800000">
            <a:off x="7" y="1"/>
            <a:ext cx="1679027"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3155"/>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7B691825-53C1-9F41-80DA-101D3F1D6E5D}"/>
              </a:ext>
            </a:extLst>
          </p:cNvPr>
          <p:cNvSpPr>
            <a:spLocks noGrp="1"/>
          </p:cNvSpPr>
          <p:nvPr>
            <p:ph type="ctrTitle"/>
          </p:nvPr>
        </p:nvSpPr>
        <p:spPr>
          <a:xfrm>
            <a:off x="1259714" y="907060"/>
            <a:ext cx="7063740" cy="588623"/>
          </a:xfrm>
          <a:prstGeom prst="rect">
            <a:avLst/>
          </a:prstGeom>
        </p:spPr>
        <p:txBody>
          <a:bodyPr wrap="square" lIns="0" tIns="0" rIns="0" bIns="0" anchor="t" anchorCtr="0">
            <a:spAutoFit/>
          </a:bodyPr>
          <a:lstStyle>
            <a:lvl1pPr algn="l">
              <a:lnSpc>
                <a:spcPct val="85000"/>
              </a:lnSpc>
              <a:defRPr sz="4500" b="0" i="0" baseline="0">
                <a:solidFill>
                  <a:schemeClr val="bg1"/>
                </a:solidFill>
                <a:latin typeface="Cambria" charset="0"/>
                <a:ea typeface="Cambria" charset="0"/>
                <a:cs typeface="Cambria" charset="0"/>
              </a:defRPr>
            </a:lvl1pPr>
          </a:lstStyle>
          <a:p>
            <a:r>
              <a:rPr lang="en-US" dirty="0"/>
              <a:t>Click to edit Master title style</a:t>
            </a:r>
          </a:p>
        </p:txBody>
      </p:sp>
      <p:sp>
        <p:nvSpPr>
          <p:cNvPr id="11" name="Freeform 10">
            <a:extLst>
              <a:ext uri="{FF2B5EF4-FFF2-40B4-BE49-F238E27FC236}">
                <a16:creationId xmlns:a16="http://schemas.microsoft.com/office/drawing/2014/main" id="{2D49068E-D39C-5D4E-8A6A-8D732377BA32}"/>
              </a:ext>
            </a:extLst>
          </p:cNvPr>
          <p:cNvSpPr/>
          <p:nvPr userDrawn="1"/>
        </p:nvSpPr>
        <p:spPr>
          <a:xfrm rot="10800000" flipH="1" flipV="1">
            <a:off x="6388274" y="-1"/>
            <a:ext cx="2733012" cy="68580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 name="connsiteX0" fmla="*/ 168461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84619 w 1696743"/>
              <a:gd name="connsiteY4" fmla="*/ 5463677 h 5463677"/>
              <a:gd name="connsiteX0" fmla="*/ 1684619 w 1684980"/>
              <a:gd name="connsiteY0" fmla="*/ 5463677 h 5463677"/>
              <a:gd name="connsiteX1" fmla="*/ 0 w 1684980"/>
              <a:gd name="connsiteY1" fmla="*/ 5454085 h 5463677"/>
              <a:gd name="connsiteX2" fmla="*/ 980930 w 1684980"/>
              <a:gd name="connsiteY2" fmla="*/ 0 h 5463677"/>
              <a:gd name="connsiteX3" fmla="*/ 1661463 w 1684980"/>
              <a:gd name="connsiteY3" fmla="*/ 4620 h 5463677"/>
              <a:gd name="connsiteX4" fmla="*/ 1684619 w 1684980"/>
              <a:gd name="connsiteY4" fmla="*/ 5463677 h 5463677"/>
              <a:gd name="connsiteX0" fmla="*/ 1684619 w 1685254"/>
              <a:gd name="connsiteY0" fmla="*/ 5463677 h 5463677"/>
              <a:gd name="connsiteX1" fmla="*/ 0 w 1685254"/>
              <a:gd name="connsiteY1" fmla="*/ 5454085 h 5463677"/>
              <a:gd name="connsiteX2" fmla="*/ 980930 w 1685254"/>
              <a:gd name="connsiteY2" fmla="*/ 0 h 5463677"/>
              <a:gd name="connsiteX3" fmla="*/ 1661463 w 1685254"/>
              <a:gd name="connsiteY3" fmla="*/ 4620 h 5463677"/>
              <a:gd name="connsiteX4" fmla="*/ 1684619 w 1685254"/>
              <a:gd name="connsiteY4" fmla="*/ 5463677 h 5463677"/>
              <a:gd name="connsiteX0" fmla="*/ 1684619 w 1691967"/>
              <a:gd name="connsiteY0" fmla="*/ 5463677 h 5463677"/>
              <a:gd name="connsiteX1" fmla="*/ 0 w 1691967"/>
              <a:gd name="connsiteY1" fmla="*/ 5454085 h 5463677"/>
              <a:gd name="connsiteX2" fmla="*/ 980930 w 1691967"/>
              <a:gd name="connsiteY2" fmla="*/ 0 h 5463677"/>
              <a:gd name="connsiteX3" fmla="*/ 1686663 w 1691967"/>
              <a:gd name="connsiteY3" fmla="*/ 4620 h 5463677"/>
              <a:gd name="connsiteX4" fmla="*/ 1684619 w 1691967"/>
              <a:gd name="connsiteY4" fmla="*/ 5463677 h 5463677"/>
              <a:gd name="connsiteX0" fmla="*/ 1593900 w 1687521"/>
              <a:gd name="connsiteY0" fmla="*/ 5463677 h 5463677"/>
              <a:gd name="connsiteX1" fmla="*/ 0 w 1687521"/>
              <a:gd name="connsiteY1" fmla="*/ 5454085 h 5463677"/>
              <a:gd name="connsiteX2" fmla="*/ 980930 w 1687521"/>
              <a:gd name="connsiteY2" fmla="*/ 0 h 5463677"/>
              <a:gd name="connsiteX3" fmla="*/ 1686663 w 1687521"/>
              <a:gd name="connsiteY3" fmla="*/ 4620 h 5463677"/>
              <a:gd name="connsiteX4" fmla="*/ 1593900 w 1687521"/>
              <a:gd name="connsiteY4" fmla="*/ 5463677 h 5463677"/>
              <a:gd name="connsiteX0" fmla="*/ 1593900 w 1687130"/>
              <a:gd name="connsiteY0" fmla="*/ 5463677 h 5463677"/>
              <a:gd name="connsiteX1" fmla="*/ 0 w 1687130"/>
              <a:gd name="connsiteY1" fmla="*/ 5454085 h 5463677"/>
              <a:gd name="connsiteX2" fmla="*/ 980930 w 1687130"/>
              <a:gd name="connsiteY2" fmla="*/ 0 h 5463677"/>
              <a:gd name="connsiteX3" fmla="*/ 1686663 w 1687130"/>
              <a:gd name="connsiteY3" fmla="*/ 4620 h 5463677"/>
              <a:gd name="connsiteX4" fmla="*/ 1593900 w 1687130"/>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30" h="5463677">
                <a:moveTo>
                  <a:pt x="1593900" y="5463677"/>
                </a:moveTo>
                <a:lnTo>
                  <a:pt x="0" y="5454085"/>
                </a:lnTo>
                <a:lnTo>
                  <a:pt x="980930" y="0"/>
                </a:lnTo>
                <a:lnTo>
                  <a:pt x="1686663" y="4620"/>
                </a:lnTo>
                <a:cubicBezTo>
                  <a:pt x="1697742" y="2539787"/>
                  <a:pt x="1507222" y="3468373"/>
                  <a:pt x="1593900" y="5463677"/>
                </a:cubicBez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Freeform 11">
            <a:extLst>
              <a:ext uri="{FF2B5EF4-FFF2-40B4-BE49-F238E27FC236}">
                <a16:creationId xmlns:a16="http://schemas.microsoft.com/office/drawing/2014/main" id="{20A1160B-D610-A74C-B995-4890EC4E4D09}"/>
              </a:ext>
            </a:extLst>
          </p:cNvPr>
          <p:cNvSpPr/>
          <p:nvPr userDrawn="1"/>
        </p:nvSpPr>
        <p:spPr>
          <a:xfrm>
            <a:off x="7125343" y="0"/>
            <a:ext cx="2018657" cy="6870664"/>
          </a:xfrm>
          <a:custGeom>
            <a:avLst/>
            <a:gdLst>
              <a:gd name="connsiteX0" fmla="*/ 2004484 w 2018657"/>
              <a:gd name="connsiteY0" fmla="*/ 0 h 6870664"/>
              <a:gd name="connsiteX1" fmla="*/ 2018657 w 2018657"/>
              <a:gd name="connsiteY1" fmla="*/ 0 h 6870664"/>
              <a:gd name="connsiteX2" fmla="*/ 2018657 w 2018657"/>
              <a:gd name="connsiteY2" fmla="*/ 6870664 h 6870664"/>
              <a:gd name="connsiteX3" fmla="*/ 0 w 2018657"/>
              <a:gd name="connsiteY3" fmla="*/ 6870664 h 6870664"/>
              <a:gd name="connsiteX4" fmla="*/ 155565 w 2018657"/>
              <a:gd name="connsiteY4" fmla="*/ 6774688 h 6870664"/>
              <a:gd name="connsiteX5" fmla="*/ 1980631 w 2018657"/>
              <a:gd name="connsiteY5" fmla="*/ 312225 h 6870664"/>
              <a:gd name="connsiteX6" fmla="*/ 2004484 w 2018657"/>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57" h="6870664">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descr="NOAA Fisheries logo">
            <a:extLst>
              <a:ext uri="{FF2B5EF4-FFF2-40B4-BE49-F238E27FC236}">
                <a16:creationId xmlns:a16="http://schemas.microsoft.com/office/drawing/2014/main" id="{4A4D2887-79EF-A44F-ADF1-02AB7E7BED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5733" y="6139452"/>
            <a:ext cx="1404945" cy="640031"/>
          </a:xfrm>
          <a:prstGeom prst="rect">
            <a:avLst/>
          </a:prstGeom>
          <a:noFill/>
          <a:ln>
            <a:noFill/>
          </a:ln>
        </p:spPr>
      </p:pic>
    </p:spTree>
    <p:extLst>
      <p:ext uri="{BB962C8B-B14F-4D97-AF65-F5344CB8AC3E}">
        <p14:creationId xmlns:p14="http://schemas.microsoft.com/office/powerpoint/2010/main" val="836673957"/>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Blu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30681-16A3-C346-9519-69310A1E6FF5}"/>
              </a:ext>
            </a:extLst>
          </p:cNvPr>
          <p:cNvSpPr>
            <a:spLocks noGrp="1"/>
          </p:cNvSpPr>
          <p:nvPr>
            <p:ph type="title"/>
          </p:nvPr>
        </p:nvSpPr>
        <p:spPr>
          <a:xfrm>
            <a:off x="1445112" y="2498693"/>
            <a:ext cx="6903326" cy="1625060"/>
          </a:xfrm>
        </p:spPr>
        <p:txBody>
          <a:bodyPr/>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78E6F8-DF02-F34F-A4F7-C776C3DEF97A}"/>
              </a:ext>
            </a:extLst>
          </p:cNvPr>
          <p:cNvSpPr>
            <a:spLocks noGrp="1"/>
          </p:cNvSpPr>
          <p:nvPr>
            <p:ph idx="1"/>
          </p:nvPr>
        </p:nvSpPr>
        <p:spPr>
          <a:xfrm>
            <a:off x="1445111" y="4691255"/>
            <a:ext cx="7286592" cy="1898630"/>
          </a:xfrm>
          <a:prstGeom prst="rect">
            <a:avLst/>
          </a:prstGeom>
        </p:spPr>
        <p:txBody>
          <a:bodyPr vert="horz" lIns="0" tIns="0" rIns="0" bIns="0" rtlCol="0">
            <a:normAutofit/>
          </a:bodyPr>
          <a:lstStyle/>
          <a:p>
            <a:pPr lvl="0"/>
            <a:r>
              <a:rPr lang="en-US"/>
              <a:t>Click to edit Master text styles</a:t>
            </a:r>
          </a:p>
        </p:txBody>
      </p:sp>
    </p:spTree>
    <p:extLst>
      <p:ext uri="{BB962C8B-B14F-4D97-AF65-F5344CB8AC3E}">
        <p14:creationId xmlns:p14="http://schemas.microsoft.com/office/powerpoint/2010/main" val="912484912"/>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Navy">
    <p:bg>
      <p:bgPr>
        <a:solidFill>
          <a:srgbClr val="0031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3BE0A-777D-504C-9E3D-8D4D2A4392CF}"/>
              </a:ext>
            </a:extLst>
          </p:cNvPr>
          <p:cNvSpPr>
            <a:spLocks noGrp="1"/>
          </p:cNvSpPr>
          <p:nvPr>
            <p:ph type="title"/>
          </p:nvPr>
        </p:nvSpPr>
        <p:spPr/>
        <p:txBody>
          <a:bodyPr/>
          <a:lstStyle>
            <a:lvl1pPr>
              <a:defRPr>
                <a:solidFill>
                  <a:schemeClr val="accent5">
                    <a:lumMod val="60000"/>
                    <a:lumOff val="40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F88208-611D-E847-8A09-87A05C6CAF0C}"/>
              </a:ext>
            </a:extLst>
          </p:cNvPr>
          <p:cNvSpPr>
            <a:spLocks noGrp="1"/>
          </p:cNvSpPr>
          <p:nvPr>
            <p:ph idx="1"/>
          </p:nvPr>
        </p:nvSpPr>
        <p:spPr>
          <a:xfrm>
            <a:off x="1445111" y="4691255"/>
            <a:ext cx="7286592" cy="1898630"/>
          </a:xfrm>
          <a:prstGeom prst="rect">
            <a:avLst/>
          </a:prstGeom>
        </p:spPr>
        <p:txBody>
          <a:bodyPr vert="horz" lIns="0" tIns="0" rIns="0" bIns="0" rtlCol="0">
            <a:normAutofit/>
          </a:bodyPr>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43274378"/>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Swoos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36C0D-47F9-6841-BD5D-8664022C69A8}"/>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E823AFC-DFEA-EA42-B969-F4DC89FB0312}"/>
              </a:ext>
            </a:extLst>
          </p:cNvPr>
          <p:cNvSpPr>
            <a:spLocks noGrp="1"/>
          </p:cNvSpPr>
          <p:nvPr>
            <p:ph type="body" sz="quarter" idx="10"/>
          </p:nvPr>
        </p:nvSpPr>
        <p:spPr>
          <a:xfrm>
            <a:off x="628651" y="1790700"/>
            <a:ext cx="6856671" cy="45122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5A02877-EBE3-0D4A-B42C-7980F2B3E629}"/>
              </a:ext>
            </a:extLst>
          </p:cNvPr>
          <p:cNvSpPr txBox="1">
            <a:spLocks/>
          </p:cNvSpPr>
          <p:nvPr userDrawn="1"/>
        </p:nvSpPr>
        <p:spPr>
          <a:xfrm>
            <a:off x="685806" y="6317622"/>
            <a:ext cx="6697793" cy="540383"/>
          </a:xfrm>
          <a:prstGeom prst="rect">
            <a:avLst/>
          </a:prstGeom>
          <a:ln>
            <a:noFill/>
          </a:ln>
          <a:effectLst/>
        </p:spPr>
        <p:txBody>
          <a:bodyPr vert="horz" lIns="0" tIns="34290" rIns="0" bIns="3429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25" dirty="0">
                <a:solidFill>
                  <a:srgbClr val="103D72"/>
                </a:solidFill>
              </a:rPr>
              <a:t>U.S. Department of Commerce | National Oceanic and Atmospheric Administration | National Marine Fisheries Service</a:t>
            </a:r>
          </a:p>
        </p:txBody>
      </p:sp>
      <p:sp>
        <p:nvSpPr>
          <p:cNvPr id="6" name="TextBox 5">
            <a:extLst>
              <a:ext uri="{FF2B5EF4-FFF2-40B4-BE49-F238E27FC236}">
                <a16:creationId xmlns:a16="http://schemas.microsoft.com/office/drawing/2014/main" id="{1BD4046B-FC7B-BF4D-AC35-6050B2AA2C5B}"/>
              </a:ext>
            </a:extLst>
          </p:cNvPr>
          <p:cNvSpPr txBox="1"/>
          <p:nvPr userDrawn="1"/>
        </p:nvSpPr>
        <p:spPr>
          <a:xfrm>
            <a:off x="126124" y="6304134"/>
            <a:ext cx="559676" cy="553871"/>
          </a:xfrm>
          <a:prstGeom prst="rect">
            <a:avLst/>
          </a:prstGeom>
          <a:noFill/>
        </p:spPr>
        <p:txBody>
          <a:bodyPr wrap="square" lIns="0" tIns="0" rIns="0" bIns="0" rtlCol="0" anchor="ctr" anchorCtr="0">
            <a:noAutofit/>
          </a:bodyPr>
          <a:lstStyle/>
          <a:p>
            <a:pPr marL="0" marR="0" indent="0" algn="l" defTabSz="685793" rtl="0" eaLnBrk="1" fontAlgn="auto" latinLnBrk="0" hangingPunct="1">
              <a:lnSpc>
                <a:spcPct val="100000"/>
              </a:lnSpc>
              <a:spcBef>
                <a:spcPts val="0"/>
              </a:spcBef>
              <a:spcAft>
                <a:spcPts val="0"/>
              </a:spcAft>
              <a:buClrTx/>
              <a:buSzTx/>
              <a:buFontTx/>
              <a:buNone/>
              <a:tabLst/>
              <a:defRPr/>
            </a:pPr>
            <a:r>
              <a:rPr lang="en-US" sz="900" b="1" i="0" dirty="0">
                <a:solidFill>
                  <a:srgbClr val="13B9C2"/>
                </a:solidFill>
                <a:latin typeface="Arial Narrow" charset="0"/>
                <a:ea typeface="Arial Narrow" charset="0"/>
                <a:cs typeface="Arial Narrow" charset="0"/>
              </a:rPr>
              <a:t>Page </a:t>
            </a:r>
            <a:fld id="{632D3AEB-7CBE-3049-91AC-335C6B4F5BF6}" type="slidenum">
              <a:rPr lang="en-US" sz="900" b="1" i="0" smtClean="0">
                <a:solidFill>
                  <a:srgbClr val="13B9C2"/>
                </a:solidFill>
                <a:latin typeface="Arial Narrow" charset="0"/>
                <a:ea typeface="Arial Narrow" charset="0"/>
                <a:cs typeface="Arial Narrow" charset="0"/>
              </a:rPr>
              <a:pPr marL="0" marR="0" indent="0" algn="l" defTabSz="685793" rtl="0" eaLnBrk="1" fontAlgn="auto" latinLnBrk="0" hangingPunct="1">
                <a:lnSpc>
                  <a:spcPct val="100000"/>
                </a:lnSpc>
                <a:spcBef>
                  <a:spcPts val="0"/>
                </a:spcBef>
                <a:spcAft>
                  <a:spcPts val="0"/>
                </a:spcAft>
                <a:buClrTx/>
                <a:buSzTx/>
                <a:buFontTx/>
                <a:buNone/>
                <a:tabLst/>
                <a:defRPr/>
              </a:pPr>
              <a:t>‹#›</a:t>
            </a:fld>
            <a:endParaRPr lang="en-US" sz="900" b="1" i="0" dirty="0">
              <a:solidFill>
                <a:srgbClr val="13B9C2"/>
              </a:solidFill>
              <a:latin typeface="Arial Narrow" charset="0"/>
              <a:ea typeface="Arial Narrow" charset="0"/>
              <a:cs typeface="Arial Narrow" charset="0"/>
            </a:endParaRPr>
          </a:p>
        </p:txBody>
      </p:sp>
    </p:spTree>
    <p:extLst>
      <p:ext uri="{BB962C8B-B14F-4D97-AF65-F5344CB8AC3E}">
        <p14:creationId xmlns:p14="http://schemas.microsoft.com/office/powerpoint/2010/main" val="2524215904"/>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315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691825-53C1-9F41-80DA-101D3F1D6E5D}"/>
              </a:ext>
            </a:extLst>
          </p:cNvPr>
          <p:cNvSpPr>
            <a:spLocks noGrp="1"/>
          </p:cNvSpPr>
          <p:nvPr>
            <p:ph type="ctrTitle"/>
          </p:nvPr>
        </p:nvSpPr>
        <p:spPr>
          <a:xfrm>
            <a:off x="0" y="2853306"/>
            <a:ext cx="9144000" cy="588623"/>
          </a:xfrm>
          <a:prstGeom prst="rect">
            <a:avLst/>
          </a:prstGeom>
        </p:spPr>
        <p:txBody>
          <a:bodyPr wrap="square" lIns="0" tIns="0" rIns="0" bIns="0" anchor="t" anchorCtr="0">
            <a:spAutoFit/>
          </a:bodyPr>
          <a:lstStyle>
            <a:lvl1pPr algn="ctr">
              <a:lnSpc>
                <a:spcPct val="85000"/>
              </a:lnSpc>
              <a:defRPr sz="4500" b="0" i="0" baseline="0">
                <a:solidFill>
                  <a:schemeClr val="bg1"/>
                </a:solidFill>
                <a:latin typeface="Cambria" charset="0"/>
                <a:ea typeface="Cambria" charset="0"/>
                <a:cs typeface="Cambria" charset="0"/>
              </a:defRPr>
            </a:lvl1pPr>
          </a:lstStyle>
          <a:p>
            <a:r>
              <a:rPr lang="en-US" dirty="0"/>
              <a:t>Click to edit Master title style</a:t>
            </a:r>
          </a:p>
        </p:txBody>
      </p:sp>
    </p:spTree>
    <p:extLst>
      <p:ext uri="{BB962C8B-B14F-4D97-AF65-F5344CB8AC3E}">
        <p14:creationId xmlns:p14="http://schemas.microsoft.com/office/powerpoint/2010/main" val="2119981611"/>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ntro Slide Teal">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F43FFA1-A19A-9E4C-8399-F7BC61318FD3}"/>
              </a:ext>
            </a:extLst>
          </p:cNvPr>
          <p:cNvSpPr>
            <a:spLocks noGrp="1"/>
          </p:cNvSpPr>
          <p:nvPr>
            <p:ph idx="1" hasCustomPrompt="1"/>
          </p:nvPr>
        </p:nvSpPr>
        <p:spPr>
          <a:xfrm>
            <a:off x="1999771" y="4038311"/>
            <a:ext cx="6752720" cy="2403311"/>
          </a:xfrm>
          <a:prstGeom prst="rect">
            <a:avLst/>
          </a:prstGeom>
        </p:spPr>
        <p:txBody>
          <a:bodyPr vert="horz" lIns="0" tIns="0" rIns="0" bIns="0" rtlCol="0">
            <a:noAutofit/>
          </a:bodyPr>
          <a:lstStyle>
            <a:lvl1pPr marL="0" marR="0" indent="0" algn="l" defTabSz="685793" rtl="0" eaLnBrk="1" fontAlgn="auto" latinLnBrk="0" hangingPunct="1">
              <a:lnSpc>
                <a:spcPct val="90000"/>
              </a:lnSpc>
              <a:spcBef>
                <a:spcPts val="750"/>
              </a:spcBef>
              <a:spcAft>
                <a:spcPts val="0"/>
              </a:spcAft>
              <a:buClrTx/>
              <a:buSzTx/>
              <a:buFont typeface="Arial"/>
              <a:buNone/>
              <a:tabLst/>
              <a:defRPr/>
            </a:lvl1pPr>
          </a:lstStyle>
          <a:p>
            <a:pPr marL="0" marR="0" lvl="0" indent="0" algn="l" defTabSz="685793" rtl="0" eaLnBrk="1" fontAlgn="auto" latinLnBrk="0" hangingPunct="1">
              <a:lnSpc>
                <a:spcPct val="90000"/>
              </a:lnSpc>
              <a:spcBef>
                <a:spcPts val="750"/>
              </a:spcBef>
              <a:spcAft>
                <a:spcPts val="0"/>
              </a:spcAft>
              <a:buClrTx/>
              <a:buSzTx/>
              <a:buFont typeface="Arial"/>
              <a:buNone/>
              <a:tabLst/>
              <a:defRPr/>
            </a:pPr>
            <a:r>
              <a:rPr kumimoji="0" lang="en-US" sz="2700" b="0" i="0" u="none" strike="noStrike" kern="1200" cap="none" spc="0" normalizeH="0" baseline="0" noProof="0" dirty="0">
                <a:ln>
                  <a:noFill/>
                </a:ln>
                <a:solidFill>
                  <a:srgbClr val="00467F"/>
                </a:solidFill>
                <a:effectLst/>
                <a:uLnTx/>
                <a:uFillTx/>
                <a:latin typeface="Cambria" charset="0"/>
              </a:rPr>
              <a:t>Click to edit Master text styles</a:t>
            </a:r>
          </a:p>
        </p:txBody>
      </p:sp>
      <p:sp>
        <p:nvSpPr>
          <p:cNvPr id="9" name="Title 1">
            <a:extLst>
              <a:ext uri="{FF2B5EF4-FFF2-40B4-BE49-F238E27FC236}">
                <a16:creationId xmlns:a16="http://schemas.microsoft.com/office/drawing/2014/main" id="{7F684B9B-5475-324B-9EA9-AD8EFBC28467}"/>
              </a:ext>
            </a:extLst>
          </p:cNvPr>
          <p:cNvSpPr>
            <a:spLocks noGrp="1"/>
          </p:cNvSpPr>
          <p:nvPr>
            <p:ph type="title"/>
          </p:nvPr>
        </p:nvSpPr>
        <p:spPr>
          <a:xfrm>
            <a:off x="2456710" y="1502229"/>
            <a:ext cx="6024560" cy="2153784"/>
          </a:xfrm>
        </p:spPr>
        <p:txBody>
          <a:bodyPr/>
          <a:lstStyle/>
          <a:p>
            <a:r>
              <a:rPr lang="en-US" dirty="0"/>
              <a:t>Click to edit Master title style</a:t>
            </a:r>
          </a:p>
        </p:txBody>
      </p:sp>
    </p:spTree>
    <p:extLst>
      <p:ext uri="{BB962C8B-B14F-4D97-AF65-F5344CB8AC3E}">
        <p14:creationId xmlns:p14="http://schemas.microsoft.com/office/powerpoint/2010/main" val="3481782551"/>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lide Blu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5310D-154B-C240-B2EA-0096AFD85358}"/>
              </a:ext>
            </a:extLst>
          </p:cNvPr>
          <p:cNvSpPr>
            <a:spLocks noGrp="1"/>
          </p:cNvSpPr>
          <p:nvPr>
            <p:ph type="title"/>
          </p:nvPr>
        </p:nvSpPr>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9C66EEC-DA0B-7743-AF7A-DD79DA2B1154}"/>
              </a:ext>
            </a:extLst>
          </p:cNvPr>
          <p:cNvSpPr>
            <a:spLocks noGrp="1"/>
          </p:cNvSpPr>
          <p:nvPr>
            <p:ph idx="1" hasCustomPrompt="1"/>
          </p:nvPr>
        </p:nvSpPr>
        <p:spPr>
          <a:xfrm>
            <a:off x="1999771" y="4038311"/>
            <a:ext cx="6752720" cy="2403311"/>
          </a:xfrm>
          <a:prstGeom prst="rect">
            <a:avLst/>
          </a:prstGeom>
        </p:spPr>
        <p:txBody>
          <a:bodyPr vert="horz" lIns="0" tIns="0" rIns="0" bIns="0" rtlCol="0">
            <a:noAutofit/>
          </a:bodyPr>
          <a:lstStyle>
            <a:lvl1pPr marL="0" marR="0" indent="0" algn="l" defTabSz="685793" rtl="0" eaLnBrk="1" fontAlgn="auto" latinLnBrk="0" hangingPunct="1">
              <a:lnSpc>
                <a:spcPct val="90000"/>
              </a:lnSpc>
              <a:spcBef>
                <a:spcPts val="750"/>
              </a:spcBef>
              <a:spcAft>
                <a:spcPts val="0"/>
              </a:spcAft>
              <a:buClrTx/>
              <a:buSzTx/>
              <a:buFont typeface="Arial"/>
              <a:buNone/>
              <a:tabLst/>
              <a:defRPr/>
            </a:lvl1pPr>
          </a:lstStyle>
          <a:p>
            <a:pPr marL="0" marR="0" lvl="0" indent="0" algn="l" defTabSz="685793" rtl="0" eaLnBrk="1" fontAlgn="auto" latinLnBrk="0" hangingPunct="1">
              <a:lnSpc>
                <a:spcPct val="90000"/>
              </a:lnSpc>
              <a:spcBef>
                <a:spcPts val="750"/>
              </a:spcBef>
              <a:spcAft>
                <a:spcPts val="0"/>
              </a:spcAft>
              <a:buClrTx/>
              <a:buSzTx/>
              <a:buFont typeface="Arial"/>
              <a:buNone/>
              <a:tabLst/>
              <a:defRPr/>
            </a:pPr>
            <a:r>
              <a:rPr kumimoji="0" lang="en-US" sz="2700" b="0" i="0" u="none" strike="noStrike" kern="1200" cap="none" spc="0" normalizeH="0" baseline="0" noProof="0" dirty="0">
                <a:ln>
                  <a:noFill/>
                </a:ln>
                <a:solidFill>
                  <a:srgbClr val="00467F"/>
                </a:solidFill>
                <a:effectLst/>
                <a:uLnTx/>
                <a:uFillTx/>
                <a:latin typeface="Cambria" charset="0"/>
              </a:rPr>
              <a:t>Click to edit Master text styles</a:t>
            </a:r>
          </a:p>
        </p:txBody>
      </p:sp>
    </p:spTree>
    <p:extLst>
      <p:ext uri="{BB962C8B-B14F-4D97-AF65-F5344CB8AC3E}">
        <p14:creationId xmlns:p14="http://schemas.microsoft.com/office/powerpoint/2010/main" val="3554557956"/>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Slide 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1B37-B6A0-6347-9A5C-620A7C8B82A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40308B2-E3B1-2842-BEB4-D56CD85A49C9}"/>
              </a:ext>
            </a:extLst>
          </p:cNvPr>
          <p:cNvSpPr>
            <a:spLocks noGrp="1"/>
          </p:cNvSpPr>
          <p:nvPr>
            <p:ph idx="1" hasCustomPrompt="1"/>
          </p:nvPr>
        </p:nvSpPr>
        <p:spPr>
          <a:xfrm>
            <a:off x="1999771" y="4038311"/>
            <a:ext cx="6752720" cy="2386983"/>
          </a:xfrm>
          <a:prstGeom prst="rect">
            <a:avLst/>
          </a:prstGeom>
        </p:spPr>
        <p:txBody>
          <a:bodyPr vert="horz" lIns="0" tIns="0" rIns="0" bIns="0" rtlCol="0">
            <a:noAutofit/>
          </a:bodyPr>
          <a:lstStyle>
            <a:lvl1pPr marL="0" marR="0" indent="0" algn="l" defTabSz="685793" rtl="0" eaLnBrk="1" fontAlgn="auto" latinLnBrk="0" hangingPunct="1">
              <a:lnSpc>
                <a:spcPct val="90000"/>
              </a:lnSpc>
              <a:spcBef>
                <a:spcPts val="750"/>
              </a:spcBef>
              <a:spcAft>
                <a:spcPts val="0"/>
              </a:spcAft>
              <a:buClrTx/>
              <a:buSzTx/>
              <a:buFont typeface="Arial"/>
              <a:buNone/>
              <a:tabLst/>
              <a:defRPr/>
            </a:lvl1pPr>
          </a:lstStyle>
          <a:p>
            <a:pPr marL="0" marR="0" lvl="0" indent="0" algn="l" defTabSz="685793" rtl="0" eaLnBrk="1" fontAlgn="auto" latinLnBrk="0" hangingPunct="1">
              <a:lnSpc>
                <a:spcPct val="90000"/>
              </a:lnSpc>
              <a:spcBef>
                <a:spcPts val="750"/>
              </a:spcBef>
              <a:spcAft>
                <a:spcPts val="0"/>
              </a:spcAft>
              <a:buClrTx/>
              <a:buSzTx/>
              <a:buFont typeface="Arial"/>
              <a:buNone/>
              <a:tabLst/>
              <a:defRPr/>
            </a:pPr>
            <a:r>
              <a:rPr kumimoji="0" lang="en-US" sz="2700" b="0" i="0" u="none" strike="noStrike" kern="1200" cap="none" spc="0" normalizeH="0" baseline="0" noProof="0" dirty="0">
                <a:ln>
                  <a:noFill/>
                </a:ln>
                <a:solidFill>
                  <a:srgbClr val="00467F"/>
                </a:solidFill>
                <a:effectLst/>
                <a:uLnTx/>
                <a:uFillTx/>
                <a:latin typeface="Cambria" charset="0"/>
              </a:rPr>
              <a:t>Click to edit Master text styles</a:t>
            </a:r>
          </a:p>
        </p:txBody>
      </p:sp>
    </p:spTree>
    <p:extLst>
      <p:ext uri="{BB962C8B-B14F-4D97-AF65-F5344CB8AC3E}">
        <p14:creationId xmlns:p14="http://schemas.microsoft.com/office/powerpoint/2010/main" val="45473810"/>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nning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36C0D-47F9-6841-BD5D-8664022C69A8}"/>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E823AFC-DFEA-EA42-B969-F4DC89FB0312}"/>
              </a:ext>
            </a:extLst>
          </p:cNvPr>
          <p:cNvSpPr>
            <a:spLocks noGrp="1"/>
          </p:cNvSpPr>
          <p:nvPr>
            <p:ph type="body" sz="quarter" idx="10"/>
          </p:nvPr>
        </p:nvSpPr>
        <p:spPr>
          <a:xfrm>
            <a:off x="628651" y="1790700"/>
            <a:ext cx="6856671" cy="45122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5A02877-EBE3-0D4A-B42C-7980F2B3E629}"/>
              </a:ext>
            </a:extLst>
          </p:cNvPr>
          <p:cNvSpPr txBox="1">
            <a:spLocks/>
          </p:cNvSpPr>
          <p:nvPr userDrawn="1"/>
        </p:nvSpPr>
        <p:spPr>
          <a:xfrm>
            <a:off x="685806" y="6317622"/>
            <a:ext cx="6697793" cy="540383"/>
          </a:xfrm>
          <a:prstGeom prst="rect">
            <a:avLst/>
          </a:prstGeom>
          <a:ln>
            <a:noFill/>
          </a:ln>
          <a:effectLst/>
        </p:spPr>
        <p:txBody>
          <a:bodyPr vert="horz" lIns="0" tIns="34290" rIns="0" bIns="3429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25" dirty="0">
                <a:solidFill>
                  <a:srgbClr val="103D72"/>
                </a:solidFill>
              </a:rPr>
              <a:t>U.S. Department of Commerce | National Oceanic and Atmospheric Administration | National Marine Fisheries Service</a:t>
            </a:r>
          </a:p>
        </p:txBody>
      </p:sp>
      <p:sp>
        <p:nvSpPr>
          <p:cNvPr id="6" name="TextBox 5">
            <a:extLst>
              <a:ext uri="{FF2B5EF4-FFF2-40B4-BE49-F238E27FC236}">
                <a16:creationId xmlns:a16="http://schemas.microsoft.com/office/drawing/2014/main" id="{1BD4046B-FC7B-BF4D-AC35-6050B2AA2C5B}"/>
              </a:ext>
            </a:extLst>
          </p:cNvPr>
          <p:cNvSpPr txBox="1"/>
          <p:nvPr userDrawn="1"/>
        </p:nvSpPr>
        <p:spPr>
          <a:xfrm>
            <a:off x="126124" y="6304134"/>
            <a:ext cx="559676" cy="553871"/>
          </a:xfrm>
          <a:prstGeom prst="rect">
            <a:avLst/>
          </a:prstGeom>
          <a:noFill/>
        </p:spPr>
        <p:txBody>
          <a:bodyPr wrap="square" lIns="0" tIns="0" rIns="0" bIns="0" rtlCol="0" anchor="ctr" anchorCtr="0">
            <a:noAutofit/>
          </a:bodyPr>
          <a:lstStyle/>
          <a:p>
            <a:pPr marL="0" marR="0" indent="0" algn="l" defTabSz="685793" rtl="0" eaLnBrk="1" fontAlgn="auto" latinLnBrk="0" hangingPunct="1">
              <a:lnSpc>
                <a:spcPct val="100000"/>
              </a:lnSpc>
              <a:spcBef>
                <a:spcPts val="0"/>
              </a:spcBef>
              <a:spcAft>
                <a:spcPts val="0"/>
              </a:spcAft>
              <a:buClrTx/>
              <a:buSzTx/>
              <a:buFontTx/>
              <a:buNone/>
              <a:tabLst/>
              <a:defRPr/>
            </a:pPr>
            <a:r>
              <a:rPr lang="en-US" sz="900" b="1" i="0" dirty="0">
                <a:solidFill>
                  <a:srgbClr val="13B9C2"/>
                </a:solidFill>
                <a:latin typeface="Arial Narrow" charset="0"/>
                <a:ea typeface="Arial Narrow" charset="0"/>
                <a:cs typeface="Arial Narrow" charset="0"/>
              </a:rPr>
              <a:t>Page </a:t>
            </a:r>
            <a:fld id="{632D3AEB-7CBE-3049-91AC-335C6B4F5BF6}" type="slidenum">
              <a:rPr lang="en-US" sz="900" b="1" i="0" smtClean="0">
                <a:solidFill>
                  <a:srgbClr val="13B9C2"/>
                </a:solidFill>
                <a:latin typeface="Arial Narrow" charset="0"/>
                <a:ea typeface="Arial Narrow" charset="0"/>
                <a:cs typeface="Arial Narrow" charset="0"/>
              </a:rPr>
              <a:pPr marL="0" marR="0" indent="0" algn="l" defTabSz="685793" rtl="0" eaLnBrk="1" fontAlgn="auto" latinLnBrk="0" hangingPunct="1">
                <a:lnSpc>
                  <a:spcPct val="100000"/>
                </a:lnSpc>
                <a:spcBef>
                  <a:spcPts val="0"/>
                </a:spcBef>
                <a:spcAft>
                  <a:spcPts val="0"/>
                </a:spcAft>
                <a:buClrTx/>
                <a:buSzTx/>
                <a:buFontTx/>
                <a:buNone/>
                <a:tabLst/>
                <a:defRPr/>
              </a:pPr>
              <a:t>‹#›</a:t>
            </a:fld>
            <a:endParaRPr lang="en-US" sz="900" b="1" i="0" dirty="0">
              <a:solidFill>
                <a:srgbClr val="13B9C2"/>
              </a:solidFill>
              <a:latin typeface="Arial Narrow" charset="0"/>
              <a:ea typeface="Arial Narrow" charset="0"/>
              <a:cs typeface="Arial Narrow" charset="0"/>
            </a:endParaRPr>
          </a:p>
        </p:txBody>
      </p:sp>
      <p:sp>
        <p:nvSpPr>
          <p:cNvPr id="10" name="Freeform 9">
            <a:extLst>
              <a:ext uri="{FF2B5EF4-FFF2-40B4-BE49-F238E27FC236}">
                <a16:creationId xmlns:a16="http://schemas.microsoft.com/office/drawing/2014/main" id="{BEF4EA1F-3B62-544C-B905-E6166B75A928}"/>
              </a:ext>
            </a:extLst>
          </p:cNvPr>
          <p:cNvSpPr/>
          <p:nvPr userDrawn="1"/>
        </p:nvSpPr>
        <p:spPr>
          <a:xfrm rot="10800000" flipH="1" flipV="1">
            <a:off x="6388274" y="-1"/>
            <a:ext cx="2733012" cy="68580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 name="connsiteX0" fmla="*/ 168461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84619 w 1696743"/>
              <a:gd name="connsiteY4" fmla="*/ 5463677 h 5463677"/>
              <a:gd name="connsiteX0" fmla="*/ 1684619 w 1684980"/>
              <a:gd name="connsiteY0" fmla="*/ 5463677 h 5463677"/>
              <a:gd name="connsiteX1" fmla="*/ 0 w 1684980"/>
              <a:gd name="connsiteY1" fmla="*/ 5454085 h 5463677"/>
              <a:gd name="connsiteX2" fmla="*/ 980930 w 1684980"/>
              <a:gd name="connsiteY2" fmla="*/ 0 h 5463677"/>
              <a:gd name="connsiteX3" fmla="*/ 1661463 w 1684980"/>
              <a:gd name="connsiteY3" fmla="*/ 4620 h 5463677"/>
              <a:gd name="connsiteX4" fmla="*/ 1684619 w 1684980"/>
              <a:gd name="connsiteY4" fmla="*/ 5463677 h 5463677"/>
              <a:gd name="connsiteX0" fmla="*/ 1684619 w 1685254"/>
              <a:gd name="connsiteY0" fmla="*/ 5463677 h 5463677"/>
              <a:gd name="connsiteX1" fmla="*/ 0 w 1685254"/>
              <a:gd name="connsiteY1" fmla="*/ 5454085 h 5463677"/>
              <a:gd name="connsiteX2" fmla="*/ 980930 w 1685254"/>
              <a:gd name="connsiteY2" fmla="*/ 0 h 5463677"/>
              <a:gd name="connsiteX3" fmla="*/ 1661463 w 1685254"/>
              <a:gd name="connsiteY3" fmla="*/ 4620 h 5463677"/>
              <a:gd name="connsiteX4" fmla="*/ 1684619 w 1685254"/>
              <a:gd name="connsiteY4" fmla="*/ 5463677 h 5463677"/>
              <a:gd name="connsiteX0" fmla="*/ 1684619 w 1691967"/>
              <a:gd name="connsiteY0" fmla="*/ 5463677 h 5463677"/>
              <a:gd name="connsiteX1" fmla="*/ 0 w 1691967"/>
              <a:gd name="connsiteY1" fmla="*/ 5454085 h 5463677"/>
              <a:gd name="connsiteX2" fmla="*/ 980930 w 1691967"/>
              <a:gd name="connsiteY2" fmla="*/ 0 h 5463677"/>
              <a:gd name="connsiteX3" fmla="*/ 1686663 w 1691967"/>
              <a:gd name="connsiteY3" fmla="*/ 4620 h 5463677"/>
              <a:gd name="connsiteX4" fmla="*/ 1684619 w 1691967"/>
              <a:gd name="connsiteY4" fmla="*/ 5463677 h 5463677"/>
              <a:gd name="connsiteX0" fmla="*/ 1593900 w 1687521"/>
              <a:gd name="connsiteY0" fmla="*/ 5463677 h 5463677"/>
              <a:gd name="connsiteX1" fmla="*/ 0 w 1687521"/>
              <a:gd name="connsiteY1" fmla="*/ 5454085 h 5463677"/>
              <a:gd name="connsiteX2" fmla="*/ 980930 w 1687521"/>
              <a:gd name="connsiteY2" fmla="*/ 0 h 5463677"/>
              <a:gd name="connsiteX3" fmla="*/ 1686663 w 1687521"/>
              <a:gd name="connsiteY3" fmla="*/ 4620 h 5463677"/>
              <a:gd name="connsiteX4" fmla="*/ 1593900 w 1687521"/>
              <a:gd name="connsiteY4" fmla="*/ 5463677 h 5463677"/>
              <a:gd name="connsiteX0" fmla="*/ 1593900 w 1687130"/>
              <a:gd name="connsiteY0" fmla="*/ 5463677 h 5463677"/>
              <a:gd name="connsiteX1" fmla="*/ 0 w 1687130"/>
              <a:gd name="connsiteY1" fmla="*/ 5454085 h 5463677"/>
              <a:gd name="connsiteX2" fmla="*/ 980930 w 1687130"/>
              <a:gd name="connsiteY2" fmla="*/ 0 h 5463677"/>
              <a:gd name="connsiteX3" fmla="*/ 1686663 w 1687130"/>
              <a:gd name="connsiteY3" fmla="*/ 4620 h 5463677"/>
              <a:gd name="connsiteX4" fmla="*/ 1593900 w 1687130"/>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30" h="5463677">
                <a:moveTo>
                  <a:pt x="1593900" y="5463677"/>
                </a:moveTo>
                <a:lnTo>
                  <a:pt x="0" y="5454085"/>
                </a:lnTo>
                <a:lnTo>
                  <a:pt x="980930" y="0"/>
                </a:lnTo>
                <a:lnTo>
                  <a:pt x="1686663" y="4620"/>
                </a:lnTo>
                <a:cubicBezTo>
                  <a:pt x="1697742" y="2539787"/>
                  <a:pt x="1507222" y="3468373"/>
                  <a:pt x="1593900" y="5463677"/>
                </a:cubicBez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Freeform 10">
            <a:extLst>
              <a:ext uri="{FF2B5EF4-FFF2-40B4-BE49-F238E27FC236}">
                <a16:creationId xmlns:a16="http://schemas.microsoft.com/office/drawing/2014/main" id="{E2367B07-659A-7347-B51A-2345420A8EF6}"/>
              </a:ext>
            </a:extLst>
          </p:cNvPr>
          <p:cNvSpPr/>
          <p:nvPr userDrawn="1"/>
        </p:nvSpPr>
        <p:spPr>
          <a:xfrm>
            <a:off x="7125343" y="0"/>
            <a:ext cx="2018657" cy="6870664"/>
          </a:xfrm>
          <a:custGeom>
            <a:avLst/>
            <a:gdLst>
              <a:gd name="connsiteX0" fmla="*/ 2004484 w 2018657"/>
              <a:gd name="connsiteY0" fmla="*/ 0 h 6870664"/>
              <a:gd name="connsiteX1" fmla="*/ 2018657 w 2018657"/>
              <a:gd name="connsiteY1" fmla="*/ 0 h 6870664"/>
              <a:gd name="connsiteX2" fmla="*/ 2018657 w 2018657"/>
              <a:gd name="connsiteY2" fmla="*/ 6870664 h 6870664"/>
              <a:gd name="connsiteX3" fmla="*/ 0 w 2018657"/>
              <a:gd name="connsiteY3" fmla="*/ 6870664 h 6870664"/>
              <a:gd name="connsiteX4" fmla="*/ 155565 w 2018657"/>
              <a:gd name="connsiteY4" fmla="*/ 6774688 h 6870664"/>
              <a:gd name="connsiteX5" fmla="*/ 1980631 w 2018657"/>
              <a:gd name="connsiteY5" fmla="*/ 312225 h 6870664"/>
              <a:gd name="connsiteX6" fmla="*/ 2004484 w 2018657"/>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57" h="6870664">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Picture 11" descr="NOAA Fisheries logo">
            <a:extLst>
              <a:ext uri="{FF2B5EF4-FFF2-40B4-BE49-F238E27FC236}">
                <a16:creationId xmlns:a16="http://schemas.microsoft.com/office/drawing/2014/main" id="{79616EF9-AE7A-4243-AB41-929B4405C3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5733" y="6139452"/>
            <a:ext cx="1404945" cy="640031"/>
          </a:xfrm>
          <a:prstGeom prst="rect">
            <a:avLst/>
          </a:prstGeom>
          <a:noFill/>
          <a:ln>
            <a:noFill/>
          </a:ln>
        </p:spPr>
      </p:pic>
    </p:spTree>
    <p:extLst>
      <p:ext uri="{BB962C8B-B14F-4D97-AF65-F5344CB8AC3E}">
        <p14:creationId xmlns:p14="http://schemas.microsoft.com/office/powerpoint/2010/main" val="472301048"/>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3B9C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5111" y="2498693"/>
            <a:ext cx="7286592" cy="1625060"/>
          </a:xfrm>
          <a:prstGeom prst="rect">
            <a:avLst/>
          </a:prstGeom>
        </p:spPr>
        <p:txBody>
          <a:bodyPr vert="horz" wrap="square" lIns="0" tIns="0" rIns="0" bIns="0" rtlCol="0" anchor="b"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CE7A9E5-1945-C048-B92E-331D211B2B70}"/>
              </a:ext>
            </a:extLst>
          </p:cNvPr>
          <p:cNvSpPr>
            <a:spLocks noGrp="1"/>
          </p:cNvSpPr>
          <p:nvPr>
            <p:ph type="body" idx="1"/>
          </p:nvPr>
        </p:nvSpPr>
        <p:spPr>
          <a:xfrm>
            <a:off x="1445111" y="4691255"/>
            <a:ext cx="7286592" cy="1898630"/>
          </a:xfrm>
          <a:prstGeom prst="rect">
            <a:avLst/>
          </a:prstGeom>
        </p:spPr>
        <p:txBody>
          <a:bodyPr vert="horz" lIns="0" tIns="0" rIns="0" bIns="0" rtlCol="0">
            <a:normAutofit/>
          </a:bodyPr>
          <a:lstStyle/>
          <a:p>
            <a:pPr lvl="0"/>
            <a:r>
              <a:rPr lang="en-US" dirty="0"/>
              <a:t>Click to edit Master text styles</a:t>
            </a:r>
          </a:p>
        </p:txBody>
      </p:sp>
      <p:sp>
        <p:nvSpPr>
          <p:cNvPr id="11" name="Freeform 10">
            <a:extLst>
              <a:ext uri="{FF2B5EF4-FFF2-40B4-BE49-F238E27FC236}">
                <a16:creationId xmlns:a16="http://schemas.microsoft.com/office/drawing/2014/main" id="{21083A42-BFCC-E241-AA9E-E9898573D131}"/>
              </a:ext>
            </a:extLst>
          </p:cNvPr>
          <p:cNvSpPr/>
          <p:nvPr userDrawn="1"/>
        </p:nvSpPr>
        <p:spPr>
          <a:xfrm>
            <a:off x="512171" y="-1"/>
            <a:ext cx="8631829" cy="3060077"/>
          </a:xfrm>
          <a:custGeom>
            <a:avLst/>
            <a:gdLst>
              <a:gd name="connsiteX0" fmla="*/ 0 w 9570645"/>
              <a:gd name="connsiteY0" fmla="*/ 0 h 3392897"/>
              <a:gd name="connsiteX1" fmla="*/ 9570645 w 9570645"/>
              <a:gd name="connsiteY1" fmla="*/ 0 h 3392897"/>
              <a:gd name="connsiteX2" fmla="*/ 8706778 w 9570645"/>
              <a:gd name="connsiteY2" fmla="*/ 83074 h 3392897"/>
              <a:gd name="connsiteX3" fmla="*/ 127415 w 9570645"/>
              <a:gd name="connsiteY3" fmla="*/ 3132932 h 3392897"/>
              <a:gd name="connsiteX4" fmla="*/ 0 w 9570645"/>
              <a:gd name="connsiteY4" fmla="*/ 3392897 h 3392897"/>
              <a:gd name="connsiteX5" fmla="*/ 0 w 9570645"/>
              <a:gd name="connsiteY5" fmla="*/ 0 h 339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70645" h="3392897">
                <a:moveTo>
                  <a:pt x="0" y="0"/>
                </a:moveTo>
                <a:lnTo>
                  <a:pt x="9570645" y="0"/>
                </a:lnTo>
                <a:lnTo>
                  <a:pt x="8706778" y="83074"/>
                </a:lnTo>
                <a:cubicBezTo>
                  <a:pt x="4369604" y="552913"/>
                  <a:pt x="1063492" y="1708511"/>
                  <a:pt x="127415" y="3132932"/>
                </a:cubicBezTo>
                <a:lnTo>
                  <a:pt x="0" y="3392897"/>
                </a:lnTo>
                <a:lnTo>
                  <a:pt x="0" y="0"/>
                </a:lnTo>
                <a:close/>
              </a:path>
            </a:pathLst>
          </a:custGeom>
          <a:gradFill flip="none" rotWithShape="1">
            <a:gsLst>
              <a:gs pos="2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E93C4957-77B3-534C-ADFC-BD59CFC28A70}"/>
              </a:ext>
            </a:extLst>
          </p:cNvPr>
          <p:cNvSpPr/>
          <p:nvPr userDrawn="1"/>
        </p:nvSpPr>
        <p:spPr>
          <a:xfrm rot="10800000">
            <a:off x="9" y="-1"/>
            <a:ext cx="2087936"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467F"/>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4" name="Picture 13">
            <a:extLst>
              <a:ext uri="{FF2B5EF4-FFF2-40B4-BE49-F238E27FC236}">
                <a16:creationId xmlns:a16="http://schemas.microsoft.com/office/drawing/2014/main" id="{2F0F5132-26CD-F341-8357-E10D040286F7}"/>
              </a:ext>
            </a:extLst>
          </p:cNvPr>
          <p:cNvPicPr>
            <a:picLocks noChangeAspect="1"/>
          </p:cNvPicPr>
          <p:nvPr userDrawn="1"/>
        </p:nvPicPr>
        <p:blipFill>
          <a:blip r:embed="rId5"/>
          <a:stretch>
            <a:fillRect/>
          </a:stretch>
        </p:blipFill>
        <p:spPr>
          <a:xfrm>
            <a:off x="850111" y="268116"/>
            <a:ext cx="2214881" cy="997428"/>
          </a:xfrm>
          <a:prstGeom prst="rect">
            <a:avLst/>
          </a:prstGeom>
        </p:spPr>
      </p:pic>
    </p:spTree>
    <p:extLst>
      <p:ext uri="{BB962C8B-B14F-4D97-AF65-F5344CB8AC3E}">
        <p14:creationId xmlns:p14="http://schemas.microsoft.com/office/powerpoint/2010/main" val="1024401583"/>
      </p:ext>
    </p:extLst>
  </p:cSld>
  <p:clrMap bg1="lt1" tx1="dk1" bg2="lt2" tx2="dk2" accent1="accent1" accent2="accent2" accent3="accent3" accent4="accent4" accent5="accent5" accent6="accent6" hlink="hlink" folHlink="folHlink"/>
  <p:sldLayoutIdLst>
    <p:sldLayoutId id="2147484189" r:id="rId1"/>
    <p:sldLayoutId id="2147484202" r:id="rId2"/>
    <p:sldLayoutId id="2147484203" r:id="rId3"/>
  </p:sldLayoutIdLst>
  <mc:AlternateContent xmlns:mc="http://schemas.openxmlformats.org/markup-compatibility/2006">
    <mc:Choice xmlns:p14="http://schemas.microsoft.com/office/powerpoint/2010/main" Requires="p14">
      <p:transition p14:dur="0" advClick="0" advTm="5000"/>
    </mc:Choice>
    <mc:Fallback>
      <p:transition advClick="0" advTm="5000"/>
    </mc:Fallback>
  </mc:AlternateContent>
  <p:txStyles>
    <p:titleStyle>
      <a:lvl1pPr algn="l" defTabSz="685793" rtl="0" eaLnBrk="1" latinLnBrk="0" hangingPunct="1">
        <a:lnSpc>
          <a:spcPct val="80000"/>
        </a:lnSpc>
        <a:spcBef>
          <a:spcPct val="0"/>
        </a:spcBef>
        <a:buNone/>
        <a:defRPr sz="6600" kern="1200">
          <a:solidFill>
            <a:schemeClr val="accent1">
              <a:lumMod val="20000"/>
              <a:lumOff val="80000"/>
            </a:schemeClr>
          </a:solidFill>
          <a:latin typeface="Cambria" charset="0"/>
          <a:ea typeface="Cambria" charset="0"/>
          <a:cs typeface="Cambria" charset="0"/>
        </a:defRPr>
      </a:lvl1pPr>
    </p:titleStyle>
    <p:bodyStyle>
      <a:lvl1pPr marL="0" indent="0" algn="l" defTabSz="685793" rtl="0" eaLnBrk="1" latinLnBrk="0" hangingPunct="1">
        <a:lnSpc>
          <a:spcPct val="90000"/>
        </a:lnSpc>
        <a:spcBef>
          <a:spcPts val="750"/>
        </a:spcBef>
        <a:buFont typeface="Arial"/>
        <a:buNone/>
        <a:defRPr sz="2700" b="0" i="0" kern="1200">
          <a:solidFill>
            <a:schemeClr val="tx2"/>
          </a:solidFill>
          <a:latin typeface="Cambria" charset="0"/>
          <a:ea typeface="Cambria" charset="0"/>
          <a:cs typeface="Cambria" charset="0"/>
        </a:defRPr>
      </a:lvl1pPr>
      <a:lvl2pPr marL="342896" indent="0" algn="l" defTabSz="685793" rtl="0" eaLnBrk="1" latinLnBrk="0" hangingPunct="1">
        <a:lnSpc>
          <a:spcPct val="90000"/>
        </a:lnSpc>
        <a:spcBef>
          <a:spcPts val="375"/>
        </a:spcBef>
        <a:buFont typeface="Arial"/>
        <a:buNone/>
        <a:defRPr sz="1800" kern="1200">
          <a:solidFill>
            <a:schemeClr val="tx1"/>
          </a:solidFill>
          <a:latin typeface="+mn-lt"/>
          <a:ea typeface="+mn-ea"/>
          <a:cs typeface="+mn-cs"/>
        </a:defRPr>
      </a:lvl2pPr>
      <a:lvl3pPr marL="857241" indent="-171449" algn="l" defTabSz="68579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38"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35"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31"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28"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24"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22"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6"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0"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3" algn="l" defTabSz="685793" rtl="0" eaLnBrk="1" latinLnBrk="0" hangingPunct="1">
        <a:defRPr sz="1350" kern="1200">
          <a:solidFill>
            <a:schemeClr val="tx1"/>
          </a:solidFill>
          <a:latin typeface="+mn-lt"/>
          <a:ea typeface="+mn-ea"/>
          <a:cs typeface="+mn-cs"/>
        </a:defRPr>
      </a:lvl6pPr>
      <a:lvl7pPr marL="2057379" algn="l" defTabSz="685793" rtl="0" eaLnBrk="1" latinLnBrk="0" hangingPunct="1">
        <a:defRPr sz="1350" kern="1200">
          <a:solidFill>
            <a:schemeClr val="tx1"/>
          </a:solidFill>
          <a:latin typeface="+mn-lt"/>
          <a:ea typeface="+mn-ea"/>
          <a:cs typeface="+mn-cs"/>
        </a:defRPr>
      </a:lvl7pPr>
      <a:lvl8pPr marL="2400276" algn="l" defTabSz="685793" rtl="0" eaLnBrk="1" latinLnBrk="0" hangingPunct="1">
        <a:defRPr sz="1350" kern="1200">
          <a:solidFill>
            <a:schemeClr val="tx1"/>
          </a:solidFill>
          <a:latin typeface="+mn-lt"/>
          <a:ea typeface="+mn-ea"/>
          <a:cs typeface="+mn-cs"/>
        </a:defRPr>
      </a:lvl8pPr>
      <a:lvl9pPr marL="2743173" algn="l" defTabSz="68579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59E3C3-9F0E-5B47-9459-02ACBFB016EB}"/>
              </a:ext>
            </a:extLst>
          </p:cNvPr>
          <p:cNvSpPr/>
          <p:nvPr userDrawn="1"/>
        </p:nvSpPr>
        <p:spPr>
          <a:xfrm>
            <a:off x="0" y="6319157"/>
            <a:ext cx="9138643"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8"/>
          </a:p>
        </p:txBody>
      </p:sp>
      <p:sp>
        <p:nvSpPr>
          <p:cNvPr id="2" name="Text Placeholder 1">
            <a:extLst>
              <a:ext uri="{FF2B5EF4-FFF2-40B4-BE49-F238E27FC236}">
                <a16:creationId xmlns:a16="http://schemas.microsoft.com/office/drawing/2014/main" id="{B03F2E07-4019-8344-849F-ACFB3A596478}"/>
              </a:ext>
            </a:extLst>
          </p:cNvPr>
          <p:cNvSpPr>
            <a:spLocks noGrp="1"/>
          </p:cNvSpPr>
          <p:nvPr>
            <p:ph type="body" idx="1"/>
          </p:nvPr>
        </p:nvSpPr>
        <p:spPr>
          <a:xfrm>
            <a:off x="628651" y="1790702"/>
            <a:ext cx="7886699" cy="42612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2">
            <a:extLst>
              <a:ext uri="{FF2B5EF4-FFF2-40B4-BE49-F238E27FC236}">
                <a16:creationId xmlns:a16="http://schemas.microsoft.com/office/drawing/2014/main" id="{9505F17E-5F7C-6F40-B444-12740BC44F74}"/>
              </a:ext>
            </a:extLst>
          </p:cNvPr>
          <p:cNvSpPr>
            <a:spLocks noGrp="1"/>
          </p:cNvSpPr>
          <p:nvPr>
            <p:ph type="title"/>
          </p:nvPr>
        </p:nvSpPr>
        <p:spPr>
          <a:xfrm>
            <a:off x="202941" y="365760"/>
            <a:ext cx="8312409" cy="1325880"/>
          </a:xfrm>
          <a:prstGeom prst="rect">
            <a:avLst/>
          </a:prstGeom>
        </p:spPr>
        <p:txBody>
          <a:bodyPr vert="horz" lIns="91440" tIns="45720" rIns="91440" bIns="45720" rtlCol="0" anchor="t" anchorCtr="0">
            <a:normAutofit/>
          </a:bodyPr>
          <a:lstStyle/>
          <a:p>
            <a:r>
              <a:rPr lang="en-US" dirty="0"/>
              <a:t>Click to edit Master title style</a:t>
            </a:r>
          </a:p>
        </p:txBody>
      </p:sp>
      <p:sp>
        <p:nvSpPr>
          <p:cNvPr id="13" name="Freeform 12">
            <a:extLst>
              <a:ext uri="{FF2B5EF4-FFF2-40B4-BE49-F238E27FC236}">
                <a16:creationId xmlns:a16="http://schemas.microsoft.com/office/drawing/2014/main" id="{AE0F0C4C-CDDA-AD49-A26F-BD44175B070A}"/>
              </a:ext>
            </a:extLst>
          </p:cNvPr>
          <p:cNvSpPr/>
          <p:nvPr userDrawn="1"/>
        </p:nvSpPr>
        <p:spPr>
          <a:xfrm rot="5400000" flipV="1">
            <a:off x="5611841" y="3333641"/>
            <a:ext cx="1980742" cy="5106417"/>
          </a:xfrm>
          <a:custGeom>
            <a:avLst/>
            <a:gdLst>
              <a:gd name="connsiteX0" fmla="*/ 2196089 w 2196089"/>
              <a:gd name="connsiteY0" fmla="*/ 0 h 6849789"/>
              <a:gd name="connsiteX1" fmla="*/ 2196089 w 2196089"/>
              <a:gd name="connsiteY1" fmla="*/ 6849789 h 6849789"/>
              <a:gd name="connsiteX2" fmla="*/ 0 w 2196089"/>
              <a:gd name="connsiteY2" fmla="*/ 6849789 h 6849789"/>
              <a:gd name="connsiteX3" fmla="*/ 169765 w 2196089"/>
              <a:gd name="connsiteY3" fmla="*/ 6755526 h 6849789"/>
              <a:gd name="connsiteX4" fmla="*/ 2161421 w 2196089"/>
              <a:gd name="connsiteY4" fmla="*/ 408410 h 6849789"/>
              <a:gd name="connsiteX5" fmla="*/ 2196089 w 2196089"/>
              <a:gd name="connsiteY5" fmla="*/ 0 h 68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089" h="6849789">
                <a:moveTo>
                  <a:pt x="2196089" y="0"/>
                </a:moveTo>
                <a:lnTo>
                  <a:pt x="2196089" y="6849789"/>
                </a:lnTo>
                <a:lnTo>
                  <a:pt x="0" y="6849789"/>
                </a:lnTo>
                <a:lnTo>
                  <a:pt x="169765" y="6755526"/>
                </a:lnTo>
                <a:cubicBezTo>
                  <a:pt x="1099958" y="6063006"/>
                  <a:pt x="1854601" y="3617105"/>
                  <a:pt x="2161421" y="408410"/>
                </a:cubicBezTo>
                <a:lnTo>
                  <a:pt x="2196089" y="0"/>
                </a:lnTo>
                <a:close/>
              </a:path>
            </a:pathLst>
          </a:custGeom>
          <a:gradFill flip="none" rotWithShape="1">
            <a:gsLst>
              <a:gs pos="99000">
                <a:schemeClr val="bg2">
                  <a:lumMod val="75000"/>
                  <a:alpha val="8785"/>
                </a:schemeClr>
              </a:gs>
              <a:gs pos="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a:extLst>
              <a:ext uri="{FF2B5EF4-FFF2-40B4-BE49-F238E27FC236}">
                <a16:creationId xmlns:a16="http://schemas.microsoft.com/office/drawing/2014/main" id="{D3A462FE-BBB6-254F-9318-A93C6F51A109}"/>
              </a:ext>
            </a:extLst>
          </p:cNvPr>
          <p:cNvSpPr/>
          <p:nvPr userDrawn="1"/>
        </p:nvSpPr>
        <p:spPr>
          <a:xfrm rot="16200000" flipH="1">
            <a:off x="6905912" y="4625268"/>
            <a:ext cx="1453703" cy="3045315"/>
          </a:xfrm>
          <a:custGeom>
            <a:avLst/>
            <a:gdLst>
              <a:gd name="connsiteX0" fmla="*/ 2196089 w 2196089"/>
              <a:gd name="connsiteY0" fmla="*/ 0 h 6849789"/>
              <a:gd name="connsiteX1" fmla="*/ 2196089 w 2196089"/>
              <a:gd name="connsiteY1" fmla="*/ 6849789 h 6849789"/>
              <a:gd name="connsiteX2" fmla="*/ 0 w 2196089"/>
              <a:gd name="connsiteY2" fmla="*/ 6849789 h 6849789"/>
              <a:gd name="connsiteX3" fmla="*/ 169765 w 2196089"/>
              <a:gd name="connsiteY3" fmla="*/ 6755526 h 6849789"/>
              <a:gd name="connsiteX4" fmla="*/ 2161421 w 2196089"/>
              <a:gd name="connsiteY4" fmla="*/ 408410 h 6849789"/>
              <a:gd name="connsiteX5" fmla="*/ 2196089 w 2196089"/>
              <a:gd name="connsiteY5" fmla="*/ 0 h 68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089" h="6849789">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NOAA Fisheries logo">
            <a:extLst>
              <a:ext uri="{FF2B5EF4-FFF2-40B4-BE49-F238E27FC236}">
                <a16:creationId xmlns:a16="http://schemas.microsoft.com/office/drawing/2014/main" id="{92DFF24E-60D8-D14C-95B1-A67FB63425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4596" y="6156231"/>
            <a:ext cx="1404945" cy="640031"/>
          </a:xfrm>
          <a:prstGeom prst="rect">
            <a:avLst/>
          </a:prstGeom>
          <a:noFill/>
          <a:ln>
            <a:noFill/>
          </a:ln>
        </p:spPr>
      </p:pic>
    </p:spTree>
    <p:extLst>
      <p:ext uri="{BB962C8B-B14F-4D97-AF65-F5344CB8AC3E}">
        <p14:creationId xmlns:p14="http://schemas.microsoft.com/office/powerpoint/2010/main" val="3044197518"/>
      </p:ext>
    </p:extLst>
  </p:cSld>
  <p:clrMap bg1="lt1" tx1="dk1" bg2="lt2" tx2="dk2" accent1="accent1" accent2="accent2" accent3="accent3" accent4="accent4" accent5="accent5" accent6="accent6" hlink="hlink" folHlink="folHlink"/>
  <p:sldLayoutIdLst>
    <p:sldLayoutId id="2147484216" r:id="rId1"/>
    <p:sldLayoutId id="2147484208" r:id="rId2"/>
  </p:sldLayoutIdLst>
  <mc:AlternateContent xmlns:mc="http://schemas.openxmlformats.org/markup-compatibility/2006">
    <mc:Choice xmlns:p14="http://schemas.microsoft.com/office/powerpoint/2010/main" Requires="p14">
      <p:transition p14:dur="0" advClick="0" advTm="5000"/>
    </mc:Choice>
    <mc:Fallback>
      <p:transition advClick="0" advTm="5000"/>
    </mc:Fallback>
  </mc:AlternateContent>
  <p:txStyles>
    <p:title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p:titleStyle>
    <p:bodyStyle>
      <a:lvl1pPr marL="137159" indent="-137159" algn="l" defTabSz="685793" rtl="0" eaLnBrk="1" latinLnBrk="0" hangingPunct="1">
        <a:lnSpc>
          <a:spcPct val="95000"/>
        </a:lnSpc>
        <a:spcBef>
          <a:spcPts val="1050"/>
        </a:spcBef>
        <a:spcAft>
          <a:spcPts val="150"/>
        </a:spcAft>
        <a:buClr>
          <a:schemeClr val="accent1"/>
        </a:buClr>
        <a:buSzPct val="80000"/>
        <a:buFont typeface="Arial" pitchFamily="34" charset="0"/>
        <a:buChar char="•"/>
        <a:defRPr sz="2340" kern="1200" spc="8" baseline="0">
          <a:solidFill>
            <a:schemeClr val="tx1">
              <a:lumMod val="50000"/>
              <a:lumOff val="50000"/>
            </a:schemeClr>
          </a:solidFill>
          <a:latin typeface="Cambria" panose="02040503050406030204" pitchFamily="18" charset="0"/>
          <a:ea typeface="+mn-ea"/>
          <a:cs typeface="+mn-cs"/>
        </a:defRPr>
      </a:lvl1pPr>
      <a:lvl2pPr marL="342896" indent="-137159" algn="l" defTabSz="685793" rtl="0" eaLnBrk="1" latinLnBrk="0" hangingPunct="1">
        <a:lnSpc>
          <a:spcPct val="90000"/>
        </a:lnSpc>
        <a:spcBef>
          <a:spcPts val="225"/>
        </a:spcBef>
        <a:spcAft>
          <a:spcPts val="225"/>
        </a:spcAft>
        <a:buClr>
          <a:schemeClr val="accent1"/>
        </a:buClr>
        <a:buFont typeface="Wingdings 2" pitchFamily="18" charset="2"/>
        <a:buChar char=""/>
        <a:defRPr sz="1800" kern="1200">
          <a:solidFill>
            <a:schemeClr val="tx1">
              <a:lumMod val="50000"/>
              <a:lumOff val="50000"/>
            </a:schemeClr>
          </a:solidFill>
          <a:latin typeface="Cambria" panose="02040503050406030204" pitchFamily="18" charset="0"/>
          <a:ea typeface="+mn-ea"/>
          <a:cs typeface="+mn-cs"/>
        </a:defRPr>
      </a:lvl2pPr>
      <a:lvl3pPr marL="548635"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3pPr>
      <a:lvl4pPr marL="754373"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4pPr>
      <a:lvl5pPr marL="960110"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5pPr>
      <a:lvl6pPr marL="1199988"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6pPr>
      <a:lvl7pPr marL="1424987"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7pPr>
      <a:lvl8pPr marL="1649984"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8pPr>
      <a:lvl9pPr marL="1874982"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6"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0"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3" algn="l" defTabSz="685793" rtl="0" eaLnBrk="1" latinLnBrk="0" hangingPunct="1">
        <a:defRPr sz="1350" kern="1200">
          <a:solidFill>
            <a:schemeClr val="tx1"/>
          </a:solidFill>
          <a:latin typeface="+mn-lt"/>
          <a:ea typeface="+mn-ea"/>
          <a:cs typeface="+mn-cs"/>
        </a:defRPr>
      </a:lvl6pPr>
      <a:lvl7pPr marL="2057379" algn="l" defTabSz="685793" rtl="0" eaLnBrk="1" latinLnBrk="0" hangingPunct="1">
        <a:defRPr sz="1350" kern="1200">
          <a:solidFill>
            <a:schemeClr val="tx1"/>
          </a:solidFill>
          <a:latin typeface="+mn-lt"/>
          <a:ea typeface="+mn-ea"/>
          <a:cs typeface="+mn-cs"/>
        </a:defRPr>
      </a:lvl7pPr>
      <a:lvl8pPr marL="2400276" algn="l" defTabSz="685793" rtl="0" eaLnBrk="1" latinLnBrk="0" hangingPunct="1">
        <a:defRPr sz="1350" kern="1200">
          <a:solidFill>
            <a:schemeClr val="tx1"/>
          </a:solidFill>
          <a:latin typeface="+mn-lt"/>
          <a:ea typeface="+mn-ea"/>
          <a:cs typeface="+mn-cs"/>
        </a:defRPr>
      </a:lvl8pPr>
      <a:lvl9pPr marL="2743173" algn="l" defTabSz="68579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3B9C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56710" y="1502229"/>
            <a:ext cx="6024560" cy="2153784"/>
          </a:xfrm>
          <a:prstGeom prst="rect">
            <a:avLst/>
          </a:prstGeom>
        </p:spPr>
        <p:txBody>
          <a:bodyPr vert="horz" wrap="square"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953471" y="4038311"/>
            <a:ext cx="6527799" cy="942811"/>
          </a:xfrm>
          <a:prstGeom prst="rect">
            <a:avLst/>
          </a:prstGeom>
        </p:spPr>
        <p:txBody>
          <a:bodyPr vert="horz" lIns="0" tIns="0" rIns="0" bIns="0" rtlCol="0">
            <a:noAutofit/>
          </a:bodyPr>
          <a:lstStyle/>
          <a:p>
            <a:pPr lvl="0"/>
            <a:r>
              <a:rPr lang="en-US" dirty="0"/>
              <a:t>Click to edit Master text styles</a:t>
            </a:r>
          </a:p>
        </p:txBody>
      </p:sp>
      <p:sp>
        <p:nvSpPr>
          <p:cNvPr id="18" name="Freeform 17">
            <a:extLst>
              <a:ext uri="{FF2B5EF4-FFF2-40B4-BE49-F238E27FC236}">
                <a16:creationId xmlns:a16="http://schemas.microsoft.com/office/drawing/2014/main" id="{051087D7-5CB2-2B49-B3F7-8769B75F3E10}"/>
              </a:ext>
            </a:extLst>
          </p:cNvPr>
          <p:cNvSpPr/>
          <p:nvPr userDrawn="1"/>
        </p:nvSpPr>
        <p:spPr>
          <a:xfrm>
            <a:off x="-7683" y="394486"/>
            <a:ext cx="3318615" cy="6471192"/>
          </a:xfrm>
          <a:custGeom>
            <a:avLst/>
            <a:gdLst>
              <a:gd name="connsiteX0" fmla="*/ 3318615 w 3318615"/>
              <a:gd name="connsiteY0" fmla="*/ 0 h 6471192"/>
              <a:gd name="connsiteX1" fmla="*/ 3161544 w 3318615"/>
              <a:gd name="connsiteY1" fmla="*/ 87215 h 6471192"/>
              <a:gd name="connsiteX2" fmla="*/ 1318822 w 3318615"/>
              <a:gd name="connsiteY2" fmla="*/ 6118070 h 6471192"/>
              <a:gd name="connsiteX3" fmla="*/ 1288937 w 3318615"/>
              <a:gd name="connsiteY3" fmla="*/ 6471192 h 6471192"/>
              <a:gd name="connsiteX4" fmla="*/ 0 w 3318615"/>
              <a:gd name="connsiteY4" fmla="*/ 6471192 h 6471192"/>
              <a:gd name="connsiteX5" fmla="*/ 0 w 3318615"/>
              <a:gd name="connsiteY5" fmla="*/ 1 h 6471192"/>
              <a:gd name="connsiteX6" fmla="*/ 1257324 w 3318615"/>
              <a:gd name="connsiteY6" fmla="*/ 1 h 6471192"/>
              <a:gd name="connsiteX7" fmla="*/ 3318615 w 3318615"/>
              <a:gd name="connsiteY7" fmla="*/ 0 h 647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8615" h="6471192">
                <a:moveTo>
                  <a:pt x="3318615" y="0"/>
                </a:moveTo>
                <a:lnTo>
                  <a:pt x="3161544" y="87215"/>
                </a:lnTo>
                <a:cubicBezTo>
                  <a:pt x="2300910" y="727950"/>
                  <a:pt x="1602700" y="3131720"/>
                  <a:pt x="1318822" y="6118070"/>
                </a:cubicBezTo>
                <a:lnTo>
                  <a:pt x="1288937" y="6471192"/>
                </a:lnTo>
                <a:lnTo>
                  <a:pt x="0" y="6471192"/>
                </a:lnTo>
                <a:lnTo>
                  <a:pt x="0" y="1"/>
                </a:lnTo>
                <a:lnTo>
                  <a:pt x="1257324" y="1"/>
                </a:lnTo>
                <a:cubicBezTo>
                  <a:pt x="1944421" y="786"/>
                  <a:pt x="2631518" y="1571"/>
                  <a:pt x="3318615" y="0"/>
                </a:cubicBezTo>
                <a:close/>
              </a:path>
            </a:pathLst>
          </a:custGeom>
          <a:gradFill flip="none" rotWithShape="1">
            <a:gsLst>
              <a:gs pos="100000">
                <a:schemeClr val="bg1">
                  <a:alpha val="32000"/>
                </a:schemeClr>
              </a:gs>
              <a:gs pos="42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AE0C4C61-5DAE-704A-94B1-4D8F0433E488}"/>
              </a:ext>
            </a:extLst>
          </p:cNvPr>
          <p:cNvSpPr/>
          <p:nvPr userDrawn="1"/>
        </p:nvSpPr>
        <p:spPr>
          <a:xfrm>
            <a:off x="-12698" y="5"/>
            <a:ext cx="6527799" cy="2039519"/>
          </a:xfrm>
          <a:custGeom>
            <a:avLst/>
            <a:gdLst>
              <a:gd name="connsiteX0" fmla="*/ 0 w 6504497"/>
              <a:gd name="connsiteY0" fmla="*/ 0 h 2032239"/>
              <a:gd name="connsiteX1" fmla="*/ 6504497 w 6504497"/>
              <a:gd name="connsiteY1" fmla="*/ 0 h 2032239"/>
              <a:gd name="connsiteX2" fmla="*/ 6504497 w 6504497"/>
              <a:gd name="connsiteY2" fmla="*/ 6484 h 2032239"/>
              <a:gd name="connsiteX3" fmla="*/ 6476264 w 6504497"/>
              <a:gd name="connsiteY3" fmla="*/ 8249 h 2032239"/>
              <a:gd name="connsiteX4" fmla="*/ 86067 w 6504497"/>
              <a:gd name="connsiteY4" fmla="*/ 1877235 h 2032239"/>
              <a:gd name="connsiteX5" fmla="*/ 0 w 6504497"/>
              <a:gd name="connsiteY5" fmla="*/ 2032239 h 2032239"/>
              <a:gd name="connsiteX6" fmla="*/ 0 w 6504497"/>
              <a:gd name="connsiteY6" fmla="*/ 0 h 203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4497" h="2032239">
                <a:moveTo>
                  <a:pt x="0" y="0"/>
                </a:moveTo>
                <a:lnTo>
                  <a:pt x="6504497" y="0"/>
                </a:lnTo>
                <a:lnTo>
                  <a:pt x="6504497" y="6484"/>
                </a:lnTo>
                <a:lnTo>
                  <a:pt x="6476264" y="8249"/>
                </a:lnTo>
                <a:cubicBezTo>
                  <a:pt x="3256485" y="247737"/>
                  <a:pt x="760527" y="971301"/>
                  <a:pt x="86067" y="1877235"/>
                </a:cubicBezTo>
                <a:lnTo>
                  <a:pt x="0" y="2032239"/>
                </a:lnTo>
                <a:lnTo>
                  <a:pt x="0" y="0"/>
                </a:lnTo>
                <a:close/>
              </a:path>
            </a:pathLst>
          </a:cu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0" name="Picture 19">
            <a:extLst>
              <a:ext uri="{FF2B5EF4-FFF2-40B4-BE49-F238E27FC236}">
                <a16:creationId xmlns:a16="http://schemas.microsoft.com/office/drawing/2014/main" id="{1B0877DA-48E4-2F46-9360-38C11DF2704D}"/>
              </a:ext>
            </a:extLst>
          </p:cNvPr>
          <p:cNvPicPr>
            <a:picLocks noChangeAspect="1"/>
          </p:cNvPicPr>
          <p:nvPr userDrawn="1"/>
        </p:nvPicPr>
        <p:blipFill>
          <a:blip r:embed="rId5"/>
          <a:stretch>
            <a:fillRect/>
          </a:stretch>
        </p:blipFill>
        <p:spPr>
          <a:xfrm>
            <a:off x="522013" y="758265"/>
            <a:ext cx="1119514" cy="1554629"/>
          </a:xfrm>
          <a:prstGeom prst="rect">
            <a:avLst/>
          </a:prstGeom>
        </p:spPr>
      </p:pic>
    </p:spTree>
    <p:extLst>
      <p:ext uri="{BB962C8B-B14F-4D97-AF65-F5344CB8AC3E}">
        <p14:creationId xmlns:p14="http://schemas.microsoft.com/office/powerpoint/2010/main" val="2024838535"/>
      </p:ext>
    </p:extLst>
  </p:cSld>
  <p:clrMap bg1="lt1" tx1="dk1" bg2="lt2" tx2="dk2" accent1="accent1" accent2="accent2" accent3="accent3" accent4="accent4" accent5="accent5" accent6="accent6" hlink="hlink" folHlink="folHlink"/>
  <p:sldLayoutIdLst>
    <p:sldLayoutId id="2147484204" r:id="rId1"/>
    <p:sldLayoutId id="2147484193" r:id="rId2"/>
    <p:sldLayoutId id="2147484206" r:id="rId3"/>
  </p:sldLayoutIdLst>
  <mc:AlternateContent xmlns:mc="http://schemas.openxmlformats.org/markup-compatibility/2006">
    <mc:Choice xmlns:p14="http://schemas.microsoft.com/office/powerpoint/2010/main" Requires="p14">
      <p:transition p14:dur="0" advClick="0" advTm="5000"/>
    </mc:Choice>
    <mc:Fallback>
      <p:transition advClick="0" advTm="5000"/>
    </mc:Fallback>
  </mc:AlternateContent>
  <p:txStyles>
    <p:titleStyle>
      <a:lvl1pPr algn="l" defTabSz="685793" rtl="0" eaLnBrk="1" latinLnBrk="0" hangingPunct="1">
        <a:lnSpc>
          <a:spcPct val="80000"/>
        </a:lnSpc>
        <a:spcBef>
          <a:spcPct val="0"/>
        </a:spcBef>
        <a:buNone/>
        <a:defRPr sz="6600" kern="1200">
          <a:solidFill>
            <a:schemeClr val="accent1">
              <a:lumMod val="20000"/>
              <a:lumOff val="80000"/>
            </a:schemeClr>
          </a:solidFill>
          <a:latin typeface="Cambria" charset="0"/>
          <a:ea typeface="Cambria" charset="0"/>
          <a:cs typeface="Cambria" charset="0"/>
        </a:defRPr>
      </a:lvl1pPr>
    </p:titleStyle>
    <p:bodyStyle>
      <a:lvl1pPr marL="0" indent="0" algn="l" defTabSz="685793" rtl="0" eaLnBrk="1" latinLnBrk="0" hangingPunct="1">
        <a:lnSpc>
          <a:spcPct val="90000"/>
        </a:lnSpc>
        <a:spcBef>
          <a:spcPts val="750"/>
        </a:spcBef>
        <a:buFont typeface="Arial"/>
        <a:buNone/>
        <a:defRPr sz="2700" b="0" i="0" kern="1200">
          <a:solidFill>
            <a:schemeClr val="tx2"/>
          </a:solidFill>
          <a:latin typeface="Cambria" charset="0"/>
          <a:ea typeface="Cambria" charset="0"/>
          <a:cs typeface="Cambria" charset="0"/>
        </a:defRPr>
      </a:lvl1pPr>
      <a:lvl2pPr marL="514345" indent="-171449" algn="l" defTabSz="68579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41" indent="-171449" algn="l" defTabSz="68579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38"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35"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31"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28"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24"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22"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6"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0"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3" algn="l" defTabSz="685793" rtl="0" eaLnBrk="1" latinLnBrk="0" hangingPunct="1">
        <a:defRPr sz="1350" kern="1200">
          <a:solidFill>
            <a:schemeClr val="tx1"/>
          </a:solidFill>
          <a:latin typeface="+mn-lt"/>
          <a:ea typeface="+mn-ea"/>
          <a:cs typeface="+mn-cs"/>
        </a:defRPr>
      </a:lvl6pPr>
      <a:lvl7pPr marL="2057379" algn="l" defTabSz="685793" rtl="0" eaLnBrk="1" latinLnBrk="0" hangingPunct="1">
        <a:defRPr sz="1350" kern="1200">
          <a:solidFill>
            <a:schemeClr val="tx1"/>
          </a:solidFill>
          <a:latin typeface="+mn-lt"/>
          <a:ea typeface="+mn-ea"/>
          <a:cs typeface="+mn-cs"/>
        </a:defRPr>
      </a:lvl7pPr>
      <a:lvl8pPr marL="2400276" algn="l" defTabSz="685793" rtl="0" eaLnBrk="1" latinLnBrk="0" hangingPunct="1">
        <a:defRPr sz="1350" kern="1200">
          <a:solidFill>
            <a:schemeClr val="tx1"/>
          </a:solidFill>
          <a:latin typeface="+mn-lt"/>
          <a:ea typeface="+mn-ea"/>
          <a:cs typeface="+mn-cs"/>
        </a:defRPr>
      </a:lvl8pPr>
      <a:lvl9pPr marL="2743173" algn="l" defTabSz="68579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F2E07-4019-8344-849F-ACFB3A596478}"/>
              </a:ext>
            </a:extLst>
          </p:cNvPr>
          <p:cNvSpPr>
            <a:spLocks noGrp="1"/>
          </p:cNvSpPr>
          <p:nvPr>
            <p:ph type="body" idx="1"/>
          </p:nvPr>
        </p:nvSpPr>
        <p:spPr>
          <a:xfrm>
            <a:off x="628651" y="1790702"/>
            <a:ext cx="6916430" cy="42612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2">
            <a:extLst>
              <a:ext uri="{FF2B5EF4-FFF2-40B4-BE49-F238E27FC236}">
                <a16:creationId xmlns:a16="http://schemas.microsoft.com/office/drawing/2014/main" id="{9505F17E-5F7C-6F40-B444-12740BC44F74}"/>
              </a:ext>
            </a:extLst>
          </p:cNvPr>
          <p:cNvSpPr>
            <a:spLocks noGrp="1"/>
          </p:cNvSpPr>
          <p:nvPr>
            <p:ph type="title"/>
          </p:nvPr>
        </p:nvSpPr>
        <p:spPr>
          <a:xfrm>
            <a:off x="202941" y="365760"/>
            <a:ext cx="8312409" cy="1325880"/>
          </a:xfrm>
          <a:prstGeom prst="rect">
            <a:avLst/>
          </a:prstGeom>
        </p:spPr>
        <p:txBody>
          <a:bodyPr vert="horz" lIns="91440" tIns="45720" rIns="91440" bIns="45720" rtlCol="0" anchor="t" anchorCtr="0">
            <a:normAutofit/>
          </a:bodyPr>
          <a:lstStyle/>
          <a:p>
            <a:r>
              <a:rPr lang="en-US" dirty="0"/>
              <a:t>Click to edit Master title style</a:t>
            </a:r>
          </a:p>
        </p:txBody>
      </p:sp>
    </p:spTree>
    <p:extLst>
      <p:ext uri="{BB962C8B-B14F-4D97-AF65-F5344CB8AC3E}">
        <p14:creationId xmlns:p14="http://schemas.microsoft.com/office/powerpoint/2010/main" val="956262133"/>
      </p:ext>
    </p:extLst>
  </p:cSld>
  <p:clrMap bg1="lt1" tx1="dk1" bg2="lt2" tx2="dk2" accent1="accent1" accent2="accent2" accent3="accent3" accent4="accent4" accent5="accent5" accent6="accent6" hlink="hlink" folHlink="folHlink"/>
  <p:sldLayoutIdLst>
    <p:sldLayoutId id="2147484192" r:id="rId1"/>
    <p:sldLayoutId id="2147484205" r:id="rId2"/>
    <p:sldLayoutId id="2147484218" r:id="rId3"/>
  </p:sldLayoutIdLst>
  <mc:AlternateContent xmlns:mc="http://schemas.openxmlformats.org/markup-compatibility/2006">
    <mc:Choice xmlns:p14="http://schemas.microsoft.com/office/powerpoint/2010/main" Requires="p14">
      <p:transition p14:dur="0" advClick="0" advTm="5000"/>
    </mc:Choice>
    <mc:Fallback>
      <p:transition advClick="0" advTm="5000"/>
    </mc:Fallback>
  </mc:AlternateContent>
  <p:txStyles>
    <p:title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p:titleStyle>
    <p:bodyStyle>
      <a:lvl1pPr marL="137159" indent="-137159" algn="l" defTabSz="685793" rtl="0" eaLnBrk="1" latinLnBrk="0" hangingPunct="1">
        <a:lnSpc>
          <a:spcPct val="95000"/>
        </a:lnSpc>
        <a:spcBef>
          <a:spcPts val="1050"/>
        </a:spcBef>
        <a:spcAft>
          <a:spcPts val="150"/>
        </a:spcAft>
        <a:buClr>
          <a:schemeClr val="accent1"/>
        </a:buClr>
        <a:buSzPct val="80000"/>
        <a:buFont typeface="Arial" pitchFamily="34" charset="0"/>
        <a:buChar char="•"/>
        <a:defRPr sz="2340" kern="1200" spc="8" baseline="0">
          <a:solidFill>
            <a:schemeClr val="tx1">
              <a:lumMod val="50000"/>
              <a:lumOff val="50000"/>
            </a:schemeClr>
          </a:solidFill>
          <a:latin typeface="Cambria" panose="02040503050406030204" pitchFamily="18" charset="0"/>
          <a:ea typeface="+mn-ea"/>
          <a:cs typeface="+mn-cs"/>
        </a:defRPr>
      </a:lvl1pPr>
      <a:lvl2pPr marL="342896" indent="-137159" algn="l" defTabSz="685793" rtl="0" eaLnBrk="1" latinLnBrk="0" hangingPunct="1">
        <a:lnSpc>
          <a:spcPct val="90000"/>
        </a:lnSpc>
        <a:spcBef>
          <a:spcPts val="225"/>
        </a:spcBef>
        <a:spcAft>
          <a:spcPts val="225"/>
        </a:spcAft>
        <a:buClr>
          <a:schemeClr val="accent1"/>
        </a:buClr>
        <a:buFont typeface="Wingdings 2" pitchFamily="18" charset="2"/>
        <a:buChar char=""/>
        <a:defRPr sz="1800" kern="1200">
          <a:solidFill>
            <a:schemeClr val="tx1">
              <a:lumMod val="50000"/>
              <a:lumOff val="50000"/>
            </a:schemeClr>
          </a:solidFill>
          <a:latin typeface="Cambria" panose="02040503050406030204" pitchFamily="18" charset="0"/>
          <a:ea typeface="+mn-ea"/>
          <a:cs typeface="+mn-cs"/>
        </a:defRPr>
      </a:lvl2pPr>
      <a:lvl3pPr marL="548635"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3pPr>
      <a:lvl4pPr marL="754373"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4pPr>
      <a:lvl5pPr marL="960110"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5pPr>
      <a:lvl6pPr marL="1199988"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6pPr>
      <a:lvl7pPr marL="1424987"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7pPr>
      <a:lvl8pPr marL="1649984"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8pPr>
      <a:lvl9pPr marL="1874982"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6"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0"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3" algn="l" defTabSz="685793" rtl="0" eaLnBrk="1" latinLnBrk="0" hangingPunct="1">
        <a:defRPr sz="1350" kern="1200">
          <a:solidFill>
            <a:schemeClr val="tx1"/>
          </a:solidFill>
          <a:latin typeface="+mn-lt"/>
          <a:ea typeface="+mn-ea"/>
          <a:cs typeface="+mn-cs"/>
        </a:defRPr>
      </a:lvl6pPr>
      <a:lvl7pPr marL="2057379" algn="l" defTabSz="685793" rtl="0" eaLnBrk="1" latinLnBrk="0" hangingPunct="1">
        <a:defRPr sz="1350" kern="1200">
          <a:solidFill>
            <a:schemeClr val="tx1"/>
          </a:solidFill>
          <a:latin typeface="+mn-lt"/>
          <a:ea typeface="+mn-ea"/>
          <a:cs typeface="+mn-cs"/>
        </a:defRPr>
      </a:lvl7pPr>
      <a:lvl8pPr marL="2400276" algn="l" defTabSz="685793" rtl="0" eaLnBrk="1" latinLnBrk="0" hangingPunct="1">
        <a:defRPr sz="1350" kern="1200">
          <a:solidFill>
            <a:schemeClr val="tx1"/>
          </a:solidFill>
          <a:latin typeface="+mn-lt"/>
          <a:ea typeface="+mn-ea"/>
          <a:cs typeface="+mn-cs"/>
        </a:defRPr>
      </a:lvl8pPr>
      <a:lvl9pPr marL="2743173" algn="l" defTabSz="68579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F2E07-4019-8344-849F-ACFB3A596478}"/>
              </a:ext>
            </a:extLst>
          </p:cNvPr>
          <p:cNvSpPr>
            <a:spLocks noGrp="1"/>
          </p:cNvSpPr>
          <p:nvPr>
            <p:ph type="body" idx="1"/>
          </p:nvPr>
        </p:nvSpPr>
        <p:spPr>
          <a:xfrm>
            <a:off x="628651" y="1790702"/>
            <a:ext cx="6916430" cy="42612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2">
            <a:extLst>
              <a:ext uri="{FF2B5EF4-FFF2-40B4-BE49-F238E27FC236}">
                <a16:creationId xmlns:a16="http://schemas.microsoft.com/office/drawing/2014/main" id="{9505F17E-5F7C-6F40-B444-12740BC44F74}"/>
              </a:ext>
            </a:extLst>
          </p:cNvPr>
          <p:cNvSpPr>
            <a:spLocks noGrp="1"/>
          </p:cNvSpPr>
          <p:nvPr>
            <p:ph type="title"/>
          </p:nvPr>
        </p:nvSpPr>
        <p:spPr>
          <a:xfrm>
            <a:off x="202941" y="365760"/>
            <a:ext cx="8312409" cy="1325880"/>
          </a:xfrm>
          <a:prstGeom prst="rect">
            <a:avLst/>
          </a:prstGeom>
        </p:spPr>
        <p:txBody>
          <a:bodyPr vert="horz" lIns="91440" tIns="45720" rIns="91440" bIns="45720" rtlCol="0" anchor="t" anchorCtr="0">
            <a:normAutofit/>
          </a:bodyPr>
          <a:lstStyle/>
          <a:p>
            <a:r>
              <a:rPr lang="en-US" dirty="0"/>
              <a:t>Click to edit Master title style</a:t>
            </a:r>
          </a:p>
        </p:txBody>
      </p:sp>
    </p:spTree>
    <p:extLst>
      <p:ext uri="{BB962C8B-B14F-4D97-AF65-F5344CB8AC3E}">
        <p14:creationId xmlns:p14="http://schemas.microsoft.com/office/powerpoint/2010/main" val="4059964557"/>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Lst>
  <mc:AlternateContent xmlns:mc="http://schemas.openxmlformats.org/markup-compatibility/2006">
    <mc:Choice xmlns:p14="http://schemas.microsoft.com/office/powerpoint/2010/main" Requires="p14">
      <p:transition p14:dur="0" advClick="0" advTm="5000"/>
    </mc:Choice>
    <mc:Fallback>
      <p:transition advClick="0" advTm="5000"/>
    </mc:Fallback>
  </mc:AlternateContent>
  <p:txStyles>
    <p:title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p:titleStyle>
    <p:bodyStyle>
      <a:lvl1pPr marL="137159" indent="-137159" algn="l" defTabSz="685793" rtl="0" eaLnBrk="1" latinLnBrk="0" hangingPunct="1">
        <a:lnSpc>
          <a:spcPct val="95000"/>
        </a:lnSpc>
        <a:spcBef>
          <a:spcPts val="1050"/>
        </a:spcBef>
        <a:spcAft>
          <a:spcPts val="150"/>
        </a:spcAft>
        <a:buClr>
          <a:schemeClr val="accent1"/>
        </a:buClr>
        <a:buSzPct val="80000"/>
        <a:buFont typeface="Arial" pitchFamily="34" charset="0"/>
        <a:buChar char="•"/>
        <a:defRPr sz="2340" kern="1200" spc="8" baseline="0">
          <a:solidFill>
            <a:schemeClr val="tx1">
              <a:lumMod val="50000"/>
              <a:lumOff val="50000"/>
            </a:schemeClr>
          </a:solidFill>
          <a:latin typeface="Cambria" panose="02040503050406030204" pitchFamily="18" charset="0"/>
          <a:ea typeface="+mn-ea"/>
          <a:cs typeface="+mn-cs"/>
        </a:defRPr>
      </a:lvl1pPr>
      <a:lvl2pPr marL="342896" indent="-137159" algn="l" defTabSz="685793" rtl="0" eaLnBrk="1" latinLnBrk="0" hangingPunct="1">
        <a:lnSpc>
          <a:spcPct val="90000"/>
        </a:lnSpc>
        <a:spcBef>
          <a:spcPts val="225"/>
        </a:spcBef>
        <a:spcAft>
          <a:spcPts val="225"/>
        </a:spcAft>
        <a:buClr>
          <a:schemeClr val="accent1"/>
        </a:buClr>
        <a:buFont typeface="Wingdings 2" pitchFamily="18" charset="2"/>
        <a:buChar char=""/>
        <a:defRPr sz="1800" kern="1200">
          <a:solidFill>
            <a:schemeClr val="tx1">
              <a:lumMod val="50000"/>
              <a:lumOff val="50000"/>
            </a:schemeClr>
          </a:solidFill>
          <a:latin typeface="Cambria" panose="02040503050406030204" pitchFamily="18" charset="0"/>
          <a:ea typeface="+mn-ea"/>
          <a:cs typeface="+mn-cs"/>
        </a:defRPr>
      </a:lvl2pPr>
      <a:lvl3pPr marL="548635"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3pPr>
      <a:lvl4pPr marL="754373"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4pPr>
      <a:lvl5pPr marL="960110"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5pPr>
      <a:lvl6pPr marL="1199988"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6pPr>
      <a:lvl7pPr marL="1424987"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7pPr>
      <a:lvl8pPr marL="1649984"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8pPr>
      <a:lvl9pPr marL="1874982"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6"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0"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3" algn="l" defTabSz="685793" rtl="0" eaLnBrk="1" latinLnBrk="0" hangingPunct="1">
        <a:defRPr sz="1350" kern="1200">
          <a:solidFill>
            <a:schemeClr val="tx1"/>
          </a:solidFill>
          <a:latin typeface="+mn-lt"/>
          <a:ea typeface="+mn-ea"/>
          <a:cs typeface="+mn-cs"/>
        </a:defRPr>
      </a:lvl6pPr>
      <a:lvl7pPr marL="2057379" algn="l" defTabSz="685793" rtl="0" eaLnBrk="1" latinLnBrk="0" hangingPunct="1">
        <a:defRPr sz="1350" kern="1200">
          <a:solidFill>
            <a:schemeClr val="tx1"/>
          </a:solidFill>
          <a:latin typeface="+mn-lt"/>
          <a:ea typeface="+mn-ea"/>
          <a:cs typeface="+mn-cs"/>
        </a:defRPr>
      </a:lvl7pPr>
      <a:lvl8pPr marL="2400276" algn="l" defTabSz="685793" rtl="0" eaLnBrk="1" latinLnBrk="0" hangingPunct="1">
        <a:defRPr sz="1350" kern="1200">
          <a:solidFill>
            <a:schemeClr val="tx1"/>
          </a:solidFill>
          <a:latin typeface="+mn-lt"/>
          <a:ea typeface="+mn-ea"/>
          <a:cs typeface="+mn-cs"/>
        </a:defRPr>
      </a:lvl8pPr>
      <a:lvl9pPr marL="2743173" algn="l" defTabSz="68579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6E86D5C-48B0-FE48-81B7-8E961B57E8D8}"/>
              </a:ext>
            </a:extLst>
          </p:cNvPr>
          <p:cNvSpPr>
            <a:spLocks noGrp="1"/>
          </p:cNvSpPr>
          <p:nvPr>
            <p:ph type="ctrTitle"/>
          </p:nvPr>
        </p:nvSpPr>
        <p:spPr>
          <a:xfrm>
            <a:off x="1446520" y="1982002"/>
            <a:ext cx="7539827" cy="1772793"/>
          </a:xfrm>
        </p:spPr>
        <p:txBody>
          <a:bodyPr/>
          <a:lstStyle/>
          <a:p>
            <a:r>
              <a:rPr lang="en-US" sz="4800" dirty="0"/>
              <a:t>Assessment of the Pacific cod stock in the Aleutian Islands</a:t>
            </a:r>
          </a:p>
        </p:txBody>
      </p:sp>
      <p:sp>
        <p:nvSpPr>
          <p:cNvPr id="4" name="Subtitle 2">
            <a:extLst>
              <a:ext uri="{FF2B5EF4-FFF2-40B4-BE49-F238E27FC236}">
                <a16:creationId xmlns:a16="http://schemas.microsoft.com/office/drawing/2014/main" id="{CADF3BF0-0BEE-A587-A975-12728CB2A4DD}"/>
              </a:ext>
            </a:extLst>
          </p:cNvPr>
          <p:cNvSpPr txBox="1">
            <a:spLocks/>
          </p:cNvSpPr>
          <p:nvPr/>
        </p:nvSpPr>
        <p:spPr>
          <a:xfrm>
            <a:off x="1041400" y="3974336"/>
            <a:ext cx="7061200" cy="994813"/>
          </a:xfrm>
          <a:prstGeom prst="rect">
            <a:avLst/>
          </a:prstGeom>
        </p:spPr>
        <p:txBody>
          <a:bodyPr vert="horz" lIns="0" tIns="0" rIns="0" bIns="0" rtlCol="0">
            <a:normAutofit/>
          </a:bodyPr>
          <a:lstStyle>
            <a:lvl1pPr marL="0" indent="0" algn="l" defTabSz="685793" rtl="0" eaLnBrk="1" latinLnBrk="0" hangingPunct="1">
              <a:lnSpc>
                <a:spcPct val="90000"/>
              </a:lnSpc>
              <a:spcBef>
                <a:spcPts val="750"/>
              </a:spcBef>
              <a:buFont typeface="Arial"/>
              <a:buNone/>
              <a:defRPr sz="2700" b="0" i="0" kern="1200">
                <a:solidFill>
                  <a:schemeClr val="tx2"/>
                </a:solidFill>
                <a:latin typeface="Cambria" charset="0"/>
                <a:ea typeface="Cambria" charset="0"/>
                <a:cs typeface="Cambria" charset="0"/>
              </a:defRPr>
            </a:lvl1pPr>
            <a:lvl2pPr marL="342896" indent="0" algn="l" defTabSz="685793" rtl="0" eaLnBrk="1" latinLnBrk="0" hangingPunct="1">
              <a:lnSpc>
                <a:spcPct val="90000"/>
              </a:lnSpc>
              <a:spcBef>
                <a:spcPts val="375"/>
              </a:spcBef>
              <a:buFont typeface="Arial"/>
              <a:buNone/>
              <a:defRPr sz="1800" kern="1200">
                <a:solidFill>
                  <a:schemeClr val="tx1"/>
                </a:solidFill>
                <a:latin typeface="+mn-lt"/>
                <a:ea typeface="+mn-ea"/>
                <a:cs typeface="+mn-cs"/>
              </a:defRPr>
            </a:lvl2pPr>
            <a:lvl3pPr marL="857241" indent="-171449" algn="l" defTabSz="68579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38"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35"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31"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28"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24"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22"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US" dirty="0"/>
              <a:t>Ingrid Spies, Steve </a:t>
            </a:r>
            <a:r>
              <a:rPr lang="en-US" dirty="0" err="1"/>
              <a:t>Barbeaux</a:t>
            </a:r>
            <a:r>
              <a:rPr lang="en-US" dirty="0"/>
              <a:t>, Pete </a:t>
            </a:r>
            <a:r>
              <a:rPr lang="en-US" dirty="0" err="1"/>
              <a:t>Hulson</a:t>
            </a:r>
            <a:r>
              <a:rPr lang="en-US" dirty="0"/>
              <a:t>, </a:t>
            </a:r>
          </a:p>
          <a:p>
            <a:pPr algn="ctr"/>
            <a:r>
              <a:rPr lang="en-US" dirty="0"/>
              <a:t>Ned </a:t>
            </a:r>
            <a:r>
              <a:rPr lang="en-US" dirty="0" err="1"/>
              <a:t>Laman</a:t>
            </a:r>
            <a:r>
              <a:rPr lang="en-US" dirty="0"/>
              <a:t>, Ivonne Ortiz</a:t>
            </a:r>
          </a:p>
        </p:txBody>
      </p:sp>
      <p:pic>
        <p:nvPicPr>
          <p:cNvPr id="5" name="Picture 4" descr="Pacific Cod_S_P">
            <a:extLst>
              <a:ext uri="{FF2B5EF4-FFF2-40B4-BE49-F238E27FC236}">
                <a16:creationId xmlns:a16="http://schemas.microsoft.com/office/drawing/2014/main" id="{9E94B359-0480-5C8A-D016-D968DD34F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941" y="5045100"/>
            <a:ext cx="3960495" cy="145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998823"/>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B393E-A182-E2E8-6BF6-6323ED4378D7}"/>
              </a:ext>
            </a:extLst>
          </p:cNvPr>
          <p:cNvPicPr>
            <a:picLocks noChangeAspect="1"/>
          </p:cNvPicPr>
          <p:nvPr/>
        </p:nvPicPr>
        <p:blipFill>
          <a:blip r:embed="rId3"/>
          <a:stretch>
            <a:fillRect/>
          </a:stretch>
        </p:blipFill>
        <p:spPr>
          <a:xfrm>
            <a:off x="685800" y="29326"/>
            <a:ext cx="7772400" cy="6799348"/>
          </a:xfrm>
          <a:prstGeom prst="rect">
            <a:avLst/>
          </a:prstGeom>
        </p:spPr>
      </p:pic>
    </p:spTree>
    <p:extLst>
      <p:ext uri="{BB962C8B-B14F-4D97-AF65-F5344CB8AC3E}">
        <p14:creationId xmlns:p14="http://schemas.microsoft.com/office/powerpoint/2010/main" val="138881264"/>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411B0-6CF4-7FF4-005F-CBF9E4F40F2A}"/>
              </a:ext>
            </a:extLst>
          </p:cNvPr>
          <p:cNvPicPr>
            <a:picLocks noChangeAspect="1"/>
          </p:cNvPicPr>
          <p:nvPr/>
        </p:nvPicPr>
        <p:blipFill>
          <a:blip r:embed="rId2"/>
          <a:stretch>
            <a:fillRect/>
          </a:stretch>
        </p:blipFill>
        <p:spPr>
          <a:xfrm>
            <a:off x="685800" y="29326"/>
            <a:ext cx="7772400" cy="6799348"/>
          </a:xfrm>
          <a:prstGeom prst="rect">
            <a:avLst/>
          </a:prstGeom>
        </p:spPr>
      </p:pic>
    </p:spTree>
    <p:extLst>
      <p:ext uri="{BB962C8B-B14F-4D97-AF65-F5344CB8AC3E}">
        <p14:creationId xmlns:p14="http://schemas.microsoft.com/office/powerpoint/2010/main" val="3858791059"/>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96E0-A33A-03D8-9A63-BAA63FD54E27}"/>
              </a:ext>
            </a:extLst>
          </p:cNvPr>
          <p:cNvSpPr>
            <a:spLocks noGrp="1"/>
          </p:cNvSpPr>
          <p:nvPr>
            <p:ph type="title"/>
          </p:nvPr>
        </p:nvSpPr>
        <p:spPr>
          <a:xfrm>
            <a:off x="202941" y="365760"/>
            <a:ext cx="8349388" cy="781722"/>
          </a:xfrm>
        </p:spPr>
        <p:txBody>
          <a:bodyPr>
            <a:normAutofit fontScale="90000"/>
          </a:bodyPr>
          <a:lstStyle/>
          <a:p>
            <a:r>
              <a:rPr lang="en-US" sz="4000" dirty="0"/>
              <a:t>Assessment methodology</a:t>
            </a:r>
            <a:br>
              <a:rPr lang="en-US" dirty="0"/>
            </a:br>
            <a:endParaRPr lang="en-US" dirty="0"/>
          </a:p>
        </p:txBody>
      </p:sp>
      <p:sp>
        <p:nvSpPr>
          <p:cNvPr id="3" name="Text Placeholder 2">
            <a:extLst>
              <a:ext uri="{FF2B5EF4-FFF2-40B4-BE49-F238E27FC236}">
                <a16:creationId xmlns:a16="http://schemas.microsoft.com/office/drawing/2014/main" id="{1C2A6847-5348-FC27-84B8-122DD827E14D}"/>
              </a:ext>
            </a:extLst>
          </p:cNvPr>
          <p:cNvSpPr>
            <a:spLocks noGrp="1"/>
          </p:cNvSpPr>
          <p:nvPr>
            <p:ph type="body" sz="quarter" idx="10"/>
          </p:nvPr>
        </p:nvSpPr>
        <p:spPr>
          <a:xfrm>
            <a:off x="397306" y="1098175"/>
            <a:ext cx="8349388" cy="4948517"/>
          </a:xfrm>
        </p:spPr>
        <p:txBody>
          <a:bodyPr>
            <a:normAutofit fontScale="92500"/>
          </a:bodyPr>
          <a:lstStyle/>
          <a:p>
            <a:pPr marL="0" indent="0">
              <a:buNone/>
            </a:pPr>
            <a:r>
              <a:rPr lang="en-US" sz="3200" dirty="0"/>
              <a:t>1. The Tier 5 methodology has not changed (Model 13.4).</a:t>
            </a:r>
          </a:p>
          <a:p>
            <a:pPr marL="0" indent="0">
              <a:buNone/>
            </a:pPr>
            <a:r>
              <a:rPr lang="en-US" sz="3200" dirty="0"/>
              <a:t>2. Model 22.0 “Simple” </a:t>
            </a:r>
          </a:p>
          <a:p>
            <a:pPr lvl="2"/>
            <a:r>
              <a:rPr lang="en-US" sz="3020" dirty="0"/>
              <a:t>1991-2022,</a:t>
            </a:r>
          </a:p>
          <a:p>
            <a:pPr lvl="2"/>
            <a:r>
              <a:rPr lang="en-US" sz="3020" dirty="0"/>
              <a:t>fishery data considered a single fishery ,</a:t>
            </a:r>
          </a:p>
          <a:p>
            <a:pPr lvl="2"/>
            <a:r>
              <a:rPr lang="en-US" sz="3020" dirty="0"/>
              <a:t>Aleutian Islands trawl survey.</a:t>
            </a:r>
          </a:p>
          <a:p>
            <a:pPr marL="0" indent="0">
              <a:buNone/>
            </a:pPr>
            <a:r>
              <a:rPr lang="en-US" sz="3200" dirty="0"/>
              <a:t>3. Model 22.1 “Complex”</a:t>
            </a:r>
          </a:p>
          <a:p>
            <a:pPr lvl="2"/>
            <a:r>
              <a:rPr lang="en-US" sz="3020" dirty="0"/>
              <a:t>1991-2022,</a:t>
            </a:r>
          </a:p>
          <a:p>
            <a:pPr lvl="2"/>
            <a:r>
              <a:rPr lang="en-US" sz="3020" dirty="0"/>
              <a:t>fishery data for trawl, longline, and pot fisheries,</a:t>
            </a:r>
          </a:p>
          <a:p>
            <a:pPr lvl="2"/>
            <a:r>
              <a:rPr lang="en-US" sz="3020" dirty="0"/>
              <a:t>Aleutian Islands longline and trawl survey. </a:t>
            </a:r>
          </a:p>
          <a:p>
            <a:endParaRPr lang="en-US" dirty="0"/>
          </a:p>
        </p:txBody>
      </p:sp>
    </p:spTree>
    <p:extLst>
      <p:ext uri="{BB962C8B-B14F-4D97-AF65-F5344CB8AC3E}">
        <p14:creationId xmlns:p14="http://schemas.microsoft.com/office/powerpoint/2010/main" val="3190027513"/>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90103-CC5F-6140-977C-52ABCE0B377E}"/>
              </a:ext>
            </a:extLst>
          </p:cNvPr>
          <p:cNvSpPr>
            <a:spLocks noGrp="1"/>
          </p:cNvSpPr>
          <p:nvPr>
            <p:ph type="title"/>
          </p:nvPr>
        </p:nvSpPr>
        <p:spPr/>
        <p:txBody>
          <a:bodyPr>
            <a:noAutofit/>
          </a:bodyPr>
          <a:lstStyle/>
          <a:p>
            <a:r>
              <a:rPr lang="en-US" sz="3600" dirty="0"/>
              <a:t>In 2022 the age structured model methodology moved from ADMB to Stock Synthesis</a:t>
            </a:r>
          </a:p>
        </p:txBody>
      </p:sp>
      <p:sp>
        <p:nvSpPr>
          <p:cNvPr id="3" name="Text Placeholder 2">
            <a:extLst>
              <a:ext uri="{FF2B5EF4-FFF2-40B4-BE49-F238E27FC236}">
                <a16:creationId xmlns:a16="http://schemas.microsoft.com/office/drawing/2014/main" id="{59E0B660-7232-BCF0-EF35-ACA8BC27F46B}"/>
              </a:ext>
            </a:extLst>
          </p:cNvPr>
          <p:cNvSpPr>
            <a:spLocks noGrp="1"/>
          </p:cNvSpPr>
          <p:nvPr>
            <p:ph type="body" sz="quarter" idx="10"/>
          </p:nvPr>
        </p:nvSpPr>
        <p:spPr>
          <a:xfrm>
            <a:off x="595994" y="2117272"/>
            <a:ext cx="8433706" cy="2942665"/>
          </a:xfrm>
        </p:spPr>
        <p:txBody>
          <a:bodyPr/>
          <a:lstStyle/>
          <a:p>
            <a:r>
              <a:rPr lang="en-US" sz="2800" dirty="0"/>
              <a:t>Model formulations are known and well-documented.</a:t>
            </a:r>
          </a:p>
          <a:p>
            <a:r>
              <a:rPr lang="en-US" sz="2800" dirty="0"/>
              <a:t>Multiple options allow for additional analyses that can be done in a short time.</a:t>
            </a:r>
          </a:p>
          <a:p>
            <a:r>
              <a:rPr lang="en-US" sz="2800" dirty="0"/>
              <a:t>Consistency with other cod models.</a:t>
            </a:r>
          </a:p>
          <a:p>
            <a:pPr marL="0" indent="0">
              <a:buNone/>
            </a:pPr>
            <a:endParaRPr lang="en-US" dirty="0"/>
          </a:p>
        </p:txBody>
      </p:sp>
    </p:spTree>
    <p:extLst>
      <p:ext uri="{BB962C8B-B14F-4D97-AF65-F5344CB8AC3E}">
        <p14:creationId xmlns:p14="http://schemas.microsoft.com/office/powerpoint/2010/main" val="2725059717"/>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317241" y="1548331"/>
            <a:ext cx="3079101" cy="581297"/>
          </a:xfrm>
        </p:spPr>
        <p:txBody>
          <a:bodyPr/>
          <a:lstStyle/>
          <a:p>
            <a:r>
              <a:rPr lang="en-US" dirty="0"/>
              <a:t>Model 22.0</a:t>
            </a:r>
          </a:p>
        </p:txBody>
      </p:sp>
      <p:pic>
        <p:nvPicPr>
          <p:cNvPr id="4" name="Picture 3">
            <a:extLst>
              <a:ext uri="{FF2B5EF4-FFF2-40B4-BE49-F238E27FC236}">
                <a16:creationId xmlns:a16="http://schemas.microsoft.com/office/drawing/2014/main" id="{4A89C97E-6BAB-2331-8BF3-261A3216286E}"/>
              </a:ext>
            </a:extLst>
          </p:cNvPr>
          <p:cNvPicPr>
            <a:picLocks noChangeAspect="1"/>
          </p:cNvPicPr>
          <p:nvPr/>
        </p:nvPicPr>
        <p:blipFill rotWithShape="1">
          <a:blip r:embed="rId2"/>
          <a:srcRect t="7226" r="1643"/>
          <a:stretch/>
        </p:blipFill>
        <p:spPr>
          <a:xfrm>
            <a:off x="0" y="2194943"/>
            <a:ext cx="4849586" cy="4574306"/>
          </a:xfrm>
          <a:prstGeom prst="rect">
            <a:avLst/>
          </a:prstGeom>
        </p:spPr>
      </p:pic>
      <p:pic>
        <p:nvPicPr>
          <p:cNvPr id="3" name="Picture 2">
            <a:extLst>
              <a:ext uri="{FF2B5EF4-FFF2-40B4-BE49-F238E27FC236}">
                <a16:creationId xmlns:a16="http://schemas.microsoft.com/office/drawing/2014/main" id="{85B21EF7-998A-F933-42CA-CCF5A5DA6057}"/>
              </a:ext>
            </a:extLst>
          </p:cNvPr>
          <p:cNvPicPr>
            <a:picLocks noChangeAspect="1"/>
          </p:cNvPicPr>
          <p:nvPr/>
        </p:nvPicPr>
        <p:blipFill rotWithShape="1">
          <a:blip r:embed="rId3"/>
          <a:srcRect l="2181" t="7226" r="11525"/>
          <a:stretch/>
        </p:blipFill>
        <p:spPr>
          <a:xfrm>
            <a:off x="4572001" y="2194943"/>
            <a:ext cx="4254758" cy="4574306"/>
          </a:xfrm>
          <a:prstGeom prst="rect">
            <a:avLst/>
          </a:prstGeom>
        </p:spPr>
      </p:pic>
      <p:sp>
        <p:nvSpPr>
          <p:cNvPr id="5" name="Title 1">
            <a:extLst>
              <a:ext uri="{FF2B5EF4-FFF2-40B4-BE49-F238E27FC236}">
                <a16:creationId xmlns:a16="http://schemas.microsoft.com/office/drawing/2014/main" id="{A2291669-3CB9-84E9-CF66-92D925F4320B}"/>
              </a:ext>
            </a:extLst>
          </p:cNvPr>
          <p:cNvSpPr txBox="1">
            <a:spLocks/>
          </p:cNvSpPr>
          <p:nvPr/>
        </p:nvSpPr>
        <p:spPr>
          <a:xfrm>
            <a:off x="4572000" y="1548331"/>
            <a:ext cx="3722914" cy="646612"/>
          </a:xfrm>
          <a:prstGeom prst="rect">
            <a:avLst/>
          </a:prstGeom>
        </p:spPr>
        <p:txBody>
          <a:bodyPr vert="horz" lIns="91440" tIns="45720" rIns="91440" bIns="45720" rtlCol="0" anchor="t" anchorCtr="0">
            <a:normAutofit/>
          </a:bodyPr>
          <a:lst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a:lstStyle>
          <a:p>
            <a:r>
              <a:rPr lang="en-US" dirty="0"/>
              <a:t>Model 22.1</a:t>
            </a:r>
          </a:p>
        </p:txBody>
      </p:sp>
      <p:sp>
        <p:nvSpPr>
          <p:cNvPr id="6" name="Title 1">
            <a:extLst>
              <a:ext uri="{FF2B5EF4-FFF2-40B4-BE49-F238E27FC236}">
                <a16:creationId xmlns:a16="http://schemas.microsoft.com/office/drawing/2014/main" id="{DE9E3F1A-AD22-3CC3-2FC7-7DCAE2E3D7C5}"/>
              </a:ext>
            </a:extLst>
          </p:cNvPr>
          <p:cNvSpPr txBox="1">
            <a:spLocks/>
          </p:cNvSpPr>
          <p:nvPr/>
        </p:nvSpPr>
        <p:spPr>
          <a:xfrm>
            <a:off x="202941" y="365760"/>
            <a:ext cx="2817845" cy="581297"/>
          </a:xfrm>
          <a:prstGeom prst="rect">
            <a:avLst/>
          </a:prstGeom>
        </p:spPr>
        <p:txBody>
          <a:bodyPr vert="horz" lIns="91440" tIns="45720" rIns="91440" bIns="45720" rtlCol="0" anchor="t" anchorCtr="0">
            <a:noAutofit/>
          </a:bodyPr>
          <a:lst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a:lstStyle>
          <a:p>
            <a:r>
              <a:rPr lang="en-US" sz="3600" dirty="0"/>
              <a:t>Data sources</a:t>
            </a:r>
          </a:p>
        </p:txBody>
      </p:sp>
    </p:spTree>
    <p:extLst>
      <p:ext uri="{BB962C8B-B14F-4D97-AF65-F5344CB8AC3E}">
        <p14:creationId xmlns:p14="http://schemas.microsoft.com/office/powerpoint/2010/main" val="3099860168"/>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7EE9-1692-FBAE-0505-AFC9B248141C}"/>
              </a:ext>
            </a:extLst>
          </p:cNvPr>
          <p:cNvSpPr>
            <a:spLocks noGrp="1"/>
          </p:cNvSpPr>
          <p:nvPr>
            <p:ph type="title"/>
          </p:nvPr>
        </p:nvSpPr>
        <p:spPr/>
        <p:txBody>
          <a:bodyPr/>
          <a:lstStyle/>
          <a:p>
            <a:r>
              <a:rPr lang="en-US" dirty="0"/>
              <a:t>Other model parameterizations</a:t>
            </a:r>
          </a:p>
        </p:txBody>
      </p:sp>
      <p:sp>
        <p:nvSpPr>
          <p:cNvPr id="3" name="Text Placeholder 2">
            <a:extLst>
              <a:ext uri="{FF2B5EF4-FFF2-40B4-BE49-F238E27FC236}">
                <a16:creationId xmlns:a16="http://schemas.microsoft.com/office/drawing/2014/main" id="{44B4C169-3125-5D9F-5AA5-4E55371C225C}"/>
              </a:ext>
            </a:extLst>
          </p:cNvPr>
          <p:cNvSpPr>
            <a:spLocks noGrp="1"/>
          </p:cNvSpPr>
          <p:nvPr>
            <p:ph type="body" sz="quarter" idx="10"/>
          </p:nvPr>
        </p:nvSpPr>
        <p:spPr>
          <a:xfrm>
            <a:off x="628651" y="1790701"/>
            <a:ext cx="7171458" cy="3958936"/>
          </a:xfrm>
        </p:spPr>
        <p:txBody>
          <a:bodyPr/>
          <a:lstStyle/>
          <a:p>
            <a:r>
              <a:rPr lang="en-US" dirty="0" err="1"/>
              <a:t>sigmaR</a:t>
            </a:r>
            <a:r>
              <a:rPr lang="en-US" dirty="0"/>
              <a:t> is not estimated within the model but was tuned using the methodology of G. Thompson, which has been used for EBS </a:t>
            </a:r>
            <a:r>
              <a:rPr lang="en-US" dirty="0" err="1"/>
              <a:t>P.cod</a:t>
            </a:r>
            <a:r>
              <a:rPr lang="en-US" dirty="0"/>
              <a:t> (Sigma R = 0.636).</a:t>
            </a:r>
          </a:p>
          <a:p>
            <a:r>
              <a:rPr lang="en-US" dirty="0"/>
              <a:t>-log(Recruitment) is estimated within the model.</a:t>
            </a:r>
          </a:p>
          <a:p>
            <a:r>
              <a:rPr lang="en-US" dirty="0"/>
              <a:t>Natural mortality is estimated within the model.</a:t>
            </a:r>
          </a:p>
        </p:txBody>
      </p:sp>
    </p:spTree>
    <p:extLst>
      <p:ext uri="{BB962C8B-B14F-4D97-AF65-F5344CB8AC3E}">
        <p14:creationId xmlns:p14="http://schemas.microsoft.com/office/powerpoint/2010/main" val="883087331"/>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CB42A-DF20-0C97-711B-54911E37C186}"/>
              </a:ext>
            </a:extLst>
          </p:cNvPr>
          <p:cNvPicPr>
            <a:picLocks noChangeAspect="1"/>
          </p:cNvPicPr>
          <p:nvPr/>
        </p:nvPicPr>
        <p:blipFill>
          <a:blip r:embed="rId2"/>
          <a:stretch>
            <a:fillRect/>
          </a:stretch>
        </p:blipFill>
        <p:spPr>
          <a:xfrm>
            <a:off x="-186981" y="0"/>
            <a:ext cx="9282370" cy="6433457"/>
          </a:xfrm>
          <a:prstGeom prst="rect">
            <a:avLst/>
          </a:prstGeom>
        </p:spPr>
      </p:pic>
    </p:spTree>
    <p:extLst>
      <p:ext uri="{BB962C8B-B14F-4D97-AF65-F5344CB8AC3E}">
        <p14:creationId xmlns:p14="http://schemas.microsoft.com/office/powerpoint/2010/main" val="1981962947"/>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11D26-1FE2-36A7-7798-9F41D0473F02}"/>
              </a:ext>
            </a:extLst>
          </p:cNvPr>
          <p:cNvPicPr>
            <a:picLocks noChangeAspect="1"/>
          </p:cNvPicPr>
          <p:nvPr/>
        </p:nvPicPr>
        <p:blipFill>
          <a:blip r:embed="rId2"/>
          <a:stretch>
            <a:fillRect/>
          </a:stretch>
        </p:blipFill>
        <p:spPr>
          <a:xfrm>
            <a:off x="529421" y="404885"/>
            <a:ext cx="7100447" cy="6211519"/>
          </a:xfrm>
          <a:prstGeom prst="rect">
            <a:avLst/>
          </a:prstGeom>
        </p:spPr>
      </p:pic>
      <p:sp>
        <p:nvSpPr>
          <p:cNvPr id="4" name="TextBox 3">
            <a:extLst>
              <a:ext uri="{FF2B5EF4-FFF2-40B4-BE49-F238E27FC236}">
                <a16:creationId xmlns:a16="http://schemas.microsoft.com/office/drawing/2014/main" id="{B54370F3-D578-93E5-9C5A-9DFF52B16DAA}"/>
              </a:ext>
            </a:extLst>
          </p:cNvPr>
          <p:cNvSpPr txBox="1"/>
          <p:nvPr/>
        </p:nvSpPr>
        <p:spPr>
          <a:xfrm>
            <a:off x="6725920" y="1402080"/>
            <a:ext cx="1888659" cy="523220"/>
          </a:xfrm>
          <a:prstGeom prst="rect">
            <a:avLst/>
          </a:prstGeom>
          <a:noFill/>
        </p:spPr>
        <p:txBody>
          <a:bodyPr wrap="none" rtlCol="0">
            <a:spAutoFit/>
          </a:bodyPr>
          <a:lstStyle/>
          <a:p>
            <a:r>
              <a:rPr lang="en-US" sz="2800" dirty="0"/>
              <a:t>Model 22.0</a:t>
            </a:r>
          </a:p>
        </p:txBody>
      </p:sp>
      <p:sp>
        <p:nvSpPr>
          <p:cNvPr id="5" name="TextBox 4">
            <a:extLst>
              <a:ext uri="{FF2B5EF4-FFF2-40B4-BE49-F238E27FC236}">
                <a16:creationId xmlns:a16="http://schemas.microsoft.com/office/drawing/2014/main" id="{9AEBC119-8B39-7EF7-CFC4-25E3AA474BD1}"/>
              </a:ext>
            </a:extLst>
          </p:cNvPr>
          <p:cNvSpPr txBox="1"/>
          <p:nvPr/>
        </p:nvSpPr>
        <p:spPr>
          <a:xfrm>
            <a:off x="6725920" y="4130040"/>
            <a:ext cx="1888659" cy="523220"/>
          </a:xfrm>
          <a:prstGeom prst="rect">
            <a:avLst/>
          </a:prstGeom>
          <a:noFill/>
        </p:spPr>
        <p:txBody>
          <a:bodyPr wrap="none" rtlCol="0">
            <a:spAutoFit/>
          </a:bodyPr>
          <a:lstStyle/>
          <a:p>
            <a:r>
              <a:rPr lang="en-US" sz="2800" dirty="0"/>
              <a:t>Model 22.1</a:t>
            </a:r>
          </a:p>
        </p:txBody>
      </p:sp>
      <p:sp>
        <p:nvSpPr>
          <p:cNvPr id="2" name="Title 1">
            <a:extLst>
              <a:ext uri="{FF2B5EF4-FFF2-40B4-BE49-F238E27FC236}">
                <a16:creationId xmlns:a16="http://schemas.microsoft.com/office/drawing/2014/main" id="{2BD303F4-5863-3515-B38F-516C38FE5CBD}"/>
              </a:ext>
            </a:extLst>
          </p:cNvPr>
          <p:cNvSpPr txBox="1">
            <a:spLocks/>
          </p:cNvSpPr>
          <p:nvPr/>
        </p:nvSpPr>
        <p:spPr>
          <a:xfrm>
            <a:off x="371670" y="32591"/>
            <a:ext cx="2817845" cy="581297"/>
          </a:xfrm>
          <a:prstGeom prst="rect">
            <a:avLst/>
          </a:prstGeom>
        </p:spPr>
        <p:txBody>
          <a:bodyPr vert="horz" lIns="91440" tIns="45720" rIns="91440" bIns="45720" rtlCol="0" anchor="t" anchorCtr="0">
            <a:noAutofit/>
          </a:bodyPr>
          <a:lst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a:lstStyle>
          <a:p>
            <a:r>
              <a:rPr lang="en-US" sz="3600" dirty="0"/>
              <a:t>Selectivity</a:t>
            </a:r>
          </a:p>
        </p:txBody>
      </p:sp>
    </p:spTree>
    <p:extLst>
      <p:ext uri="{BB962C8B-B14F-4D97-AF65-F5344CB8AC3E}">
        <p14:creationId xmlns:p14="http://schemas.microsoft.com/office/powerpoint/2010/main" val="535516550"/>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202941" y="257272"/>
            <a:ext cx="8312409" cy="1325880"/>
          </a:xfrm>
        </p:spPr>
        <p:txBody>
          <a:bodyPr/>
          <a:lstStyle/>
          <a:p>
            <a:r>
              <a:rPr lang="en-US" dirty="0"/>
              <a:t>Survey length frequencies from fishery and surveys</a:t>
            </a:r>
          </a:p>
        </p:txBody>
      </p:sp>
      <p:pic>
        <p:nvPicPr>
          <p:cNvPr id="4" name="Picture 3">
            <a:extLst>
              <a:ext uri="{FF2B5EF4-FFF2-40B4-BE49-F238E27FC236}">
                <a16:creationId xmlns:a16="http://schemas.microsoft.com/office/drawing/2014/main" id="{B05604AB-E010-08AE-896B-14868761EEC1}"/>
              </a:ext>
            </a:extLst>
          </p:cNvPr>
          <p:cNvPicPr>
            <a:picLocks noChangeAspect="1"/>
          </p:cNvPicPr>
          <p:nvPr/>
        </p:nvPicPr>
        <p:blipFill rotWithShape="1">
          <a:blip r:embed="rId2"/>
          <a:srcRect b="38337"/>
          <a:stretch/>
        </p:blipFill>
        <p:spPr>
          <a:xfrm>
            <a:off x="202941" y="1533485"/>
            <a:ext cx="5760720" cy="3552212"/>
          </a:xfrm>
          <a:prstGeom prst="rect">
            <a:avLst/>
          </a:prstGeom>
        </p:spPr>
      </p:pic>
      <p:pic>
        <p:nvPicPr>
          <p:cNvPr id="5" name="Picture 4">
            <a:extLst>
              <a:ext uri="{FF2B5EF4-FFF2-40B4-BE49-F238E27FC236}">
                <a16:creationId xmlns:a16="http://schemas.microsoft.com/office/drawing/2014/main" id="{25547F4D-B08D-7B9B-9ACE-5707589925B5}"/>
              </a:ext>
            </a:extLst>
          </p:cNvPr>
          <p:cNvPicPr>
            <a:picLocks noChangeAspect="1"/>
          </p:cNvPicPr>
          <p:nvPr/>
        </p:nvPicPr>
        <p:blipFill rotWithShape="1">
          <a:blip r:embed="rId2"/>
          <a:srcRect t="61169" r="48049" b="3896"/>
          <a:stretch/>
        </p:blipFill>
        <p:spPr>
          <a:xfrm>
            <a:off x="5948282" y="1623863"/>
            <a:ext cx="2992778" cy="2012476"/>
          </a:xfrm>
          <a:prstGeom prst="rect">
            <a:avLst/>
          </a:prstGeom>
        </p:spPr>
      </p:pic>
      <p:pic>
        <p:nvPicPr>
          <p:cNvPr id="6" name="Picture 5">
            <a:extLst>
              <a:ext uri="{FF2B5EF4-FFF2-40B4-BE49-F238E27FC236}">
                <a16:creationId xmlns:a16="http://schemas.microsoft.com/office/drawing/2014/main" id="{A79EC18C-E130-5146-0B51-EAD07BB2E4C4}"/>
              </a:ext>
            </a:extLst>
          </p:cNvPr>
          <p:cNvPicPr>
            <a:picLocks noChangeAspect="1"/>
          </p:cNvPicPr>
          <p:nvPr/>
        </p:nvPicPr>
        <p:blipFill rotWithShape="1">
          <a:blip r:embed="rId2"/>
          <a:srcRect t="91124" r="44829" b="4392"/>
          <a:stretch/>
        </p:blipFill>
        <p:spPr>
          <a:xfrm>
            <a:off x="2770008" y="5085697"/>
            <a:ext cx="3178273" cy="258266"/>
          </a:xfrm>
          <a:prstGeom prst="rect">
            <a:avLst/>
          </a:prstGeom>
        </p:spPr>
      </p:pic>
      <p:pic>
        <p:nvPicPr>
          <p:cNvPr id="7" name="Picture 6">
            <a:extLst>
              <a:ext uri="{FF2B5EF4-FFF2-40B4-BE49-F238E27FC236}">
                <a16:creationId xmlns:a16="http://schemas.microsoft.com/office/drawing/2014/main" id="{736645E3-78DF-5311-2AC7-D160F5EF8EAD}"/>
              </a:ext>
            </a:extLst>
          </p:cNvPr>
          <p:cNvPicPr>
            <a:picLocks noChangeAspect="1"/>
          </p:cNvPicPr>
          <p:nvPr/>
        </p:nvPicPr>
        <p:blipFill rotWithShape="1">
          <a:blip r:embed="rId2"/>
          <a:srcRect t="91124" r="44829" b="4392"/>
          <a:stretch/>
        </p:blipFill>
        <p:spPr>
          <a:xfrm>
            <a:off x="190979" y="5101416"/>
            <a:ext cx="3178273" cy="258266"/>
          </a:xfrm>
          <a:prstGeom prst="rect">
            <a:avLst/>
          </a:prstGeom>
        </p:spPr>
      </p:pic>
      <p:sp>
        <p:nvSpPr>
          <p:cNvPr id="8" name="TextBox 7">
            <a:extLst>
              <a:ext uri="{FF2B5EF4-FFF2-40B4-BE49-F238E27FC236}">
                <a16:creationId xmlns:a16="http://schemas.microsoft.com/office/drawing/2014/main" id="{FC33F6DA-70FC-7075-0366-CECAE8B05740}"/>
              </a:ext>
            </a:extLst>
          </p:cNvPr>
          <p:cNvSpPr txBox="1"/>
          <p:nvPr/>
        </p:nvSpPr>
        <p:spPr>
          <a:xfrm>
            <a:off x="3369252" y="5375401"/>
            <a:ext cx="2329484" cy="584775"/>
          </a:xfrm>
          <a:prstGeom prst="rect">
            <a:avLst/>
          </a:prstGeom>
          <a:noFill/>
        </p:spPr>
        <p:txBody>
          <a:bodyPr wrap="none" rtlCol="0">
            <a:spAutoFit/>
          </a:bodyPr>
          <a:lstStyle/>
          <a:p>
            <a:r>
              <a:rPr lang="en-US" sz="3200" dirty="0"/>
              <a:t>Length (cm)</a:t>
            </a:r>
          </a:p>
        </p:txBody>
      </p:sp>
      <p:sp>
        <p:nvSpPr>
          <p:cNvPr id="3" name="Title 1">
            <a:extLst>
              <a:ext uri="{FF2B5EF4-FFF2-40B4-BE49-F238E27FC236}">
                <a16:creationId xmlns:a16="http://schemas.microsoft.com/office/drawing/2014/main" id="{C6CC1E9F-4C0E-BAD9-A172-DC851B5C227C}"/>
              </a:ext>
            </a:extLst>
          </p:cNvPr>
          <p:cNvSpPr txBox="1">
            <a:spLocks/>
          </p:cNvSpPr>
          <p:nvPr/>
        </p:nvSpPr>
        <p:spPr>
          <a:xfrm>
            <a:off x="3369252" y="3409508"/>
            <a:ext cx="2817845" cy="581297"/>
          </a:xfrm>
          <a:prstGeom prst="rect">
            <a:avLst/>
          </a:prstGeom>
        </p:spPr>
        <p:txBody>
          <a:bodyPr vert="horz" lIns="91440" tIns="45720" rIns="91440" bIns="45720" rtlCol="0" anchor="t" anchorCtr="0">
            <a:noAutofit/>
          </a:bodyPr>
          <a:lst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a:lstStyle>
          <a:p>
            <a:r>
              <a:rPr lang="en-US" sz="3600" dirty="0"/>
              <a:t>LL survey</a:t>
            </a:r>
          </a:p>
        </p:txBody>
      </p:sp>
      <p:sp>
        <p:nvSpPr>
          <p:cNvPr id="9" name="Title 1">
            <a:extLst>
              <a:ext uri="{FF2B5EF4-FFF2-40B4-BE49-F238E27FC236}">
                <a16:creationId xmlns:a16="http://schemas.microsoft.com/office/drawing/2014/main" id="{343DC006-2714-D505-A76A-1BA1A6AACFEC}"/>
              </a:ext>
            </a:extLst>
          </p:cNvPr>
          <p:cNvSpPr txBox="1">
            <a:spLocks/>
          </p:cNvSpPr>
          <p:nvPr/>
        </p:nvSpPr>
        <p:spPr>
          <a:xfrm>
            <a:off x="3257534" y="1676659"/>
            <a:ext cx="2817845" cy="581297"/>
          </a:xfrm>
          <a:prstGeom prst="rect">
            <a:avLst/>
          </a:prstGeom>
        </p:spPr>
        <p:txBody>
          <a:bodyPr vert="horz" lIns="91440" tIns="45720" rIns="91440" bIns="45720" rtlCol="0" anchor="t" anchorCtr="0">
            <a:noAutofit/>
          </a:bodyPr>
          <a:lst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a:lstStyle>
          <a:p>
            <a:r>
              <a:rPr lang="en-US" sz="3600" dirty="0"/>
              <a:t>Trawl survey</a:t>
            </a:r>
          </a:p>
        </p:txBody>
      </p:sp>
      <p:sp>
        <p:nvSpPr>
          <p:cNvPr id="10" name="Title 1">
            <a:extLst>
              <a:ext uri="{FF2B5EF4-FFF2-40B4-BE49-F238E27FC236}">
                <a16:creationId xmlns:a16="http://schemas.microsoft.com/office/drawing/2014/main" id="{09A2AFAF-8621-56BF-81F6-B57A3340F6FE}"/>
              </a:ext>
            </a:extLst>
          </p:cNvPr>
          <p:cNvSpPr txBox="1">
            <a:spLocks/>
          </p:cNvSpPr>
          <p:nvPr/>
        </p:nvSpPr>
        <p:spPr>
          <a:xfrm>
            <a:off x="617746" y="1677398"/>
            <a:ext cx="2817845" cy="581297"/>
          </a:xfrm>
          <a:prstGeom prst="rect">
            <a:avLst/>
          </a:prstGeom>
        </p:spPr>
        <p:txBody>
          <a:bodyPr vert="horz" lIns="91440" tIns="45720" rIns="91440" bIns="45720" rtlCol="0" anchor="t" anchorCtr="0">
            <a:noAutofit/>
          </a:bodyPr>
          <a:lst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a:lstStyle>
          <a:p>
            <a:r>
              <a:rPr lang="en-US" sz="3600" dirty="0"/>
              <a:t>Trawl fishery</a:t>
            </a:r>
          </a:p>
        </p:txBody>
      </p:sp>
      <p:sp>
        <p:nvSpPr>
          <p:cNvPr id="11" name="Title 1">
            <a:extLst>
              <a:ext uri="{FF2B5EF4-FFF2-40B4-BE49-F238E27FC236}">
                <a16:creationId xmlns:a16="http://schemas.microsoft.com/office/drawing/2014/main" id="{DD826025-CD87-03B8-9223-53C7509E971E}"/>
              </a:ext>
            </a:extLst>
          </p:cNvPr>
          <p:cNvSpPr txBox="1">
            <a:spLocks/>
          </p:cNvSpPr>
          <p:nvPr/>
        </p:nvSpPr>
        <p:spPr>
          <a:xfrm>
            <a:off x="617746" y="3418164"/>
            <a:ext cx="2817845" cy="581297"/>
          </a:xfrm>
          <a:prstGeom prst="rect">
            <a:avLst/>
          </a:prstGeom>
        </p:spPr>
        <p:txBody>
          <a:bodyPr vert="horz" lIns="91440" tIns="45720" rIns="91440" bIns="45720" rtlCol="0" anchor="t" anchorCtr="0">
            <a:noAutofit/>
          </a:bodyPr>
          <a:lst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a:lstStyle>
          <a:p>
            <a:r>
              <a:rPr lang="en-US" sz="3600" dirty="0"/>
              <a:t>LL fishery</a:t>
            </a:r>
          </a:p>
        </p:txBody>
      </p:sp>
      <p:sp>
        <p:nvSpPr>
          <p:cNvPr id="12" name="Title 1">
            <a:extLst>
              <a:ext uri="{FF2B5EF4-FFF2-40B4-BE49-F238E27FC236}">
                <a16:creationId xmlns:a16="http://schemas.microsoft.com/office/drawing/2014/main" id="{B20D8538-5CEF-100F-09AB-457E54E081DF}"/>
              </a:ext>
            </a:extLst>
          </p:cNvPr>
          <p:cNvSpPr txBox="1">
            <a:spLocks/>
          </p:cNvSpPr>
          <p:nvPr/>
        </p:nvSpPr>
        <p:spPr>
          <a:xfrm>
            <a:off x="6490184" y="1677398"/>
            <a:ext cx="2817845" cy="581297"/>
          </a:xfrm>
          <a:prstGeom prst="rect">
            <a:avLst/>
          </a:prstGeom>
        </p:spPr>
        <p:txBody>
          <a:bodyPr vert="horz" lIns="91440" tIns="45720" rIns="91440" bIns="45720" rtlCol="0" anchor="t" anchorCtr="0">
            <a:noAutofit/>
          </a:bodyPr>
          <a:lst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a:lstStyle>
          <a:p>
            <a:r>
              <a:rPr lang="en-US" sz="3600" dirty="0"/>
              <a:t>Pot fishery</a:t>
            </a:r>
          </a:p>
        </p:txBody>
      </p:sp>
      <p:cxnSp>
        <p:nvCxnSpPr>
          <p:cNvPr id="14" name="Straight Arrow Connector 13">
            <a:extLst>
              <a:ext uri="{FF2B5EF4-FFF2-40B4-BE49-F238E27FC236}">
                <a16:creationId xmlns:a16="http://schemas.microsoft.com/office/drawing/2014/main" id="{1A705480-AF92-91B5-2760-834F9A3E10E0}"/>
              </a:ext>
            </a:extLst>
          </p:cNvPr>
          <p:cNvCxnSpPr/>
          <p:nvPr/>
        </p:nvCxnSpPr>
        <p:spPr>
          <a:xfrm flipH="1">
            <a:off x="5087130" y="4343400"/>
            <a:ext cx="1223211" cy="212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56173D8-6F0D-8137-AABD-74E83F998B26}"/>
              </a:ext>
            </a:extLst>
          </p:cNvPr>
          <p:cNvSpPr txBox="1"/>
          <p:nvPr/>
        </p:nvSpPr>
        <p:spPr>
          <a:xfrm>
            <a:off x="6368144" y="4114800"/>
            <a:ext cx="2572916" cy="1569660"/>
          </a:xfrm>
          <a:prstGeom prst="rect">
            <a:avLst/>
          </a:prstGeom>
          <a:noFill/>
        </p:spPr>
        <p:txBody>
          <a:bodyPr wrap="square" rtlCol="0">
            <a:spAutoFit/>
          </a:bodyPr>
          <a:lstStyle/>
          <a:p>
            <a:r>
              <a:rPr lang="en-US" sz="2400" dirty="0"/>
              <a:t>Larger fish do not seem to be caught in the longline survey.</a:t>
            </a:r>
          </a:p>
        </p:txBody>
      </p:sp>
    </p:spTree>
    <p:extLst>
      <p:ext uri="{BB962C8B-B14F-4D97-AF65-F5344CB8AC3E}">
        <p14:creationId xmlns:p14="http://schemas.microsoft.com/office/powerpoint/2010/main" val="16907420"/>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202940" y="325120"/>
            <a:ext cx="8312409" cy="1325880"/>
          </a:xfrm>
        </p:spPr>
        <p:txBody>
          <a:bodyPr>
            <a:normAutofit/>
          </a:bodyPr>
          <a:lstStyle/>
          <a:p>
            <a:r>
              <a:rPr lang="en-US" dirty="0"/>
              <a:t>Aleutian Islands Pacific cod trawl and longline survey estimates 1991 - 2022</a:t>
            </a:r>
          </a:p>
        </p:txBody>
      </p:sp>
      <p:pic>
        <p:nvPicPr>
          <p:cNvPr id="5" name="Picture 4">
            <a:extLst>
              <a:ext uri="{FF2B5EF4-FFF2-40B4-BE49-F238E27FC236}">
                <a16:creationId xmlns:a16="http://schemas.microsoft.com/office/drawing/2014/main" id="{C0CDEC59-2090-1780-801D-DF8B88D9FE8A}"/>
              </a:ext>
            </a:extLst>
          </p:cNvPr>
          <p:cNvPicPr>
            <a:picLocks noChangeAspect="1"/>
          </p:cNvPicPr>
          <p:nvPr/>
        </p:nvPicPr>
        <p:blipFill>
          <a:blip r:embed="rId2"/>
          <a:stretch>
            <a:fillRect/>
          </a:stretch>
        </p:blipFill>
        <p:spPr>
          <a:xfrm>
            <a:off x="472945" y="1304499"/>
            <a:ext cx="7772400" cy="5386922"/>
          </a:xfrm>
          <a:prstGeom prst="rect">
            <a:avLst/>
          </a:prstGeom>
        </p:spPr>
      </p:pic>
    </p:spTree>
    <p:extLst>
      <p:ext uri="{BB962C8B-B14F-4D97-AF65-F5344CB8AC3E}">
        <p14:creationId xmlns:p14="http://schemas.microsoft.com/office/powerpoint/2010/main" val="3879367192"/>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352F5E-18CF-C9C9-9395-C6D298E659B7}"/>
              </a:ext>
            </a:extLst>
          </p:cNvPr>
          <p:cNvPicPr>
            <a:picLocks noChangeAspect="1"/>
          </p:cNvPicPr>
          <p:nvPr/>
        </p:nvPicPr>
        <p:blipFill>
          <a:blip r:embed="rId2"/>
          <a:stretch>
            <a:fillRect/>
          </a:stretch>
        </p:blipFill>
        <p:spPr>
          <a:xfrm>
            <a:off x="-1" y="146957"/>
            <a:ext cx="9622971" cy="7217228"/>
          </a:xfrm>
          <a:prstGeom prst="rect">
            <a:avLst/>
          </a:prstGeom>
        </p:spPr>
      </p:pic>
      <p:sp>
        <p:nvSpPr>
          <p:cNvPr id="2" name="Title 1">
            <a:extLst>
              <a:ext uri="{FF2B5EF4-FFF2-40B4-BE49-F238E27FC236}">
                <a16:creationId xmlns:a16="http://schemas.microsoft.com/office/drawing/2014/main" id="{AD1F3940-5A54-65B4-3589-DCAEAC687C5D}"/>
              </a:ext>
            </a:extLst>
          </p:cNvPr>
          <p:cNvSpPr>
            <a:spLocks noGrp="1"/>
          </p:cNvSpPr>
          <p:nvPr>
            <p:ph type="title"/>
          </p:nvPr>
        </p:nvSpPr>
        <p:spPr>
          <a:xfrm>
            <a:off x="202942" y="365760"/>
            <a:ext cx="8241812" cy="871369"/>
          </a:xfrm>
        </p:spPr>
        <p:txBody>
          <a:bodyPr/>
          <a:lstStyle/>
          <a:p>
            <a:r>
              <a:rPr lang="en-US" dirty="0">
                <a:solidFill>
                  <a:schemeClr val="bg1"/>
                </a:solidFill>
              </a:rPr>
              <a:t>Aleutian Islands Pacific cod</a:t>
            </a:r>
          </a:p>
        </p:txBody>
      </p:sp>
      <p:sp>
        <p:nvSpPr>
          <p:cNvPr id="3" name="Text Placeholder 2">
            <a:extLst>
              <a:ext uri="{FF2B5EF4-FFF2-40B4-BE49-F238E27FC236}">
                <a16:creationId xmlns:a16="http://schemas.microsoft.com/office/drawing/2014/main" id="{12DC2464-8909-AC3C-F016-1E83FC4658A5}"/>
              </a:ext>
            </a:extLst>
          </p:cNvPr>
          <p:cNvSpPr>
            <a:spLocks noGrp="1"/>
          </p:cNvSpPr>
          <p:nvPr>
            <p:ph type="body" sz="quarter" idx="10"/>
          </p:nvPr>
        </p:nvSpPr>
        <p:spPr>
          <a:xfrm>
            <a:off x="467287" y="1172859"/>
            <a:ext cx="6856671" cy="4512281"/>
          </a:xfrm>
        </p:spPr>
        <p:txBody>
          <a:bodyPr/>
          <a:lstStyle/>
          <a:p>
            <a:r>
              <a:rPr lang="en-US" dirty="0">
                <a:solidFill>
                  <a:schemeClr val="bg1"/>
                </a:solidFill>
              </a:rPr>
              <a:t>2022 survey results</a:t>
            </a:r>
          </a:p>
          <a:p>
            <a:r>
              <a:rPr lang="en-US" dirty="0">
                <a:solidFill>
                  <a:schemeClr val="bg1"/>
                </a:solidFill>
              </a:rPr>
              <a:t>Catch and fishery</a:t>
            </a:r>
          </a:p>
          <a:p>
            <a:r>
              <a:rPr lang="en-US" dirty="0">
                <a:solidFill>
                  <a:schemeClr val="bg1"/>
                </a:solidFill>
              </a:rPr>
              <a:t>Models introduced this year.</a:t>
            </a:r>
          </a:p>
          <a:p>
            <a:r>
              <a:rPr lang="en-US" dirty="0">
                <a:solidFill>
                  <a:schemeClr val="bg1"/>
                </a:solidFill>
              </a:rPr>
              <a:t>Risk table components</a:t>
            </a:r>
          </a:p>
          <a:p>
            <a:r>
              <a:rPr lang="en-US" dirty="0">
                <a:solidFill>
                  <a:schemeClr val="bg1"/>
                </a:solidFill>
              </a:rPr>
              <a:t>Consideration of risk</a:t>
            </a:r>
          </a:p>
        </p:txBody>
      </p:sp>
      <p:sp>
        <p:nvSpPr>
          <p:cNvPr id="6" name="TextBox 5">
            <a:extLst>
              <a:ext uri="{FF2B5EF4-FFF2-40B4-BE49-F238E27FC236}">
                <a16:creationId xmlns:a16="http://schemas.microsoft.com/office/drawing/2014/main" id="{A62975D6-7041-F14B-401A-1FD20E71E7E9}"/>
              </a:ext>
            </a:extLst>
          </p:cNvPr>
          <p:cNvSpPr txBox="1"/>
          <p:nvPr/>
        </p:nvSpPr>
        <p:spPr>
          <a:xfrm>
            <a:off x="6071428" y="6492239"/>
            <a:ext cx="3072572" cy="358688"/>
          </a:xfrm>
          <a:prstGeom prst="rect">
            <a:avLst/>
          </a:prstGeom>
          <a:noFill/>
        </p:spPr>
        <p:txBody>
          <a:bodyPr wrap="none" rtlCol="0">
            <a:spAutoFit/>
          </a:bodyPr>
          <a:lstStyle/>
          <a:p>
            <a:r>
              <a:rPr lang="en-US" dirty="0">
                <a:solidFill>
                  <a:schemeClr val="bg1"/>
                </a:solidFill>
              </a:rPr>
              <a:t>Photo credit: Sandi </a:t>
            </a:r>
            <a:r>
              <a:rPr lang="en-US" dirty="0" err="1">
                <a:solidFill>
                  <a:schemeClr val="bg1"/>
                </a:solidFill>
              </a:rPr>
              <a:t>Neidetcher</a:t>
            </a:r>
            <a:endParaRPr lang="en-US" dirty="0">
              <a:solidFill>
                <a:schemeClr val="bg1"/>
              </a:solidFill>
            </a:endParaRPr>
          </a:p>
        </p:txBody>
      </p:sp>
    </p:spTree>
    <p:extLst>
      <p:ext uri="{BB962C8B-B14F-4D97-AF65-F5344CB8AC3E}">
        <p14:creationId xmlns:p14="http://schemas.microsoft.com/office/powerpoint/2010/main" val="2522166902"/>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397882-E6A8-70A9-AD19-0AC4F36EBC6B}"/>
              </a:ext>
            </a:extLst>
          </p:cNvPr>
          <p:cNvPicPr>
            <a:picLocks noChangeAspect="1"/>
          </p:cNvPicPr>
          <p:nvPr/>
        </p:nvPicPr>
        <p:blipFill>
          <a:blip r:embed="rId3"/>
          <a:stretch>
            <a:fillRect/>
          </a:stretch>
        </p:blipFill>
        <p:spPr>
          <a:xfrm>
            <a:off x="455859" y="1155976"/>
            <a:ext cx="7462456" cy="5702024"/>
          </a:xfrm>
          <a:prstGeom prst="rect">
            <a:avLst/>
          </a:prstGeom>
        </p:spPr>
      </p:pic>
      <p:sp>
        <p:nvSpPr>
          <p:cNvPr id="6" name="Title 1">
            <a:extLst>
              <a:ext uri="{FF2B5EF4-FFF2-40B4-BE49-F238E27FC236}">
                <a16:creationId xmlns:a16="http://schemas.microsoft.com/office/drawing/2014/main" id="{A21D21A5-0C05-93F4-B79F-8FF5CBEDC3C4}"/>
              </a:ext>
            </a:extLst>
          </p:cNvPr>
          <p:cNvSpPr>
            <a:spLocks noGrp="1"/>
          </p:cNvSpPr>
          <p:nvPr>
            <p:ph type="title"/>
          </p:nvPr>
        </p:nvSpPr>
        <p:spPr>
          <a:xfrm>
            <a:off x="202940" y="325120"/>
            <a:ext cx="8312409" cy="1325880"/>
          </a:xfrm>
        </p:spPr>
        <p:txBody>
          <a:bodyPr>
            <a:normAutofit/>
          </a:bodyPr>
          <a:lstStyle/>
          <a:p>
            <a:r>
              <a:rPr lang="en-US" dirty="0"/>
              <a:t>Aleutian Islands longline survey samples to Amchitka Pass (~half of the management unit)</a:t>
            </a:r>
          </a:p>
        </p:txBody>
      </p:sp>
      <p:cxnSp>
        <p:nvCxnSpPr>
          <p:cNvPr id="8" name="Straight Arrow Connector 7">
            <a:extLst>
              <a:ext uri="{FF2B5EF4-FFF2-40B4-BE49-F238E27FC236}">
                <a16:creationId xmlns:a16="http://schemas.microsoft.com/office/drawing/2014/main" id="{9A7F5B90-52A3-20BB-B079-69BA9D51014D}"/>
              </a:ext>
            </a:extLst>
          </p:cNvPr>
          <p:cNvCxnSpPr>
            <a:cxnSpLocks/>
          </p:cNvCxnSpPr>
          <p:nvPr/>
        </p:nvCxnSpPr>
        <p:spPr>
          <a:xfrm flipH="1">
            <a:off x="1575881" y="3287949"/>
            <a:ext cx="933855" cy="1322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6CCE605-C729-C3DB-A8F0-5815505267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1" t="6195" r="5498"/>
          <a:stretch/>
        </p:blipFill>
        <p:spPr bwMode="auto">
          <a:xfrm>
            <a:off x="3347627" y="1651001"/>
            <a:ext cx="3193673" cy="23559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66743884-7A30-BD4F-A454-EB75F17B8BED}"/>
              </a:ext>
            </a:extLst>
          </p:cNvPr>
          <p:cNvCxnSpPr>
            <a:cxnSpLocks/>
          </p:cNvCxnSpPr>
          <p:nvPr/>
        </p:nvCxnSpPr>
        <p:spPr>
          <a:xfrm flipV="1">
            <a:off x="2662136" y="3429000"/>
            <a:ext cx="1361224" cy="113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054658"/>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0F5CD-4515-9D12-954A-CF0AEAEFE13E}"/>
              </a:ext>
            </a:extLst>
          </p:cNvPr>
          <p:cNvSpPr>
            <a:spLocks noGrp="1"/>
          </p:cNvSpPr>
          <p:nvPr>
            <p:ph type="title"/>
          </p:nvPr>
        </p:nvSpPr>
        <p:spPr/>
        <p:txBody>
          <a:bodyPr/>
          <a:lstStyle/>
          <a:p>
            <a:r>
              <a:rPr lang="en-US" dirty="0"/>
              <a:t>Longline survey uses gear similar to that used in the fishery </a:t>
            </a:r>
          </a:p>
        </p:txBody>
      </p:sp>
      <p:sp>
        <p:nvSpPr>
          <p:cNvPr id="3" name="Text Placeholder 2">
            <a:extLst>
              <a:ext uri="{FF2B5EF4-FFF2-40B4-BE49-F238E27FC236}">
                <a16:creationId xmlns:a16="http://schemas.microsoft.com/office/drawing/2014/main" id="{32991148-B69C-2FE1-2DB4-2BA3FD6E4442}"/>
              </a:ext>
            </a:extLst>
          </p:cNvPr>
          <p:cNvSpPr>
            <a:spLocks noGrp="1"/>
          </p:cNvSpPr>
          <p:nvPr>
            <p:ph type="body" sz="quarter" idx="10"/>
          </p:nvPr>
        </p:nvSpPr>
        <p:spPr/>
        <p:txBody>
          <a:bodyPr/>
          <a:lstStyle/>
          <a:p>
            <a:r>
              <a:rPr lang="en-US" dirty="0"/>
              <a:t>The depth range of sablefish is deeper than cod, 150-2500 m, Pacific cod prefer 100-200 m. </a:t>
            </a:r>
          </a:p>
          <a:p>
            <a:r>
              <a:rPr lang="en-US" dirty="0"/>
              <a:t>The hook size used on the longline survey is 13/0, and the fishery generally uses 13/0, although it can range between 12/0 and 14/0. </a:t>
            </a:r>
          </a:p>
        </p:txBody>
      </p:sp>
    </p:spTree>
    <p:extLst>
      <p:ext uri="{BB962C8B-B14F-4D97-AF65-F5344CB8AC3E}">
        <p14:creationId xmlns:p14="http://schemas.microsoft.com/office/powerpoint/2010/main" val="898972517"/>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D32A1-33E9-4B25-9D6D-2937F91CAA2C}"/>
              </a:ext>
            </a:extLst>
          </p:cNvPr>
          <p:cNvPicPr>
            <a:picLocks noChangeAspect="1"/>
          </p:cNvPicPr>
          <p:nvPr/>
        </p:nvPicPr>
        <p:blipFill rotWithShape="1">
          <a:blip r:embed="rId2"/>
          <a:srcRect t="14389" r="877" b="12660"/>
          <a:stretch/>
        </p:blipFill>
        <p:spPr>
          <a:xfrm>
            <a:off x="3083442" y="3613455"/>
            <a:ext cx="6007395" cy="2720718"/>
          </a:xfrm>
          <a:prstGeom prst="rect">
            <a:avLst/>
          </a:prstGeom>
        </p:spPr>
      </p:pic>
      <p:pic>
        <p:nvPicPr>
          <p:cNvPr id="6" name="Picture 5">
            <a:extLst>
              <a:ext uri="{FF2B5EF4-FFF2-40B4-BE49-F238E27FC236}">
                <a16:creationId xmlns:a16="http://schemas.microsoft.com/office/drawing/2014/main" id="{6E25BBAA-EB76-E310-F4E0-7FD76BB3F8BA}"/>
              </a:ext>
            </a:extLst>
          </p:cNvPr>
          <p:cNvPicPr>
            <a:picLocks noChangeAspect="1"/>
          </p:cNvPicPr>
          <p:nvPr/>
        </p:nvPicPr>
        <p:blipFill rotWithShape="1">
          <a:blip r:embed="rId3"/>
          <a:srcRect t="14389"/>
          <a:stretch/>
        </p:blipFill>
        <p:spPr>
          <a:xfrm>
            <a:off x="53163" y="918753"/>
            <a:ext cx="6060558" cy="3192906"/>
          </a:xfrm>
          <a:prstGeom prst="rect">
            <a:avLst/>
          </a:prstGeom>
        </p:spPr>
      </p:pic>
      <p:sp>
        <p:nvSpPr>
          <p:cNvPr id="7" name="TextBox 6">
            <a:extLst>
              <a:ext uri="{FF2B5EF4-FFF2-40B4-BE49-F238E27FC236}">
                <a16:creationId xmlns:a16="http://schemas.microsoft.com/office/drawing/2014/main" id="{BB114846-D20D-69EF-C836-D51799A9A6D2}"/>
              </a:ext>
            </a:extLst>
          </p:cNvPr>
          <p:cNvSpPr txBox="1"/>
          <p:nvPr/>
        </p:nvSpPr>
        <p:spPr>
          <a:xfrm>
            <a:off x="510363" y="4933507"/>
            <a:ext cx="2646750" cy="523220"/>
          </a:xfrm>
          <a:prstGeom prst="rect">
            <a:avLst/>
          </a:prstGeom>
          <a:noFill/>
        </p:spPr>
        <p:txBody>
          <a:bodyPr wrap="none" rtlCol="0">
            <a:spAutoFit/>
          </a:bodyPr>
          <a:lstStyle/>
          <a:p>
            <a:r>
              <a:rPr lang="en-US" sz="2800" dirty="0"/>
              <a:t>Longline Survey</a:t>
            </a:r>
          </a:p>
        </p:txBody>
      </p:sp>
      <p:sp>
        <p:nvSpPr>
          <p:cNvPr id="8" name="TextBox 7">
            <a:extLst>
              <a:ext uri="{FF2B5EF4-FFF2-40B4-BE49-F238E27FC236}">
                <a16:creationId xmlns:a16="http://schemas.microsoft.com/office/drawing/2014/main" id="{38E19AB3-EB5F-E5EC-4CCA-EF0DAAC46DEA}"/>
              </a:ext>
            </a:extLst>
          </p:cNvPr>
          <p:cNvSpPr txBox="1"/>
          <p:nvPr/>
        </p:nvSpPr>
        <p:spPr>
          <a:xfrm>
            <a:off x="6358270" y="1360967"/>
            <a:ext cx="2200924" cy="523220"/>
          </a:xfrm>
          <a:prstGeom prst="rect">
            <a:avLst/>
          </a:prstGeom>
          <a:noFill/>
        </p:spPr>
        <p:txBody>
          <a:bodyPr wrap="none" rtlCol="0">
            <a:spAutoFit/>
          </a:bodyPr>
          <a:lstStyle/>
          <a:p>
            <a:r>
              <a:rPr lang="en-US" sz="2800" dirty="0"/>
              <a:t>Trawl Survey</a:t>
            </a:r>
          </a:p>
        </p:txBody>
      </p:sp>
      <p:sp>
        <p:nvSpPr>
          <p:cNvPr id="9" name="Title 1">
            <a:extLst>
              <a:ext uri="{FF2B5EF4-FFF2-40B4-BE49-F238E27FC236}">
                <a16:creationId xmlns:a16="http://schemas.microsoft.com/office/drawing/2014/main" id="{A6F31BF6-62A2-4B8C-98B8-376EE47ACF43}"/>
              </a:ext>
            </a:extLst>
          </p:cNvPr>
          <p:cNvSpPr>
            <a:spLocks noGrp="1"/>
          </p:cNvSpPr>
          <p:nvPr>
            <p:ph type="title"/>
          </p:nvPr>
        </p:nvSpPr>
        <p:spPr>
          <a:xfrm>
            <a:off x="202941" y="257272"/>
            <a:ext cx="8312409" cy="1325880"/>
          </a:xfrm>
        </p:spPr>
        <p:txBody>
          <a:bodyPr/>
          <a:lstStyle/>
          <a:p>
            <a:r>
              <a:rPr lang="en-US" dirty="0"/>
              <a:t>Model 22.1 fit to trawl and longline survey</a:t>
            </a:r>
          </a:p>
        </p:txBody>
      </p:sp>
    </p:spTree>
    <p:extLst>
      <p:ext uri="{BB962C8B-B14F-4D97-AF65-F5344CB8AC3E}">
        <p14:creationId xmlns:p14="http://schemas.microsoft.com/office/powerpoint/2010/main" val="1265536255"/>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9CC7E9-B3EC-7B2C-ED4B-A760F35A5074}"/>
              </a:ext>
            </a:extLst>
          </p:cNvPr>
          <p:cNvPicPr>
            <a:picLocks noChangeAspect="1"/>
          </p:cNvPicPr>
          <p:nvPr/>
        </p:nvPicPr>
        <p:blipFill>
          <a:blip r:embed="rId3"/>
          <a:stretch>
            <a:fillRect/>
          </a:stretch>
        </p:blipFill>
        <p:spPr>
          <a:xfrm>
            <a:off x="308" y="1322614"/>
            <a:ext cx="7511141" cy="4506685"/>
          </a:xfrm>
          <a:prstGeom prst="rect">
            <a:avLst/>
          </a:prstGeom>
        </p:spPr>
      </p:pic>
      <p:pic>
        <p:nvPicPr>
          <p:cNvPr id="7" name="Picture 6">
            <a:extLst>
              <a:ext uri="{FF2B5EF4-FFF2-40B4-BE49-F238E27FC236}">
                <a16:creationId xmlns:a16="http://schemas.microsoft.com/office/drawing/2014/main" id="{C173E07E-8248-73A2-6DE5-0A0F142082B1}"/>
              </a:ext>
            </a:extLst>
          </p:cNvPr>
          <p:cNvPicPr>
            <a:picLocks noChangeAspect="1"/>
          </p:cNvPicPr>
          <p:nvPr/>
        </p:nvPicPr>
        <p:blipFill rotWithShape="1">
          <a:blip r:embed="rId4"/>
          <a:srcRect l="3839" t="9899" r="82767"/>
          <a:stretch/>
        </p:blipFill>
        <p:spPr>
          <a:xfrm>
            <a:off x="7360898" y="2408010"/>
            <a:ext cx="660330" cy="3942608"/>
          </a:xfrm>
          <a:prstGeom prst="rect">
            <a:avLst/>
          </a:prstGeom>
        </p:spPr>
      </p:pic>
      <p:sp>
        <p:nvSpPr>
          <p:cNvPr id="2" name="Title 1">
            <a:extLst>
              <a:ext uri="{FF2B5EF4-FFF2-40B4-BE49-F238E27FC236}">
                <a16:creationId xmlns:a16="http://schemas.microsoft.com/office/drawing/2014/main" id="{7C101DAD-9AE0-BBFF-55A6-3A0EB648423B}"/>
              </a:ext>
            </a:extLst>
          </p:cNvPr>
          <p:cNvSpPr>
            <a:spLocks noGrp="1"/>
          </p:cNvSpPr>
          <p:nvPr>
            <p:ph type="title"/>
          </p:nvPr>
        </p:nvSpPr>
        <p:spPr/>
        <p:txBody>
          <a:bodyPr/>
          <a:lstStyle/>
          <a:p>
            <a:r>
              <a:rPr lang="en-US" dirty="0"/>
              <a:t>Reference points for Aleutian Islands Pacific cod based on Model 22.1</a:t>
            </a:r>
          </a:p>
        </p:txBody>
      </p:sp>
      <p:pic>
        <p:nvPicPr>
          <p:cNvPr id="5" name="Picture 4">
            <a:extLst>
              <a:ext uri="{FF2B5EF4-FFF2-40B4-BE49-F238E27FC236}">
                <a16:creationId xmlns:a16="http://schemas.microsoft.com/office/drawing/2014/main" id="{64772BB0-CB6D-077E-D489-0535184B2315}"/>
              </a:ext>
            </a:extLst>
          </p:cNvPr>
          <p:cNvPicPr>
            <a:picLocks noChangeAspect="1"/>
          </p:cNvPicPr>
          <p:nvPr/>
        </p:nvPicPr>
        <p:blipFill rotWithShape="1">
          <a:blip r:embed="rId4"/>
          <a:srcRect l="78164" t="9635"/>
          <a:stretch/>
        </p:blipFill>
        <p:spPr>
          <a:xfrm>
            <a:off x="7977103" y="2395887"/>
            <a:ext cx="1076495" cy="3954155"/>
          </a:xfrm>
          <a:prstGeom prst="rect">
            <a:avLst/>
          </a:prstGeom>
        </p:spPr>
      </p:pic>
      <p:sp>
        <p:nvSpPr>
          <p:cNvPr id="6" name="Oval 5">
            <a:extLst>
              <a:ext uri="{FF2B5EF4-FFF2-40B4-BE49-F238E27FC236}">
                <a16:creationId xmlns:a16="http://schemas.microsoft.com/office/drawing/2014/main" id="{4715779C-B117-7F22-60B3-0D61F956FAF5}"/>
              </a:ext>
            </a:extLst>
          </p:cNvPr>
          <p:cNvSpPr/>
          <p:nvPr/>
        </p:nvSpPr>
        <p:spPr>
          <a:xfrm>
            <a:off x="7942338" y="5829299"/>
            <a:ext cx="1184144" cy="51061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84330EED-582B-C75B-87A1-E9A4C8A64A5E}"/>
              </a:ext>
            </a:extLst>
          </p:cNvPr>
          <p:cNvSpPr/>
          <p:nvPr/>
        </p:nvSpPr>
        <p:spPr>
          <a:xfrm>
            <a:off x="4616161" y="2199929"/>
            <a:ext cx="1184144" cy="51061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E287B82A-A582-92C0-F124-0A3C19ECD0BB}"/>
              </a:ext>
            </a:extLst>
          </p:cNvPr>
          <p:cNvSpPr txBox="1">
            <a:spLocks/>
          </p:cNvSpPr>
          <p:nvPr/>
        </p:nvSpPr>
        <p:spPr>
          <a:xfrm>
            <a:off x="7105781" y="2021570"/>
            <a:ext cx="1969563" cy="510615"/>
          </a:xfrm>
          <a:prstGeom prst="rect">
            <a:avLst/>
          </a:prstGeom>
        </p:spPr>
        <p:txBody>
          <a:bodyPr vert="horz" lIns="91440" tIns="45720" rIns="91440" bIns="45720" rtlCol="0" anchor="t" anchorCtr="0">
            <a:normAutofit fontScale="77500" lnSpcReduction="20000"/>
          </a:bodyPr>
          <a:lst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a:lstStyle>
          <a:p>
            <a:r>
              <a:rPr lang="en-US" dirty="0"/>
              <a:t>Trawl survey</a:t>
            </a:r>
          </a:p>
        </p:txBody>
      </p:sp>
    </p:spTree>
    <p:extLst>
      <p:ext uri="{BB962C8B-B14F-4D97-AF65-F5344CB8AC3E}">
        <p14:creationId xmlns:p14="http://schemas.microsoft.com/office/powerpoint/2010/main" val="1661997893"/>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013A32-ACDA-317A-5129-40BBFD02D8E3}"/>
              </a:ext>
            </a:extLst>
          </p:cNvPr>
          <p:cNvPicPr>
            <a:picLocks noChangeAspect="1"/>
          </p:cNvPicPr>
          <p:nvPr/>
        </p:nvPicPr>
        <p:blipFill rotWithShape="1">
          <a:blip r:embed="rId2"/>
          <a:srcRect t="11141" r="1778"/>
          <a:stretch/>
        </p:blipFill>
        <p:spPr>
          <a:xfrm>
            <a:off x="382772" y="1303920"/>
            <a:ext cx="8734901" cy="4862964"/>
          </a:xfrm>
          <a:prstGeom prst="rect">
            <a:avLst/>
          </a:prstGeom>
        </p:spPr>
      </p:pic>
      <p:sp>
        <p:nvSpPr>
          <p:cNvPr id="6" name="Title 1">
            <a:extLst>
              <a:ext uri="{FF2B5EF4-FFF2-40B4-BE49-F238E27FC236}">
                <a16:creationId xmlns:a16="http://schemas.microsoft.com/office/drawing/2014/main" id="{2C03585E-4694-0C93-8D34-64569B8B2CD6}"/>
              </a:ext>
            </a:extLst>
          </p:cNvPr>
          <p:cNvSpPr>
            <a:spLocks noGrp="1"/>
          </p:cNvSpPr>
          <p:nvPr>
            <p:ph type="title"/>
          </p:nvPr>
        </p:nvSpPr>
        <p:spPr>
          <a:xfrm>
            <a:off x="202941" y="257272"/>
            <a:ext cx="8312409" cy="1325880"/>
          </a:xfrm>
        </p:spPr>
        <p:txBody>
          <a:bodyPr/>
          <a:lstStyle/>
          <a:p>
            <a:r>
              <a:rPr lang="en-US" dirty="0"/>
              <a:t>Model 22.0 fit to trawl survey</a:t>
            </a:r>
          </a:p>
        </p:txBody>
      </p:sp>
    </p:spTree>
    <p:extLst>
      <p:ext uri="{BB962C8B-B14F-4D97-AF65-F5344CB8AC3E}">
        <p14:creationId xmlns:p14="http://schemas.microsoft.com/office/powerpoint/2010/main" val="847593090"/>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F29E-847A-B0F3-FC59-AB23D4829920}"/>
              </a:ext>
            </a:extLst>
          </p:cNvPr>
          <p:cNvSpPr>
            <a:spLocks noGrp="1"/>
          </p:cNvSpPr>
          <p:nvPr>
            <p:ph type="title"/>
          </p:nvPr>
        </p:nvSpPr>
        <p:spPr/>
        <p:txBody>
          <a:bodyPr/>
          <a:lstStyle/>
          <a:p>
            <a:r>
              <a:rPr lang="en-US" dirty="0"/>
              <a:t>Reference points for Aleutian Islands Pacific cod based on Model 22.0</a:t>
            </a:r>
          </a:p>
        </p:txBody>
      </p:sp>
      <p:pic>
        <p:nvPicPr>
          <p:cNvPr id="5" name="Picture 4">
            <a:extLst>
              <a:ext uri="{FF2B5EF4-FFF2-40B4-BE49-F238E27FC236}">
                <a16:creationId xmlns:a16="http://schemas.microsoft.com/office/drawing/2014/main" id="{D41B00FA-A244-F836-D6D5-BA51D74FB103}"/>
              </a:ext>
            </a:extLst>
          </p:cNvPr>
          <p:cNvPicPr>
            <a:picLocks noChangeAspect="1"/>
          </p:cNvPicPr>
          <p:nvPr/>
        </p:nvPicPr>
        <p:blipFill>
          <a:blip r:embed="rId2"/>
          <a:stretch>
            <a:fillRect/>
          </a:stretch>
        </p:blipFill>
        <p:spPr>
          <a:xfrm>
            <a:off x="202940" y="1294495"/>
            <a:ext cx="8312408" cy="5075309"/>
          </a:xfrm>
          <a:prstGeom prst="rect">
            <a:avLst/>
          </a:prstGeom>
        </p:spPr>
      </p:pic>
    </p:spTree>
    <p:extLst>
      <p:ext uri="{BB962C8B-B14F-4D97-AF65-F5344CB8AC3E}">
        <p14:creationId xmlns:p14="http://schemas.microsoft.com/office/powerpoint/2010/main" val="3346996825"/>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p:txBody>
          <a:bodyPr/>
          <a:lstStyle/>
          <a:p>
            <a:r>
              <a:rPr lang="en-US" dirty="0"/>
              <a:t>Model 22.0 likelihood profile over mean recruitment</a:t>
            </a:r>
          </a:p>
        </p:txBody>
      </p:sp>
      <p:pic>
        <p:nvPicPr>
          <p:cNvPr id="5" name="Picture 4">
            <a:extLst>
              <a:ext uri="{FF2B5EF4-FFF2-40B4-BE49-F238E27FC236}">
                <a16:creationId xmlns:a16="http://schemas.microsoft.com/office/drawing/2014/main" id="{F0B6AC27-465A-BE79-06A9-909205199701}"/>
              </a:ext>
            </a:extLst>
          </p:cNvPr>
          <p:cNvPicPr>
            <a:picLocks noChangeAspect="1"/>
          </p:cNvPicPr>
          <p:nvPr/>
        </p:nvPicPr>
        <p:blipFill rotWithShape="1">
          <a:blip r:embed="rId2"/>
          <a:srcRect t="12216" r="941"/>
          <a:stretch/>
        </p:blipFill>
        <p:spPr>
          <a:xfrm>
            <a:off x="398586" y="1260765"/>
            <a:ext cx="8668318" cy="5597235"/>
          </a:xfrm>
          <a:prstGeom prst="rect">
            <a:avLst/>
          </a:prstGeom>
        </p:spPr>
      </p:pic>
    </p:spTree>
    <p:extLst>
      <p:ext uri="{BB962C8B-B14F-4D97-AF65-F5344CB8AC3E}">
        <p14:creationId xmlns:p14="http://schemas.microsoft.com/office/powerpoint/2010/main" val="3918401613"/>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p:txBody>
          <a:bodyPr/>
          <a:lstStyle/>
          <a:p>
            <a:r>
              <a:rPr lang="en-US" dirty="0"/>
              <a:t>Model 22.1 likelihood profile over mean recruitment</a:t>
            </a:r>
          </a:p>
        </p:txBody>
      </p:sp>
      <p:pic>
        <p:nvPicPr>
          <p:cNvPr id="6" name="Picture 5">
            <a:extLst>
              <a:ext uri="{FF2B5EF4-FFF2-40B4-BE49-F238E27FC236}">
                <a16:creationId xmlns:a16="http://schemas.microsoft.com/office/drawing/2014/main" id="{AF1D506D-638D-D7B8-E3B7-56D29DE9D9D1}"/>
              </a:ext>
            </a:extLst>
          </p:cNvPr>
          <p:cNvPicPr>
            <a:picLocks noChangeAspect="1"/>
          </p:cNvPicPr>
          <p:nvPr/>
        </p:nvPicPr>
        <p:blipFill rotWithShape="1">
          <a:blip r:embed="rId2"/>
          <a:srcRect t="12642" r="733"/>
          <a:stretch/>
        </p:blipFill>
        <p:spPr>
          <a:xfrm>
            <a:off x="202941" y="1343891"/>
            <a:ext cx="8393916" cy="5382491"/>
          </a:xfrm>
          <a:prstGeom prst="rect">
            <a:avLst/>
          </a:prstGeom>
        </p:spPr>
      </p:pic>
    </p:spTree>
    <p:extLst>
      <p:ext uri="{BB962C8B-B14F-4D97-AF65-F5344CB8AC3E}">
        <p14:creationId xmlns:p14="http://schemas.microsoft.com/office/powerpoint/2010/main" val="4137607611"/>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p:txBody>
          <a:bodyPr/>
          <a:lstStyle/>
          <a:p>
            <a:r>
              <a:rPr lang="en-US" dirty="0"/>
              <a:t>Spawning biomass estimate based on Model 22.1 (blue), 22.0 (red)</a:t>
            </a:r>
          </a:p>
        </p:txBody>
      </p:sp>
      <p:pic>
        <p:nvPicPr>
          <p:cNvPr id="4" name="Picture 3">
            <a:extLst>
              <a:ext uri="{FF2B5EF4-FFF2-40B4-BE49-F238E27FC236}">
                <a16:creationId xmlns:a16="http://schemas.microsoft.com/office/drawing/2014/main" id="{A33B1575-DC50-FB0F-4929-C362EEB21702}"/>
              </a:ext>
            </a:extLst>
          </p:cNvPr>
          <p:cNvPicPr>
            <a:picLocks noChangeAspect="1"/>
          </p:cNvPicPr>
          <p:nvPr/>
        </p:nvPicPr>
        <p:blipFill>
          <a:blip r:embed="rId2"/>
          <a:stretch>
            <a:fillRect/>
          </a:stretch>
        </p:blipFill>
        <p:spPr>
          <a:xfrm>
            <a:off x="1453243" y="1250768"/>
            <a:ext cx="5241472" cy="5241472"/>
          </a:xfrm>
          <a:prstGeom prst="rect">
            <a:avLst/>
          </a:prstGeom>
        </p:spPr>
      </p:pic>
    </p:spTree>
    <p:extLst>
      <p:ext uri="{BB962C8B-B14F-4D97-AF65-F5344CB8AC3E}">
        <p14:creationId xmlns:p14="http://schemas.microsoft.com/office/powerpoint/2010/main" val="427018496"/>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p:txBody>
          <a:bodyPr/>
          <a:lstStyle/>
          <a:p>
            <a:r>
              <a:rPr lang="en-US" dirty="0"/>
              <a:t>Recruitment based on Model 22.1 (blue), 22.0 (red)</a:t>
            </a:r>
          </a:p>
        </p:txBody>
      </p:sp>
      <p:pic>
        <p:nvPicPr>
          <p:cNvPr id="4" name="Picture 3">
            <a:extLst>
              <a:ext uri="{FF2B5EF4-FFF2-40B4-BE49-F238E27FC236}">
                <a16:creationId xmlns:a16="http://schemas.microsoft.com/office/drawing/2014/main" id="{356314E1-B6DE-220A-00C2-5167DF088B50}"/>
              </a:ext>
            </a:extLst>
          </p:cNvPr>
          <p:cNvPicPr>
            <a:picLocks noChangeAspect="1"/>
          </p:cNvPicPr>
          <p:nvPr/>
        </p:nvPicPr>
        <p:blipFill>
          <a:blip r:embed="rId2"/>
          <a:stretch>
            <a:fillRect/>
          </a:stretch>
        </p:blipFill>
        <p:spPr>
          <a:xfrm>
            <a:off x="1371600" y="947056"/>
            <a:ext cx="5682343" cy="5682343"/>
          </a:xfrm>
          <a:prstGeom prst="rect">
            <a:avLst/>
          </a:prstGeom>
        </p:spPr>
      </p:pic>
    </p:spTree>
    <p:extLst>
      <p:ext uri="{BB962C8B-B14F-4D97-AF65-F5344CB8AC3E}">
        <p14:creationId xmlns:p14="http://schemas.microsoft.com/office/powerpoint/2010/main" val="1378631924"/>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202941" y="365760"/>
            <a:ext cx="8941059" cy="1325880"/>
          </a:xfrm>
        </p:spPr>
        <p:txBody>
          <a:bodyPr>
            <a:normAutofit/>
          </a:bodyPr>
          <a:lstStyle/>
          <a:p>
            <a:r>
              <a:rPr lang="en-US" dirty="0">
                <a:effectLst/>
                <a:latin typeface="Helvetica" pitchFamily="2" charset="0"/>
              </a:rPr>
              <a:t>Aleutian Islands Pacific cod trawl survey estimates by NMFS area</a:t>
            </a:r>
            <a:endParaRPr lang="en-US" dirty="0"/>
          </a:p>
        </p:txBody>
      </p:sp>
      <p:pic>
        <p:nvPicPr>
          <p:cNvPr id="3" name="Picture 2">
            <a:extLst>
              <a:ext uri="{FF2B5EF4-FFF2-40B4-BE49-F238E27FC236}">
                <a16:creationId xmlns:a16="http://schemas.microsoft.com/office/drawing/2014/main" id="{3CB7AA40-2B18-71D2-0084-DDD3EEDBD10E}"/>
              </a:ext>
            </a:extLst>
          </p:cNvPr>
          <p:cNvPicPr>
            <a:picLocks noChangeAspect="1"/>
          </p:cNvPicPr>
          <p:nvPr/>
        </p:nvPicPr>
        <p:blipFill>
          <a:blip r:embed="rId2"/>
          <a:stretch>
            <a:fillRect/>
          </a:stretch>
        </p:blipFill>
        <p:spPr>
          <a:xfrm>
            <a:off x="0" y="1576917"/>
            <a:ext cx="6907879" cy="5092825"/>
          </a:xfrm>
          <a:prstGeom prst="rect">
            <a:avLst/>
          </a:prstGeom>
        </p:spPr>
      </p:pic>
      <p:pic>
        <p:nvPicPr>
          <p:cNvPr id="4" name="Picture 2">
            <a:extLst>
              <a:ext uri="{FF2B5EF4-FFF2-40B4-BE49-F238E27FC236}">
                <a16:creationId xmlns:a16="http://schemas.microsoft.com/office/drawing/2014/main" id="{D15E54AB-BF0B-0609-4171-3E7C8A268A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1" t="6195" r="5498"/>
          <a:stretch/>
        </p:blipFill>
        <p:spPr bwMode="auto">
          <a:xfrm>
            <a:off x="5886447" y="1036838"/>
            <a:ext cx="2845177" cy="209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947018"/>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202941" y="365760"/>
            <a:ext cx="8941059" cy="1325880"/>
          </a:xfrm>
        </p:spPr>
        <p:txBody>
          <a:bodyPr/>
          <a:lstStyle/>
          <a:p>
            <a:r>
              <a:rPr lang="en-US" dirty="0"/>
              <a:t>Numbers based on Model 22.1 (blue), 22.0 (red)</a:t>
            </a:r>
          </a:p>
        </p:txBody>
      </p:sp>
      <p:pic>
        <p:nvPicPr>
          <p:cNvPr id="4" name="Picture 3">
            <a:extLst>
              <a:ext uri="{FF2B5EF4-FFF2-40B4-BE49-F238E27FC236}">
                <a16:creationId xmlns:a16="http://schemas.microsoft.com/office/drawing/2014/main" id="{48B9CF08-C5DA-2A37-0B30-8D4DFCD4834F}"/>
              </a:ext>
            </a:extLst>
          </p:cNvPr>
          <p:cNvPicPr>
            <a:picLocks noChangeAspect="1"/>
          </p:cNvPicPr>
          <p:nvPr/>
        </p:nvPicPr>
        <p:blipFill>
          <a:blip r:embed="rId2"/>
          <a:stretch>
            <a:fillRect/>
          </a:stretch>
        </p:blipFill>
        <p:spPr>
          <a:xfrm>
            <a:off x="685800" y="1143000"/>
            <a:ext cx="7607484" cy="5272622"/>
          </a:xfrm>
          <a:prstGeom prst="rect">
            <a:avLst/>
          </a:prstGeom>
        </p:spPr>
      </p:pic>
    </p:spTree>
    <p:extLst>
      <p:ext uri="{BB962C8B-B14F-4D97-AF65-F5344CB8AC3E}">
        <p14:creationId xmlns:p14="http://schemas.microsoft.com/office/powerpoint/2010/main" val="2109387259"/>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8811E-D592-549D-8974-20F34E317002}"/>
              </a:ext>
            </a:extLst>
          </p:cNvPr>
          <p:cNvSpPr>
            <a:spLocks noGrp="1"/>
          </p:cNvSpPr>
          <p:nvPr>
            <p:ph type="title"/>
          </p:nvPr>
        </p:nvSpPr>
        <p:spPr/>
        <p:txBody>
          <a:bodyPr/>
          <a:lstStyle/>
          <a:p>
            <a:r>
              <a:rPr lang="en-US" dirty="0"/>
              <a:t>Model 22.0 numbers at age, 2010-2022</a:t>
            </a:r>
          </a:p>
        </p:txBody>
      </p:sp>
      <p:graphicFrame>
        <p:nvGraphicFramePr>
          <p:cNvPr id="4" name="Table 3">
            <a:extLst>
              <a:ext uri="{FF2B5EF4-FFF2-40B4-BE49-F238E27FC236}">
                <a16:creationId xmlns:a16="http://schemas.microsoft.com/office/drawing/2014/main" id="{709C8A98-3169-3FC5-F2DE-B3CE4A22A16C}"/>
              </a:ext>
            </a:extLst>
          </p:cNvPr>
          <p:cNvGraphicFramePr>
            <a:graphicFrameLocks noGrp="1"/>
          </p:cNvGraphicFramePr>
          <p:nvPr/>
        </p:nvGraphicFramePr>
        <p:xfrm>
          <a:off x="202941" y="1436912"/>
          <a:ext cx="8712457" cy="2857498"/>
        </p:xfrm>
        <a:graphic>
          <a:graphicData uri="http://schemas.openxmlformats.org/drawingml/2006/table">
            <a:tbl>
              <a:tblPr>
                <a:tableStyleId>{5C22544A-7EE6-4342-B048-85BDC9FD1C3A}</a:tableStyleId>
              </a:tblPr>
              <a:tblGrid>
                <a:gridCol w="670189">
                  <a:extLst>
                    <a:ext uri="{9D8B030D-6E8A-4147-A177-3AD203B41FA5}">
                      <a16:colId xmlns:a16="http://schemas.microsoft.com/office/drawing/2014/main" val="3109407224"/>
                    </a:ext>
                  </a:extLst>
                </a:gridCol>
                <a:gridCol w="670189">
                  <a:extLst>
                    <a:ext uri="{9D8B030D-6E8A-4147-A177-3AD203B41FA5}">
                      <a16:colId xmlns:a16="http://schemas.microsoft.com/office/drawing/2014/main" val="3516656726"/>
                    </a:ext>
                  </a:extLst>
                </a:gridCol>
                <a:gridCol w="670189">
                  <a:extLst>
                    <a:ext uri="{9D8B030D-6E8A-4147-A177-3AD203B41FA5}">
                      <a16:colId xmlns:a16="http://schemas.microsoft.com/office/drawing/2014/main" val="2162096542"/>
                    </a:ext>
                  </a:extLst>
                </a:gridCol>
                <a:gridCol w="670189">
                  <a:extLst>
                    <a:ext uri="{9D8B030D-6E8A-4147-A177-3AD203B41FA5}">
                      <a16:colId xmlns:a16="http://schemas.microsoft.com/office/drawing/2014/main" val="3545550692"/>
                    </a:ext>
                  </a:extLst>
                </a:gridCol>
                <a:gridCol w="670189">
                  <a:extLst>
                    <a:ext uri="{9D8B030D-6E8A-4147-A177-3AD203B41FA5}">
                      <a16:colId xmlns:a16="http://schemas.microsoft.com/office/drawing/2014/main" val="1776730263"/>
                    </a:ext>
                  </a:extLst>
                </a:gridCol>
                <a:gridCol w="670189">
                  <a:extLst>
                    <a:ext uri="{9D8B030D-6E8A-4147-A177-3AD203B41FA5}">
                      <a16:colId xmlns:a16="http://schemas.microsoft.com/office/drawing/2014/main" val="2804497469"/>
                    </a:ext>
                  </a:extLst>
                </a:gridCol>
                <a:gridCol w="670189">
                  <a:extLst>
                    <a:ext uri="{9D8B030D-6E8A-4147-A177-3AD203B41FA5}">
                      <a16:colId xmlns:a16="http://schemas.microsoft.com/office/drawing/2014/main" val="79336402"/>
                    </a:ext>
                  </a:extLst>
                </a:gridCol>
                <a:gridCol w="670189">
                  <a:extLst>
                    <a:ext uri="{9D8B030D-6E8A-4147-A177-3AD203B41FA5}">
                      <a16:colId xmlns:a16="http://schemas.microsoft.com/office/drawing/2014/main" val="1761441959"/>
                    </a:ext>
                  </a:extLst>
                </a:gridCol>
                <a:gridCol w="670189">
                  <a:extLst>
                    <a:ext uri="{9D8B030D-6E8A-4147-A177-3AD203B41FA5}">
                      <a16:colId xmlns:a16="http://schemas.microsoft.com/office/drawing/2014/main" val="1199999970"/>
                    </a:ext>
                  </a:extLst>
                </a:gridCol>
                <a:gridCol w="670189">
                  <a:extLst>
                    <a:ext uri="{9D8B030D-6E8A-4147-A177-3AD203B41FA5}">
                      <a16:colId xmlns:a16="http://schemas.microsoft.com/office/drawing/2014/main" val="2379388591"/>
                    </a:ext>
                  </a:extLst>
                </a:gridCol>
                <a:gridCol w="670189">
                  <a:extLst>
                    <a:ext uri="{9D8B030D-6E8A-4147-A177-3AD203B41FA5}">
                      <a16:colId xmlns:a16="http://schemas.microsoft.com/office/drawing/2014/main" val="320652885"/>
                    </a:ext>
                  </a:extLst>
                </a:gridCol>
                <a:gridCol w="670189">
                  <a:extLst>
                    <a:ext uri="{9D8B030D-6E8A-4147-A177-3AD203B41FA5}">
                      <a16:colId xmlns:a16="http://schemas.microsoft.com/office/drawing/2014/main" val="1572762805"/>
                    </a:ext>
                  </a:extLst>
                </a:gridCol>
                <a:gridCol w="670189">
                  <a:extLst>
                    <a:ext uri="{9D8B030D-6E8A-4147-A177-3AD203B41FA5}">
                      <a16:colId xmlns:a16="http://schemas.microsoft.com/office/drawing/2014/main" val="2922868816"/>
                    </a:ext>
                  </a:extLst>
                </a:gridCol>
              </a:tblGrid>
              <a:tr h="204107">
                <a:tc>
                  <a:txBody>
                    <a:bodyPr/>
                    <a:lstStyle/>
                    <a:p>
                      <a:pPr algn="l" fontAlgn="b"/>
                      <a:r>
                        <a:rPr lang="en-US" sz="1000" u="none" strike="noStrike">
                          <a:effectLst/>
                        </a:rPr>
                        <a:t>Year</a:t>
                      </a:r>
                      <a:endParaRPr lang="en-US" sz="1000" b="0" i="0" u="none" strike="noStrike">
                        <a:solidFill>
                          <a:srgbClr val="000000"/>
                        </a:solidFill>
                        <a:effectLst/>
                        <a:latin typeface="Helvetica" pitchFamily="2" charset="0"/>
                      </a:endParaRPr>
                    </a:p>
                  </a:txBody>
                  <a:tcPr marL="7000" marR="7000" marT="7000" marB="0" anchor="b"/>
                </a:tc>
                <a:tc>
                  <a:txBody>
                    <a:bodyPr/>
                    <a:lstStyle/>
                    <a:p>
                      <a:pPr algn="l" fontAlgn="b"/>
                      <a:r>
                        <a:rPr lang="en-US" sz="900" u="none" strike="noStrike">
                          <a:effectLst/>
                        </a:rPr>
                        <a:t>Age0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l" fontAlgn="b"/>
                      <a:r>
                        <a:rPr lang="en-US" sz="900" u="none" strike="noStrike">
                          <a:effectLst/>
                        </a:rPr>
                        <a:t>Age1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l" fontAlgn="b"/>
                      <a:r>
                        <a:rPr lang="en-US" sz="900" u="none" strike="noStrike">
                          <a:effectLst/>
                        </a:rPr>
                        <a:t>Age2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l" fontAlgn="b"/>
                      <a:r>
                        <a:rPr lang="en-US" sz="900" u="none" strike="noStrike">
                          <a:effectLst/>
                        </a:rPr>
                        <a:t>Age3</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l" fontAlgn="b"/>
                      <a:r>
                        <a:rPr lang="en-US" sz="900" u="none" strike="noStrike">
                          <a:effectLst/>
                        </a:rPr>
                        <a:t>Age4</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l" fontAlgn="b"/>
                      <a:r>
                        <a:rPr lang="en-US" sz="900" u="none" strike="noStrike">
                          <a:effectLst/>
                        </a:rPr>
                        <a:t>Age5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l" fontAlgn="b"/>
                      <a:r>
                        <a:rPr lang="en-US" sz="900" u="none" strike="noStrike">
                          <a:effectLst/>
                        </a:rPr>
                        <a:t>Age6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l" fontAlgn="b"/>
                      <a:r>
                        <a:rPr lang="en-US" sz="900" u="none" strike="noStrike">
                          <a:effectLst/>
                        </a:rPr>
                        <a:t>Age7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l" fontAlgn="b"/>
                      <a:r>
                        <a:rPr lang="en-US" sz="900" u="none" strike="noStrike">
                          <a:effectLst/>
                        </a:rPr>
                        <a:t>Age8</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l" fontAlgn="b"/>
                      <a:r>
                        <a:rPr lang="en-US" sz="900" u="none" strike="noStrike">
                          <a:effectLst/>
                        </a:rPr>
                        <a:t>Age9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l" fontAlgn="b"/>
                      <a:r>
                        <a:rPr lang="en-US" sz="900" u="none" strike="noStrike">
                          <a:effectLst/>
                        </a:rPr>
                        <a:t>Age10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l" fontAlgn="b"/>
                      <a:r>
                        <a:rPr lang="en-US" sz="900" u="none" strike="noStrike">
                          <a:effectLst/>
                        </a:rPr>
                        <a:t>Total</a:t>
                      </a:r>
                      <a:endParaRPr lang="en-US" sz="900" b="0" i="0" u="none" strike="noStrike">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57239698"/>
                  </a:ext>
                </a:extLst>
              </a:tr>
              <a:tr h="204107">
                <a:tc>
                  <a:txBody>
                    <a:bodyPr/>
                    <a:lstStyle/>
                    <a:p>
                      <a:pPr algn="r" fontAlgn="b"/>
                      <a:r>
                        <a:rPr lang="en-US" sz="1000" u="none" strike="noStrike">
                          <a:effectLst/>
                        </a:rPr>
                        <a:t>2010</a:t>
                      </a:r>
                      <a:endParaRPr lang="en-US" sz="1000" b="0" i="0" u="none" strike="noStrike">
                        <a:solidFill>
                          <a:srgbClr val="000000"/>
                        </a:solidFill>
                        <a:effectLst/>
                        <a:latin typeface="Helvetica" pitchFamily="2" charset="0"/>
                      </a:endParaRPr>
                    </a:p>
                  </a:txBody>
                  <a:tcPr marL="7000" marR="7000" marT="7000" marB="0" anchor="b"/>
                </a:tc>
                <a:tc>
                  <a:txBody>
                    <a:bodyPr/>
                    <a:lstStyle/>
                    <a:p>
                      <a:pPr algn="r" fontAlgn="b"/>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11,918</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16,071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12,495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4,045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4,989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1,147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1,242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470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527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731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52,905</a:t>
                      </a:r>
                      <a:endParaRPr lang="en-US" sz="900" b="0" i="0" u="none" strike="noStrike">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226280511"/>
                  </a:ext>
                </a:extLst>
              </a:tr>
              <a:tr h="204107">
                <a:tc>
                  <a:txBody>
                    <a:bodyPr/>
                    <a:lstStyle/>
                    <a:p>
                      <a:pPr algn="r" fontAlgn="b"/>
                      <a:r>
                        <a:rPr lang="en-US" sz="1000" u="none" strike="noStrike">
                          <a:effectLst/>
                        </a:rPr>
                        <a:t>2011</a:t>
                      </a:r>
                      <a:endParaRPr lang="en-US" sz="1000" b="0" i="0" u="none" strike="noStrike">
                        <a:solidFill>
                          <a:srgbClr val="000000"/>
                        </a:solidFill>
                        <a:effectLst/>
                        <a:latin typeface="Helvetica" pitchFamily="2" charset="0"/>
                      </a:endParaRPr>
                    </a:p>
                  </a:txBody>
                  <a:tcPr marL="7000" marR="7000" marT="7000" marB="0" anchor="b"/>
                </a:tc>
                <a:tc>
                  <a:txBody>
                    <a:bodyPr/>
                    <a:lstStyle/>
                    <a:p>
                      <a:pPr algn="r" fontAlgn="b"/>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11,725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8,381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11,196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8,266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2,363</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2,461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484</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470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167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429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45,514</a:t>
                      </a:r>
                      <a:endParaRPr lang="en-US" sz="900" b="0" i="0" u="none" strike="noStrike">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2098494557"/>
                  </a:ext>
                </a:extLst>
              </a:tr>
              <a:tr h="204107">
                <a:tc>
                  <a:txBody>
                    <a:bodyPr/>
                    <a:lstStyle/>
                    <a:p>
                      <a:pPr algn="r" fontAlgn="b"/>
                      <a:r>
                        <a:rPr lang="en-US" sz="1000" u="none" strike="noStrike">
                          <a:effectLst/>
                        </a:rPr>
                        <a:t>2012</a:t>
                      </a:r>
                      <a:endParaRPr lang="en-US" sz="1000" b="0" i="0" u="none" strike="noStrike">
                        <a:solidFill>
                          <a:srgbClr val="000000"/>
                        </a:solidFill>
                        <a:effectLst/>
                        <a:latin typeface="Helvetica" pitchFamily="2" charset="0"/>
                      </a:endParaRPr>
                    </a:p>
                  </a:txBody>
                  <a:tcPr marL="7000" marR="7000" marT="7000" marB="0" anchor="b"/>
                </a:tc>
                <a:tc>
                  <a:txBody>
                    <a:bodyPr/>
                    <a:lstStyle/>
                    <a:p>
                      <a:pPr algn="r" fontAlgn="b"/>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14,451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8,249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5,882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7,721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5,422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1,439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1,399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263</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249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312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45,076</a:t>
                      </a:r>
                      <a:endParaRPr lang="en-US" sz="900" b="0" i="0" u="none" strike="noStrike">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234255397"/>
                  </a:ext>
                </a:extLst>
              </a:tr>
              <a:tr h="204107">
                <a:tc>
                  <a:txBody>
                    <a:bodyPr/>
                    <a:lstStyle/>
                    <a:p>
                      <a:pPr algn="r" fontAlgn="b"/>
                      <a:r>
                        <a:rPr lang="en-US" sz="1000" u="none" strike="noStrike">
                          <a:effectLst/>
                        </a:rPr>
                        <a:t>2013</a:t>
                      </a:r>
                      <a:endParaRPr lang="en-US" sz="1000" b="0" i="0" u="none" strike="noStrike">
                        <a:solidFill>
                          <a:srgbClr val="000000"/>
                        </a:solidFill>
                        <a:effectLst/>
                        <a:latin typeface="Helvetica" pitchFamily="2" charset="0"/>
                      </a:endParaRPr>
                    </a:p>
                  </a:txBody>
                  <a:tcPr marL="7000" marR="7000" marT="7000" marB="0" anchor="b"/>
                </a:tc>
                <a:tc>
                  <a:txBody>
                    <a:bodyPr/>
                    <a:lstStyle/>
                    <a:p>
                      <a:pPr algn="r" fontAlgn="b"/>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12,259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10,166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5,778</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3,982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4,765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2,981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730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686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128</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272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41,475</a:t>
                      </a:r>
                      <a:endParaRPr lang="en-US" sz="900" b="0" i="0" u="none" strike="noStrike">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1303211449"/>
                  </a:ext>
                </a:extLst>
              </a:tr>
              <a:tr h="204107">
                <a:tc>
                  <a:txBody>
                    <a:bodyPr/>
                    <a:lstStyle/>
                    <a:p>
                      <a:pPr algn="r" fontAlgn="b"/>
                      <a:r>
                        <a:rPr lang="en-US" sz="1000" u="none" strike="noStrike">
                          <a:effectLst/>
                        </a:rPr>
                        <a:t>2014</a:t>
                      </a:r>
                      <a:endParaRPr lang="en-US" sz="1000" b="0" i="0" u="none" strike="noStrike">
                        <a:solidFill>
                          <a:srgbClr val="000000"/>
                        </a:solidFill>
                        <a:effectLst/>
                        <a:latin typeface="Helvetica" pitchFamily="2" charset="0"/>
                      </a:endParaRPr>
                    </a:p>
                  </a:txBody>
                  <a:tcPr marL="7000" marR="7000" marT="7000" marB="0" anchor="b"/>
                </a:tc>
                <a:tc>
                  <a:txBody>
                    <a:bodyPr/>
                    <a:lstStyle/>
                    <a:p>
                      <a:pPr algn="r" fontAlgn="b"/>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15,257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8,625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7,140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3,993</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2,609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2,866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1,647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381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347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199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42,865</a:t>
                      </a:r>
                      <a:endParaRPr lang="en-US" sz="900" b="0" i="0" u="none" strike="noStrike">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1227771813"/>
                  </a:ext>
                </a:extLst>
              </a:tr>
              <a:tr h="204107">
                <a:tc>
                  <a:txBody>
                    <a:bodyPr/>
                    <a:lstStyle/>
                    <a:p>
                      <a:pPr algn="r" fontAlgn="b"/>
                      <a:r>
                        <a:rPr lang="en-US" sz="1000" u="none" strike="noStrike">
                          <a:effectLst/>
                        </a:rPr>
                        <a:t>2015</a:t>
                      </a:r>
                      <a:endParaRPr lang="en-US" sz="1000" b="0" i="0" u="none" strike="noStrike">
                        <a:solidFill>
                          <a:srgbClr val="000000"/>
                        </a:solidFill>
                        <a:effectLst/>
                        <a:latin typeface="Helvetica" pitchFamily="2" charset="0"/>
                      </a:endParaRPr>
                    </a:p>
                  </a:txBody>
                  <a:tcPr marL="7000" marR="7000" marT="7000" marB="0" anchor="b"/>
                </a:tc>
                <a:tc>
                  <a:txBody>
                    <a:bodyPr/>
                    <a:lstStyle/>
                    <a:p>
                      <a:pPr algn="r" fontAlgn="b"/>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16,490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10,734</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6,062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4,967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2,679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1,643</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1,683</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916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205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287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45,380</a:t>
                      </a:r>
                      <a:endParaRPr lang="en-US" sz="900" b="0" i="0" u="none" strike="noStrike">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1411889387"/>
                  </a:ext>
                </a:extLst>
              </a:tr>
              <a:tr h="204107">
                <a:tc>
                  <a:txBody>
                    <a:bodyPr/>
                    <a:lstStyle/>
                    <a:p>
                      <a:pPr algn="r" fontAlgn="b"/>
                      <a:r>
                        <a:rPr lang="en-US" sz="1000" u="none" strike="noStrike">
                          <a:effectLst/>
                        </a:rPr>
                        <a:t>2016</a:t>
                      </a:r>
                      <a:endParaRPr lang="en-US" sz="1000" b="0" i="0" u="none" strike="noStrike">
                        <a:solidFill>
                          <a:srgbClr val="000000"/>
                        </a:solidFill>
                        <a:effectLst/>
                        <a:latin typeface="Helvetica" pitchFamily="2" charset="0"/>
                      </a:endParaRPr>
                    </a:p>
                  </a:txBody>
                  <a:tcPr marL="7000" marR="7000" marT="7000" marB="0" anchor="b"/>
                </a:tc>
                <a:tc>
                  <a:txBody>
                    <a:bodyPr/>
                    <a:lstStyle/>
                    <a:p>
                      <a:pPr algn="r" fontAlgn="b"/>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16,786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11,596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7,509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4,155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3,274</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1,685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991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986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527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279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47,510</a:t>
                      </a:r>
                      <a:endParaRPr lang="en-US" sz="900" b="0" i="0" u="none" strike="noStrike">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3628693132"/>
                  </a:ext>
                </a:extLst>
              </a:tr>
              <a:tr h="204107">
                <a:tc>
                  <a:txBody>
                    <a:bodyPr/>
                    <a:lstStyle/>
                    <a:p>
                      <a:pPr algn="r" fontAlgn="b"/>
                      <a:r>
                        <a:rPr lang="en-US" sz="1000" u="none" strike="noStrike">
                          <a:effectLst/>
                        </a:rPr>
                        <a:t>2017</a:t>
                      </a:r>
                      <a:endParaRPr lang="en-US" sz="1000" b="0" i="0" u="none" strike="noStrike">
                        <a:solidFill>
                          <a:srgbClr val="000000"/>
                        </a:solidFill>
                        <a:effectLst/>
                        <a:latin typeface="Helvetica" pitchFamily="2" charset="0"/>
                      </a:endParaRPr>
                    </a:p>
                  </a:txBody>
                  <a:tcPr marL="7000" marR="7000" marT="7000" marB="0" anchor="b"/>
                </a:tc>
                <a:tc>
                  <a:txBody>
                    <a:bodyPr/>
                    <a:lstStyle/>
                    <a:p>
                      <a:pPr algn="r" fontAlgn="b"/>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11,224</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11,810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8,140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5,176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2,713</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1,967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935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521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504</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406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42,990</a:t>
                      </a:r>
                      <a:endParaRPr lang="en-US" sz="900" b="0" i="0" u="none" strike="noStrike">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3428754474"/>
                  </a:ext>
                </a:extLst>
              </a:tr>
              <a:tr h="204107">
                <a:tc>
                  <a:txBody>
                    <a:bodyPr/>
                    <a:lstStyle/>
                    <a:p>
                      <a:pPr algn="r" fontAlgn="b"/>
                      <a:r>
                        <a:rPr lang="en-US" sz="1000" u="none" strike="noStrike">
                          <a:effectLst/>
                        </a:rPr>
                        <a:t>2018</a:t>
                      </a:r>
                      <a:endParaRPr lang="en-US" sz="1000" b="0" i="0" u="none" strike="noStrike">
                        <a:solidFill>
                          <a:srgbClr val="000000"/>
                        </a:solidFill>
                        <a:effectLst/>
                        <a:latin typeface="Helvetica" pitchFamily="2" charset="0"/>
                      </a:endParaRPr>
                    </a:p>
                  </a:txBody>
                  <a:tcPr marL="7000" marR="7000" marT="7000" marB="0" anchor="b"/>
                </a:tc>
                <a:tc>
                  <a:txBody>
                    <a:bodyPr/>
                    <a:lstStyle/>
                    <a:p>
                      <a:pPr algn="r" fontAlgn="b"/>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20,497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7,894</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8,252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5,492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3,231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1,540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1,035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471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258</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447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48,669</a:t>
                      </a:r>
                      <a:endParaRPr lang="en-US" sz="900" b="0" i="0" u="none" strike="noStrike">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40349012"/>
                  </a:ext>
                </a:extLst>
              </a:tr>
              <a:tr h="204107">
                <a:tc>
                  <a:txBody>
                    <a:bodyPr/>
                    <a:lstStyle/>
                    <a:p>
                      <a:pPr algn="r" fontAlgn="b"/>
                      <a:r>
                        <a:rPr lang="en-US" sz="1000" u="none" strike="noStrike">
                          <a:effectLst/>
                        </a:rPr>
                        <a:t>2019</a:t>
                      </a:r>
                      <a:endParaRPr lang="en-US" sz="1000" b="0" i="0" u="none" strike="noStrike">
                        <a:solidFill>
                          <a:srgbClr val="000000"/>
                        </a:solidFill>
                        <a:effectLst/>
                        <a:latin typeface="Helvetica" pitchFamily="2" charset="0"/>
                      </a:endParaRPr>
                    </a:p>
                  </a:txBody>
                  <a:tcPr marL="7000" marR="7000" marT="7000" marB="0" anchor="b"/>
                </a:tc>
                <a:tc>
                  <a:txBody>
                    <a:bodyPr/>
                    <a:lstStyle/>
                    <a:p>
                      <a:pPr algn="r" fontAlgn="b"/>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16,982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14,409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5,462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5,296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3,074</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1,597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715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472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214</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320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48,219</a:t>
                      </a:r>
                      <a:endParaRPr lang="en-US" sz="900" b="0" i="0" u="none" strike="noStrike">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736725656"/>
                  </a:ext>
                </a:extLst>
              </a:tr>
              <a:tr h="204107">
                <a:tc>
                  <a:txBody>
                    <a:bodyPr/>
                    <a:lstStyle/>
                    <a:p>
                      <a:pPr algn="r" fontAlgn="b"/>
                      <a:r>
                        <a:rPr lang="en-US" sz="1000" u="none" strike="noStrike">
                          <a:effectLst/>
                        </a:rPr>
                        <a:t>2020</a:t>
                      </a:r>
                      <a:endParaRPr lang="en-US" sz="1000" b="0" i="0" u="none" strike="noStrike">
                        <a:solidFill>
                          <a:srgbClr val="000000"/>
                        </a:solidFill>
                        <a:effectLst/>
                        <a:latin typeface="Helvetica" pitchFamily="2" charset="0"/>
                      </a:endParaRPr>
                    </a:p>
                  </a:txBody>
                  <a:tcPr marL="7000" marR="7000" marT="7000" marB="0" anchor="b"/>
                </a:tc>
                <a:tc>
                  <a:txBody>
                    <a:bodyPr/>
                    <a:lstStyle/>
                    <a:p>
                      <a:pPr algn="r" fontAlgn="b"/>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22,207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11,944</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10,025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3,548</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2,962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1,481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711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311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204</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231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53,393</a:t>
                      </a:r>
                      <a:endParaRPr lang="en-US" sz="900" b="0" i="0" u="none" strike="noStrike">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2633249544"/>
                  </a:ext>
                </a:extLst>
              </a:tr>
              <a:tr h="204107">
                <a:tc>
                  <a:txBody>
                    <a:bodyPr/>
                    <a:lstStyle/>
                    <a:p>
                      <a:pPr algn="r" fontAlgn="b"/>
                      <a:r>
                        <a:rPr lang="en-US" sz="1000" u="none" strike="noStrike">
                          <a:effectLst/>
                        </a:rPr>
                        <a:t>2021</a:t>
                      </a:r>
                      <a:endParaRPr lang="en-US" sz="1000" b="0" i="0" u="none" strike="noStrike">
                        <a:solidFill>
                          <a:srgbClr val="000000"/>
                        </a:solidFill>
                        <a:effectLst/>
                        <a:latin typeface="Helvetica" pitchFamily="2" charset="0"/>
                      </a:endParaRPr>
                    </a:p>
                  </a:txBody>
                  <a:tcPr marL="7000" marR="7000" marT="7000" marB="0" anchor="b"/>
                </a:tc>
                <a:tc>
                  <a:txBody>
                    <a:bodyPr/>
                    <a:lstStyle/>
                    <a:p>
                      <a:pPr algn="r" fontAlgn="b"/>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12,739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15,619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8,297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6,424</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1,978</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1,525</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750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360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157</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220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47,848</a:t>
                      </a:r>
                      <a:endParaRPr lang="en-US" sz="900" b="0" i="0" u="none" strike="noStrike">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447204477"/>
                  </a:ext>
                </a:extLst>
              </a:tr>
              <a:tr h="204107">
                <a:tc>
                  <a:txBody>
                    <a:bodyPr/>
                    <a:lstStyle/>
                    <a:p>
                      <a:pPr algn="r" fontAlgn="b"/>
                      <a:r>
                        <a:rPr lang="en-US" sz="1000" u="none" strike="noStrike">
                          <a:effectLst/>
                        </a:rPr>
                        <a:t>2022</a:t>
                      </a:r>
                      <a:endParaRPr lang="en-US" sz="1000" b="0" i="0" u="none" strike="noStrike">
                        <a:solidFill>
                          <a:srgbClr val="000000"/>
                        </a:solidFill>
                        <a:effectLst/>
                        <a:latin typeface="Helvetica" pitchFamily="2" charset="0"/>
                      </a:endParaRPr>
                    </a:p>
                  </a:txBody>
                  <a:tcPr marL="7000" marR="7000" marT="7000" marB="0" anchor="b"/>
                </a:tc>
                <a:tc>
                  <a:txBody>
                    <a:bodyPr/>
                    <a:lstStyle/>
                    <a:p>
                      <a:pPr algn="r" fontAlgn="b"/>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17,486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8,958</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10,843</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5,383</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3,698</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1,040</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776</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379</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182</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a:effectLst/>
                        </a:rPr>
                        <a:t>191</a:t>
                      </a:r>
                      <a:endParaRPr lang="en-US" sz="900" b="0" i="0" u="none" strike="noStrike">
                        <a:solidFill>
                          <a:srgbClr val="000000"/>
                        </a:solidFill>
                        <a:effectLst/>
                        <a:latin typeface="Calibri" panose="020F0502020204030204" pitchFamily="34" charset="0"/>
                      </a:endParaRPr>
                    </a:p>
                  </a:txBody>
                  <a:tcPr marL="7000" marR="7000" marT="7000" marB="0" anchor="b"/>
                </a:tc>
                <a:tc>
                  <a:txBody>
                    <a:bodyPr/>
                    <a:lstStyle/>
                    <a:p>
                      <a:pPr algn="r" fontAlgn="b"/>
                      <a:r>
                        <a:rPr lang="en-US" sz="900" u="none" strike="noStrike" dirty="0">
                          <a:effectLst/>
                        </a:rPr>
                        <a:t>48,744</a:t>
                      </a:r>
                      <a:endParaRPr lang="en-US" sz="900" b="0" i="0" u="none" strike="noStrike" dirty="0">
                        <a:solidFill>
                          <a:srgbClr val="000000"/>
                        </a:solidFill>
                        <a:effectLst/>
                        <a:latin typeface="Calibri" panose="020F0502020204030204" pitchFamily="34" charset="0"/>
                      </a:endParaRPr>
                    </a:p>
                  </a:txBody>
                  <a:tcPr marL="7000" marR="7000" marT="7000" marB="0" anchor="b"/>
                </a:tc>
                <a:extLst>
                  <a:ext uri="{0D108BD9-81ED-4DB2-BD59-A6C34878D82A}">
                    <a16:rowId xmlns:a16="http://schemas.microsoft.com/office/drawing/2014/main" val="3039258215"/>
                  </a:ext>
                </a:extLst>
              </a:tr>
            </a:tbl>
          </a:graphicData>
        </a:graphic>
      </p:graphicFrame>
    </p:spTree>
    <p:extLst>
      <p:ext uri="{BB962C8B-B14F-4D97-AF65-F5344CB8AC3E}">
        <p14:creationId xmlns:p14="http://schemas.microsoft.com/office/powerpoint/2010/main" val="3671478438"/>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415795" y="159026"/>
            <a:ext cx="8312409" cy="1325880"/>
          </a:xfrm>
        </p:spPr>
        <p:txBody>
          <a:bodyPr>
            <a:normAutofit fontScale="90000"/>
          </a:bodyPr>
          <a:lstStyle/>
          <a:p>
            <a:r>
              <a:rPr lang="en-US" dirty="0"/>
              <a:t>Relative spawning output (</a:t>
            </a:r>
            <a:r>
              <a:rPr lang="en-US" i="1" dirty="0"/>
              <a:t>B</a:t>
            </a:r>
            <a:r>
              <a:rPr lang="en-US" dirty="0"/>
              <a:t>/</a:t>
            </a:r>
            <a:r>
              <a:rPr lang="en-US" i="1" dirty="0"/>
              <a:t>B</a:t>
            </a:r>
            <a:r>
              <a:rPr lang="en-US" baseline="-25000" dirty="0"/>
              <a:t>35</a:t>
            </a:r>
            <a:r>
              <a:rPr lang="en-US" dirty="0"/>
              <a:t>%) with respect to fishing intensity (</a:t>
            </a:r>
            <a:r>
              <a:rPr lang="en-US" i="1" dirty="0"/>
              <a:t>F</a:t>
            </a:r>
            <a:r>
              <a:rPr lang="en-US" dirty="0"/>
              <a:t>/</a:t>
            </a:r>
            <a:r>
              <a:rPr lang="en-US" i="1" dirty="0"/>
              <a:t>F</a:t>
            </a:r>
            <a:r>
              <a:rPr lang="en-US" baseline="-25000" dirty="0"/>
              <a:t>35</a:t>
            </a:r>
            <a:r>
              <a:rPr lang="en-US" dirty="0"/>
              <a:t>%) for Model 22.0</a:t>
            </a:r>
          </a:p>
        </p:txBody>
      </p:sp>
      <p:pic>
        <p:nvPicPr>
          <p:cNvPr id="3" name="Picture 2">
            <a:extLst>
              <a:ext uri="{FF2B5EF4-FFF2-40B4-BE49-F238E27FC236}">
                <a16:creationId xmlns:a16="http://schemas.microsoft.com/office/drawing/2014/main" id="{E0419686-7AF7-114F-5D20-A0E37DB43443}"/>
              </a:ext>
            </a:extLst>
          </p:cNvPr>
          <p:cNvPicPr>
            <a:picLocks noChangeAspect="1"/>
          </p:cNvPicPr>
          <p:nvPr/>
        </p:nvPicPr>
        <p:blipFill rotWithShape="1">
          <a:blip r:embed="rId2"/>
          <a:srcRect l="1865" t="12406" r="8366" b="944"/>
          <a:stretch/>
        </p:blipFill>
        <p:spPr>
          <a:xfrm>
            <a:off x="0" y="1132879"/>
            <a:ext cx="8949607" cy="5566095"/>
          </a:xfrm>
          <a:prstGeom prst="rect">
            <a:avLst/>
          </a:prstGeom>
        </p:spPr>
      </p:pic>
    </p:spTree>
    <p:extLst>
      <p:ext uri="{BB962C8B-B14F-4D97-AF65-F5344CB8AC3E}">
        <p14:creationId xmlns:p14="http://schemas.microsoft.com/office/powerpoint/2010/main" val="2419356326"/>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415795" y="159026"/>
            <a:ext cx="8312409" cy="1325880"/>
          </a:xfrm>
        </p:spPr>
        <p:txBody>
          <a:bodyPr>
            <a:normAutofit fontScale="90000"/>
          </a:bodyPr>
          <a:lstStyle/>
          <a:p>
            <a:r>
              <a:rPr lang="en-US" dirty="0"/>
              <a:t>Relative spawning output (</a:t>
            </a:r>
            <a:r>
              <a:rPr lang="en-US" i="1" dirty="0"/>
              <a:t>B</a:t>
            </a:r>
            <a:r>
              <a:rPr lang="en-US" dirty="0"/>
              <a:t>/</a:t>
            </a:r>
            <a:r>
              <a:rPr lang="en-US" i="1" dirty="0"/>
              <a:t>B</a:t>
            </a:r>
            <a:r>
              <a:rPr lang="en-US" baseline="-25000" dirty="0"/>
              <a:t>35</a:t>
            </a:r>
            <a:r>
              <a:rPr lang="en-US" dirty="0"/>
              <a:t>%) with respect to fishing intensity (</a:t>
            </a:r>
            <a:r>
              <a:rPr lang="en-US" i="1" dirty="0"/>
              <a:t>F</a:t>
            </a:r>
            <a:r>
              <a:rPr lang="en-US" dirty="0"/>
              <a:t>/</a:t>
            </a:r>
            <a:r>
              <a:rPr lang="en-US" i="1" dirty="0"/>
              <a:t>F</a:t>
            </a:r>
            <a:r>
              <a:rPr lang="en-US" baseline="-25000" dirty="0"/>
              <a:t>35</a:t>
            </a:r>
            <a:r>
              <a:rPr lang="en-US" dirty="0"/>
              <a:t>%) for Model 22.1</a:t>
            </a:r>
          </a:p>
        </p:txBody>
      </p:sp>
      <p:pic>
        <p:nvPicPr>
          <p:cNvPr id="4" name="Picture 3">
            <a:extLst>
              <a:ext uri="{FF2B5EF4-FFF2-40B4-BE49-F238E27FC236}">
                <a16:creationId xmlns:a16="http://schemas.microsoft.com/office/drawing/2014/main" id="{10689FBC-8F12-3792-C158-FC1A715A7A9F}"/>
              </a:ext>
            </a:extLst>
          </p:cNvPr>
          <p:cNvPicPr>
            <a:picLocks noChangeAspect="1"/>
          </p:cNvPicPr>
          <p:nvPr/>
        </p:nvPicPr>
        <p:blipFill rotWithShape="1">
          <a:blip r:embed="rId2"/>
          <a:srcRect l="2504" t="14026" r="8238"/>
          <a:stretch/>
        </p:blipFill>
        <p:spPr>
          <a:xfrm>
            <a:off x="184006" y="1252332"/>
            <a:ext cx="8775985" cy="5446642"/>
          </a:xfrm>
          <a:prstGeom prst="rect">
            <a:avLst/>
          </a:prstGeom>
          <a:solidFill>
            <a:schemeClr val="bg1"/>
          </a:solidFill>
        </p:spPr>
      </p:pic>
    </p:spTree>
    <p:extLst>
      <p:ext uri="{BB962C8B-B14F-4D97-AF65-F5344CB8AC3E}">
        <p14:creationId xmlns:p14="http://schemas.microsoft.com/office/powerpoint/2010/main" val="19130777"/>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4295F2-C7C9-B11D-4187-18FC6C20623C}"/>
              </a:ext>
            </a:extLst>
          </p:cNvPr>
          <p:cNvPicPr>
            <a:picLocks noChangeAspect="1"/>
          </p:cNvPicPr>
          <p:nvPr/>
        </p:nvPicPr>
        <p:blipFill>
          <a:blip r:embed="rId3"/>
          <a:stretch>
            <a:fillRect/>
          </a:stretch>
        </p:blipFill>
        <p:spPr>
          <a:xfrm>
            <a:off x="349321" y="0"/>
            <a:ext cx="7801902" cy="6335486"/>
          </a:xfrm>
          <a:prstGeom prst="rect">
            <a:avLst/>
          </a:prstGeom>
        </p:spPr>
      </p:pic>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6532006" y="117565"/>
            <a:ext cx="2262673" cy="809897"/>
          </a:xfrm>
        </p:spPr>
        <p:txBody>
          <a:bodyPr/>
          <a:lstStyle/>
          <a:p>
            <a:r>
              <a:rPr lang="en-US" dirty="0"/>
              <a:t>Model 22.0</a:t>
            </a:r>
          </a:p>
        </p:txBody>
      </p:sp>
    </p:spTree>
    <p:extLst>
      <p:ext uri="{BB962C8B-B14F-4D97-AF65-F5344CB8AC3E}">
        <p14:creationId xmlns:p14="http://schemas.microsoft.com/office/powerpoint/2010/main" val="1965651639"/>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325254-F643-FC48-FBD5-7C83E0291185}"/>
              </a:ext>
            </a:extLst>
          </p:cNvPr>
          <p:cNvPicPr>
            <a:picLocks noChangeAspect="1"/>
          </p:cNvPicPr>
          <p:nvPr/>
        </p:nvPicPr>
        <p:blipFill>
          <a:blip r:embed="rId2"/>
          <a:stretch>
            <a:fillRect/>
          </a:stretch>
        </p:blipFill>
        <p:spPr>
          <a:xfrm>
            <a:off x="361907" y="0"/>
            <a:ext cx="8128950" cy="6620796"/>
          </a:xfrm>
          <a:prstGeom prst="rect">
            <a:avLst/>
          </a:prstGeom>
        </p:spPr>
      </p:pic>
      <p:sp>
        <p:nvSpPr>
          <p:cNvPr id="2" name="Title 1">
            <a:extLst>
              <a:ext uri="{FF2B5EF4-FFF2-40B4-BE49-F238E27FC236}">
                <a16:creationId xmlns:a16="http://schemas.microsoft.com/office/drawing/2014/main" id="{220CEC1A-D1AE-F53E-9678-F753D5CBAE69}"/>
              </a:ext>
            </a:extLst>
          </p:cNvPr>
          <p:cNvSpPr>
            <a:spLocks noGrp="1"/>
          </p:cNvSpPr>
          <p:nvPr>
            <p:ph type="title"/>
          </p:nvPr>
        </p:nvSpPr>
        <p:spPr>
          <a:xfrm>
            <a:off x="6750698" y="0"/>
            <a:ext cx="2393302" cy="760911"/>
          </a:xfrm>
        </p:spPr>
        <p:txBody>
          <a:bodyPr/>
          <a:lstStyle/>
          <a:p>
            <a:r>
              <a:rPr lang="en-US" dirty="0"/>
              <a:t>Model 22.1</a:t>
            </a:r>
          </a:p>
        </p:txBody>
      </p:sp>
    </p:spTree>
    <p:extLst>
      <p:ext uri="{BB962C8B-B14F-4D97-AF65-F5344CB8AC3E}">
        <p14:creationId xmlns:p14="http://schemas.microsoft.com/office/powerpoint/2010/main" val="190450446"/>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314325" y="183118"/>
            <a:ext cx="8515350" cy="369027"/>
          </a:xfrm>
        </p:spPr>
        <p:txBody>
          <a:bodyPr>
            <a:normAutofit fontScale="90000"/>
          </a:bodyPr>
          <a:lstStyle/>
          <a:p>
            <a:r>
              <a:rPr lang="en-US" dirty="0"/>
              <a:t>Model 22.1 Retrospective plot of spawning biomass</a:t>
            </a:r>
          </a:p>
        </p:txBody>
      </p:sp>
      <p:pic>
        <p:nvPicPr>
          <p:cNvPr id="4" name="Picture 3">
            <a:extLst>
              <a:ext uri="{FF2B5EF4-FFF2-40B4-BE49-F238E27FC236}">
                <a16:creationId xmlns:a16="http://schemas.microsoft.com/office/drawing/2014/main" id="{24745A88-C217-2F4E-D456-2622235079BF}"/>
              </a:ext>
            </a:extLst>
          </p:cNvPr>
          <p:cNvPicPr>
            <a:picLocks noChangeAspect="1"/>
          </p:cNvPicPr>
          <p:nvPr/>
        </p:nvPicPr>
        <p:blipFill>
          <a:blip r:embed="rId2"/>
          <a:stretch>
            <a:fillRect/>
          </a:stretch>
        </p:blipFill>
        <p:spPr>
          <a:xfrm>
            <a:off x="487819" y="552145"/>
            <a:ext cx="7513182" cy="6144384"/>
          </a:xfrm>
          <a:prstGeom prst="rect">
            <a:avLst/>
          </a:prstGeom>
        </p:spPr>
      </p:pic>
      <p:sp>
        <p:nvSpPr>
          <p:cNvPr id="3" name="TextBox 2">
            <a:extLst>
              <a:ext uri="{FF2B5EF4-FFF2-40B4-BE49-F238E27FC236}">
                <a16:creationId xmlns:a16="http://schemas.microsoft.com/office/drawing/2014/main" id="{98A3EE8D-49CB-2CD7-CECF-38AB50E6AB25}"/>
              </a:ext>
            </a:extLst>
          </p:cNvPr>
          <p:cNvSpPr txBox="1"/>
          <p:nvPr/>
        </p:nvSpPr>
        <p:spPr>
          <a:xfrm>
            <a:off x="1518556" y="4212771"/>
            <a:ext cx="3247407" cy="1220462"/>
          </a:xfrm>
          <a:prstGeom prst="rect">
            <a:avLst/>
          </a:prstGeom>
          <a:noFill/>
        </p:spPr>
        <p:txBody>
          <a:bodyPr wrap="square" rtlCol="0">
            <a:spAutoFit/>
          </a:bodyPr>
          <a:lstStyle/>
          <a:p>
            <a:r>
              <a:rPr lang="en-US" sz="2800" dirty="0" err="1">
                <a:effectLst/>
              </a:rPr>
              <a:t>Mohn’s</a:t>
            </a:r>
            <a:r>
              <a:rPr lang="en-US" sz="2800" dirty="0">
                <a:effectLst/>
              </a:rPr>
              <a:t> rho = 0.252,</a:t>
            </a:r>
          </a:p>
          <a:p>
            <a:r>
              <a:rPr lang="en-US" sz="2800" dirty="0"/>
              <a:t>Range: </a:t>
            </a:r>
            <a:r>
              <a:rPr lang="en-US" sz="2800" dirty="0">
                <a:effectLst/>
              </a:rPr>
              <a:t>-0.206 - 0.28</a:t>
            </a:r>
          </a:p>
          <a:p>
            <a:endParaRPr lang="en-US" dirty="0"/>
          </a:p>
        </p:txBody>
      </p:sp>
    </p:spTree>
    <p:extLst>
      <p:ext uri="{BB962C8B-B14F-4D97-AF65-F5344CB8AC3E}">
        <p14:creationId xmlns:p14="http://schemas.microsoft.com/office/powerpoint/2010/main" val="1776118818"/>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130629" y="0"/>
            <a:ext cx="8899071" cy="849086"/>
          </a:xfrm>
        </p:spPr>
        <p:txBody>
          <a:bodyPr>
            <a:normAutofit fontScale="90000"/>
          </a:bodyPr>
          <a:lstStyle/>
          <a:p>
            <a:r>
              <a:rPr lang="en-US" dirty="0"/>
              <a:t>Model 22.0 Retrospective plot of spawning biomass</a:t>
            </a:r>
          </a:p>
        </p:txBody>
      </p:sp>
      <p:pic>
        <p:nvPicPr>
          <p:cNvPr id="4" name="Picture 3">
            <a:extLst>
              <a:ext uri="{FF2B5EF4-FFF2-40B4-BE49-F238E27FC236}">
                <a16:creationId xmlns:a16="http://schemas.microsoft.com/office/drawing/2014/main" id="{02150EE3-C6E1-466D-4116-86CE0F944718}"/>
              </a:ext>
            </a:extLst>
          </p:cNvPr>
          <p:cNvPicPr>
            <a:picLocks noChangeAspect="1"/>
          </p:cNvPicPr>
          <p:nvPr/>
        </p:nvPicPr>
        <p:blipFill>
          <a:blip r:embed="rId2"/>
          <a:stretch>
            <a:fillRect/>
          </a:stretch>
        </p:blipFill>
        <p:spPr>
          <a:xfrm>
            <a:off x="1877787" y="547007"/>
            <a:ext cx="5763986" cy="5763986"/>
          </a:xfrm>
          <a:prstGeom prst="rect">
            <a:avLst/>
          </a:prstGeom>
        </p:spPr>
      </p:pic>
      <p:sp>
        <p:nvSpPr>
          <p:cNvPr id="3" name="TextBox 2">
            <a:extLst>
              <a:ext uri="{FF2B5EF4-FFF2-40B4-BE49-F238E27FC236}">
                <a16:creationId xmlns:a16="http://schemas.microsoft.com/office/drawing/2014/main" id="{732162AE-CCC2-6D8A-3C99-B6379067F50B}"/>
              </a:ext>
            </a:extLst>
          </p:cNvPr>
          <p:cNvSpPr txBox="1"/>
          <p:nvPr/>
        </p:nvSpPr>
        <p:spPr>
          <a:xfrm>
            <a:off x="2579913" y="4420215"/>
            <a:ext cx="4686300" cy="1220462"/>
          </a:xfrm>
          <a:prstGeom prst="rect">
            <a:avLst/>
          </a:prstGeom>
          <a:noFill/>
        </p:spPr>
        <p:txBody>
          <a:bodyPr wrap="square" rtlCol="0">
            <a:spAutoFit/>
          </a:bodyPr>
          <a:lstStyle/>
          <a:p>
            <a:r>
              <a:rPr lang="en-US" sz="2800" dirty="0" err="1"/>
              <a:t>Mohn’s</a:t>
            </a:r>
            <a:r>
              <a:rPr lang="en-US" sz="2800" dirty="0"/>
              <a:t> rho = </a:t>
            </a:r>
            <a:r>
              <a:rPr lang="en-US" sz="2800" dirty="0">
                <a:effectLst/>
              </a:rPr>
              <a:t>0.316</a:t>
            </a:r>
          </a:p>
          <a:p>
            <a:r>
              <a:rPr lang="en-US" sz="2800" dirty="0"/>
              <a:t>Range: </a:t>
            </a:r>
            <a:r>
              <a:rPr lang="en-US" sz="2800" dirty="0">
                <a:effectLst/>
              </a:rPr>
              <a:t>-0.203-0.275.</a:t>
            </a:r>
          </a:p>
          <a:p>
            <a:endParaRPr lang="en-US" dirty="0"/>
          </a:p>
        </p:txBody>
      </p:sp>
    </p:spTree>
    <p:extLst>
      <p:ext uri="{BB962C8B-B14F-4D97-AF65-F5344CB8AC3E}">
        <p14:creationId xmlns:p14="http://schemas.microsoft.com/office/powerpoint/2010/main" val="1795133263"/>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415795" y="230777"/>
            <a:ext cx="8312409" cy="1325880"/>
          </a:xfrm>
        </p:spPr>
        <p:txBody>
          <a:bodyPr/>
          <a:lstStyle/>
          <a:p>
            <a:r>
              <a:rPr lang="en-US" dirty="0"/>
              <a:t>Model 22.1 Retrospective plot of spawning biomass relative to unfished (</a:t>
            </a:r>
            <a:r>
              <a:rPr lang="en-US" i="1" dirty="0"/>
              <a:t>B</a:t>
            </a:r>
            <a:r>
              <a:rPr lang="en-US" dirty="0"/>
              <a:t>/</a:t>
            </a:r>
            <a:r>
              <a:rPr lang="en-US" i="1" dirty="0"/>
              <a:t>B</a:t>
            </a:r>
            <a:r>
              <a:rPr lang="en-US" baseline="-25000" dirty="0"/>
              <a:t>0</a:t>
            </a:r>
            <a:r>
              <a:rPr lang="en-US" dirty="0"/>
              <a:t>)</a:t>
            </a:r>
          </a:p>
        </p:txBody>
      </p:sp>
      <p:pic>
        <p:nvPicPr>
          <p:cNvPr id="4" name="Picture 3">
            <a:extLst>
              <a:ext uri="{FF2B5EF4-FFF2-40B4-BE49-F238E27FC236}">
                <a16:creationId xmlns:a16="http://schemas.microsoft.com/office/drawing/2014/main" id="{E7A8A94B-3FDF-82CC-CC07-687054955954}"/>
              </a:ext>
            </a:extLst>
          </p:cNvPr>
          <p:cNvPicPr>
            <a:picLocks noChangeAspect="1"/>
          </p:cNvPicPr>
          <p:nvPr/>
        </p:nvPicPr>
        <p:blipFill>
          <a:blip r:embed="rId2"/>
          <a:stretch>
            <a:fillRect/>
          </a:stretch>
        </p:blipFill>
        <p:spPr>
          <a:xfrm>
            <a:off x="2025584" y="996043"/>
            <a:ext cx="6562859" cy="5631180"/>
          </a:xfrm>
          <a:prstGeom prst="rect">
            <a:avLst/>
          </a:prstGeom>
        </p:spPr>
      </p:pic>
      <p:sp>
        <p:nvSpPr>
          <p:cNvPr id="3" name="TextBox 2">
            <a:extLst>
              <a:ext uri="{FF2B5EF4-FFF2-40B4-BE49-F238E27FC236}">
                <a16:creationId xmlns:a16="http://schemas.microsoft.com/office/drawing/2014/main" id="{B5A18769-87DF-05E9-17B4-6D3DBEC454DB}"/>
              </a:ext>
            </a:extLst>
          </p:cNvPr>
          <p:cNvSpPr txBox="1"/>
          <p:nvPr/>
        </p:nvSpPr>
        <p:spPr>
          <a:xfrm>
            <a:off x="49371" y="5529871"/>
            <a:ext cx="2370777" cy="974241"/>
          </a:xfrm>
          <a:prstGeom prst="rect">
            <a:avLst/>
          </a:prstGeom>
          <a:noFill/>
        </p:spPr>
        <p:txBody>
          <a:bodyPr wrap="none" rtlCol="0">
            <a:spAutoFit/>
          </a:bodyPr>
          <a:lstStyle/>
          <a:p>
            <a:r>
              <a:rPr lang="en-US" sz="2000" dirty="0" err="1">
                <a:effectLst/>
              </a:rPr>
              <a:t>Mohn’s</a:t>
            </a:r>
            <a:r>
              <a:rPr lang="en-US" sz="2000" dirty="0">
                <a:effectLst/>
              </a:rPr>
              <a:t> rho = 0.252,</a:t>
            </a:r>
          </a:p>
          <a:p>
            <a:r>
              <a:rPr lang="en-US" sz="2000" dirty="0"/>
              <a:t>Range: </a:t>
            </a:r>
            <a:r>
              <a:rPr lang="en-US" sz="2000" dirty="0">
                <a:effectLst/>
              </a:rPr>
              <a:t>-0.206 - 0.28</a:t>
            </a:r>
          </a:p>
          <a:p>
            <a:endParaRPr lang="en-US" dirty="0"/>
          </a:p>
        </p:txBody>
      </p:sp>
    </p:spTree>
    <p:extLst>
      <p:ext uri="{BB962C8B-B14F-4D97-AF65-F5344CB8AC3E}">
        <p14:creationId xmlns:p14="http://schemas.microsoft.com/office/powerpoint/2010/main" val="2367230781"/>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447869" y="179616"/>
            <a:ext cx="8500187" cy="1397727"/>
          </a:xfrm>
        </p:spPr>
        <p:txBody>
          <a:bodyPr>
            <a:normAutofit/>
          </a:bodyPr>
          <a:lstStyle/>
          <a:p>
            <a:r>
              <a:rPr lang="en-US" dirty="0"/>
              <a:t>Model 22.0 Retrospective plot of spawning biomass relative to unfished (</a:t>
            </a:r>
            <a:r>
              <a:rPr lang="en-US" i="1" dirty="0"/>
              <a:t>B</a:t>
            </a:r>
            <a:r>
              <a:rPr lang="en-US" dirty="0"/>
              <a:t>/</a:t>
            </a:r>
            <a:r>
              <a:rPr lang="en-US" i="1" dirty="0"/>
              <a:t>B</a:t>
            </a:r>
            <a:r>
              <a:rPr lang="en-US" baseline="-25000" dirty="0"/>
              <a:t>0</a:t>
            </a:r>
            <a:r>
              <a:rPr lang="en-US" dirty="0"/>
              <a:t>)</a:t>
            </a:r>
          </a:p>
        </p:txBody>
      </p:sp>
      <p:pic>
        <p:nvPicPr>
          <p:cNvPr id="4" name="Picture 3">
            <a:extLst>
              <a:ext uri="{FF2B5EF4-FFF2-40B4-BE49-F238E27FC236}">
                <a16:creationId xmlns:a16="http://schemas.microsoft.com/office/drawing/2014/main" id="{21699ABE-5A7B-8EA4-D76B-C227C287F658}"/>
              </a:ext>
            </a:extLst>
          </p:cNvPr>
          <p:cNvPicPr>
            <a:picLocks noChangeAspect="1"/>
          </p:cNvPicPr>
          <p:nvPr/>
        </p:nvPicPr>
        <p:blipFill>
          <a:blip r:embed="rId2"/>
          <a:stretch>
            <a:fillRect/>
          </a:stretch>
        </p:blipFill>
        <p:spPr>
          <a:xfrm>
            <a:off x="2269671" y="996041"/>
            <a:ext cx="5682343" cy="5682343"/>
          </a:xfrm>
          <a:prstGeom prst="rect">
            <a:avLst/>
          </a:prstGeom>
        </p:spPr>
      </p:pic>
      <p:sp>
        <p:nvSpPr>
          <p:cNvPr id="5" name="TextBox 4">
            <a:extLst>
              <a:ext uri="{FF2B5EF4-FFF2-40B4-BE49-F238E27FC236}">
                <a16:creationId xmlns:a16="http://schemas.microsoft.com/office/drawing/2014/main" id="{E7E6CC68-3293-620B-AB23-2C5269886A2F}"/>
              </a:ext>
            </a:extLst>
          </p:cNvPr>
          <p:cNvSpPr txBox="1"/>
          <p:nvPr/>
        </p:nvSpPr>
        <p:spPr>
          <a:xfrm>
            <a:off x="113804" y="5861959"/>
            <a:ext cx="3252851" cy="1097352"/>
          </a:xfrm>
          <a:prstGeom prst="rect">
            <a:avLst/>
          </a:prstGeom>
          <a:noFill/>
        </p:spPr>
        <p:txBody>
          <a:bodyPr wrap="square" rtlCol="0">
            <a:spAutoFit/>
          </a:bodyPr>
          <a:lstStyle/>
          <a:p>
            <a:r>
              <a:rPr lang="en-US" sz="2400" dirty="0" err="1"/>
              <a:t>Mohn’s</a:t>
            </a:r>
            <a:r>
              <a:rPr lang="en-US" sz="2400" dirty="0"/>
              <a:t> rho = </a:t>
            </a:r>
            <a:r>
              <a:rPr lang="en-US" sz="2400" dirty="0">
                <a:effectLst/>
              </a:rPr>
              <a:t>0.316</a:t>
            </a:r>
          </a:p>
          <a:p>
            <a:r>
              <a:rPr lang="en-US" sz="2400" dirty="0"/>
              <a:t>Range: </a:t>
            </a:r>
            <a:r>
              <a:rPr lang="en-US" sz="2400" dirty="0">
                <a:effectLst/>
              </a:rPr>
              <a:t>-0.203-0.275.</a:t>
            </a:r>
          </a:p>
          <a:p>
            <a:endParaRPr lang="en-US" dirty="0"/>
          </a:p>
        </p:txBody>
      </p:sp>
    </p:spTree>
    <p:extLst>
      <p:ext uri="{BB962C8B-B14F-4D97-AF65-F5344CB8AC3E}">
        <p14:creationId xmlns:p14="http://schemas.microsoft.com/office/powerpoint/2010/main" val="4016037823"/>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202941" y="365760"/>
            <a:ext cx="8941059" cy="1325880"/>
          </a:xfrm>
        </p:spPr>
        <p:txBody>
          <a:bodyPr>
            <a:normAutofit/>
          </a:bodyPr>
          <a:lstStyle/>
          <a:p>
            <a:r>
              <a:rPr lang="en-US" dirty="0">
                <a:effectLst/>
                <a:latin typeface="Helvetica" pitchFamily="2" charset="0"/>
              </a:rPr>
              <a:t>Aleutian Islands Pacific cod trawl survey estimates by NMFS area</a:t>
            </a:r>
            <a:endParaRPr lang="en-US" dirty="0"/>
          </a:p>
        </p:txBody>
      </p:sp>
      <p:pic>
        <p:nvPicPr>
          <p:cNvPr id="4" name="Picture 2">
            <a:extLst>
              <a:ext uri="{FF2B5EF4-FFF2-40B4-BE49-F238E27FC236}">
                <a16:creationId xmlns:a16="http://schemas.microsoft.com/office/drawing/2014/main" id="{D15E54AB-BF0B-0609-4171-3E7C8A268A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91" t="6195" r="5498"/>
          <a:stretch/>
        </p:blipFill>
        <p:spPr bwMode="auto">
          <a:xfrm>
            <a:off x="5886447" y="1036838"/>
            <a:ext cx="2845177" cy="20989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D4531-D32A-A04C-EF5F-BFE88AC9B0B0}"/>
              </a:ext>
            </a:extLst>
          </p:cNvPr>
          <p:cNvPicPr>
            <a:picLocks noChangeAspect="1"/>
          </p:cNvPicPr>
          <p:nvPr/>
        </p:nvPicPr>
        <p:blipFill>
          <a:blip r:embed="rId3"/>
          <a:stretch>
            <a:fillRect/>
          </a:stretch>
        </p:blipFill>
        <p:spPr>
          <a:xfrm>
            <a:off x="333244" y="1327150"/>
            <a:ext cx="5422900" cy="4813300"/>
          </a:xfrm>
          <a:prstGeom prst="rect">
            <a:avLst/>
          </a:prstGeom>
        </p:spPr>
      </p:pic>
      <p:sp>
        <p:nvSpPr>
          <p:cNvPr id="5" name="Oval 4">
            <a:extLst>
              <a:ext uri="{FF2B5EF4-FFF2-40B4-BE49-F238E27FC236}">
                <a16:creationId xmlns:a16="http://schemas.microsoft.com/office/drawing/2014/main" id="{67738D90-19ED-4756-804D-DD0563E3AB74}"/>
              </a:ext>
            </a:extLst>
          </p:cNvPr>
          <p:cNvSpPr/>
          <p:nvPr/>
        </p:nvSpPr>
        <p:spPr>
          <a:xfrm>
            <a:off x="4572000" y="5629835"/>
            <a:ext cx="1184144" cy="51061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1154727"/>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p:txBody>
          <a:bodyPr>
            <a:normAutofit fontScale="90000"/>
          </a:bodyPr>
          <a:lstStyle/>
          <a:p>
            <a:r>
              <a:rPr lang="en-US" dirty="0"/>
              <a:t>Tier 5 random effects estimate of Aleutian Islands Pacific cod biomass from the NMFS Trawl Survey, 1991 - 2022</a:t>
            </a:r>
          </a:p>
        </p:txBody>
      </p:sp>
      <p:pic>
        <p:nvPicPr>
          <p:cNvPr id="4" name="Picture 3">
            <a:extLst>
              <a:ext uri="{FF2B5EF4-FFF2-40B4-BE49-F238E27FC236}">
                <a16:creationId xmlns:a16="http://schemas.microsoft.com/office/drawing/2014/main" id="{A1D0FC63-1DE5-9258-12FA-C766A1C81DD6}"/>
              </a:ext>
            </a:extLst>
          </p:cNvPr>
          <p:cNvPicPr>
            <a:picLocks noChangeAspect="1"/>
          </p:cNvPicPr>
          <p:nvPr/>
        </p:nvPicPr>
        <p:blipFill rotWithShape="1">
          <a:blip r:embed="rId2"/>
          <a:srcRect t="10063" r="1437"/>
          <a:stretch/>
        </p:blipFill>
        <p:spPr>
          <a:xfrm>
            <a:off x="202941" y="1691639"/>
            <a:ext cx="6634277" cy="4614487"/>
          </a:xfrm>
          <a:prstGeom prst="rect">
            <a:avLst/>
          </a:prstGeom>
        </p:spPr>
      </p:pic>
      <p:sp>
        <p:nvSpPr>
          <p:cNvPr id="6" name="TextBox 5">
            <a:extLst>
              <a:ext uri="{FF2B5EF4-FFF2-40B4-BE49-F238E27FC236}">
                <a16:creationId xmlns:a16="http://schemas.microsoft.com/office/drawing/2014/main" id="{842696C3-25D2-3219-B32B-4A625818D48B}"/>
              </a:ext>
            </a:extLst>
          </p:cNvPr>
          <p:cNvSpPr txBox="1"/>
          <p:nvPr/>
        </p:nvSpPr>
        <p:spPr>
          <a:xfrm>
            <a:off x="6852805" y="1917881"/>
            <a:ext cx="2291195" cy="1631216"/>
          </a:xfrm>
          <a:prstGeom prst="rect">
            <a:avLst/>
          </a:prstGeom>
          <a:noFill/>
        </p:spPr>
        <p:txBody>
          <a:bodyPr wrap="square">
            <a:spAutoFit/>
          </a:bodyPr>
          <a:lstStyle/>
          <a:p>
            <a:r>
              <a:rPr lang="en-US" sz="2000" dirty="0"/>
              <a:t>The Tier 5 random effects estimate from 2021 is included for comparison.</a:t>
            </a:r>
          </a:p>
        </p:txBody>
      </p:sp>
    </p:spTree>
    <p:extLst>
      <p:ext uri="{BB962C8B-B14F-4D97-AF65-F5344CB8AC3E}">
        <p14:creationId xmlns:p14="http://schemas.microsoft.com/office/powerpoint/2010/main" val="3922493506"/>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D55F-765D-2462-6269-0AD25D31C572}"/>
              </a:ext>
            </a:extLst>
          </p:cNvPr>
          <p:cNvSpPr>
            <a:spLocks noGrp="1"/>
          </p:cNvSpPr>
          <p:nvPr>
            <p:ph type="title"/>
          </p:nvPr>
        </p:nvSpPr>
        <p:spPr/>
        <p:txBody>
          <a:bodyPr/>
          <a:lstStyle/>
          <a:p>
            <a:r>
              <a:rPr lang="en-US" dirty="0"/>
              <a:t>Tier 5 Reference point table</a:t>
            </a:r>
          </a:p>
        </p:txBody>
      </p:sp>
      <p:pic>
        <p:nvPicPr>
          <p:cNvPr id="5" name="Picture 4">
            <a:extLst>
              <a:ext uri="{FF2B5EF4-FFF2-40B4-BE49-F238E27FC236}">
                <a16:creationId xmlns:a16="http://schemas.microsoft.com/office/drawing/2014/main" id="{9845A702-C4C0-0F5C-FBBC-5B28D4D78C79}"/>
              </a:ext>
            </a:extLst>
          </p:cNvPr>
          <p:cNvPicPr>
            <a:picLocks noChangeAspect="1"/>
          </p:cNvPicPr>
          <p:nvPr/>
        </p:nvPicPr>
        <p:blipFill>
          <a:blip r:embed="rId2"/>
          <a:stretch>
            <a:fillRect/>
          </a:stretch>
        </p:blipFill>
        <p:spPr>
          <a:xfrm>
            <a:off x="296208" y="1246909"/>
            <a:ext cx="8551584" cy="3776023"/>
          </a:xfrm>
          <a:prstGeom prst="rect">
            <a:avLst/>
          </a:prstGeom>
        </p:spPr>
      </p:pic>
    </p:spTree>
    <p:extLst>
      <p:ext uri="{BB962C8B-B14F-4D97-AF65-F5344CB8AC3E}">
        <p14:creationId xmlns:p14="http://schemas.microsoft.com/office/powerpoint/2010/main" val="4047218924"/>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D980-6A55-3CE4-960F-98470050ECA8}"/>
              </a:ext>
            </a:extLst>
          </p:cNvPr>
          <p:cNvSpPr>
            <a:spLocks noGrp="1"/>
          </p:cNvSpPr>
          <p:nvPr>
            <p:ph type="title"/>
          </p:nvPr>
        </p:nvSpPr>
        <p:spPr/>
        <p:txBody>
          <a:bodyPr>
            <a:normAutofit fontScale="90000"/>
          </a:bodyPr>
          <a:lstStyle/>
          <a:p>
            <a:r>
              <a:rPr lang="en-US" dirty="0"/>
              <a:t>Risk Table* for Aleutian Islands Pacific cod</a:t>
            </a:r>
            <a:br>
              <a:rPr lang="en-US" dirty="0"/>
            </a:br>
            <a:br>
              <a:rPr lang="en-US" dirty="0"/>
            </a:br>
            <a:r>
              <a:rPr lang="en-US" dirty="0"/>
              <a:t>*SSC 2021: “risk” is the risk of the ABC exceeding the true (but unknown) OFL</a:t>
            </a:r>
          </a:p>
        </p:txBody>
      </p:sp>
      <p:pic>
        <p:nvPicPr>
          <p:cNvPr id="4" name="Picture 3">
            <a:extLst>
              <a:ext uri="{FF2B5EF4-FFF2-40B4-BE49-F238E27FC236}">
                <a16:creationId xmlns:a16="http://schemas.microsoft.com/office/drawing/2014/main" id="{ACA581C7-5805-B1BB-4163-F93F38032CC5}"/>
              </a:ext>
            </a:extLst>
          </p:cNvPr>
          <p:cNvPicPr>
            <a:picLocks noChangeAspect="1"/>
          </p:cNvPicPr>
          <p:nvPr/>
        </p:nvPicPr>
        <p:blipFill rotWithShape="1">
          <a:blip r:embed="rId2"/>
          <a:srcRect r="8784"/>
          <a:stretch/>
        </p:blipFill>
        <p:spPr>
          <a:xfrm>
            <a:off x="0" y="2455515"/>
            <a:ext cx="9144000" cy="1946970"/>
          </a:xfrm>
          <a:prstGeom prst="rect">
            <a:avLst/>
          </a:prstGeom>
        </p:spPr>
      </p:pic>
      <p:pic>
        <p:nvPicPr>
          <p:cNvPr id="5" name="Picture 4" descr="Pacific Cod_S_P">
            <a:extLst>
              <a:ext uri="{FF2B5EF4-FFF2-40B4-BE49-F238E27FC236}">
                <a16:creationId xmlns:a16="http://schemas.microsoft.com/office/drawing/2014/main" id="{3E0ED602-C7D7-BC05-266E-EE7F20DC9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000" y="4586930"/>
            <a:ext cx="3960495" cy="145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845313"/>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73FA-E770-8CAA-C009-FE335A62552B}"/>
              </a:ext>
            </a:extLst>
          </p:cNvPr>
          <p:cNvSpPr>
            <a:spLocks noGrp="1"/>
          </p:cNvSpPr>
          <p:nvPr>
            <p:ph type="title"/>
          </p:nvPr>
        </p:nvSpPr>
        <p:spPr/>
        <p:txBody>
          <a:bodyPr/>
          <a:lstStyle/>
          <a:p>
            <a:r>
              <a:rPr lang="en-US" dirty="0"/>
              <a:t>Risk Table: Assessment Considerations</a:t>
            </a:r>
            <a:br>
              <a:rPr lang="en-US" dirty="0"/>
            </a:br>
            <a:endParaRPr lang="en-US" dirty="0"/>
          </a:p>
        </p:txBody>
      </p:sp>
      <p:sp>
        <p:nvSpPr>
          <p:cNvPr id="3" name="Text Placeholder 2">
            <a:extLst>
              <a:ext uri="{FF2B5EF4-FFF2-40B4-BE49-F238E27FC236}">
                <a16:creationId xmlns:a16="http://schemas.microsoft.com/office/drawing/2014/main" id="{5ACBD0E2-EF34-5AEE-7B13-07C58E88DC5F}"/>
              </a:ext>
            </a:extLst>
          </p:cNvPr>
          <p:cNvSpPr>
            <a:spLocks noGrp="1"/>
          </p:cNvSpPr>
          <p:nvPr>
            <p:ph type="body" sz="quarter" idx="10"/>
          </p:nvPr>
        </p:nvSpPr>
        <p:spPr>
          <a:xfrm>
            <a:off x="790015" y="1028700"/>
            <a:ext cx="6856671" cy="4512281"/>
          </a:xfrm>
        </p:spPr>
        <p:txBody>
          <a:bodyPr>
            <a:normAutofit lnSpcReduction="10000"/>
          </a:bodyPr>
          <a:lstStyle/>
          <a:p>
            <a:pPr marL="0" indent="0">
              <a:buNone/>
            </a:pPr>
            <a:endParaRPr lang="en-US" dirty="0"/>
          </a:p>
          <a:p>
            <a:r>
              <a:rPr lang="en-US" dirty="0"/>
              <a:t>New data: A trawl survey was conducted in 2022 for the first time since 2018. </a:t>
            </a:r>
          </a:p>
          <a:p>
            <a:r>
              <a:rPr lang="en-US" dirty="0"/>
              <a:t>Age structured models provide a much more comprehensive picture of the state of the stock than the random effects model, which simply fits the survey biomass indices. The Tier 3 harvest control rule is designed for conservative harvest.</a:t>
            </a:r>
          </a:p>
          <a:p>
            <a:r>
              <a:rPr lang="en-US" dirty="0"/>
              <a:t>Assessment considerations were rated as level 1 due to recent survey data and a range of assessment models that provide relatively consistent results.</a:t>
            </a:r>
          </a:p>
        </p:txBody>
      </p:sp>
    </p:spTree>
    <p:extLst>
      <p:ext uri="{BB962C8B-B14F-4D97-AF65-F5344CB8AC3E}">
        <p14:creationId xmlns:p14="http://schemas.microsoft.com/office/powerpoint/2010/main" val="799737879"/>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73FA-E770-8CAA-C009-FE335A62552B}"/>
              </a:ext>
            </a:extLst>
          </p:cNvPr>
          <p:cNvSpPr>
            <a:spLocks noGrp="1"/>
          </p:cNvSpPr>
          <p:nvPr>
            <p:ph type="title"/>
          </p:nvPr>
        </p:nvSpPr>
        <p:spPr/>
        <p:txBody>
          <a:bodyPr/>
          <a:lstStyle/>
          <a:p>
            <a:r>
              <a:rPr lang="en-US" dirty="0"/>
              <a:t>Risk Table: Population Dynamics Considerations</a:t>
            </a:r>
          </a:p>
        </p:txBody>
      </p:sp>
      <p:sp>
        <p:nvSpPr>
          <p:cNvPr id="3" name="Text Placeholder 2">
            <a:extLst>
              <a:ext uri="{FF2B5EF4-FFF2-40B4-BE49-F238E27FC236}">
                <a16:creationId xmlns:a16="http://schemas.microsoft.com/office/drawing/2014/main" id="{5ACBD0E2-EF34-5AEE-7B13-07C58E88DC5F}"/>
              </a:ext>
            </a:extLst>
          </p:cNvPr>
          <p:cNvSpPr>
            <a:spLocks noGrp="1"/>
          </p:cNvSpPr>
          <p:nvPr>
            <p:ph type="body" sz="quarter" idx="10"/>
          </p:nvPr>
        </p:nvSpPr>
        <p:spPr>
          <a:xfrm>
            <a:off x="790015" y="1028700"/>
            <a:ext cx="6856671" cy="4512281"/>
          </a:xfrm>
        </p:spPr>
        <p:txBody>
          <a:bodyPr>
            <a:normAutofit/>
          </a:bodyPr>
          <a:lstStyle/>
          <a:p>
            <a:endParaRPr lang="en-US" dirty="0"/>
          </a:p>
          <a:p>
            <a:r>
              <a:rPr lang="en-US" dirty="0"/>
              <a:t>The long-term (1991-2022) trawl survey biomass trend is downward and the 2022 index is the lowest of the entire time series. </a:t>
            </a:r>
          </a:p>
          <a:p>
            <a:r>
              <a:rPr lang="en-US" dirty="0"/>
              <a:t>The AFSC longline survey index shows a strong decline since 2020, and the 2022 index is also the lowest of the entire time series. </a:t>
            </a:r>
          </a:p>
          <a:p>
            <a:r>
              <a:rPr lang="en-US" dirty="0"/>
              <a:t>Population Dynamics Considerations were rated as level 2 due to</a:t>
            </a:r>
          </a:p>
        </p:txBody>
      </p:sp>
    </p:spTree>
    <p:extLst>
      <p:ext uri="{BB962C8B-B14F-4D97-AF65-F5344CB8AC3E}">
        <p14:creationId xmlns:p14="http://schemas.microsoft.com/office/powerpoint/2010/main" val="548520935"/>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73FA-E770-8CAA-C009-FE335A62552B}"/>
              </a:ext>
            </a:extLst>
          </p:cNvPr>
          <p:cNvSpPr>
            <a:spLocks noGrp="1"/>
          </p:cNvSpPr>
          <p:nvPr>
            <p:ph type="title"/>
          </p:nvPr>
        </p:nvSpPr>
        <p:spPr/>
        <p:txBody>
          <a:bodyPr/>
          <a:lstStyle/>
          <a:p>
            <a:r>
              <a:rPr lang="en-US" dirty="0"/>
              <a:t>Risk Table: Environmental/Ecosystem Considerations</a:t>
            </a:r>
          </a:p>
        </p:txBody>
      </p:sp>
      <p:sp>
        <p:nvSpPr>
          <p:cNvPr id="3" name="Text Placeholder 2">
            <a:extLst>
              <a:ext uri="{FF2B5EF4-FFF2-40B4-BE49-F238E27FC236}">
                <a16:creationId xmlns:a16="http://schemas.microsoft.com/office/drawing/2014/main" id="{5ACBD0E2-EF34-5AEE-7B13-07C58E88DC5F}"/>
              </a:ext>
            </a:extLst>
          </p:cNvPr>
          <p:cNvSpPr>
            <a:spLocks noGrp="1"/>
          </p:cNvSpPr>
          <p:nvPr>
            <p:ph type="body" sz="quarter" idx="10"/>
          </p:nvPr>
        </p:nvSpPr>
        <p:spPr>
          <a:xfrm>
            <a:off x="790015" y="1502229"/>
            <a:ext cx="6525185" cy="4038752"/>
          </a:xfrm>
        </p:spPr>
        <p:txBody>
          <a:bodyPr>
            <a:normAutofit/>
          </a:bodyPr>
          <a:lstStyle/>
          <a:p>
            <a:r>
              <a:rPr lang="en-US" dirty="0"/>
              <a:t>Survey bottom temperatures have been above the long-term mean since 2014.</a:t>
            </a:r>
          </a:p>
          <a:p>
            <a:r>
              <a:rPr lang="en-US" dirty="0"/>
              <a:t>Sea surface temperatures have also been above the long-term mean since 2014.</a:t>
            </a:r>
          </a:p>
        </p:txBody>
      </p:sp>
    </p:spTree>
    <p:extLst>
      <p:ext uri="{BB962C8B-B14F-4D97-AF65-F5344CB8AC3E}">
        <p14:creationId xmlns:p14="http://schemas.microsoft.com/office/powerpoint/2010/main" val="3514111595"/>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202941" y="365760"/>
            <a:ext cx="8503737" cy="1325880"/>
          </a:xfrm>
        </p:spPr>
        <p:txBody>
          <a:bodyPr>
            <a:normAutofit fontScale="90000"/>
          </a:bodyPr>
          <a:lstStyle/>
          <a:p>
            <a:r>
              <a:rPr lang="en-US" dirty="0"/>
              <a:t>Water temperatures in the Aleutian Islands have been above the long term mean since at least 2014</a:t>
            </a:r>
          </a:p>
        </p:txBody>
      </p:sp>
      <p:pic>
        <p:nvPicPr>
          <p:cNvPr id="4" name="Picture 3">
            <a:extLst>
              <a:ext uri="{FF2B5EF4-FFF2-40B4-BE49-F238E27FC236}">
                <a16:creationId xmlns:a16="http://schemas.microsoft.com/office/drawing/2014/main" id="{E1B9FA7C-A8C0-B6DE-2471-A0778728B0A8}"/>
              </a:ext>
            </a:extLst>
          </p:cNvPr>
          <p:cNvPicPr>
            <a:picLocks noChangeAspect="1"/>
          </p:cNvPicPr>
          <p:nvPr/>
        </p:nvPicPr>
        <p:blipFill>
          <a:blip r:embed="rId2"/>
          <a:stretch>
            <a:fillRect/>
          </a:stretch>
        </p:blipFill>
        <p:spPr>
          <a:xfrm>
            <a:off x="437322" y="1387347"/>
            <a:ext cx="6661105" cy="5097966"/>
          </a:xfrm>
          <a:prstGeom prst="rect">
            <a:avLst/>
          </a:prstGeom>
        </p:spPr>
      </p:pic>
    </p:spTree>
    <p:extLst>
      <p:ext uri="{BB962C8B-B14F-4D97-AF65-F5344CB8AC3E}">
        <p14:creationId xmlns:p14="http://schemas.microsoft.com/office/powerpoint/2010/main" val="3425035226"/>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73FA-E770-8CAA-C009-FE335A62552B}"/>
              </a:ext>
            </a:extLst>
          </p:cNvPr>
          <p:cNvSpPr>
            <a:spLocks noGrp="1"/>
          </p:cNvSpPr>
          <p:nvPr>
            <p:ph type="title"/>
          </p:nvPr>
        </p:nvSpPr>
        <p:spPr/>
        <p:txBody>
          <a:bodyPr/>
          <a:lstStyle/>
          <a:p>
            <a:r>
              <a:rPr lang="en-US" dirty="0"/>
              <a:t>Risk Table: Environmental/Ecosystem Considerations</a:t>
            </a:r>
          </a:p>
        </p:txBody>
      </p:sp>
      <p:sp>
        <p:nvSpPr>
          <p:cNvPr id="3" name="Text Placeholder 2">
            <a:extLst>
              <a:ext uri="{FF2B5EF4-FFF2-40B4-BE49-F238E27FC236}">
                <a16:creationId xmlns:a16="http://schemas.microsoft.com/office/drawing/2014/main" id="{5ACBD0E2-EF34-5AEE-7B13-07C58E88DC5F}"/>
              </a:ext>
            </a:extLst>
          </p:cNvPr>
          <p:cNvSpPr>
            <a:spLocks noGrp="1"/>
          </p:cNvSpPr>
          <p:nvPr>
            <p:ph type="body" sz="quarter" idx="10"/>
          </p:nvPr>
        </p:nvSpPr>
        <p:spPr>
          <a:xfrm>
            <a:off x="790015" y="1502229"/>
            <a:ext cx="6525185" cy="4038752"/>
          </a:xfrm>
        </p:spPr>
        <p:txBody>
          <a:bodyPr>
            <a:normAutofit/>
          </a:bodyPr>
          <a:lstStyle/>
          <a:p>
            <a:r>
              <a:rPr lang="en-US" dirty="0"/>
              <a:t>In 2022 heatwave conditions have been observed in the Aleutians for most of the year.</a:t>
            </a:r>
          </a:p>
        </p:txBody>
      </p:sp>
    </p:spTree>
    <p:extLst>
      <p:ext uri="{BB962C8B-B14F-4D97-AF65-F5344CB8AC3E}">
        <p14:creationId xmlns:p14="http://schemas.microsoft.com/office/powerpoint/2010/main" val="1728197302"/>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p:txBody>
          <a:bodyPr/>
          <a:lstStyle/>
          <a:p>
            <a:endParaRPr lang="en-US"/>
          </a:p>
        </p:txBody>
      </p:sp>
      <p:pic>
        <p:nvPicPr>
          <p:cNvPr id="1026" name="Picture 2" descr="Chart, histogram&#10;&#10;Description automatically generated">
            <a:extLst>
              <a:ext uri="{FF2B5EF4-FFF2-40B4-BE49-F238E27FC236}">
                <a16:creationId xmlns:a16="http://schemas.microsoft.com/office/drawing/2014/main" id="{3CC815A3-4018-EA73-0C9F-681D6F33B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41" y="0"/>
            <a:ext cx="8667749" cy="6858000"/>
          </a:xfrm>
          <a:prstGeom prst="rect">
            <a:avLst/>
          </a:prstGeom>
          <a:solidFill>
            <a:schemeClr val="bg1"/>
          </a:solidFill>
        </p:spPr>
      </p:pic>
      <p:cxnSp>
        <p:nvCxnSpPr>
          <p:cNvPr id="4" name="Straight Arrow Connector 3">
            <a:extLst>
              <a:ext uri="{FF2B5EF4-FFF2-40B4-BE49-F238E27FC236}">
                <a16:creationId xmlns:a16="http://schemas.microsoft.com/office/drawing/2014/main" id="{9CF9A83B-1290-E7AD-C4D8-6E446870B12F}"/>
              </a:ext>
            </a:extLst>
          </p:cNvPr>
          <p:cNvCxnSpPr/>
          <p:nvPr/>
        </p:nvCxnSpPr>
        <p:spPr>
          <a:xfrm>
            <a:off x="4187825" y="882650"/>
            <a:ext cx="990600" cy="2413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20DFA89-90B2-7762-7F05-01B70E3360A5}"/>
              </a:ext>
            </a:extLst>
          </p:cNvPr>
          <p:cNvCxnSpPr>
            <a:cxnSpLocks/>
          </p:cNvCxnSpPr>
          <p:nvPr/>
        </p:nvCxnSpPr>
        <p:spPr>
          <a:xfrm>
            <a:off x="4065462" y="565744"/>
            <a:ext cx="1112963" cy="14472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A5E915F-4F26-B3A4-E80E-BFCB0FB1BC29}"/>
              </a:ext>
            </a:extLst>
          </p:cNvPr>
          <p:cNvCxnSpPr>
            <a:cxnSpLocks/>
          </p:cNvCxnSpPr>
          <p:nvPr/>
        </p:nvCxnSpPr>
        <p:spPr>
          <a:xfrm>
            <a:off x="4065462" y="447332"/>
            <a:ext cx="1189162" cy="3952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475496"/>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73FA-E770-8CAA-C009-FE335A62552B}"/>
              </a:ext>
            </a:extLst>
          </p:cNvPr>
          <p:cNvSpPr>
            <a:spLocks noGrp="1"/>
          </p:cNvSpPr>
          <p:nvPr>
            <p:ph type="title"/>
          </p:nvPr>
        </p:nvSpPr>
        <p:spPr/>
        <p:txBody>
          <a:bodyPr/>
          <a:lstStyle/>
          <a:p>
            <a:r>
              <a:rPr lang="en-US" dirty="0"/>
              <a:t>Risk Table: Environmental/Ecosystem Considerations</a:t>
            </a:r>
          </a:p>
        </p:txBody>
      </p:sp>
      <p:sp>
        <p:nvSpPr>
          <p:cNvPr id="3" name="Text Placeholder 2">
            <a:extLst>
              <a:ext uri="{FF2B5EF4-FFF2-40B4-BE49-F238E27FC236}">
                <a16:creationId xmlns:a16="http://schemas.microsoft.com/office/drawing/2014/main" id="{5ACBD0E2-EF34-5AEE-7B13-07C58E88DC5F}"/>
              </a:ext>
            </a:extLst>
          </p:cNvPr>
          <p:cNvSpPr>
            <a:spLocks noGrp="1"/>
          </p:cNvSpPr>
          <p:nvPr>
            <p:ph type="body" sz="quarter" idx="10"/>
          </p:nvPr>
        </p:nvSpPr>
        <p:spPr>
          <a:xfrm>
            <a:off x="790015" y="1502229"/>
            <a:ext cx="6525185" cy="4038752"/>
          </a:xfrm>
        </p:spPr>
        <p:txBody>
          <a:bodyPr>
            <a:normAutofit/>
          </a:bodyPr>
          <a:lstStyle/>
          <a:p>
            <a:r>
              <a:rPr lang="en-US" dirty="0"/>
              <a:t>Aleutian Islands adult Pacific cod consumption increases up to 4°C and decreases past 5°C (</a:t>
            </a:r>
            <a:r>
              <a:rPr lang="en-US" dirty="0" err="1"/>
              <a:t>Holsman</a:t>
            </a:r>
            <a:r>
              <a:rPr lang="en-US" dirty="0"/>
              <a:t> and Aydin 2015).</a:t>
            </a:r>
          </a:p>
          <a:p>
            <a:r>
              <a:rPr lang="en-US" dirty="0"/>
              <a:t>Above long-term average temperatures throughout the water column and during both winter and summer is considered to have negative effect.</a:t>
            </a:r>
          </a:p>
        </p:txBody>
      </p:sp>
    </p:spTree>
    <p:extLst>
      <p:ext uri="{BB962C8B-B14F-4D97-AF65-F5344CB8AC3E}">
        <p14:creationId xmlns:p14="http://schemas.microsoft.com/office/powerpoint/2010/main" val="3845535301"/>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B9D08-B859-3429-E9CA-8FC243158027}"/>
              </a:ext>
            </a:extLst>
          </p:cNvPr>
          <p:cNvSpPr>
            <a:spLocks noGrp="1"/>
          </p:cNvSpPr>
          <p:nvPr>
            <p:ph type="title"/>
          </p:nvPr>
        </p:nvSpPr>
        <p:spPr/>
        <p:txBody>
          <a:bodyPr/>
          <a:lstStyle/>
          <a:p>
            <a:r>
              <a:rPr lang="en-US" dirty="0"/>
              <a:t>Aleutian Islands cod fishery</a:t>
            </a:r>
          </a:p>
        </p:txBody>
      </p:sp>
      <p:sp>
        <p:nvSpPr>
          <p:cNvPr id="3" name="Text Placeholder 2">
            <a:extLst>
              <a:ext uri="{FF2B5EF4-FFF2-40B4-BE49-F238E27FC236}">
                <a16:creationId xmlns:a16="http://schemas.microsoft.com/office/drawing/2014/main" id="{77BD3CCF-B2C1-6471-D25E-D04A09ACFA3F}"/>
              </a:ext>
            </a:extLst>
          </p:cNvPr>
          <p:cNvSpPr>
            <a:spLocks noGrp="1"/>
          </p:cNvSpPr>
          <p:nvPr>
            <p:ph type="body" sz="quarter" idx="10"/>
          </p:nvPr>
        </p:nvSpPr>
        <p:spPr>
          <a:xfrm>
            <a:off x="628651" y="1790700"/>
            <a:ext cx="7206502" cy="2942665"/>
          </a:xfrm>
        </p:spPr>
        <p:txBody>
          <a:bodyPr>
            <a:normAutofit/>
          </a:bodyPr>
          <a:lstStyle/>
          <a:p>
            <a:r>
              <a:rPr lang="en-US" sz="2800" dirty="0">
                <a:effectLst/>
                <a:latin typeface="+mn-lt"/>
              </a:rPr>
              <a:t>The Adak processor was closed in 2020 through 2022, and is unlikely to open for the 2023 A season.</a:t>
            </a:r>
          </a:p>
          <a:p>
            <a:r>
              <a:rPr lang="en-US" sz="2800" dirty="0">
                <a:latin typeface="+mn-lt"/>
              </a:rPr>
              <a:t>Sometimes tenders are hired to bring the fish to the Gulf of Alaska or the Bering Sea.</a:t>
            </a:r>
          </a:p>
        </p:txBody>
      </p:sp>
    </p:spTree>
    <p:extLst>
      <p:ext uri="{BB962C8B-B14F-4D97-AF65-F5344CB8AC3E}">
        <p14:creationId xmlns:p14="http://schemas.microsoft.com/office/powerpoint/2010/main" val="1362530972"/>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FF88F-1C81-9713-66CE-5216BA11A242}"/>
              </a:ext>
            </a:extLst>
          </p:cNvPr>
          <p:cNvSpPr>
            <a:spLocks noGrp="1"/>
          </p:cNvSpPr>
          <p:nvPr>
            <p:ph type="title"/>
          </p:nvPr>
        </p:nvSpPr>
        <p:spPr>
          <a:xfrm>
            <a:off x="202941" y="365760"/>
            <a:ext cx="3160745" cy="3063240"/>
          </a:xfrm>
        </p:spPr>
        <p:txBody>
          <a:bodyPr/>
          <a:lstStyle/>
          <a:p>
            <a:r>
              <a:rPr lang="en-US" dirty="0"/>
              <a:t>Fish condition of</a:t>
            </a:r>
            <a:br>
              <a:rPr lang="en-US" dirty="0"/>
            </a:br>
            <a:r>
              <a:rPr lang="en-US" dirty="0"/>
              <a:t>Aleutian Islands </a:t>
            </a:r>
            <a:br>
              <a:rPr lang="en-US" dirty="0"/>
            </a:br>
            <a:r>
              <a:rPr lang="en-US" dirty="0"/>
              <a:t>Pacific cod</a:t>
            </a:r>
          </a:p>
        </p:txBody>
      </p:sp>
      <p:pic>
        <p:nvPicPr>
          <p:cNvPr id="5122" name="Picture 2" descr="A screenshot of a graph&#10;&#10;Description automatically generated with low confidence">
            <a:extLst>
              <a:ext uri="{FF2B5EF4-FFF2-40B4-BE49-F238E27FC236}">
                <a16:creationId xmlns:a16="http://schemas.microsoft.com/office/drawing/2014/main" id="{C9985A3E-F4DE-F7D7-520B-CB380E1E9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3900" y="0"/>
            <a:ext cx="5880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002100"/>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73FA-E770-8CAA-C009-FE335A62552B}"/>
              </a:ext>
            </a:extLst>
          </p:cNvPr>
          <p:cNvSpPr>
            <a:spLocks noGrp="1"/>
          </p:cNvSpPr>
          <p:nvPr>
            <p:ph type="title"/>
          </p:nvPr>
        </p:nvSpPr>
        <p:spPr/>
        <p:txBody>
          <a:bodyPr/>
          <a:lstStyle/>
          <a:p>
            <a:r>
              <a:rPr lang="en-US" dirty="0"/>
              <a:t>Risk Table: Environmental/Ecosystem Considerations</a:t>
            </a:r>
          </a:p>
        </p:txBody>
      </p:sp>
      <p:sp>
        <p:nvSpPr>
          <p:cNvPr id="3" name="Text Placeholder 2">
            <a:extLst>
              <a:ext uri="{FF2B5EF4-FFF2-40B4-BE49-F238E27FC236}">
                <a16:creationId xmlns:a16="http://schemas.microsoft.com/office/drawing/2014/main" id="{5ACBD0E2-EF34-5AEE-7B13-07C58E88DC5F}"/>
              </a:ext>
            </a:extLst>
          </p:cNvPr>
          <p:cNvSpPr>
            <a:spLocks noGrp="1"/>
          </p:cNvSpPr>
          <p:nvPr>
            <p:ph type="body" sz="quarter" idx="10"/>
          </p:nvPr>
        </p:nvSpPr>
        <p:spPr>
          <a:xfrm>
            <a:off x="790015" y="1502229"/>
            <a:ext cx="6525185" cy="4038752"/>
          </a:xfrm>
        </p:spPr>
        <p:txBody>
          <a:bodyPr>
            <a:normAutofit/>
          </a:bodyPr>
          <a:lstStyle/>
          <a:p>
            <a:r>
              <a:rPr lang="en-US" dirty="0"/>
              <a:t>Cod condition has now remained below average since 2012.</a:t>
            </a:r>
          </a:p>
        </p:txBody>
      </p:sp>
      <p:sp>
        <p:nvSpPr>
          <p:cNvPr id="5" name="TextBox 4">
            <a:extLst>
              <a:ext uri="{FF2B5EF4-FFF2-40B4-BE49-F238E27FC236}">
                <a16:creationId xmlns:a16="http://schemas.microsoft.com/office/drawing/2014/main" id="{85EA9BB9-E396-72DE-E8BB-EA3168D52722}"/>
              </a:ext>
            </a:extLst>
          </p:cNvPr>
          <p:cNvSpPr txBox="1"/>
          <p:nvPr/>
        </p:nvSpPr>
        <p:spPr>
          <a:xfrm>
            <a:off x="322490" y="3673930"/>
            <a:ext cx="8192860" cy="830997"/>
          </a:xfrm>
          <a:prstGeom prst="rect">
            <a:avLst/>
          </a:prstGeom>
          <a:noFill/>
        </p:spPr>
        <p:txBody>
          <a:bodyPr wrap="square">
            <a:spAutoFit/>
          </a:bodyPr>
          <a:lstStyle/>
          <a:p>
            <a:r>
              <a:rPr lang="en-US" sz="2400" dirty="0"/>
              <a:t>Environmental/Ecosystem Considerations were rated as level 2 due to increased temperature and low fish condition.</a:t>
            </a:r>
          </a:p>
        </p:txBody>
      </p:sp>
    </p:spTree>
    <p:extLst>
      <p:ext uri="{BB962C8B-B14F-4D97-AF65-F5344CB8AC3E}">
        <p14:creationId xmlns:p14="http://schemas.microsoft.com/office/powerpoint/2010/main" val="4174562278"/>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73FA-E770-8CAA-C009-FE335A62552B}"/>
              </a:ext>
            </a:extLst>
          </p:cNvPr>
          <p:cNvSpPr>
            <a:spLocks noGrp="1"/>
          </p:cNvSpPr>
          <p:nvPr>
            <p:ph type="title"/>
          </p:nvPr>
        </p:nvSpPr>
        <p:spPr>
          <a:xfrm>
            <a:off x="202941" y="365760"/>
            <a:ext cx="8690047" cy="1325880"/>
          </a:xfrm>
        </p:spPr>
        <p:txBody>
          <a:bodyPr/>
          <a:lstStyle/>
          <a:p>
            <a:r>
              <a:rPr lang="en-US" dirty="0"/>
              <a:t>Risk Table: Fishery Performance Considerations</a:t>
            </a:r>
          </a:p>
        </p:txBody>
      </p:sp>
      <p:sp>
        <p:nvSpPr>
          <p:cNvPr id="3" name="Text Placeholder 2">
            <a:extLst>
              <a:ext uri="{FF2B5EF4-FFF2-40B4-BE49-F238E27FC236}">
                <a16:creationId xmlns:a16="http://schemas.microsoft.com/office/drawing/2014/main" id="{5ACBD0E2-EF34-5AEE-7B13-07C58E88DC5F}"/>
              </a:ext>
            </a:extLst>
          </p:cNvPr>
          <p:cNvSpPr>
            <a:spLocks noGrp="1"/>
          </p:cNvSpPr>
          <p:nvPr>
            <p:ph type="body" sz="quarter" idx="10"/>
          </p:nvPr>
        </p:nvSpPr>
        <p:spPr>
          <a:xfrm>
            <a:off x="790015" y="1028700"/>
            <a:ext cx="6856671" cy="4512281"/>
          </a:xfrm>
        </p:spPr>
        <p:txBody>
          <a:bodyPr>
            <a:normAutofit/>
          </a:bodyPr>
          <a:lstStyle/>
          <a:p>
            <a:endParaRPr lang="en-US" dirty="0"/>
          </a:p>
          <a:p>
            <a:r>
              <a:rPr lang="en-US" dirty="0"/>
              <a:t>CPUE appears low but may be related to a number of factors.</a:t>
            </a:r>
          </a:p>
          <a:p>
            <a:endParaRPr lang="en-US" dirty="0"/>
          </a:p>
          <a:p>
            <a:endParaRPr lang="en-US" dirty="0"/>
          </a:p>
          <a:p>
            <a:r>
              <a:rPr lang="en-US" dirty="0"/>
              <a:t>Fishery Performance Considerations were rated as level 1</a:t>
            </a:r>
          </a:p>
        </p:txBody>
      </p:sp>
    </p:spTree>
    <p:extLst>
      <p:ext uri="{BB962C8B-B14F-4D97-AF65-F5344CB8AC3E}">
        <p14:creationId xmlns:p14="http://schemas.microsoft.com/office/powerpoint/2010/main" val="3725989982"/>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7809-1B6A-30E4-E115-16CEE1C22295}"/>
              </a:ext>
            </a:extLst>
          </p:cNvPr>
          <p:cNvSpPr>
            <a:spLocks noGrp="1"/>
          </p:cNvSpPr>
          <p:nvPr>
            <p:ph type="title"/>
          </p:nvPr>
        </p:nvSpPr>
        <p:spPr/>
        <p:txBody>
          <a:bodyPr/>
          <a:lstStyle/>
          <a:p>
            <a:r>
              <a:rPr lang="en-US" dirty="0"/>
              <a:t>Future work:</a:t>
            </a:r>
          </a:p>
        </p:txBody>
      </p:sp>
      <p:sp>
        <p:nvSpPr>
          <p:cNvPr id="3" name="Text Placeholder 2">
            <a:extLst>
              <a:ext uri="{FF2B5EF4-FFF2-40B4-BE49-F238E27FC236}">
                <a16:creationId xmlns:a16="http://schemas.microsoft.com/office/drawing/2014/main" id="{76A860FA-7B52-6504-F26F-C263275CA439}"/>
              </a:ext>
            </a:extLst>
          </p:cNvPr>
          <p:cNvSpPr>
            <a:spLocks noGrp="1"/>
          </p:cNvSpPr>
          <p:nvPr>
            <p:ph type="body" sz="quarter" idx="10"/>
          </p:nvPr>
        </p:nvSpPr>
        <p:spPr>
          <a:xfrm>
            <a:off x="628651" y="1790700"/>
            <a:ext cx="7032913" cy="3252355"/>
          </a:xfrm>
        </p:spPr>
        <p:txBody>
          <a:bodyPr/>
          <a:lstStyle/>
          <a:p>
            <a:r>
              <a:rPr lang="en-US" dirty="0"/>
              <a:t>Examine data conflicts</a:t>
            </a:r>
          </a:p>
          <a:p>
            <a:r>
              <a:rPr lang="en-US" dirty="0"/>
              <a:t>Seasonal model</a:t>
            </a:r>
          </a:p>
          <a:p>
            <a:pPr marL="0" indent="0">
              <a:buNone/>
            </a:pPr>
            <a:endParaRPr lang="en-US" dirty="0"/>
          </a:p>
          <a:p>
            <a:endParaRPr lang="en-US" dirty="0"/>
          </a:p>
        </p:txBody>
      </p:sp>
    </p:spTree>
    <p:extLst>
      <p:ext uri="{BB962C8B-B14F-4D97-AF65-F5344CB8AC3E}">
        <p14:creationId xmlns:p14="http://schemas.microsoft.com/office/powerpoint/2010/main" val="2363954396"/>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BA912A-3DDE-920E-F933-7ACACF4D2C61}"/>
              </a:ext>
            </a:extLst>
          </p:cNvPr>
          <p:cNvPicPr>
            <a:picLocks noChangeAspect="1"/>
          </p:cNvPicPr>
          <p:nvPr/>
        </p:nvPicPr>
        <p:blipFill rotWithShape="1">
          <a:blip r:embed="rId2"/>
          <a:srcRect t="1192" r="730"/>
          <a:stretch/>
        </p:blipFill>
        <p:spPr>
          <a:xfrm>
            <a:off x="0" y="-151497"/>
            <a:ext cx="9290957" cy="6935779"/>
          </a:xfrm>
          <a:prstGeom prst="rect">
            <a:avLst/>
          </a:prstGeom>
        </p:spPr>
      </p:pic>
      <p:sp>
        <p:nvSpPr>
          <p:cNvPr id="2" name="Title 1">
            <a:extLst>
              <a:ext uri="{FF2B5EF4-FFF2-40B4-BE49-F238E27FC236}">
                <a16:creationId xmlns:a16="http://schemas.microsoft.com/office/drawing/2014/main" id="{95411C37-D81B-C852-6C0A-8CD7DBE8B589}"/>
              </a:ext>
            </a:extLst>
          </p:cNvPr>
          <p:cNvSpPr>
            <a:spLocks noGrp="1"/>
          </p:cNvSpPr>
          <p:nvPr>
            <p:ph type="title"/>
          </p:nvPr>
        </p:nvSpPr>
        <p:spPr>
          <a:xfrm>
            <a:off x="3452328" y="431074"/>
            <a:ext cx="3650600" cy="907869"/>
          </a:xfrm>
        </p:spPr>
        <p:txBody>
          <a:bodyPr>
            <a:normAutofit/>
          </a:bodyPr>
          <a:lstStyle/>
          <a:p>
            <a:r>
              <a:rPr lang="en-US" sz="4400" dirty="0"/>
              <a:t>Questions?</a:t>
            </a:r>
          </a:p>
        </p:txBody>
      </p:sp>
      <p:sp>
        <p:nvSpPr>
          <p:cNvPr id="6" name="TextBox 5">
            <a:extLst>
              <a:ext uri="{FF2B5EF4-FFF2-40B4-BE49-F238E27FC236}">
                <a16:creationId xmlns:a16="http://schemas.microsoft.com/office/drawing/2014/main" id="{5836597A-502D-C696-BE1C-7E172448D2E9}"/>
              </a:ext>
            </a:extLst>
          </p:cNvPr>
          <p:cNvSpPr txBox="1"/>
          <p:nvPr/>
        </p:nvSpPr>
        <p:spPr>
          <a:xfrm>
            <a:off x="5943600" y="6068238"/>
            <a:ext cx="3072572" cy="358688"/>
          </a:xfrm>
          <a:prstGeom prst="rect">
            <a:avLst/>
          </a:prstGeom>
          <a:noFill/>
        </p:spPr>
        <p:txBody>
          <a:bodyPr wrap="none" rtlCol="0">
            <a:spAutoFit/>
          </a:bodyPr>
          <a:lstStyle/>
          <a:p>
            <a:r>
              <a:rPr lang="en-US" dirty="0">
                <a:solidFill>
                  <a:schemeClr val="bg1"/>
                </a:solidFill>
              </a:rPr>
              <a:t>Photo credit: Sandi </a:t>
            </a:r>
            <a:r>
              <a:rPr lang="en-US" dirty="0" err="1">
                <a:solidFill>
                  <a:schemeClr val="bg1"/>
                </a:solidFill>
              </a:rPr>
              <a:t>Neidetcher</a:t>
            </a:r>
            <a:endParaRPr lang="en-US" dirty="0">
              <a:solidFill>
                <a:schemeClr val="bg1"/>
              </a:solidFill>
            </a:endParaRPr>
          </a:p>
        </p:txBody>
      </p:sp>
    </p:spTree>
    <p:extLst>
      <p:ext uri="{BB962C8B-B14F-4D97-AF65-F5344CB8AC3E}">
        <p14:creationId xmlns:p14="http://schemas.microsoft.com/office/powerpoint/2010/main" val="3081820771"/>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3F7AA-2AB9-AF88-6A72-6D9B1EA04DA8}"/>
              </a:ext>
            </a:extLst>
          </p:cNvPr>
          <p:cNvSpPr>
            <a:spLocks noGrp="1"/>
          </p:cNvSpPr>
          <p:nvPr>
            <p:ph type="title"/>
          </p:nvPr>
        </p:nvSpPr>
        <p:spPr/>
        <p:txBody>
          <a:bodyPr/>
          <a:lstStyle/>
          <a:p>
            <a:r>
              <a:rPr lang="en-US" dirty="0"/>
              <a:t>Bottom line</a:t>
            </a:r>
          </a:p>
        </p:txBody>
      </p:sp>
      <p:sp>
        <p:nvSpPr>
          <p:cNvPr id="3" name="Text Placeholder 2">
            <a:extLst>
              <a:ext uri="{FF2B5EF4-FFF2-40B4-BE49-F238E27FC236}">
                <a16:creationId xmlns:a16="http://schemas.microsoft.com/office/drawing/2014/main" id="{DF22F788-5793-6AF6-B44C-F3A5F2F6717F}"/>
              </a:ext>
            </a:extLst>
          </p:cNvPr>
          <p:cNvSpPr>
            <a:spLocks noGrp="1"/>
          </p:cNvSpPr>
          <p:nvPr>
            <p:ph type="body" sz="quarter" idx="10"/>
          </p:nvPr>
        </p:nvSpPr>
        <p:spPr>
          <a:xfrm>
            <a:off x="791937" y="1172859"/>
            <a:ext cx="6856671" cy="4512281"/>
          </a:xfrm>
        </p:spPr>
        <p:txBody>
          <a:bodyPr/>
          <a:lstStyle/>
          <a:p>
            <a:r>
              <a:rPr lang="en-US" sz="2400" dirty="0">
                <a:latin typeface="+mn-lt"/>
              </a:rPr>
              <a:t>Aleutian Islands cod show a general decline since the last survey in 2018 (37%).</a:t>
            </a:r>
          </a:p>
          <a:p>
            <a:r>
              <a:rPr lang="en-US" sz="2400" dirty="0">
                <a:effectLst/>
                <a:latin typeface="+mn-lt"/>
              </a:rPr>
              <a:t>Unfished spawning biomass was estimated at a similar level for Model 22.0 B</a:t>
            </a:r>
            <a:r>
              <a:rPr lang="en-US" sz="2400" baseline="-25000" dirty="0">
                <a:effectLst/>
                <a:latin typeface="+mn-lt"/>
              </a:rPr>
              <a:t>100% </a:t>
            </a:r>
            <a:r>
              <a:rPr lang="en-US" sz="2400" dirty="0">
                <a:effectLst/>
                <a:latin typeface="+mn-lt"/>
              </a:rPr>
              <a:t>108,231 t and Model 22.1 B</a:t>
            </a:r>
            <a:r>
              <a:rPr lang="en-US" sz="2400" baseline="-25000" dirty="0">
                <a:effectLst/>
                <a:latin typeface="+mn-lt"/>
              </a:rPr>
              <a:t>100</a:t>
            </a:r>
            <a:r>
              <a:rPr lang="en-US" sz="2400" dirty="0">
                <a:effectLst/>
                <a:latin typeface="+mn-lt"/>
              </a:rPr>
              <a:t>% </a:t>
            </a:r>
            <a:r>
              <a:rPr lang="en-US" sz="2400" baseline="-25000" dirty="0">
                <a:latin typeface="+mn-lt"/>
              </a:rPr>
              <a:t> </a:t>
            </a:r>
            <a:r>
              <a:rPr lang="en-US" sz="2400" dirty="0">
                <a:effectLst/>
                <a:latin typeface="+mn-lt"/>
              </a:rPr>
              <a:t>116,421 t.</a:t>
            </a:r>
          </a:p>
          <a:p>
            <a:r>
              <a:rPr lang="en-US" sz="2400" dirty="0">
                <a:latin typeface="+mn-lt"/>
              </a:rPr>
              <a:t>Which means that spawning biomass relative to unfished B/B</a:t>
            </a:r>
            <a:r>
              <a:rPr lang="en-US" sz="2400" baseline="-25000" dirty="0">
                <a:latin typeface="+mn-lt"/>
              </a:rPr>
              <a:t>100%</a:t>
            </a:r>
            <a:r>
              <a:rPr lang="en-US" sz="2400" dirty="0">
                <a:latin typeface="+mn-lt"/>
              </a:rPr>
              <a:t> is relatively consistent.</a:t>
            </a:r>
            <a:endParaRPr lang="en-US" sz="2400" dirty="0">
              <a:effectLst/>
              <a:latin typeface="+mn-lt"/>
            </a:endParaRPr>
          </a:p>
          <a:p>
            <a:r>
              <a:rPr lang="en-US" dirty="0">
                <a:effectLst/>
                <a:latin typeface="Helvetica" pitchFamily="2" charset="0"/>
              </a:rPr>
              <a:t>Traw</a:t>
            </a:r>
            <a:r>
              <a:rPr lang="en-US" dirty="0">
                <a:latin typeface="Helvetica" pitchFamily="2" charset="0"/>
              </a:rPr>
              <a:t>l survey and age structured models indicate AI </a:t>
            </a:r>
            <a:r>
              <a:rPr lang="en-US" dirty="0" err="1">
                <a:latin typeface="Helvetica" pitchFamily="2" charset="0"/>
              </a:rPr>
              <a:t>P.cod</a:t>
            </a:r>
            <a:r>
              <a:rPr lang="en-US" dirty="0">
                <a:latin typeface="Helvetica" pitchFamily="2" charset="0"/>
              </a:rPr>
              <a:t> biomass is between B</a:t>
            </a:r>
            <a:r>
              <a:rPr lang="en-US" baseline="-25000" dirty="0">
                <a:latin typeface="Helvetica" pitchFamily="2" charset="0"/>
              </a:rPr>
              <a:t>20%</a:t>
            </a:r>
            <a:r>
              <a:rPr lang="en-US" dirty="0">
                <a:latin typeface="Helvetica" pitchFamily="2" charset="0"/>
              </a:rPr>
              <a:t> and B</a:t>
            </a:r>
            <a:r>
              <a:rPr lang="en-US" baseline="-25000" dirty="0">
                <a:latin typeface="Helvetica" pitchFamily="2" charset="0"/>
              </a:rPr>
              <a:t>40%</a:t>
            </a:r>
            <a:r>
              <a:rPr lang="en-US" dirty="0">
                <a:latin typeface="Helvetica" pitchFamily="2" charset="0"/>
              </a:rPr>
              <a:t> and likely closer to the lower end.</a:t>
            </a:r>
            <a:endParaRPr lang="en-US" dirty="0">
              <a:effectLst/>
              <a:latin typeface="Helvetica" pitchFamily="2" charset="0"/>
            </a:endParaRPr>
          </a:p>
          <a:p>
            <a:endParaRPr lang="en-US" dirty="0"/>
          </a:p>
        </p:txBody>
      </p:sp>
    </p:spTree>
    <p:extLst>
      <p:ext uri="{BB962C8B-B14F-4D97-AF65-F5344CB8AC3E}">
        <p14:creationId xmlns:p14="http://schemas.microsoft.com/office/powerpoint/2010/main" val="4221522178"/>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CD7F2-172E-60D7-1DAD-52CB53C2ACF4}"/>
              </a:ext>
            </a:extLst>
          </p:cNvPr>
          <p:cNvSpPr>
            <a:spLocks noGrp="1"/>
          </p:cNvSpPr>
          <p:nvPr>
            <p:ph type="title"/>
          </p:nvPr>
        </p:nvSpPr>
        <p:spPr>
          <a:xfrm>
            <a:off x="202941" y="365760"/>
            <a:ext cx="8313530" cy="1068593"/>
          </a:xfrm>
        </p:spPr>
        <p:txBody>
          <a:bodyPr/>
          <a:lstStyle/>
          <a:p>
            <a:r>
              <a:rPr lang="en-US" dirty="0"/>
              <a:t>Tier 3 vs. Tier 5 Harvest Control Rule</a:t>
            </a:r>
          </a:p>
        </p:txBody>
      </p:sp>
      <p:pic>
        <p:nvPicPr>
          <p:cNvPr id="5" name="Picture 4">
            <a:extLst>
              <a:ext uri="{FF2B5EF4-FFF2-40B4-BE49-F238E27FC236}">
                <a16:creationId xmlns:a16="http://schemas.microsoft.com/office/drawing/2014/main" id="{3BDA0BEA-F829-3B2E-5A6A-BE15EAECD669}"/>
              </a:ext>
            </a:extLst>
          </p:cNvPr>
          <p:cNvPicPr>
            <a:picLocks noChangeAspect="1"/>
          </p:cNvPicPr>
          <p:nvPr/>
        </p:nvPicPr>
        <p:blipFill>
          <a:blip r:embed="rId2"/>
          <a:stretch>
            <a:fillRect/>
          </a:stretch>
        </p:blipFill>
        <p:spPr>
          <a:xfrm>
            <a:off x="202941" y="1779494"/>
            <a:ext cx="8512629" cy="3299012"/>
          </a:xfrm>
          <a:prstGeom prst="rect">
            <a:avLst/>
          </a:prstGeom>
        </p:spPr>
      </p:pic>
    </p:spTree>
    <p:extLst>
      <p:ext uri="{BB962C8B-B14F-4D97-AF65-F5344CB8AC3E}">
        <p14:creationId xmlns:p14="http://schemas.microsoft.com/office/powerpoint/2010/main" val="762630584"/>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D94C-8AF3-E59A-667C-15BD65554AB9}"/>
              </a:ext>
            </a:extLst>
          </p:cNvPr>
          <p:cNvSpPr>
            <a:spLocks noGrp="1"/>
          </p:cNvSpPr>
          <p:nvPr>
            <p:ph type="title"/>
          </p:nvPr>
        </p:nvSpPr>
        <p:spPr/>
        <p:txBody>
          <a:bodyPr>
            <a:normAutofit fontScale="90000"/>
          </a:bodyPr>
          <a:lstStyle/>
          <a:p>
            <a:r>
              <a:rPr lang="en-US" dirty="0"/>
              <a:t>Should a lower ABC be recommended?</a:t>
            </a:r>
            <a:br>
              <a:rPr lang="en-US" dirty="0"/>
            </a:br>
            <a:br>
              <a:rPr lang="en-US" dirty="0"/>
            </a:br>
            <a:r>
              <a:rPr lang="en-US" dirty="0"/>
              <a:t>*SSC 2021: “risk” is the risk of the ABC exceeding the true (but unknown) OFL</a:t>
            </a:r>
          </a:p>
        </p:txBody>
      </p:sp>
      <p:pic>
        <p:nvPicPr>
          <p:cNvPr id="6" name="Picture 5">
            <a:extLst>
              <a:ext uri="{FF2B5EF4-FFF2-40B4-BE49-F238E27FC236}">
                <a16:creationId xmlns:a16="http://schemas.microsoft.com/office/drawing/2014/main" id="{4AF964CD-0CF5-C9F0-463F-FA9AAC751B26}"/>
              </a:ext>
            </a:extLst>
          </p:cNvPr>
          <p:cNvPicPr>
            <a:picLocks noChangeAspect="1"/>
          </p:cNvPicPr>
          <p:nvPr/>
        </p:nvPicPr>
        <p:blipFill>
          <a:blip r:embed="rId2"/>
          <a:stretch>
            <a:fillRect/>
          </a:stretch>
        </p:blipFill>
        <p:spPr>
          <a:xfrm>
            <a:off x="202941" y="2793091"/>
            <a:ext cx="6502400" cy="3492500"/>
          </a:xfrm>
          <a:prstGeom prst="rect">
            <a:avLst/>
          </a:prstGeom>
        </p:spPr>
      </p:pic>
      <p:pic>
        <p:nvPicPr>
          <p:cNvPr id="8" name="Picture 7">
            <a:extLst>
              <a:ext uri="{FF2B5EF4-FFF2-40B4-BE49-F238E27FC236}">
                <a16:creationId xmlns:a16="http://schemas.microsoft.com/office/drawing/2014/main" id="{38A5B514-2791-F553-BDE1-1ED19A8D2CBB}"/>
              </a:ext>
            </a:extLst>
          </p:cNvPr>
          <p:cNvPicPr>
            <a:picLocks noChangeAspect="1"/>
          </p:cNvPicPr>
          <p:nvPr/>
        </p:nvPicPr>
        <p:blipFill>
          <a:blip r:embed="rId3"/>
          <a:stretch>
            <a:fillRect/>
          </a:stretch>
        </p:blipFill>
        <p:spPr>
          <a:xfrm>
            <a:off x="152141" y="2200636"/>
            <a:ext cx="6604000" cy="736600"/>
          </a:xfrm>
          <a:prstGeom prst="rect">
            <a:avLst/>
          </a:prstGeom>
        </p:spPr>
      </p:pic>
      <p:sp>
        <p:nvSpPr>
          <p:cNvPr id="9" name="TextBox 8">
            <a:extLst>
              <a:ext uri="{FF2B5EF4-FFF2-40B4-BE49-F238E27FC236}">
                <a16:creationId xmlns:a16="http://schemas.microsoft.com/office/drawing/2014/main" id="{E425C558-3056-E0EF-DBB4-259B0F17AAFB}"/>
              </a:ext>
            </a:extLst>
          </p:cNvPr>
          <p:cNvSpPr txBox="1"/>
          <p:nvPr/>
        </p:nvSpPr>
        <p:spPr>
          <a:xfrm>
            <a:off x="6806941" y="2439148"/>
            <a:ext cx="2044149" cy="1323439"/>
          </a:xfrm>
          <a:prstGeom prst="rect">
            <a:avLst/>
          </a:prstGeom>
          <a:noFill/>
        </p:spPr>
        <p:txBody>
          <a:bodyPr wrap="none" rtlCol="0">
            <a:spAutoFit/>
          </a:bodyPr>
          <a:lstStyle/>
          <a:p>
            <a:r>
              <a:rPr lang="en-US" sz="2000" dirty="0"/>
              <a:t>Model 22.0 ABC: </a:t>
            </a:r>
          </a:p>
          <a:p>
            <a:r>
              <a:rPr lang="en-US" sz="2000" dirty="0"/>
              <a:t>     9,071 t</a:t>
            </a:r>
          </a:p>
          <a:p>
            <a:r>
              <a:rPr lang="en-US" sz="2000" dirty="0"/>
              <a:t>Model 13.4 ABC: </a:t>
            </a:r>
          </a:p>
          <a:p>
            <a:r>
              <a:rPr lang="en-US" sz="2000" dirty="0"/>
              <a:t>    13,812 t</a:t>
            </a:r>
          </a:p>
        </p:txBody>
      </p:sp>
    </p:spTree>
    <p:extLst>
      <p:ext uri="{BB962C8B-B14F-4D97-AF65-F5344CB8AC3E}">
        <p14:creationId xmlns:p14="http://schemas.microsoft.com/office/powerpoint/2010/main" val="1022459178"/>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329EC-8D7A-891C-6D86-CFC79FA72A74}"/>
              </a:ext>
            </a:extLst>
          </p:cNvPr>
          <p:cNvSpPr>
            <a:spLocks noGrp="1"/>
          </p:cNvSpPr>
          <p:nvPr>
            <p:ph type="title"/>
          </p:nvPr>
        </p:nvSpPr>
        <p:spPr/>
        <p:txBody>
          <a:bodyPr/>
          <a:lstStyle/>
          <a:p>
            <a:r>
              <a:rPr lang="en-US" dirty="0"/>
              <a:t>Potential reasons that the Tier 5 ABC exceeds the true (but unknown) OFL </a:t>
            </a:r>
          </a:p>
        </p:txBody>
      </p:sp>
      <p:sp>
        <p:nvSpPr>
          <p:cNvPr id="3" name="Text Placeholder 2">
            <a:extLst>
              <a:ext uri="{FF2B5EF4-FFF2-40B4-BE49-F238E27FC236}">
                <a16:creationId xmlns:a16="http://schemas.microsoft.com/office/drawing/2014/main" id="{5319BD5F-BBF6-F636-AEE7-4A2CA6D37CA4}"/>
              </a:ext>
            </a:extLst>
          </p:cNvPr>
          <p:cNvSpPr>
            <a:spLocks noGrp="1"/>
          </p:cNvSpPr>
          <p:nvPr>
            <p:ph type="body" sz="quarter" idx="10"/>
          </p:nvPr>
        </p:nvSpPr>
        <p:spPr/>
        <p:txBody>
          <a:bodyPr/>
          <a:lstStyle/>
          <a:p>
            <a:r>
              <a:rPr lang="en-US" dirty="0"/>
              <a:t>Model 22.1 OFL = 10,908.</a:t>
            </a:r>
          </a:p>
          <a:p>
            <a:r>
              <a:rPr lang="en-US" dirty="0"/>
              <a:t>Model 13.4 (Tier 5) ABC = 13,812 t. </a:t>
            </a:r>
          </a:p>
          <a:p>
            <a:r>
              <a:rPr lang="en-US" dirty="0"/>
              <a:t>Retrospective pattern is likely due to no new trawl survey data between 2018 and 2022, which increased recruitment to the mean value.</a:t>
            </a:r>
          </a:p>
          <a:p>
            <a:r>
              <a:rPr lang="en-US" dirty="0"/>
              <a:t>Tier 3 model includes the precautionary sloping arm of the harvest control rule, Tier 5 does not.</a:t>
            </a:r>
          </a:p>
        </p:txBody>
      </p:sp>
      <p:pic>
        <p:nvPicPr>
          <p:cNvPr id="4" name="Picture 3">
            <a:extLst>
              <a:ext uri="{FF2B5EF4-FFF2-40B4-BE49-F238E27FC236}">
                <a16:creationId xmlns:a16="http://schemas.microsoft.com/office/drawing/2014/main" id="{A3544D60-8671-F650-7670-FDF90DE237FD}"/>
              </a:ext>
            </a:extLst>
          </p:cNvPr>
          <p:cNvPicPr>
            <a:picLocks noChangeAspect="1"/>
          </p:cNvPicPr>
          <p:nvPr/>
        </p:nvPicPr>
        <p:blipFill>
          <a:blip r:embed="rId2"/>
          <a:stretch>
            <a:fillRect/>
          </a:stretch>
        </p:blipFill>
        <p:spPr>
          <a:xfrm>
            <a:off x="7199746" y="3940781"/>
            <a:ext cx="1727200" cy="2362200"/>
          </a:xfrm>
          <a:prstGeom prst="rect">
            <a:avLst/>
          </a:prstGeom>
        </p:spPr>
      </p:pic>
      <p:sp>
        <p:nvSpPr>
          <p:cNvPr id="5" name="TextBox 4">
            <a:extLst>
              <a:ext uri="{FF2B5EF4-FFF2-40B4-BE49-F238E27FC236}">
                <a16:creationId xmlns:a16="http://schemas.microsoft.com/office/drawing/2014/main" id="{4C0E9DB0-DE84-0827-EB1C-CB683986BC58}"/>
              </a:ext>
            </a:extLst>
          </p:cNvPr>
          <p:cNvSpPr txBox="1"/>
          <p:nvPr/>
        </p:nvSpPr>
        <p:spPr>
          <a:xfrm>
            <a:off x="7398901" y="3483033"/>
            <a:ext cx="1328890" cy="358688"/>
          </a:xfrm>
          <a:prstGeom prst="rect">
            <a:avLst/>
          </a:prstGeom>
          <a:noFill/>
        </p:spPr>
        <p:txBody>
          <a:bodyPr wrap="none" rtlCol="0">
            <a:spAutoFit/>
          </a:bodyPr>
          <a:lstStyle/>
          <a:p>
            <a:r>
              <a:rPr lang="en-US" dirty="0"/>
              <a:t>AI cod catch</a:t>
            </a:r>
          </a:p>
        </p:txBody>
      </p:sp>
    </p:spTree>
    <p:extLst>
      <p:ext uri="{BB962C8B-B14F-4D97-AF65-F5344CB8AC3E}">
        <p14:creationId xmlns:p14="http://schemas.microsoft.com/office/powerpoint/2010/main" val="2398610552"/>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BA912A-3DDE-920E-F933-7ACACF4D2C61}"/>
              </a:ext>
            </a:extLst>
          </p:cNvPr>
          <p:cNvPicPr>
            <a:picLocks noChangeAspect="1"/>
          </p:cNvPicPr>
          <p:nvPr/>
        </p:nvPicPr>
        <p:blipFill rotWithShape="1">
          <a:blip r:embed="rId2"/>
          <a:srcRect t="1192" r="730"/>
          <a:stretch/>
        </p:blipFill>
        <p:spPr>
          <a:xfrm>
            <a:off x="0" y="-151497"/>
            <a:ext cx="9290957" cy="6935779"/>
          </a:xfrm>
          <a:prstGeom prst="rect">
            <a:avLst/>
          </a:prstGeom>
        </p:spPr>
      </p:pic>
      <p:sp>
        <p:nvSpPr>
          <p:cNvPr id="2" name="Title 1">
            <a:extLst>
              <a:ext uri="{FF2B5EF4-FFF2-40B4-BE49-F238E27FC236}">
                <a16:creationId xmlns:a16="http://schemas.microsoft.com/office/drawing/2014/main" id="{95411C37-D81B-C852-6C0A-8CD7DBE8B589}"/>
              </a:ext>
            </a:extLst>
          </p:cNvPr>
          <p:cNvSpPr>
            <a:spLocks noGrp="1"/>
          </p:cNvSpPr>
          <p:nvPr>
            <p:ph type="title"/>
          </p:nvPr>
        </p:nvSpPr>
        <p:spPr>
          <a:xfrm>
            <a:off x="3452328" y="431074"/>
            <a:ext cx="3650600" cy="907869"/>
          </a:xfrm>
        </p:spPr>
        <p:txBody>
          <a:bodyPr>
            <a:normAutofit/>
          </a:bodyPr>
          <a:lstStyle/>
          <a:p>
            <a:r>
              <a:rPr lang="en-US" sz="4400" dirty="0"/>
              <a:t>Questions?</a:t>
            </a:r>
          </a:p>
        </p:txBody>
      </p:sp>
      <p:sp>
        <p:nvSpPr>
          <p:cNvPr id="6" name="TextBox 5">
            <a:extLst>
              <a:ext uri="{FF2B5EF4-FFF2-40B4-BE49-F238E27FC236}">
                <a16:creationId xmlns:a16="http://schemas.microsoft.com/office/drawing/2014/main" id="{5836597A-502D-C696-BE1C-7E172448D2E9}"/>
              </a:ext>
            </a:extLst>
          </p:cNvPr>
          <p:cNvSpPr txBox="1"/>
          <p:nvPr/>
        </p:nvSpPr>
        <p:spPr>
          <a:xfrm>
            <a:off x="5943600" y="6068238"/>
            <a:ext cx="3072572" cy="358688"/>
          </a:xfrm>
          <a:prstGeom prst="rect">
            <a:avLst/>
          </a:prstGeom>
          <a:noFill/>
        </p:spPr>
        <p:txBody>
          <a:bodyPr wrap="none" rtlCol="0">
            <a:spAutoFit/>
          </a:bodyPr>
          <a:lstStyle/>
          <a:p>
            <a:r>
              <a:rPr lang="en-US" dirty="0">
                <a:solidFill>
                  <a:schemeClr val="bg1"/>
                </a:solidFill>
              </a:rPr>
              <a:t>Photo credit: Sandi </a:t>
            </a:r>
            <a:r>
              <a:rPr lang="en-US" dirty="0" err="1">
                <a:solidFill>
                  <a:schemeClr val="bg1"/>
                </a:solidFill>
              </a:rPr>
              <a:t>Neidetcher</a:t>
            </a:r>
            <a:endParaRPr lang="en-US" dirty="0">
              <a:solidFill>
                <a:schemeClr val="bg1"/>
              </a:solidFill>
            </a:endParaRPr>
          </a:p>
        </p:txBody>
      </p:sp>
    </p:spTree>
    <p:extLst>
      <p:ext uri="{BB962C8B-B14F-4D97-AF65-F5344CB8AC3E}">
        <p14:creationId xmlns:p14="http://schemas.microsoft.com/office/powerpoint/2010/main" val="1913386089"/>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304541" y="264160"/>
            <a:ext cx="8312409" cy="1325880"/>
          </a:xfrm>
        </p:spPr>
        <p:txBody>
          <a:bodyPr>
            <a:normAutofit/>
          </a:bodyPr>
          <a:lstStyle/>
          <a:p>
            <a:r>
              <a:rPr lang="en-US" dirty="0"/>
              <a:t>Aleutian Islands Pacific cod average catch (t) by month per year, for the past 5 years</a:t>
            </a:r>
          </a:p>
        </p:txBody>
      </p:sp>
      <p:pic>
        <p:nvPicPr>
          <p:cNvPr id="3" name="Picture 2">
            <a:extLst>
              <a:ext uri="{FF2B5EF4-FFF2-40B4-BE49-F238E27FC236}">
                <a16:creationId xmlns:a16="http://schemas.microsoft.com/office/drawing/2014/main" id="{7C3F3B33-691E-AC52-376B-54B4DF0EBF41}"/>
              </a:ext>
            </a:extLst>
          </p:cNvPr>
          <p:cNvPicPr>
            <a:picLocks noChangeAspect="1"/>
          </p:cNvPicPr>
          <p:nvPr/>
        </p:nvPicPr>
        <p:blipFill>
          <a:blip r:embed="rId2"/>
          <a:stretch>
            <a:fillRect/>
          </a:stretch>
        </p:blipFill>
        <p:spPr>
          <a:xfrm>
            <a:off x="259080" y="1691641"/>
            <a:ext cx="7007622" cy="5166360"/>
          </a:xfrm>
          <a:prstGeom prst="rect">
            <a:avLst/>
          </a:prstGeom>
        </p:spPr>
      </p:pic>
      <p:sp>
        <p:nvSpPr>
          <p:cNvPr id="4" name="TextBox 3">
            <a:extLst>
              <a:ext uri="{FF2B5EF4-FFF2-40B4-BE49-F238E27FC236}">
                <a16:creationId xmlns:a16="http://schemas.microsoft.com/office/drawing/2014/main" id="{93C37607-74F8-8991-083E-2E086680B32D}"/>
              </a:ext>
            </a:extLst>
          </p:cNvPr>
          <p:cNvSpPr txBox="1"/>
          <p:nvPr/>
        </p:nvSpPr>
        <p:spPr>
          <a:xfrm>
            <a:off x="6278880" y="5458103"/>
            <a:ext cx="2606040" cy="830997"/>
          </a:xfrm>
          <a:prstGeom prst="rect">
            <a:avLst/>
          </a:prstGeom>
          <a:noFill/>
        </p:spPr>
        <p:txBody>
          <a:bodyPr wrap="square" rtlCol="0">
            <a:spAutoFit/>
          </a:bodyPr>
          <a:lstStyle/>
          <a:p>
            <a:r>
              <a:rPr lang="en-US" sz="2400" dirty="0"/>
              <a:t>Data from 2018 - October 31, 2022.</a:t>
            </a:r>
          </a:p>
        </p:txBody>
      </p:sp>
      <p:sp>
        <p:nvSpPr>
          <p:cNvPr id="5" name="TextBox 4">
            <a:extLst>
              <a:ext uri="{FF2B5EF4-FFF2-40B4-BE49-F238E27FC236}">
                <a16:creationId xmlns:a16="http://schemas.microsoft.com/office/drawing/2014/main" id="{2BB706B0-7C6D-BB37-3A6F-7E95837CCBC1}"/>
              </a:ext>
            </a:extLst>
          </p:cNvPr>
          <p:cNvSpPr txBox="1"/>
          <p:nvPr/>
        </p:nvSpPr>
        <p:spPr>
          <a:xfrm>
            <a:off x="1559859" y="1179175"/>
            <a:ext cx="798617" cy="461665"/>
          </a:xfrm>
          <a:prstGeom prst="rect">
            <a:avLst/>
          </a:prstGeom>
          <a:noFill/>
        </p:spPr>
        <p:txBody>
          <a:bodyPr wrap="square" rtlCol="0">
            <a:spAutoFit/>
          </a:bodyPr>
          <a:lstStyle/>
          <a:p>
            <a:r>
              <a:rPr lang="en-US" sz="2400" dirty="0"/>
              <a:t>66%</a:t>
            </a:r>
          </a:p>
        </p:txBody>
      </p:sp>
      <p:sp>
        <p:nvSpPr>
          <p:cNvPr id="6" name="Left Brace 5">
            <a:extLst>
              <a:ext uri="{FF2B5EF4-FFF2-40B4-BE49-F238E27FC236}">
                <a16:creationId xmlns:a16="http://schemas.microsoft.com/office/drawing/2014/main" id="{661CE37B-7868-507F-9185-562080B53EFC}"/>
              </a:ext>
            </a:extLst>
          </p:cNvPr>
          <p:cNvSpPr/>
          <p:nvPr/>
        </p:nvSpPr>
        <p:spPr>
          <a:xfrm rot="5400000">
            <a:off x="1503231" y="1037066"/>
            <a:ext cx="651136" cy="175708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7A8E19C0-05DF-BD54-C282-9143DF5AC715}"/>
              </a:ext>
            </a:extLst>
          </p:cNvPr>
          <p:cNvSpPr txBox="1"/>
          <p:nvPr/>
        </p:nvSpPr>
        <p:spPr>
          <a:xfrm>
            <a:off x="3867098" y="4043989"/>
            <a:ext cx="1409803" cy="461664"/>
          </a:xfrm>
          <a:prstGeom prst="rect">
            <a:avLst/>
          </a:prstGeom>
          <a:noFill/>
        </p:spPr>
        <p:txBody>
          <a:bodyPr wrap="square" rtlCol="0">
            <a:spAutoFit/>
          </a:bodyPr>
          <a:lstStyle/>
          <a:p>
            <a:r>
              <a:rPr lang="en-US" sz="2400" dirty="0"/>
              <a:t>34%</a:t>
            </a:r>
          </a:p>
        </p:txBody>
      </p:sp>
      <p:sp>
        <p:nvSpPr>
          <p:cNvPr id="8" name="Left Brace 7">
            <a:extLst>
              <a:ext uri="{FF2B5EF4-FFF2-40B4-BE49-F238E27FC236}">
                <a16:creationId xmlns:a16="http://schemas.microsoft.com/office/drawing/2014/main" id="{14A5DCF5-4C73-8FDF-600F-6E26DFDB1C90}"/>
              </a:ext>
            </a:extLst>
          </p:cNvPr>
          <p:cNvSpPr/>
          <p:nvPr/>
        </p:nvSpPr>
        <p:spPr>
          <a:xfrm rot="5400000">
            <a:off x="3941781" y="3299014"/>
            <a:ext cx="632908" cy="3101787"/>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3632152"/>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p:txBody>
          <a:bodyPr>
            <a:normAutofit fontScale="90000"/>
          </a:bodyPr>
          <a:lstStyle/>
          <a:p>
            <a:r>
              <a:rPr lang="en-US" dirty="0"/>
              <a:t>The Von </a:t>
            </a:r>
            <a:r>
              <a:rPr lang="en-US" dirty="0" err="1"/>
              <a:t>Bertalanffy</a:t>
            </a:r>
            <a:r>
              <a:rPr lang="en-US" dirty="0"/>
              <a:t> growth curve was selected as the most appropriate for Aleutian Islands Pacific cod</a:t>
            </a:r>
          </a:p>
        </p:txBody>
      </p:sp>
      <p:pic>
        <p:nvPicPr>
          <p:cNvPr id="4" name="Picture 3">
            <a:extLst>
              <a:ext uri="{FF2B5EF4-FFF2-40B4-BE49-F238E27FC236}">
                <a16:creationId xmlns:a16="http://schemas.microsoft.com/office/drawing/2014/main" id="{838BCC4F-0B02-A543-6D36-A3265C8468E5}"/>
              </a:ext>
            </a:extLst>
          </p:cNvPr>
          <p:cNvPicPr>
            <a:picLocks noChangeAspect="1"/>
          </p:cNvPicPr>
          <p:nvPr/>
        </p:nvPicPr>
        <p:blipFill>
          <a:blip r:embed="rId2"/>
          <a:stretch>
            <a:fillRect/>
          </a:stretch>
        </p:blipFill>
        <p:spPr>
          <a:xfrm>
            <a:off x="968557" y="1515032"/>
            <a:ext cx="6704452" cy="5342968"/>
          </a:xfrm>
          <a:prstGeom prst="rect">
            <a:avLst/>
          </a:prstGeom>
        </p:spPr>
      </p:pic>
    </p:spTree>
    <p:extLst>
      <p:ext uri="{BB962C8B-B14F-4D97-AF65-F5344CB8AC3E}">
        <p14:creationId xmlns:p14="http://schemas.microsoft.com/office/powerpoint/2010/main" val="3695584840"/>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4D0C6A-9629-7043-AC52-D320E5C9D34A}"/>
              </a:ext>
            </a:extLst>
          </p:cNvPr>
          <p:cNvPicPr>
            <a:picLocks noChangeAspect="1"/>
          </p:cNvPicPr>
          <p:nvPr/>
        </p:nvPicPr>
        <p:blipFill>
          <a:blip r:embed="rId3"/>
          <a:stretch>
            <a:fillRect/>
          </a:stretch>
        </p:blipFill>
        <p:spPr>
          <a:xfrm>
            <a:off x="280851" y="1"/>
            <a:ext cx="8177349" cy="6534410"/>
          </a:xfrm>
          <a:prstGeom prst="rect">
            <a:avLst/>
          </a:prstGeom>
          <a:solidFill>
            <a:schemeClr val="bg1"/>
          </a:solidFill>
        </p:spPr>
      </p:pic>
    </p:spTree>
    <p:extLst>
      <p:ext uri="{BB962C8B-B14F-4D97-AF65-F5344CB8AC3E}">
        <p14:creationId xmlns:p14="http://schemas.microsoft.com/office/powerpoint/2010/main" val="4065147007"/>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5E7B1A-B289-44C2-47E0-44C24483E41E}"/>
              </a:ext>
            </a:extLst>
          </p:cNvPr>
          <p:cNvPicPr>
            <a:picLocks noChangeAspect="1"/>
          </p:cNvPicPr>
          <p:nvPr/>
        </p:nvPicPr>
        <p:blipFill>
          <a:blip r:embed="rId3"/>
          <a:stretch>
            <a:fillRect/>
          </a:stretch>
        </p:blipFill>
        <p:spPr>
          <a:xfrm>
            <a:off x="293911" y="114823"/>
            <a:ext cx="8033657" cy="6419588"/>
          </a:xfrm>
          <a:prstGeom prst="rect">
            <a:avLst/>
          </a:prstGeom>
        </p:spPr>
      </p:pic>
    </p:spTree>
    <p:extLst>
      <p:ext uri="{BB962C8B-B14F-4D97-AF65-F5344CB8AC3E}">
        <p14:creationId xmlns:p14="http://schemas.microsoft.com/office/powerpoint/2010/main" val="3615474587"/>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3767E4-E0F5-3026-0954-FA47CBC5FD83}"/>
              </a:ext>
            </a:extLst>
          </p:cNvPr>
          <p:cNvPicPr>
            <a:picLocks noChangeAspect="1"/>
          </p:cNvPicPr>
          <p:nvPr/>
        </p:nvPicPr>
        <p:blipFill>
          <a:blip r:embed="rId3"/>
          <a:stretch>
            <a:fillRect/>
          </a:stretch>
        </p:blipFill>
        <p:spPr>
          <a:xfrm>
            <a:off x="914400" y="520700"/>
            <a:ext cx="7315200" cy="5816600"/>
          </a:xfrm>
          <a:prstGeom prst="rect">
            <a:avLst/>
          </a:prstGeom>
        </p:spPr>
      </p:pic>
      <p:sp>
        <p:nvSpPr>
          <p:cNvPr id="5" name="Title 1">
            <a:extLst>
              <a:ext uri="{FF2B5EF4-FFF2-40B4-BE49-F238E27FC236}">
                <a16:creationId xmlns:a16="http://schemas.microsoft.com/office/drawing/2014/main" id="{772D0BEC-23A8-0D29-3148-92E2206E3CFD}"/>
              </a:ext>
            </a:extLst>
          </p:cNvPr>
          <p:cNvSpPr>
            <a:spLocks noGrp="1"/>
          </p:cNvSpPr>
          <p:nvPr>
            <p:ph type="title"/>
          </p:nvPr>
        </p:nvSpPr>
        <p:spPr>
          <a:xfrm>
            <a:off x="6750698" y="0"/>
            <a:ext cx="2393302" cy="760911"/>
          </a:xfrm>
        </p:spPr>
        <p:txBody>
          <a:bodyPr/>
          <a:lstStyle/>
          <a:p>
            <a:r>
              <a:rPr lang="en-US" dirty="0"/>
              <a:t>Model 22.1</a:t>
            </a:r>
          </a:p>
        </p:txBody>
      </p:sp>
    </p:spTree>
    <p:extLst>
      <p:ext uri="{BB962C8B-B14F-4D97-AF65-F5344CB8AC3E}">
        <p14:creationId xmlns:p14="http://schemas.microsoft.com/office/powerpoint/2010/main" val="607934677"/>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8DC039-6CAE-B139-00A8-11EB27870A6A}"/>
              </a:ext>
            </a:extLst>
          </p:cNvPr>
          <p:cNvPicPr>
            <a:picLocks noChangeAspect="1"/>
          </p:cNvPicPr>
          <p:nvPr/>
        </p:nvPicPr>
        <p:blipFill>
          <a:blip r:embed="rId3"/>
          <a:stretch>
            <a:fillRect/>
          </a:stretch>
        </p:blipFill>
        <p:spPr>
          <a:xfrm>
            <a:off x="1206500" y="520700"/>
            <a:ext cx="6731000" cy="5816600"/>
          </a:xfrm>
          <a:prstGeom prst="rect">
            <a:avLst/>
          </a:prstGeom>
        </p:spPr>
      </p:pic>
      <p:sp>
        <p:nvSpPr>
          <p:cNvPr id="5" name="Title 1">
            <a:extLst>
              <a:ext uri="{FF2B5EF4-FFF2-40B4-BE49-F238E27FC236}">
                <a16:creationId xmlns:a16="http://schemas.microsoft.com/office/drawing/2014/main" id="{F43A2865-2BCB-F636-3D80-7243BA407E70}"/>
              </a:ext>
            </a:extLst>
          </p:cNvPr>
          <p:cNvSpPr>
            <a:spLocks noGrp="1"/>
          </p:cNvSpPr>
          <p:nvPr>
            <p:ph type="title"/>
          </p:nvPr>
        </p:nvSpPr>
        <p:spPr>
          <a:xfrm>
            <a:off x="6750698" y="0"/>
            <a:ext cx="2393302" cy="760911"/>
          </a:xfrm>
        </p:spPr>
        <p:txBody>
          <a:bodyPr/>
          <a:lstStyle/>
          <a:p>
            <a:r>
              <a:rPr lang="en-US" dirty="0"/>
              <a:t>Model 22.0</a:t>
            </a:r>
          </a:p>
        </p:txBody>
      </p:sp>
    </p:spTree>
    <p:extLst>
      <p:ext uri="{BB962C8B-B14F-4D97-AF65-F5344CB8AC3E}">
        <p14:creationId xmlns:p14="http://schemas.microsoft.com/office/powerpoint/2010/main" val="1228484669"/>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335B-3992-7BEC-01CC-604E73DF91D9}"/>
              </a:ext>
            </a:extLst>
          </p:cNvPr>
          <p:cNvSpPr>
            <a:spLocks noGrp="1"/>
          </p:cNvSpPr>
          <p:nvPr>
            <p:ph type="title"/>
          </p:nvPr>
        </p:nvSpPr>
        <p:spPr/>
        <p:txBody>
          <a:bodyPr/>
          <a:lstStyle/>
          <a:p>
            <a:r>
              <a:rPr lang="en-US" dirty="0"/>
              <a:t>State guideline harvest levels for Aleutian Islands Pacific cod</a:t>
            </a:r>
          </a:p>
        </p:txBody>
      </p:sp>
      <p:pic>
        <p:nvPicPr>
          <p:cNvPr id="5" name="Picture 4">
            <a:extLst>
              <a:ext uri="{FF2B5EF4-FFF2-40B4-BE49-F238E27FC236}">
                <a16:creationId xmlns:a16="http://schemas.microsoft.com/office/drawing/2014/main" id="{5653C118-0E37-320F-7C21-C591C18E6318}"/>
              </a:ext>
            </a:extLst>
          </p:cNvPr>
          <p:cNvPicPr>
            <a:picLocks noChangeAspect="1"/>
          </p:cNvPicPr>
          <p:nvPr/>
        </p:nvPicPr>
        <p:blipFill>
          <a:blip r:embed="rId2"/>
          <a:stretch>
            <a:fillRect/>
          </a:stretch>
        </p:blipFill>
        <p:spPr>
          <a:xfrm>
            <a:off x="717550" y="1870808"/>
            <a:ext cx="7217182" cy="4020038"/>
          </a:xfrm>
          <a:prstGeom prst="rect">
            <a:avLst/>
          </a:prstGeom>
        </p:spPr>
      </p:pic>
    </p:spTree>
    <p:extLst>
      <p:ext uri="{BB962C8B-B14F-4D97-AF65-F5344CB8AC3E}">
        <p14:creationId xmlns:p14="http://schemas.microsoft.com/office/powerpoint/2010/main" val="1852643556"/>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p:txBody>
          <a:bodyPr>
            <a:normAutofit/>
          </a:bodyPr>
          <a:lstStyle/>
          <a:p>
            <a:r>
              <a:rPr lang="en-US" dirty="0"/>
              <a:t>Aleutian Islands Pacific cod catch history, with federal catches by gear type</a:t>
            </a:r>
          </a:p>
        </p:txBody>
      </p:sp>
      <p:pic>
        <p:nvPicPr>
          <p:cNvPr id="4" name="Picture 3">
            <a:extLst>
              <a:ext uri="{FF2B5EF4-FFF2-40B4-BE49-F238E27FC236}">
                <a16:creationId xmlns:a16="http://schemas.microsoft.com/office/drawing/2014/main" id="{9FDB1309-484F-DFCB-6A28-FE543DDFA0A5}"/>
              </a:ext>
            </a:extLst>
          </p:cNvPr>
          <p:cNvPicPr>
            <a:picLocks noChangeAspect="1"/>
          </p:cNvPicPr>
          <p:nvPr/>
        </p:nvPicPr>
        <p:blipFill>
          <a:blip r:embed="rId2"/>
          <a:stretch>
            <a:fillRect/>
          </a:stretch>
        </p:blipFill>
        <p:spPr>
          <a:xfrm>
            <a:off x="472945" y="1471078"/>
            <a:ext cx="7772400" cy="5386922"/>
          </a:xfrm>
          <a:prstGeom prst="rect">
            <a:avLst/>
          </a:prstGeom>
        </p:spPr>
      </p:pic>
      <p:sp>
        <p:nvSpPr>
          <p:cNvPr id="7" name="TextBox 6">
            <a:extLst>
              <a:ext uri="{FF2B5EF4-FFF2-40B4-BE49-F238E27FC236}">
                <a16:creationId xmlns:a16="http://schemas.microsoft.com/office/drawing/2014/main" id="{3628EF06-8921-7D2F-B22D-704BBC7B7E53}"/>
              </a:ext>
            </a:extLst>
          </p:cNvPr>
          <p:cNvSpPr txBox="1"/>
          <p:nvPr/>
        </p:nvSpPr>
        <p:spPr>
          <a:xfrm>
            <a:off x="7060018" y="4848446"/>
            <a:ext cx="1920719" cy="707886"/>
          </a:xfrm>
          <a:prstGeom prst="rect">
            <a:avLst/>
          </a:prstGeom>
          <a:noFill/>
        </p:spPr>
        <p:txBody>
          <a:bodyPr wrap="none" rtlCol="0">
            <a:spAutoFit/>
          </a:bodyPr>
          <a:lstStyle/>
          <a:p>
            <a:r>
              <a:rPr lang="en-US" sz="2000" dirty="0"/>
              <a:t>Tier 5 ABC</a:t>
            </a:r>
          </a:p>
          <a:p>
            <a:r>
              <a:rPr lang="en-US" sz="2000" dirty="0"/>
              <a:t>Model 22.0 ABC</a:t>
            </a:r>
          </a:p>
        </p:txBody>
      </p:sp>
      <p:cxnSp>
        <p:nvCxnSpPr>
          <p:cNvPr id="9" name="Straight Arrow Connector 8">
            <a:extLst>
              <a:ext uri="{FF2B5EF4-FFF2-40B4-BE49-F238E27FC236}">
                <a16:creationId xmlns:a16="http://schemas.microsoft.com/office/drawing/2014/main" id="{41BA5808-0494-0D60-A6EA-0A7A38867F70}"/>
              </a:ext>
            </a:extLst>
          </p:cNvPr>
          <p:cNvCxnSpPr/>
          <p:nvPr/>
        </p:nvCxnSpPr>
        <p:spPr>
          <a:xfrm flipH="1" flipV="1">
            <a:off x="6698255" y="4759287"/>
            <a:ext cx="361763" cy="2644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16199D-F6B1-3607-56EA-3E6BE11ACDB1}"/>
              </a:ext>
            </a:extLst>
          </p:cNvPr>
          <p:cNvCxnSpPr>
            <a:cxnSpLocks/>
          </p:cNvCxnSpPr>
          <p:nvPr/>
        </p:nvCxnSpPr>
        <p:spPr>
          <a:xfrm flipH="1" flipV="1">
            <a:off x="6698255" y="5202389"/>
            <a:ext cx="451692" cy="1845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365838"/>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6245-437A-CFDB-1BE4-FCC700190531}"/>
              </a:ext>
            </a:extLst>
          </p:cNvPr>
          <p:cNvSpPr>
            <a:spLocks noGrp="1"/>
          </p:cNvSpPr>
          <p:nvPr>
            <p:ph type="title"/>
          </p:nvPr>
        </p:nvSpPr>
        <p:spPr>
          <a:xfrm>
            <a:off x="202942" y="365760"/>
            <a:ext cx="8295600" cy="707886"/>
          </a:xfrm>
        </p:spPr>
        <p:txBody>
          <a:bodyPr/>
          <a:lstStyle/>
          <a:p>
            <a:r>
              <a:rPr lang="en-US" dirty="0"/>
              <a:t>Aleutian Islands Pacific cod catch by area</a:t>
            </a:r>
          </a:p>
        </p:txBody>
      </p:sp>
      <p:pic>
        <p:nvPicPr>
          <p:cNvPr id="4" name="Picture 3">
            <a:extLst>
              <a:ext uri="{FF2B5EF4-FFF2-40B4-BE49-F238E27FC236}">
                <a16:creationId xmlns:a16="http://schemas.microsoft.com/office/drawing/2014/main" id="{33A6815A-C728-14B7-1A76-2E7F227EFAEE}"/>
              </a:ext>
            </a:extLst>
          </p:cNvPr>
          <p:cNvPicPr>
            <a:picLocks noChangeAspect="1"/>
          </p:cNvPicPr>
          <p:nvPr/>
        </p:nvPicPr>
        <p:blipFill>
          <a:blip r:embed="rId2"/>
          <a:stretch>
            <a:fillRect/>
          </a:stretch>
        </p:blipFill>
        <p:spPr>
          <a:xfrm>
            <a:off x="412375" y="948140"/>
            <a:ext cx="6693684" cy="5784354"/>
          </a:xfrm>
          <a:prstGeom prst="rect">
            <a:avLst/>
          </a:prstGeom>
        </p:spPr>
      </p:pic>
      <p:sp>
        <p:nvSpPr>
          <p:cNvPr id="5" name="TextBox 4">
            <a:extLst>
              <a:ext uri="{FF2B5EF4-FFF2-40B4-BE49-F238E27FC236}">
                <a16:creationId xmlns:a16="http://schemas.microsoft.com/office/drawing/2014/main" id="{60355DEC-F1B6-A0DF-EFE5-EFAA7F9E888A}"/>
              </a:ext>
            </a:extLst>
          </p:cNvPr>
          <p:cNvSpPr txBox="1"/>
          <p:nvPr/>
        </p:nvSpPr>
        <p:spPr>
          <a:xfrm>
            <a:off x="6511489" y="5495314"/>
            <a:ext cx="2346181" cy="707886"/>
          </a:xfrm>
          <a:prstGeom prst="rect">
            <a:avLst/>
          </a:prstGeom>
          <a:noFill/>
        </p:spPr>
        <p:txBody>
          <a:bodyPr wrap="square">
            <a:spAutoFit/>
          </a:bodyPr>
          <a:lstStyle/>
          <a:p>
            <a:r>
              <a:rPr lang="en-US" sz="2000" dirty="0"/>
              <a:t>1993-2022 (October 31)</a:t>
            </a:r>
          </a:p>
        </p:txBody>
      </p:sp>
      <p:pic>
        <p:nvPicPr>
          <p:cNvPr id="3" name="Picture 2">
            <a:extLst>
              <a:ext uri="{FF2B5EF4-FFF2-40B4-BE49-F238E27FC236}">
                <a16:creationId xmlns:a16="http://schemas.microsoft.com/office/drawing/2014/main" id="{A053C939-EBD1-61BC-6C80-55CB9FCFE0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1" t="6195" r="5498"/>
          <a:stretch/>
        </p:blipFill>
        <p:spPr bwMode="auto">
          <a:xfrm>
            <a:off x="6511489" y="1064630"/>
            <a:ext cx="2448745" cy="180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088240"/>
      </p:ext>
    </p:extLst>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sld>
</file>

<file path=ppt/theme/theme1.xml><?xml version="1.0" encoding="utf-8"?>
<a:theme xmlns:a="http://schemas.openxmlformats.org/drawingml/2006/main" name="TITLE SLIDES: Horizontal Stacked Logo">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_Standard_2022" id="{5B0639C9-2A89-5B4F-B1E2-F1AC36437CA4}" vid="{D924A02C-0E4F-524A-BD1F-A11271519F27}"/>
    </a:ext>
  </a:extLst>
</a:theme>
</file>

<file path=ppt/theme/theme2.xml><?xml version="1.0" encoding="utf-8"?>
<a:theme xmlns:a="http://schemas.openxmlformats.org/drawingml/2006/main" name="Content Option 1  |  End Slide">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Slides_Standard_2022" id="{5B0639C9-2A89-5B4F-B1E2-F1AC36437CA4}" vid="{7985209B-9204-3C4F-91C6-E38E397DE8C4}"/>
    </a:ext>
  </a:extLst>
</a:theme>
</file>

<file path=ppt/theme/theme3.xml><?xml version="1.0" encoding="utf-8"?>
<a:theme xmlns:a="http://schemas.openxmlformats.org/drawingml/2006/main" name="TITLE SLIDES: Vertical Stacked Logo">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_Standard_2022" id="{5B0639C9-2A89-5B4F-B1E2-F1AC36437CA4}" vid="{D284A284-9E22-FD41-9498-B50724F7AF25}"/>
    </a:ext>
  </a:extLst>
</a:theme>
</file>

<file path=ppt/theme/theme4.xml><?xml version="1.0" encoding="utf-8"?>
<a:theme xmlns:a="http://schemas.openxmlformats.org/drawingml/2006/main" name="Content Option 2">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Slides_Standard_2022" id="{5B0639C9-2A89-5B4F-B1E2-F1AC36437CA4}" vid="{05B43F0B-1C29-EC4C-83E8-C4A16314045F}"/>
    </a:ext>
  </a:extLst>
</a:theme>
</file>

<file path=ppt/theme/theme5.xml><?xml version="1.0" encoding="utf-8"?>
<a:theme xmlns:a="http://schemas.openxmlformats.org/drawingml/2006/main" name="Divider Slides">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Slides_Standard_2022" id="{5B0639C9-2A89-5B4F-B1E2-F1AC36437CA4}" vid="{0EF5298B-293B-0248-8F76-804597858B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TITLE SLIDES: Horizontal Stacked Logo</Template>
  <TotalTime>9422</TotalTime>
  <Words>1792</Words>
  <Application>Microsoft Macintosh PowerPoint</Application>
  <PresentationFormat>On-screen Show (4:3)</PresentationFormat>
  <Paragraphs>349</Paragraphs>
  <Slides>64</Slides>
  <Notes>10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64</vt:i4>
      </vt:variant>
    </vt:vector>
  </HeadingPairs>
  <TitlesOfParts>
    <vt:vector size="75" baseType="lpstr">
      <vt:lpstr>Arial</vt:lpstr>
      <vt:lpstr>Arial Narrow</vt:lpstr>
      <vt:lpstr>Calibri</vt:lpstr>
      <vt:lpstr>Cambria</vt:lpstr>
      <vt:lpstr>Helvetica</vt:lpstr>
      <vt:lpstr>Wingdings 2</vt:lpstr>
      <vt:lpstr>TITLE SLIDES: Horizontal Stacked Logo</vt:lpstr>
      <vt:lpstr>Content Option 1  |  End Slide</vt:lpstr>
      <vt:lpstr>TITLE SLIDES: Vertical Stacked Logo</vt:lpstr>
      <vt:lpstr>Content Option 2</vt:lpstr>
      <vt:lpstr>Divider Slides</vt:lpstr>
      <vt:lpstr>Assessment of the Pacific cod stock in the Aleutian Islands</vt:lpstr>
      <vt:lpstr>Aleutian Islands Pacific cod</vt:lpstr>
      <vt:lpstr>Aleutian Islands Pacific cod trawl survey estimates by NMFS area</vt:lpstr>
      <vt:lpstr>Aleutian Islands Pacific cod trawl survey estimates by NMFS area</vt:lpstr>
      <vt:lpstr>Aleutian Islands cod fishery</vt:lpstr>
      <vt:lpstr>Aleutian Islands Pacific cod average catch (t) by month per year, for the past 5 years</vt:lpstr>
      <vt:lpstr>State guideline harvest levels for Aleutian Islands Pacific cod</vt:lpstr>
      <vt:lpstr>Aleutian Islands Pacific cod catch history, with federal catches by gear type</vt:lpstr>
      <vt:lpstr>Aleutian Islands Pacific cod catch by area</vt:lpstr>
      <vt:lpstr>PowerPoint Presentation</vt:lpstr>
      <vt:lpstr>PowerPoint Presentation</vt:lpstr>
      <vt:lpstr>Assessment methodology </vt:lpstr>
      <vt:lpstr>In 2022 the age structured model methodology moved from ADMB to Stock Synthesis</vt:lpstr>
      <vt:lpstr>Model 22.0</vt:lpstr>
      <vt:lpstr>Other model parameterizations</vt:lpstr>
      <vt:lpstr>PowerPoint Presentation</vt:lpstr>
      <vt:lpstr>PowerPoint Presentation</vt:lpstr>
      <vt:lpstr>Survey length frequencies from fishery and surveys</vt:lpstr>
      <vt:lpstr>Aleutian Islands Pacific cod trawl and longline survey estimates 1991 - 2022</vt:lpstr>
      <vt:lpstr>Aleutian Islands longline survey samples to Amchitka Pass (~half of the management unit)</vt:lpstr>
      <vt:lpstr>Longline survey uses gear similar to that used in the fishery </vt:lpstr>
      <vt:lpstr>Model 22.1 fit to trawl and longline survey</vt:lpstr>
      <vt:lpstr>Reference points for Aleutian Islands Pacific cod based on Model 22.1</vt:lpstr>
      <vt:lpstr>Model 22.0 fit to trawl survey</vt:lpstr>
      <vt:lpstr>Reference points for Aleutian Islands Pacific cod based on Model 22.0</vt:lpstr>
      <vt:lpstr>Model 22.0 likelihood profile over mean recruitment</vt:lpstr>
      <vt:lpstr>Model 22.1 likelihood profile over mean recruitment</vt:lpstr>
      <vt:lpstr>Spawning biomass estimate based on Model 22.1 (blue), 22.0 (red)</vt:lpstr>
      <vt:lpstr>Recruitment based on Model 22.1 (blue), 22.0 (red)</vt:lpstr>
      <vt:lpstr>Numbers based on Model 22.1 (blue), 22.0 (red)</vt:lpstr>
      <vt:lpstr>Model 22.0 numbers at age, 2010-2022</vt:lpstr>
      <vt:lpstr>Relative spawning output (B/B35%) with respect to fishing intensity (F/F35%) for Model 22.0</vt:lpstr>
      <vt:lpstr>Relative spawning output (B/B35%) with respect to fishing intensity (F/F35%) for Model 22.1</vt:lpstr>
      <vt:lpstr>Model 22.0</vt:lpstr>
      <vt:lpstr>Model 22.1</vt:lpstr>
      <vt:lpstr>Model 22.1 Retrospective plot of spawning biomass</vt:lpstr>
      <vt:lpstr>Model 22.0 Retrospective plot of spawning biomass</vt:lpstr>
      <vt:lpstr>Model 22.1 Retrospective plot of spawning biomass relative to unfished (B/B0)</vt:lpstr>
      <vt:lpstr>Model 22.0 Retrospective plot of spawning biomass relative to unfished (B/B0)</vt:lpstr>
      <vt:lpstr>Tier 5 random effects estimate of Aleutian Islands Pacific cod biomass from the NMFS Trawl Survey, 1991 - 2022</vt:lpstr>
      <vt:lpstr>Tier 5 Reference point table</vt:lpstr>
      <vt:lpstr>Risk Table* for Aleutian Islands Pacific cod  *SSC 2021: “risk” is the risk of the ABC exceeding the true (but unknown) OFL</vt:lpstr>
      <vt:lpstr>Risk Table: Assessment Considerations </vt:lpstr>
      <vt:lpstr>Risk Table: Population Dynamics Considerations</vt:lpstr>
      <vt:lpstr>Risk Table: Environmental/Ecosystem Considerations</vt:lpstr>
      <vt:lpstr>Water temperatures in the Aleutian Islands have been above the long term mean since at least 2014</vt:lpstr>
      <vt:lpstr>Risk Table: Environmental/Ecosystem Considerations</vt:lpstr>
      <vt:lpstr>PowerPoint Presentation</vt:lpstr>
      <vt:lpstr>Risk Table: Environmental/Ecosystem Considerations</vt:lpstr>
      <vt:lpstr>Fish condition of Aleutian Islands  Pacific cod</vt:lpstr>
      <vt:lpstr>Risk Table: Environmental/Ecosystem Considerations</vt:lpstr>
      <vt:lpstr>Risk Table: Fishery Performance Considerations</vt:lpstr>
      <vt:lpstr>Future work:</vt:lpstr>
      <vt:lpstr>Questions?</vt:lpstr>
      <vt:lpstr>Bottom line</vt:lpstr>
      <vt:lpstr>Tier 3 vs. Tier 5 Harvest Control Rule</vt:lpstr>
      <vt:lpstr>Should a lower ABC be recommended?  *SSC 2021: “risk” is the risk of the ABC exceeding the true (but unknown) OFL</vt:lpstr>
      <vt:lpstr>Potential reasons that the Tier 5 ABC exceeds the true (but unknown) OFL </vt:lpstr>
      <vt:lpstr>Questions?</vt:lpstr>
      <vt:lpstr>The Von Bertalanffy growth curve was selected as the most appropriate for Aleutian Islands Pacific cod</vt:lpstr>
      <vt:lpstr>PowerPoint Presentation</vt:lpstr>
      <vt:lpstr>PowerPoint Presentation</vt:lpstr>
      <vt:lpstr>Model 22.1</vt:lpstr>
      <vt:lpstr>Model 22.0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in cod genomics research?</dc:title>
  <dc:creator>ingrid.spies</dc:creator>
  <cp:lastModifiedBy>ingrid.spies</cp:lastModifiedBy>
  <cp:revision>40</cp:revision>
  <dcterms:created xsi:type="dcterms:W3CDTF">2022-05-09T18:27:22Z</dcterms:created>
  <dcterms:modified xsi:type="dcterms:W3CDTF">2022-11-15T20:21:42Z</dcterms:modified>
</cp:coreProperties>
</file>