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0" r:id="rId1"/>
    <p:sldMasterId id="2147484200" r:id="rId2"/>
    <p:sldMasterId id="2147484179" r:id="rId3"/>
    <p:sldMasterId id="2147484188" r:id="rId4"/>
    <p:sldMasterId id="2147484195" r:id="rId5"/>
    <p:sldMasterId id="2147484238" r:id="rId6"/>
    <p:sldMasterId id="2147484259" r:id="rId7"/>
    <p:sldMasterId id="2147484262" r:id="rId8"/>
    <p:sldMasterId id="2147484269" r:id="rId9"/>
  </p:sldMasterIdLst>
  <p:notesMasterIdLst>
    <p:notesMasterId r:id="rId36"/>
  </p:notesMasterIdLst>
  <p:sldIdLst>
    <p:sldId id="306" r:id="rId10"/>
    <p:sldId id="339" r:id="rId11"/>
    <p:sldId id="324" r:id="rId12"/>
    <p:sldId id="325" r:id="rId13"/>
    <p:sldId id="340" r:id="rId14"/>
    <p:sldId id="347" r:id="rId15"/>
    <p:sldId id="341" r:id="rId16"/>
    <p:sldId id="342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4" r:id="rId25"/>
    <p:sldId id="335" r:id="rId26"/>
    <p:sldId id="343" r:id="rId27"/>
    <p:sldId id="337" r:id="rId28"/>
    <p:sldId id="338" r:id="rId29"/>
    <p:sldId id="314" r:id="rId30"/>
    <p:sldId id="348" r:id="rId31"/>
    <p:sldId id="346" r:id="rId32"/>
    <p:sldId id="312" r:id="rId33"/>
    <p:sldId id="344" r:id="rId34"/>
    <p:sldId id="345" r:id="rId35"/>
  </p:sldIdLst>
  <p:sldSz cx="9144000" cy="6858000" type="screen4x3"/>
  <p:notesSz cx="7023100" cy="93091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F1A"/>
    <a:srgbClr val="13B9C2"/>
    <a:srgbClr val="10D3DC"/>
    <a:srgbClr val="003155"/>
    <a:srgbClr val="103D72"/>
    <a:srgbClr val="2A7DE2"/>
    <a:srgbClr val="1A428A"/>
    <a:srgbClr val="C25613"/>
    <a:srgbClr val="AF292E"/>
    <a:srgbClr val="007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1" autoAdjust="0"/>
    <p:restoredTop sz="88716" autoAdjust="0"/>
  </p:normalViewPr>
  <p:slideViewPr>
    <p:cSldViewPr snapToGrid="0" snapToObjects="1">
      <p:cViewPr varScale="1">
        <p:scale>
          <a:sx n="58" d="100"/>
          <a:sy n="58" d="100"/>
        </p:scale>
        <p:origin x="1541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mfs.local\AKC-ABL\Users2\chris.kondzela\My%20Documents\Bycatch\Chum%20bycatch%20sample%20cou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mfs.local\AKC-ABL\Genetics\Bycatch\Chum\2017\Tech%20Memo\2017%20Figs%20&amp;%20Tables-CK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mfs.local\AKC-ABL\Genetics\Bycatch\Chum\2017\Tech%20Memo\2017%20Figs%20&amp;%20Tables-CK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mfs.local\AKC-ABL\Genetics\Bycatch\Chum\2017\Tech%20Memo\2017%20Figs%20&amp;%20Tables-CK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nmfs.local\AKC-ABL\Genetics\Bycatch\Chum\2013\Data%20Analyses\Subsampling\2013%20ChumBY%20Subsampling%20comparison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mfs.local\AKC-ABL\Genetics\Bycatch\Chum\Total%20chum%20bycatch%20by%20ye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mfs.local\AKC-ABL\Genetics\Bycatch\Chum\2016\Data%20Analyses\Figures%20&amp;%20Tables%20for%20Tech%20Memo\2016%20Figures%20&amp;%20Tables%20for%20Tech%20Memo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mfs.local\AKC-ABL\Genetics\Bycatch\Chum\2017\Tech%20Memo\2017%20Figs%20&amp;%20Tables-CK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mfs.local\AKC-ABL\Genetics\Bycatch\Chum\2017\Tech%20Memo\2017%20Figs%20&amp;%20Tables-CK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mfs.local\AKC-ABL\Genetics\Bycatch\Chum\2017\Tech%20Memo\2017%20Figs%20&amp;%20Tables-CK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mfs.local\AKC-ABL\Genetics\Bycatch\Chum\2017\Tech%20Memo\2017%20Figs%20&amp;%20Tables-CK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mfs.local\AKC-ABL\Genetics\Bycatch\Chum\2017\Tech%20Memo\2017%20Figs%20&amp;%20Tables-CK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6242114472535"/>
          <c:y val="4.0231554389034703E-2"/>
          <c:w val="0.86830190634065474"/>
          <c:h val="0.8523692038495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Received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numRef>
              <c:f>Sheet1!$A$3:$A$10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Sheet1!$C$3:$C$10</c:f>
              <c:numCache>
                <c:formatCode>General</c:formatCode>
                <c:ptCount val="8"/>
                <c:pt idx="0">
                  <c:v>1525</c:v>
                </c:pt>
                <c:pt idx="1">
                  <c:v>708</c:v>
                </c:pt>
                <c:pt idx="2">
                  <c:v>4094</c:v>
                </c:pt>
                <c:pt idx="3">
                  <c:v>7237</c:v>
                </c:pt>
                <c:pt idx="4">
                  <c:v>7612</c:v>
                </c:pt>
                <c:pt idx="5">
                  <c:v>11043</c:v>
                </c:pt>
                <c:pt idx="6">
                  <c:v>12815</c:v>
                </c:pt>
                <c:pt idx="7">
                  <c:v>10317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B-478B-BF47-58A9D5C9E531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Genotyped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cat>
            <c:numRef>
              <c:f>Sheet1!$A$3:$A$10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Sheet1!$D$3:$D$10</c:f>
              <c:numCache>
                <c:formatCode>General</c:formatCode>
                <c:ptCount val="8"/>
                <c:pt idx="0">
                  <c:v>1525</c:v>
                </c:pt>
                <c:pt idx="1">
                  <c:v>708</c:v>
                </c:pt>
                <c:pt idx="2">
                  <c:v>4094</c:v>
                </c:pt>
                <c:pt idx="3">
                  <c:v>1826</c:v>
                </c:pt>
                <c:pt idx="4">
                  <c:v>1892</c:v>
                </c:pt>
                <c:pt idx="5">
                  <c:v>2762</c:v>
                </c:pt>
                <c:pt idx="6">
                  <c:v>2136</c:v>
                </c:pt>
                <c:pt idx="7">
                  <c:v>2287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1B-478B-BF47-58A9D5C9E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00846976"/>
        <c:axId val="350801824"/>
      </c:barChart>
      <c:catAx>
        <c:axId val="30084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801824"/>
        <c:crosses val="autoZero"/>
        <c:auto val="1"/>
        <c:lblAlgn val="ctr"/>
        <c:lblOffset val="100"/>
        <c:noMultiLvlLbl val="0"/>
      </c:catAx>
      <c:valAx>
        <c:axId val="350801824"/>
        <c:scaling>
          <c:orientation val="minMax"/>
          <c:max val="13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46976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4383634983811391"/>
          <c:y val="7.4860274818588854E-2"/>
          <c:w val="0.35722259079294955"/>
          <c:h val="0.18631526941485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918123872059735E-2"/>
          <c:y val="0.16594138075876003"/>
          <c:w val="0.88903741519620028"/>
          <c:h val="0.692262904137579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Sheet1!$A$3:$A$15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Sheet1!$B$3:$B$15</c:f>
              <c:numCache>
                <c:formatCode>General</c:formatCode>
                <c:ptCount val="13"/>
                <c:pt idx="0">
                  <c:v>4.1356492969396195E-3</c:v>
                </c:pt>
                <c:pt idx="1">
                  <c:v>0</c:v>
                </c:pt>
                <c:pt idx="2">
                  <c:v>2.553191489361702E-3</c:v>
                </c:pt>
                <c:pt idx="3">
                  <c:v>0</c:v>
                </c:pt>
                <c:pt idx="4">
                  <c:v>2.8231797919762259E-2</c:v>
                </c:pt>
                <c:pt idx="5">
                  <c:v>3.4640000000000001E-3</c:v>
                </c:pt>
                <c:pt idx="8">
                  <c:v>1.7543859649122807E-3</c:v>
                </c:pt>
                <c:pt idx="9">
                  <c:v>2.6132404181184671E-3</c:v>
                </c:pt>
                <c:pt idx="10">
                  <c:v>2.0491803278688526E-3</c:v>
                </c:pt>
                <c:pt idx="11">
                  <c:v>9.9850224663005499E-4</c:v>
                </c:pt>
                <c:pt idx="12">
                  <c:v>4.5004500450045003E-4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E-4CC7-AF96-51B929B7EB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cat>
            <c:numRef>
              <c:f>Sheet1!$A$3:$A$15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Sheet1!$C$3:$C$15</c:f>
              <c:numCache>
                <c:formatCode>General</c:formatCode>
                <c:ptCount val="13"/>
                <c:pt idx="0">
                  <c:v>0.16211745244003309</c:v>
                </c:pt>
                <c:pt idx="1">
                  <c:v>0.19295154185022026</c:v>
                </c:pt>
                <c:pt idx="2">
                  <c:v>0.12936170212765957</c:v>
                </c:pt>
                <c:pt idx="3">
                  <c:v>8.3333333333333329E-2</c:v>
                </c:pt>
                <c:pt idx="4">
                  <c:v>0.34843982169390786</c:v>
                </c:pt>
                <c:pt idx="5">
                  <c:v>0.15</c:v>
                </c:pt>
                <c:pt idx="8">
                  <c:v>5.526315789473684E-2</c:v>
                </c:pt>
                <c:pt idx="9">
                  <c:v>0.27961672473867594</c:v>
                </c:pt>
                <c:pt idx="10">
                  <c:v>0.51366120218579236</c:v>
                </c:pt>
                <c:pt idx="11">
                  <c:v>0.20519221168247628</c:v>
                </c:pt>
                <c:pt idx="12">
                  <c:v>0.27542754275427545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3E-4CC7-AF96-51B929B7EB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1A428A"/>
            </a:solidFill>
            <a:ln>
              <a:noFill/>
            </a:ln>
            <a:effectLst/>
          </c:spPr>
          <c:invertIfNegative val="0"/>
          <c:cat>
            <c:numRef>
              <c:f>Sheet1!$A$3:$A$15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Sheet1!$D$3:$D$15</c:f>
              <c:numCache>
                <c:formatCode>General</c:formatCode>
                <c:ptCount val="13"/>
                <c:pt idx="0">
                  <c:v>0.6898263027295285</c:v>
                </c:pt>
                <c:pt idx="1">
                  <c:v>0.51013215859030836</c:v>
                </c:pt>
                <c:pt idx="2">
                  <c:v>0.61787234042553196</c:v>
                </c:pt>
                <c:pt idx="3">
                  <c:v>0.63265306122448983</c:v>
                </c:pt>
                <c:pt idx="4">
                  <c:v>0.47176820208023773</c:v>
                </c:pt>
                <c:pt idx="5">
                  <c:v>0.56004600000000004</c:v>
                </c:pt>
                <c:pt idx="8">
                  <c:v>0.70789473684210524</c:v>
                </c:pt>
                <c:pt idx="9">
                  <c:v>0.60540069686411146</c:v>
                </c:pt>
                <c:pt idx="10">
                  <c:v>0.4248633879781421</c:v>
                </c:pt>
                <c:pt idx="11">
                  <c:v>0.6445332001997004</c:v>
                </c:pt>
                <c:pt idx="12">
                  <c:v>0.60621062106210621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3E-4CC7-AF96-51B929B7EB0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Sheet1!$A$3:$A$15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Sheet1!$E$3:$E$15</c:f>
              <c:numCache>
                <c:formatCode>General</c:formatCode>
                <c:ptCount val="13"/>
                <c:pt idx="0">
                  <c:v>0.13482216708023159</c:v>
                </c:pt>
                <c:pt idx="1">
                  <c:v>0.27841409691629954</c:v>
                </c:pt>
                <c:pt idx="2">
                  <c:v>0.21702127659574469</c:v>
                </c:pt>
                <c:pt idx="3">
                  <c:v>0.25340136054421769</c:v>
                </c:pt>
                <c:pt idx="4">
                  <c:v>0.13670133729569092</c:v>
                </c:pt>
                <c:pt idx="5">
                  <c:v>0.25404199999999999</c:v>
                </c:pt>
                <c:pt idx="8">
                  <c:v>0.21052631578947367</c:v>
                </c:pt>
                <c:pt idx="9">
                  <c:v>0.10627177700348432</c:v>
                </c:pt>
                <c:pt idx="10">
                  <c:v>5.6010928961748634E-2</c:v>
                </c:pt>
                <c:pt idx="11">
                  <c:v>0.14278582126809786</c:v>
                </c:pt>
                <c:pt idx="12">
                  <c:v>0.10936093609360936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3E-4CC7-AF96-51B929B7EB0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bg2">
                <a:lumMod val="75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Sheet1!$A$3:$A$15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Sheet1!$F$3:$F$15</c:f>
              <c:numCache>
                <c:formatCode>General</c:formatCode>
                <c:ptCount val="13"/>
                <c:pt idx="0">
                  <c:v>7.4441687344913151E-3</c:v>
                </c:pt>
                <c:pt idx="1">
                  <c:v>1.3215859030837005E-2</c:v>
                </c:pt>
                <c:pt idx="2">
                  <c:v>2.9787234042553193E-2</c:v>
                </c:pt>
                <c:pt idx="3">
                  <c:v>2.7210884353741496E-2</c:v>
                </c:pt>
                <c:pt idx="4">
                  <c:v>1.2630014858841011E-2</c:v>
                </c:pt>
                <c:pt idx="5">
                  <c:v>3.1178000000000001E-2</c:v>
                </c:pt>
                <c:pt idx="8">
                  <c:v>2.456140350877193E-2</c:v>
                </c:pt>
                <c:pt idx="9">
                  <c:v>4.3554006968641113E-3</c:v>
                </c:pt>
                <c:pt idx="10">
                  <c:v>3.4153005464480873E-3</c:v>
                </c:pt>
                <c:pt idx="11">
                  <c:v>6.4902646030953566E-3</c:v>
                </c:pt>
                <c:pt idx="12">
                  <c:v>8.1008100810081012E-3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3E-4CC7-AF96-51B929B7EB0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Sheet1!$A$3:$A$15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Sheet1!$G$3:$G$15</c:f>
              <c:numCache>
                <c:formatCode>General</c:formatCode>
                <c:ptCount val="13"/>
                <c:pt idx="0">
                  <c:v>1.6542597187758478E-3</c:v>
                </c:pt>
                <c:pt idx="1">
                  <c:v>5.2863436123348016E-3</c:v>
                </c:pt>
                <c:pt idx="2">
                  <c:v>3.4042553191489361E-3</c:v>
                </c:pt>
                <c:pt idx="3">
                  <c:v>3.4013605442176869E-3</c:v>
                </c:pt>
                <c:pt idx="4">
                  <c:v>2.2288261515601782E-3</c:v>
                </c:pt>
                <c:pt idx="5">
                  <c:v>1.155E-3</c:v>
                </c:pt>
                <c:pt idx="9">
                  <c:v>1.7421602787456446E-3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13E-4CC7-AF96-51B929B7E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81823736"/>
        <c:axId val="181824128"/>
      </c:barChart>
      <c:catAx>
        <c:axId val="181823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4128"/>
        <c:crosses val="autoZero"/>
        <c:auto val="1"/>
        <c:lblAlgn val="ctr"/>
        <c:lblOffset val="100"/>
        <c:noMultiLvlLbl val="0"/>
      </c:catAx>
      <c:valAx>
        <c:axId val="1818241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7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99476988453364"/>
          <c:y val="4.2904834351498243E-2"/>
          <c:w val="0.51335910104743121"/>
          <c:h val="7.00369966425012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69310352432688E-3"/>
          <c:y val="4.2083333333333334E-2"/>
          <c:w val="0.9961630689647567"/>
          <c:h val="0.841018306256021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 14'!$AK$5</c:f>
              <c:strCache>
                <c:ptCount val="1"/>
                <c:pt idx="0">
                  <c:v>E GOA/PNW</c:v>
                </c:pt>
              </c:strCache>
            </c:strRef>
          </c:tx>
          <c:spPr>
            <a:solidFill>
              <a:srgbClr val="4575B4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14'!$AL$4:$AN$4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14'!$AL$5:$AN$5</c:f>
              <c:numCache>
                <c:formatCode>General</c:formatCode>
                <c:ptCount val="3"/>
                <c:pt idx="0">
                  <c:v>0.74399999999999999</c:v>
                </c:pt>
                <c:pt idx="1">
                  <c:v>0.63290000000000002</c:v>
                </c:pt>
                <c:pt idx="2" formatCode="0.000">
                  <c:v>0.30740000000000001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8-4512-AABB-298B0EC06F7D}"/>
            </c:ext>
          </c:extLst>
        </c:ser>
        <c:ser>
          <c:idx val="1"/>
          <c:order val="1"/>
          <c:tx>
            <c:strRef>
              <c:f>'fig 14'!$AK$6</c:f>
              <c:strCache>
                <c:ptCount val="1"/>
                <c:pt idx="0">
                  <c:v>SW Alaska</c:v>
                </c:pt>
              </c:strCache>
            </c:strRef>
          </c:tx>
          <c:spPr>
            <a:solidFill>
              <a:srgbClr val="91BFDB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14'!$AL$4:$AN$4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14'!$AL$6:$AN$6</c:f>
              <c:numCache>
                <c:formatCode>General</c:formatCode>
                <c:ptCount val="3"/>
                <c:pt idx="0">
                  <c:v>5.1999999999999998E-3</c:v>
                </c:pt>
                <c:pt idx="1">
                  <c:v>2.93E-2</c:v>
                </c:pt>
                <c:pt idx="2" formatCode="0.000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08-4512-AABB-298B0EC06F7D}"/>
            </c:ext>
          </c:extLst>
        </c:ser>
        <c:ser>
          <c:idx val="2"/>
          <c:order val="2"/>
          <c:tx>
            <c:strRef>
              <c:f>'fig 14'!$AK$7</c:f>
              <c:strCache>
                <c:ptCount val="1"/>
                <c:pt idx="0">
                  <c:v>Up/Mid Yukon</c:v>
                </c:pt>
              </c:strCache>
            </c:strRef>
          </c:tx>
          <c:spPr>
            <a:solidFill>
              <a:srgbClr val="E0F3F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14'!$AL$4:$AN$4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14'!$AL$7:$AN$7</c:f>
              <c:numCache>
                <c:formatCode>General</c:formatCode>
                <c:ptCount val="3"/>
                <c:pt idx="0">
                  <c:v>3.2000000000000001E-2</c:v>
                </c:pt>
                <c:pt idx="1">
                  <c:v>4.5900000000000003E-2</c:v>
                </c:pt>
                <c:pt idx="2" formatCode="0.000">
                  <c:v>1.09E-2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08-4512-AABB-298B0EC06F7D}"/>
            </c:ext>
          </c:extLst>
        </c:ser>
        <c:ser>
          <c:idx val="3"/>
          <c:order val="3"/>
          <c:tx>
            <c:strRef>
              <c:f>'fig 14'!$AK$8</c:f>
              <c:strCache>
                <c:ptCount val="1"/>
                <c:pt idx="0">
                  <c:v>Western AK</c:v>
                </c:pt>
              </c:strCache>
            </c:strRef>
          </c:tx>
          <c:spPr>
            <a:solidFill>
              <a:srgbClr val="FEE09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14'!$AL$4:$AN$4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14'!$AL$8:$AN$8</c:f>
              <c:numCache>
                <c:formatCode>General</c:formatCode>
                <c:ptCount val="3"/>
                <c:pt idx="0">
                  <c:v>0.1048</c:v>
                </c:pt>
                <c:pt idx="1">
                  <c:v>0.12759999999999999</c:v>
                </c:pt>
                <c:pt idx="2" formatCode="0.000">
                  <c:v>0.12239999999999999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08-4512-AABB-298B0EC06F7D}"/>
            </c:ext>
          </c:extLst>
        </c:ser>
        <c:ser>
          <c:idx val="4"/>
          <c:order val="4"/>
          <c:tx>
            <c:strRef>
              <c:f>'fig 14'!$AK$9</c:f>
              <c:strCache>
                <c:ptCount val="1"/>
                <c:pt idx="0">
                  <c:v>NE Asia</c:v>
                </c:pt>
              </c:strCache>
            </c:strRef>
          </c:tx>
          <c:spPr>
            <a:solidFill>
              <a:srgbClr val="FC8D5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14'!$AL$4:$AN$4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14'!$AL$9:$AN$9</c:f>
              <c:numCache>
                <c:formatCode>General</c:formatCode>
                <c:ptCount val="3"/>
                <c:pt idx="0">
                  <c:v>7.2599999999999998E-2</c:v>
                </c:pt>
                <c:pt idx="1">
                  <c:v>0.12429999999999999</c:v>
                </c:pt>
                <c:pt idx="2" formatCode="0.000">
                  <c:v>0.30620000000000003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08-4512-AABB-298B0EC06F7D}"/>
            </c:ext>
          </c:extLst>
        </c:ser>
        <c:ser>
          <c:idx val="5"/>
          <c:order val="5"/>
          <c:tx>
            <c:strRef>
              <c:f>'fig 14'!$AK$10</c:f>
              <c:strCache>
                <c:ptCount val="1"/>
                <c:pt idx="0">
                  <c:v>SE Asia</c:v>
                </c:pt>
              </c:strCache>
            </c:strRef>
          </c:tx>
          <c:spPr>
            <a:solidFill>
              <a:srgbClr val="D7302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14'!$AL$4:$AN$4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14'!$AL$10:$AN$10</c:f>
              <c:numCache>
                <c:formatCode>General</c:formatCode>
                <c:ptCount val="3"/>
                <c:pt idx="0">
                  <c:v>4.1300000000000003E-2</c:v>
                </c:pt>
                <c:pt idx="1">
                  <c:v>3.9899999999999998E-2</c:v>
                </c:pt>
                <c:pt idx="2" formatCode="0.000">
                  <c:v>0.2392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08-4512-AABB-298B0EC06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51376256"/>
        <c:axId val="351373904"/>
      </c:barChart>
      <c:catAx>
        <c:axId val="35137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373904"/>
        <c:crosses val="autoZero"/>
        <c:auto val="1"/>
        <c:lblAlgn val="ctr"/>
        <c:lblOffset val="0"/>
        <c:noMultiLvlLbl val="0"/>
      </c:catAx>
      <c:valAx>
        <c:axId val="3513739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5137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69310352432688E-3"/>
          <c:y val="4.2083333333333334E-2"/>
          <c:w val="0.9961630689647567"/>
          <c:h val="0.841018306256021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 14'!$AP$5</c:f>
              <c:strCache>
                <c:ptCount val="1"/>
                <c:pt idx="0">
                  <c:v>E GOA/PNW</c:v>
                </c:pt>
              </c:strCache>
            </c:strRef>
          </c:tx>
          <c:spPr>
            <a:solidFill>
              <a:srgbClr val="4575B4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14'!$AQ$4:$AS$4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14'!$AQ$5:$AS$5</c:f>
              <c:numCache>
                <c:formatCode>General</c:formatCode>
                <c:ptCount val="3"/>
                <c:pt idx="0">
                  <c:v>0.3695</c:v>
                </c:pt>
                <c:pt idx="1">
                  <c:v>0.31069999999999998</c:v>
                </c:pt>
                <c:pt idx="2" formatCode="0.000">
                  <c:v>0.1043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B-4DA1-BDF9-D33928B38278}"/>
            </c:ext>
          </c:extLst>
        </c:ser>
        <c:ser>
          <c:idx val="1"/>
          <c:order val="1"/>
          <c:tx>
            <c:strRef>
              <c:f>'fig 14'!$AP$6</c:f>
              <c:strCache>
                <c:ptCount val="1"/>
                <c:pt idx="0">
                  <c:v>SW Alaska</c:v>
                </c:pt>
              </c:strCache>
            </c:strRef>
          </c:tx>
          <c:spPr>
            <a:solidFill>
              <a:srgbClr val="91BFDB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14'!$AQ$4:$AS$4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14'!$AQ$6:$AS$6</c:f>
              <c:numCache>
                <c:formatCode>General</c:formatCode>
                <c:ptCount val="3"/>
                <c:pt idx="0">
                  <c:v>3.2300000000000002E-2</c:v>
                </c:pt>
                <c:pt idx="1">
                  <c:v>1.03E-2</c:v>
                </c:pt>
                <c:pt idx="2" formatCode="0.000">
                  <c:v>5.4100000000000002E-2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B-4DA1-BDF9-D33928B38278}"/>
            </c:ext>
          </c:extLst>
        </c:ser>
        <c:ser>
          <c:idx val="2"/>
          <c:order val="2"/>
          <c:tx>
            <c:strRef>
              <c:f>'fig 14'!$AP$7</c:f>
              <c:strCache>
                <c:ptCount val="1"/>
                <c:pt idx="0">
                  <c:v>Up/Mid Yukon</c:v>
                </c:pt>
              </c:strCache>
            </c:strRef>
          </c:tx>
          <c:spPr>
            <a:solidFill>
              <a:srgbClr val="E0F3F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14'!$AQ$4:$AS$4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14'!$AQ$7:$AS$7</c:f>
              <c:numCache>
                <c:formatCode>General</c:formatCode>
                <c:ptCount val="3"/>
                <c:pt idx="0">
                  <c:v>3.9399999999999998E-2</c:v>
                </c:pt>
                <c:pt idx="1">
                  <c:v>8.72E-2</c:v>
                </c:pt>
                <c:pt idx="2" formatCode="0.000">
                  <c:v>5.96E-2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2B-4DA1-BDF9-D33928B38278}"/>
            </c:ext>
          </c:extLst>
        </c:ser>
        <c:ser>
          <c:idx val="3"/>
          <c:order val="3"/>
          <c:tx>
            <c:strRef>
              <c:f>'fig 14'!$AP$8</c:f>
              <c:strCache>
                <c:ptCount val="1"/>
                <c:pt idx="0">
                  <c:v>Western AK</c:v>
                </c:pt>
              </c:strCache>
            </c:strRef>
          </c:tx>
          <c:spPr>
            <a:solidFill>
              <a:srgbClr val="FEE09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14'!$AQ$4:$AS$4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14'!$AQ$8:$AS$8</c:f>
              <c:numCache>
                <c:formatCode>General</c:formatCode>
                <c:ptCount val="3"/>
                <c:pt idx="0">
                  <c:v>0.23430000000000001</c:v>
                </c:pt>
                <c:pt idx="1">
                  <c:v>0.20430000000000001</c:v>
                </c:pt>
                <c:pt idx="2" formatCode="0.000">
                  <c:v>0.15379999999999999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2B-4DA1-BDF9-D33928B38278}"/>
            </c:ext>
          </c:extLst>
        </c:ser>
        <c:ser>
          <c:idx val="4"/>
          <c:order val="4"/>
          <c:tx>
            <c:strRef>
              <c:f>'fig 14'!$AP$9</c:f>
              <c:strCache>
                <c:ptCount val="1"/>
                <c:pt idx="0">
                  <c:v>NE Asia</c:v>
                </c:pt>
              </c:strCache>
            </c:strRef>
          </c:tx>
          <c:spPr>
            <a:solidFill>
              <a:srgbClr val="FC8D5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14'!$AQ$4:$AS$4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14'!$AQ$9:$AS$9</c:f>
              <c:numCache>
                <c:formatCode>General</c:formatCode>
                <c:ptCount val="3"/>
                <c:pt idx="0">
                  <c:v>0.1993</c:v>
                </c:pt>
                <c:pt idx="1">
                  <c:v>0.31669999999999998</c:v>
                </c:pt>
                <c:pt idx="2" formatCode="0.000">
                  <c:v>0.50760000000000005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2B-4DA1-BDF9-D33928B38278}"/>
            </c:ext>
          </c:extLst>
        </c:ser>
        <c:ser>
          <c:idx val="5"/>
          <c:order val="5"/>
          <c:tx>
            <c:strRef>
              <c:f>'fig 14'!$AP$10</c:f>
              <c:strCache>
                <c:ptCount val="1"/>
                <c:pt idx="0">
                  <c:v>SE Asia</c:v>
                </c:pt>
              </c:strCache>
            </c:strRef>
          </c:tx>
          <c:spPr>
            <a:solidFill>
              <a:srgbClr val="D7302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14'!$AQ$4:$AS$4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14'!$AQ$10:$AS$10</c:f>
              <c:numCache>
                <c:formatCode>General</c:formatCode>
                <c:ptCount val="3"/>
                <c:pt idx="0">
                  <c:v>0.12509999999999999</c:v>
                </c:pt>
                <c:pt idx="1">
                  <c:v>7.0800000000000002E-2</c:v>
                </c:pt>
                <c:pt idx="2" formatCode="0.000">
                  <c:v>0.1207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2B-4DA1-BDF9-D33928B38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51376648"/>
        <c:axId val="351374296"/>
      </c:barChart>
      <c:catAx>
        <c:axId val="351376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374296"/>
        <c:crosses val="autoZero"/>
        <c:auto val="1"/>
        <c:lblAlgn val="ctr"/>
        <c:lblOffset val="0"/>
        <c:noMultiLvlLbl val="0"/>
      </c:catAx>
      <c:valAx>
        <c:axId val="351374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5137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69310352432688E-3"/>
          <c:y val="4.2083333333333334E-2"/>
          <c:w val="0.9961630689647567"/>
          <c:h val="0.841018306256021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 14'!$AU$5</c:f>
              <c:strCache>
                <c:ptCount val="1"/>
                <c:pt idx="0">
                  <c:v>E GOA/PNW</c:v>
                </c:pt>
              </c:strCache>
            </c:strRef>
          </c:tx>
          <c:spPr>
            <a:solidFill>
              <a:srgbClr val="4575B4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14'!$AV$4:$AX$4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14'!$AV$5:$AX$5</c:f>
              <c:numCache>
                <c:formatCode>General</c:formatCode>
                <c:ptCount val="3"/>
                <c:pt idx="0">
                  <c:v>0.2157</c:v>
                </c:pt>
                <c:pt idx="1">
                  <c:v>0.13300000000000001</c:v>
                </c:pt>
                <c:pt idx="2" formatCode="0.000">
                  <c:v>0.1239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F-460B-853A-CD13B038C255}"/>
            </c:ext>
          </c:extLst>
        </c:ser>
        <c:ser>
          <c:idx val="1"/>
          <c:order val="1"/>
          <c:tx>
            <c:strRef>
              <c:f>'fig 14'!$AU$6</c:f>
              <c:strCache>
                <c:ptCount val="1"/>
                <c:pt idx="0">
                  <c:v>SW Alaska</c:v>
                </c:pt>
              </c:strCache>
            </c:strRef>
          </c:tx>
          <c:spPr>
            <a:solidFill>
              <a:srgbClr val="91BFDB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14'!$AV$4:$AX$4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14'!$AV$6:$AX$6</c:f>
              <c:numCache>
                <c:formatCode>General</c:formatCode>
                <c:ptCount val="3"/>
                <c:pt idx="0">
                  <c:v>1.6899999999999998E-2</c:v>
                </c:pt>
                <c:pt idx="1">
                  <c:v>4.53E-2</c:v>
                </c:pt>
                <c:pt idx="2" formatCode="0.000">
                  <c:v>1.01E-2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DF-460B-853A-CD13B038C255}"/>
            </c:ext>
          </c:extLst>
        </c:ser>
        <c:ser>
          <c:idx val="2"/>
          <c:order val="2"/>
          <c:tx>
            <c:strRef>
              <c:f>'fig 14'!$AU$7</c:f>
              <c:strCache>
                <c:ptCount val="1"/>
                <c:pt idx="0">
                  <c:v>Up/Mid Yukon</c:v>
                </c:pt>
              </c:strCache>
            </c:strRef>
          </c:tx>
          <c:spPr>
            <a:solidFill>
              <a:srgbClr val="E0F3F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14'!$AV$4:$AX$4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14'!$AV$7:$AX$7</c:f>
              <c:numCache>
                <c:formatCode>General</c:formatCode>
                <c:ptCount val="3"/>
                <c:pt idx="0">
                  <c:v>3.61E-2</c:v>
                </c:pt>
                <c:pt idx="1">
                  <c:v>1.18E-2</c:v>
                </c:pt>
                <c:pt idx="2" formatCode="0.000">
                  <c:v>5.3100000000000001E-2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DF-460B-853A-CD13B038C255}"/>
            </c:ext>
          </c:extLst>
        </c:ser>
        <c:ser>
          <c:idx val="3"/>
          <c:order val="3"/>
          <c:tx>
            <c:strRef>
              <c:f>'fig 14'!$AU$8</c:f>
              <c:strCache>
                <c:ptCount val="1"/>
                <c:pt idx="0">
                  <c:v>Western AK</c:v>
                </c:pt>
              </c:strCache>
            </c:strRef>
          </c:tx>
          <c:spPr>
            <a:solidFill>
              <a:srgbClr val="FEE09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14'!$AV$4:$AX$4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14'!$AV$8:$AX$8</c:f>
              <c:numCache>
                <c:formatCode>General</c:formatCode>
                <c:ptCount val="3"/>
                <c:pt idx="0">
                  <c:v>0.21759999999999999</c:v>
                </c:pt>
                <c:pt idx="1">
                  <c:v>0.16500000000000001</c:v>
                </c:pt>
                <c:pt idx="2" formatCode="0.000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DF-460B-853A-CD13B038C255}"/>
            </c:ext>
          </c:extLst>
        </c:ser>
        <c:ser>
          <c:idx val="4"/>
          <c:order val="4"/>
          <c:tx>
            <c:strRef>
              <c:f>'fig 14'!$AU$9</c:f>
              <c:strCache>
                <c:ptCount val="1"/>
                <c:pt idx="0">
                  <c:v>NE Asia</c:v>
                </c:pt>
              </c:strCache>
            </c:strRef>
          </c:tx>
          <c:spPr>
            <a:solidFill>
              <a:srgbClr val="FC8D5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14'!$AV$4:$AX$4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14'!$AV$9:$AX$9</c:f>
              <c:numCache>
                <c:formatCode>General</c:formatCode>
                <c:ptCount val="3"/>
                <c:pt idx="0">
                  <c:v>0.3543</c:v>
                </c:pt>
                <c:pt idx="1">
                  <c:v>0.47220000000000001</c:v>
                </c:pt>
                <c:pt idx="2" formatCode="0.000">
                  <c:v>0.47620000000000001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DF-460B-853A-CD13B038C255}"/>
            </c:ext>
          </c:extLst>
        </c:ser>
        <c:ser>
          <c:idx val="5"/>
          <c:order val="5"/>
          <c:tx>
            <c:strRef>
              <c:f>'fig 14'!$AU$10</c:f>
              <c:strCache>
                <c:ptCount val="1"/>
                <c:pt idx="0">
                  <c:v>SE Asia</c:v>
                </c:pt>
              </c:strCache>
            </c:strRef>
          </c:tx>
          <c:spPr>
            <a:solidFill>
              <a:srgbClr val="D7302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14'!$AV$4:$AX$4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'fig 14'!$AV$10:$AX$10</c:f>
              <c:numCache>
                <c:formatCode>General</c:formatCode>
                <c:ptCount val="3"/>
                <c:pt idx="0">
                  <c:v>0.1593</c:v>
                </c:pt>
                <c:pt idx="1">
                  <c:v>0.17269999999999999</c:v>
                </c:pt>
                <c:pt idx="2" formatCode="0.000">
                  <c:v>0.16880000000000001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DF-460B-853A-CD13B038C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11092816"/>
        <c:axId val="311093208"/>
      </c:barChart>
      <c:catAx>
        <c:axId val="31109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093208"/>
        <c:crosses val="autoZero"/>
        <c:auto val="1"/>
        <c:lblAlgn val="ctr"/>
        <c:lblOffset val="0"/>
        <c:noMultiLvlLbl val="0"/>
      </c:catAx>
      <c:valAx>
        <c:axId val="311093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109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33039590913188E-2"/>
          <c:y val="3.3478868026112121E-2"/>
          <c:w val="0.89227297881198386"/>
          <c:h val="0.7590987728176688"/>
        </c:manualLayout>
      </c:layout>
      <c:lineChart>
        <c:grouping val="standard"/>
        <c:varyColors val="0"/>
        <c:ser>
          <c:idx val="0"/>
          <c:order val="0"/>
          <c:tx>
            <c:v>mean est</c:v>
          </c:tx>
          <c:spPr>
            <a:ln>
              <a:noFill/>
            </a:ln>
          </c:spPr>
          <c:marker>
            <c:symbol val="diamond"/>
            <c:size val="11"/>
          </c:marker>
          <c:cat>
            <c:strRef>
              <c:f>view1!$B$42:$B$70</c:f>
              <c:strCache>
                <c:ptCount val="29"/>
                <c:pt idx="0">
                  <c:v>Total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5">
                  <c:v>Total</c:v>
                </c:pt>
                <c:pt idx="6">
                  <c:v>1/2</c:v>
                </c:pt>
                <c:pt idx="7">
                  <c:v>1/4</c:v>
                </c:pt>
                <c:pt idx="8">
                  <c:v>1/8</c:v>
                </c:pt>
                <c:pt idx="10">
                  <c:v>Total</c:v>
                </c:pt>
                <c:pt idx="11">
                  <c:v>1/2</c:v>
                </c:pt>
                <c:pt idx="12">
                  <c:v>1/4</c:v>
                </c:pt>
                <c:pt idx="13">
                  <c:v>1/8</c:v>
                </c:pt>
                <c:pt idx="15">
                  <c:v>Total</c:v>
                </c:pt>
                <c:pt idx="16">
                  <c:v>1/2</c:v>
                </c:pt>
                <c:pt idx="17">
                  <c:v>1/4</c:v>
                </c:pt>
                <c:pt idx="18">
                  <c:v>1/8</c:v>
                </c:pt>
                <c:pt idx="20">
                  <c:v>Total</c:v>
                </c:pt>
                <c:pt idx="21">
                  <c:v>1/2</c:v>
                </c:pt>
                <c:pt idx="22">
                  <c:v>1/4</c:v>
                </c:pt>
                <c:pt idx="23">
                  <c:v>1/8</c:v>
                </c:pt>
                <c:pt idx="25">
                  <c:v>Total</c:v>
                </c:pt>
                <c:pt idx="26">
                  <c:v>1/2</c:v>
                </c:pt>
                <c:pt idx="27">
                  <c:v>1/4</c:v>
                </c:pt>
                <c:pt idx="28">
                  <c:v>1/8</c:v>
                </c:pt>
              </c:strCache>
            </c:strRef>
          </c:cat>
          <c:val>
            <c:numRef>
              <c:f>view1!$C$42:$C$70</c:f>
              <c:numCache>
                <c:formatCode>0.0000</c:formatCode>
                <c:ptCount val="29"/>
                <c:pt idx="0">
                  <c:v>0.1463881289333335</c:v>
                </c:pt>
                <c:pt idx="1">
                  <c:v>0.14779197236666597</c:v>
                </c:pt>
                <c:pt idx="2">
                  <c:v>0.148175</c:v>
                </c:pt>
                <c:pt idx="3">
                  <c:v>0.14776250000000002</c:v>
                </c:pt>
                <c:pt idx="5">
                  <c:v>0.44898269686666764</c:v>
                </c:pt>
                <c:pt idx="6">
                  <c:v>0.44309065036666556</c:v>
                </c:pt>
                <c:pt idx="7">
                  <c:v>0.44067500000000004</c:v>
                </c:pt>
                <c:pt idx="8">
                  <c:v>0.4367375</c:v>
                </c:pt>
                <c:pt idx="10">
                  <c:v>0.18046545633333352</c:v>
                </c:pt>
                <c:pt idx="11">
                  <c:v>0.1862871271999999</c:v>
                </c:pt>
                <c:pt idx="12">
                  <c:v>0.191</c:v>
                </c:pt>
                <c:pt idx="13">
                  <c:v>0.19940000000000002</c:v>
                </c:pt>
                <c:pt idx="15">
                  <c:v>6.2476069399999765E-2</c:v>
                </c:pt>
                <c:pt idx="16">
                  <c:v>6.0589048933333195E-2</c:v>
                </c:pt>
                <c:pt idx="17">
                  <c:v>6.0700000000000004E-2</c:v>
                </c:pt>
                <c:pt idx="18">
                  <c:v>5.73375E-2</c:v>
                </c:pt>
                <c:pt idx="20">
                  <c:v>1.3980624799999987E-2</c:v>
                </c:pt>
                <c:pt idx="21">
                  <c:v>1.6002598366666648E-2</c:v>
                </c:pt>
                <c:pt idx="22">
                  <c:v>1.6524999999999998E-2</c:v>
                </c:pt>
                <c:pt idx="23">
                  <c:v>1.5500000000000002E-2</c:v>
                </c:pt>
                <c:pt idx="25">
                  <c:v>0.14770701860000038</c:v>
                </c:pt>
                <c:pt idx="26">
                  <c:v>0.14623860216666656</c:v>
                </c:pt>
                <c:pt idx="27">
                  <c:v>0.14297500000000002</c:v>
                </c:pt>
                <c:pt idx="28">
                  <c:v>0.14323749999999999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51-4FCF-B7B7-F85F9B696948}"/>
            </c:ext>
          </c:extLst>
        </c:ser>
        <c:ser>
          <c:idx val="1"/>
          <c:order val="1"/>
          <c:tx>
            <c:v>min est</c:v>
          </c:tx>
          <c:spPr>
            <a:ln>
              <a:noFill/>
            </a:ln>
          </c:spPr>
          <c:marker>
            <c:symbol val="plus"/>
            <c:size val="9"/>
            <c:spPr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view1!$B$42:$B$70</c:f>
              <c:strCache>
                <c:ptCount val="29"/>
                <c:pt idx="0">
                  <c:v>Total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5">
                  <c:v>Total</c:v>
                </c:pt>
                <c:pt idx="6">
                  <c:v>1/2</c:v>
                </c:pt>
                <c:pt idx="7">
                  <c:v>1/4</c:v>
                </c:pt>
                <c:pt idx="8">
                  <c:v>1/8</c:v>
                </c:pt>
                <c:pt idx="10">
                  <c:v>Total</c:v>
                </c:pt>
                <c:pt idx="11">
                  <c:v>1/2</c:v>
                </c:pt>
                <c:pt idx="12">
                  <c:v>1/4</c:v>
                </c:pt>
                <c:pt idx="13">
                  <c:v>1/8</c:v>
                </c:pt>
                <c:pt idx="15">
                  <c:v>Total</c:v>
                </c:pt>
                <c:pt idx="16">
                  <c:v>1/2</c:v>
                </c:pt>
                <c:pt idx="17">
                  <c:v>1/4</c:v>
                </c:pt>
                <c:pt idx="18">
                  <c:v>1/8</c:v>
                </c:pt>
                <c:pt idx="20">
                  <c:v>Total</c:v>
                </c:pt>
                <c:pt idx="21">
                  <c:v>1/2</c:v>
                </c:pt>
                <c:pt idx="22">
                  <c:v>1/4</c:v>
                </c:pt>
                <c:pt idx="23">
                  <c:v>1/8</c:v>
                </c:pt>
                <c:pt idx="25">
                  <c:v>Total</c:v>
                </c:pt>
                <c:pt idx="26">
                  <c:v>1/2</c:v>
                </c:pt>
                <c:pt idx="27">
                  <c:v>1/4</c:v>
                </c:pt>
                <c:pt idx="28">
                  <c:v>1/8</c:v>
                </c:pt>
              </c:strCache>
            </c:strRef>
          </c:cat>
          <c:val>
            <c:numRef>
              <c:f>view1!$H$42:$H$70</c:f>
              <c:numCache>
                <c:formatCode>0.0000</c:formatCode>
                <c:ptCount val="29"/>
                <c:pt idx="1">
                  <c:v>0.14339085486666553</c:v>
                </c:pt>
                <c:pt idx="2">
                  <c:v>0.14069999999999999</c:v>
                </c:pt>
                <c:pt idx="3">
                  <c:v>0.13</c:v>
                </c:pt>
                <c:pt idx="6">
                  <c:v>0.43940000000000001</c:v>
                </c:pt>
                <c:pt idx="7">
                  <c:v>0.40839999999999999</c:v>
                </c:pt>
                <c:pt idx="8">
                  <c:v>0.371</c:v>
                </c:pt>
                <c:pt idx="11">
                  <c:v>0.18352056419999971</c:v>
                </c:pt>
                <c:pt idx="12">
                  <c:v>0.16189999999999999</c:v>
                </c:pt>
                <c:pt idx="13">
                  <c:v>0.1406</c:v>
                </c:pt>
                <c:pt idx="16">
                  <c:v>4.6014476999999838E-2</c:v>
                </c:pt>
                <c:pt idx="17">
                  <c:v>4.0399999999999998E-2</c:v>
                </c:pt>
                <c:pt idx="18">
                  <c:v>2.07E-2</c:v>
                </c:pt>
                <c:pt idx="21">
                  <c:v>1.2601653000000039E-2</c:v>
                </c:pt>
                <c:pt idx="22">
                  <c:v>8.3999999999999995E-3</c:v>
                </c:pt>
                <c:pt idx="23">
                  <c:v>1.9E-3</c:v>
                </c:pt>
                <c:pt idx="26">
                  <c:v>0.14526985246666627</c:v>
                </c:pt>
                <c:pt idx="27">
                  <c:v>0.13189999999999999</c:v>
                </c:pt>
                <c:pt idx="28">
                  <c:v>0.1144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51-4FCF-B7B7-F85F9B696948}"/>
            </c:ext>
          </c:extLst>
        </c:ser>
        <c:ser>
          <c:idx val="2"/>
          <c:order val="2"/>
          <c:tx>
            <c:v>max est</c:v>
          </c:tx>
          <c:spPr>
            <a:ln>
              <a:noFill/>
            </a:ln>
          </c:spPr>
          <c:marker>
            <c:symbol val="plus"/>
            <c:size val="9"/>
            <c:spPr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view1!$B$42:$B$70</c:f>
              <c:strCache>
                <c:ptCount val="29"/>
                <c:pt idx="0">
                  <c:v>Total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5">
                  <c:v>Total</c:v>
                </c:pt>
                <c:pt idx="6">
                  <c:v>1/2</c:v>
                </c:pt>
                <c:pt idx="7">
                  <c:v>1/4</c:v>
                </c:pt>
                <c:pt idx="8">
                  <c:v>1/8</c:v>
                </c:pt>
                <c:pt idx="10">
                  <c:v>Total</c:v>
                </c:pt>
                <c:pt idx="11">
                  <c:v>1/2</c:v>
                </c:pt>
                <c:pt idx="12">
                  <c:v>1/4</c:v>
                </c:pt>
                <c:pt idx="13">
                  <c:v>1/8</c:v>
                </c:pt>
                <c:pt idx="15">
                  <c:v>Total</c:v>
                </c:pt>
                <c:pt idx="16">
                  <c:v>1/2</c:v>
                </c:pt>
                <c:pt idx="17">
                  <c:v>1/4</c:v>
                </c:pt>
                <c:pt idx="18">
                  <c:v>1/8</c:v>
                </c:pt>
                <c:pt idx="20">
                  <c:v>Total</c:v>
                </c:pt>
                <c:pt idx="21">
                  <c:v>1/2</c:v>
                </c:pt>
                <c:pt idx="22">
                  <c:v>1/4</c:v>
                </c:pt>
                <c:pt idx="23">
                  <c:v>1/8</c:v>
                </c:pt>
                <c:pt idx="25">
                  <c:v>Total</c:v>
                </c:pt>
                <c:pt idx="26">
                  <c:v>1/2</c:v>
                </c:pt>
                <c:pt idx="27">
                  <c:v>1/4</c:v>
                </c:pt>
                <c:pt idx="28">
                  <c:v>1/8</c:v>
                </c:pt>
              </c:strCache>
            </c:strRef>
          </c:cat>
          <c:val>
            <c:numRef>
              <c:f>view1!$I$42:$I$70</c:f>
              <c:numCache>
                <c:formatCode>0.0000</c:formatCode>
                <c:ptCount val="29"/>
                <c:pt idx="1">
                  <c:v>0.15219308986666641</c:v>
                </c:pt>
                <c:pt idx="2">
                  <c:v>0.1605</c:v>
                </c:pt>
                <c:pt idx="3">
                  <c:v>0.16639999999999999</c:v>
                </c:pt>
                <c:pt idx="6">
                  <c:v>0.4466</c:v>
                </c:pt>
                <c:pt idx="7">
                  <c:v>0.47739999999999999</c:v>
                </c:pt>
                <c:pt idx="8">
                  <c:v>0.49130000000000001</c:v>
                </c:pt>
                <c:pt idx="11">
                  <c:v>0.1890536902000001</c:v>
                </c:pt>
                <c:pt idx="12">
                  <c:v>0.21479999999999999</c:v>
                </c:pt>
                <c:pt idx="13">
                  <c:v>0.24110000000000001</c:v>
                </c:pt>
                <c:pt idx="16">
                  <c:v>7.5163620866666558E-2</c:v>
                </c:pt>
                <c:pt idx="17">
                  <c:v>8.2900000000000001E-2</c:v>
                </c:pt>
                <c:pt idx="18">
                  <c:v>8.4699999999999998E-2</c:v>
                </c:pt>
                <c:pt idx="21">
                  <c:v>1.9403543733333254E-2</c:v>
                </c:pt>
                <c:pt idx="22">
                  <c:v>3.5400000000000001E-2</c:v>
                </c:pt>
                <c:pt idx="23">
                  <c:v>2.9600000000000001E-2</c:v>
                </c:pt>
                <c:pt idx="26">
                  <c:v>0.14720735186666684</c:v>
                </c:pt>
                <c:pt idx="27">
                  <c:v>0.15329999999999999</c:v>
                </c:pt>
                <c:pt idx="28">
                  <c:v>0.18790000000000001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51-4FCF-B7B7-F85F9B696948}"/>
            </c:ext>
          </c:extLst>
        </c:ser>
        <c:ser>
          <c:idx val="3"/>
          <c:order val="3"/>
          <c:tx>
            <c:v>min CI</c:v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</c:spPr>
          </c:marker>
          <c:cat>
            <c:strRef>
              <c:f>view1!$B$42:$B$70</c:f>
              <c:strCache>
                <c:ptCount val="29"/>
                <c:pt idx="0">
                  <c:v>Total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5">
                  <c:v>Total</c:v>
                </c:pt>
                <c:pt idx="6">
                  <c:v>1/2</c:v>
                </c:pt>
                <c:pt idx="7">
                  <c:v>1/4</c:v>
                </c:pt>
                <c:pt idx="8">
                  <c:v>1/8</c:v>
                </c:pt>
                <c:pt idx="10">
                  <c:v>Total</c:v>
                </c:pt>
                <c:pt idx="11">
                  <c:v>1/2</c:v>
                </c:pt>
                <c:pt idx="12">
                  <c:v>1/4</c:v>
                </c:pt>
                <c:pt idx="13">
                  <c:v>1/8</c:v>
                </c:pt>
                <c:pt idx="15">
                  <c:v>Total</c:v>
                </c:pt>
                <c:pt idx="16">
                  <c:v>1/2</c:v>
                </c:pt>
                <c:pt idx="17">
                  <c:v>1/4</c:v>
                </c:pt>
                <c:pt idx="18">
                  <c:v>1/8</c:v>
                </c:pt>
                <c:pt idx="20">
                  <c:v>Total</c:v>
                </c:pt>
                <c:pt idx="21">
                  <c:v>1/2</c:v>
                </c:pt>
                <c:pt idx="22">
                  <c:v>1/4</c:v>
                </c:pt>
                <c:pt idx="23">
                  <c:v>1/8</c:v>
                </c:pt>
                <c:pt idx="25">
                  <c:v>Total</c:v>
                </c:pt>
                <c:pt idx="26">
                  <c:v>1/2</c:v>
                </c:pt>
                <c:pt idx="27">
                  <c:v>1/4</c:v>
                </c:pt>
                <c:pt idx="28">
                  <c:v>1/8</c:v>
                </c:pt>
              </c:strCache>
            </c:strRef>
          </c:cat>
          <c:val>
            <c:numRef>
              <c:f>view1!$E$42:$E$70</c:f>
              <c:numCache>
                <c:formatCode>0.0000</c:formatCode>
                <c:ptCount val="29"/>
                <c:pt idx="0">
                  <c:v>0.13441400000000001</c:v>
                </c:pt>
                <c:pt idx="1">
                  <c:v>0.126663</c:v>
                </c:pt>
                <c:pt idx="2">
                  <c:v>0.1169</c:v>
                </c:pt>
                <c:pt idx="3">
                  <c:v>9.8100000000000007E-2</c:v>
                </c:pt>
                <c:pt idx="5">
                  <c:v>0.42905199999999999</c:v>
                </c:pt>
                <c:pt idx="6">
                  <c:v>0.41227999999999998</c:v>
                </c:pt>
                <c:pt idx="7">
                  <c:v>0.36890000000000001</c:v>
                </c:pt>
                <c:pt idx="8">
                  <c:v>0.3165</c:v>
                </c:pt>
                <c:pt idx="10">
                  <c:v>0.162215</c:v>
                </c:pt>
                <c:pt idx="11">
                  <c:v>0.159327</c:v>
                </c:pt>
                <c:pt idx="12">
                  <c:v>0.12920000000000001</c:v>
                </c:pt>
                <c:pt idx="13">
                  <c:v>9.8900000000000002E-2</c:v>
                </c:pt>
                <c:pt idx="15">
                  <c:v>5.0326999999999997E-2</c:v>
                </c:pt>
                <c:pt idx="16">
                  <c:v>3.1213000000000001E-2</c:v>
                </c:pt>
                <c:pt idx="17">
                  <c:v>2.12E-2</c:v>
                </c:pt>
                <c:pt idx="18">
                  <c:v>2.0000000000000001E-4</c:v>
                </c:pt>
                <c:pt idx="20">
                  <c:v>8.8159999999999992E-3</c:v>
                </c:pt>
                <c:pt idx="21">
                  <c:v>5.5040000000000002E-3</c:v>
                </c:pt>
                <c:pt idx="22">
                  <c:v>1.1000000000000001E-3</c:v>
                </c:pt>
                <c:pt idx="23">
                  <c:v>0</c:v>
                </c:pt>
                <c:pt idx="25">
                  <c:v>0.13540199999999999</c:v>
                </c:pt>
                <c:pt idx="26">
                  <c:v>0.12770000000000001</c:v>
                </c:pt>
                <c:pt idx="27">
                  <c:v>0.1096</c:v>
                </c:pt>
                <c:pt idx="28">
                  <c:v>8.3900000000000002E-2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51-4FCF-B7B7-F85F9B696948}"/>
            </c:ext>
          </c:extLst>
        </c:ser>
        <c:ser>
          <c:idx val="4"/>
          <c:order val="4"/>
          <c:tx>
            <c:v>max CI</c:v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</c:spPr>
          </c:marker>
          <c:cat>
            <c:strRef>
              <c:f>view1!$B$42:$B$70</c:f>
              <c:strCache>
                <c:ptCount val="29"/>
                <c:pt idx="0">
                  <c:v>Total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5">
                  <c:v>Total</c:v>
                </c:pt>
                <c:pt idx="6">
                  <c:v>1/2</c:v>
                </c:pt>
                <c:pt idx="7">
                  <c:v>1/4</c:v>
                </c:pt>
                <c:pt idx="8">
                  <c:v>1/8</c:v>
                </c:pt>
                <c:pt idx="10">
                  <c:v>Total</c:v>
                </c:pt>
                <c:pt idx="11">
                  <c:v>1/2</c:v>
                </c:pt>
                <c:pt idx="12">
                  <c:v>1/4</c:v>
                </c:pt>
                <c:pt idx="13">
                  <c:v>1/8</c:v>
                </c:pt>
                <c:pt idx="15">
                  <c:v>Total</c:v>
                </c:pt>
                <c:pt idx="16">
                  <c:v>1/2</c:v>
                </c:pt>
                <c:pt idx="17">
                  <c:v>1/4</c:v>
                </c:pt>
                <c:pt idx="18">
                  <c:v>1/8</c:v>
                </c:pt>
                <c:pt idx="20">
                  <c:v>Total</c:v>
                </c:pt>
                <c:pt idx="21">
                  <c:v>1/2</c:v>
                </c:pt>
                <c:pt idx="22">
                  <c:v>1/4</c:v>
                </c:pt>
                <c:pt idx="23">
                  <c:v>1/8</c:v>
                </c:pt>
                <c:pt idx="25">
                  <c:v>Total</c:v>
                </c:pt>
                <c:pt idx="26">
                  <c:v>1/2</c:v>
                </c:pt>
                <c:pt idx="27">
                  <c:v>1/4</c:v>
                </c:pt>
                <c:pt idx="28">
                  <c:v>1/8</c:v>
                </c:pt>
              </c:strCache>
            </c:strRef>
          </c:cat>
          <c:val>
            <c:numRef>
              <c:f>view1!$G$42:$G$70</c:f>
              <c:numCache>
                <c:formatCode>0.0000</c:formatCode>
                <c:ptCount val="29"/>
                <c:pt idx="0">
                  <c:v>0.15876599999999999</c:v>
                </c:pt>
                <c:pt idx="1">
                  <c:v>0.170347</c:v>
                </c:pt>
                <c:pt idx="2">
                  <c:v>0.186</c:v>
                </c:pt>
                <c:pt idx="3">
                  <c:v>0.2041</c:v>
                </c:pt>
                <c:pt idx="5">
                  <c:v>0.46841100000000002</c:v>
                </c:pt>
                <c:pt idx="6">
                  <c:v>0.47408699999999998</c:v>
                </c:pt>
                <c:pt idx="7">
                  <c:v>0.51580000000000004</c:v>
                </c:pt>
                <c:pt idx="8">
                  <c:v>0.54559999999999997</c:v>
                </c:pt>
                <c:pt idx="10">
                  <c:v>0.19892499999999999</c:v>
                </c:pt>
                <c:pt idx="11">
                  <c:v>0.214749</c:v>
                </c:pt>
                <c:pt idx="12">
                  <c:v>0.25290000000000001</c:v>
                </c:pt>
                <c:pt idx="13">
                  <c:v>0.29520000000000002</c:v>
                </c:pt>
                <c:pt idx="15">
                  <c:v>7.5634000000000007E-2</c:v>
                </c:pt>
                <c:pt idx="16">
                  <c:v>9.2679999999999998E-2</c:v>
                </c:pt>
                <c:pt idx="17">
                  <c:v>0.1091</c:v>
                </c:pt>
                <c:pt idx="18">
                  <c:v>0.1183</c:v>
                </c:pt>
                <c:pt idx="20">
                  <c:v>2.0126000000000002E-2</c:v>
                </c:pt>
                <c:pt idx="21">
                  <c:v>3.0235000000000001E-2</c:v>
                </c:pt>
                <c:pt idx="22">
                  <c:v>5.3199999999999997E-2</c:v>
                </c:pt>
                <c:pt idx="23">
                  <c:v>5.57E-2</c:v>
                </c:pt>
                <c:pt idx="25">
                  <c:v>0.16061400000000001</c:v>
                </c:pt>
                <c:pt idx="26">
                  <c:v>0.16606799999999999</c:v>
                </c:pt>
                <c:pt idx="27">
                  <c:v>0.17929999999999999</c:v>
                </c:pt>
                <c:pt idx="28">
                  <c:v>0.22789999999999999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751-4FCF-B7B7-F85F9B696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471696"/>
        <c:axId val="177473656"/>
      </c:lineChart>
      <c:catAx>
        <c:axId val="17747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77473656"/>
        <c:crosses val="autoZero"/>
        <c:auto val="1"/>
        <c:lblAlgn val="ctr"/>
        <c:lblOffset val="100"/>
        <c:noMultiLvlLbl val="0"/>
      </c:catAx>
      <c:valAx>
        <c:axId val="1774736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Stock proportion</a:t>
                </a:r>
              </a:p>
            </c:rich>
          </c:tx>
          <c:layout>
            <c:manualLayout>
              <c:xMode val="edge"/>
              <c:yMode val="edge"/>
              <c:x val="2.5626572666983577E-3"/>
              <c:y val="0.21788680841131264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77471696"/>
        <c:crosses val="autoZero"/>
        <c:crossBetween val="between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1367686286012852"/>
          <c:y val="8.2212109417881707E-2"/>
          <c:w val="0.13348078885972589"/>
          <c:h val="0.26580818022747155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117894206862158E-2"/>
          <c:y val="3.2339646269706486E-2"/>
          <c:w val="0.8853925313426565"/>
          <c:h val="0.81950319935498261"/>
        </c:manualLayout>
      </c:layout>
      <c:areaChart>
        <c:grouping val="standard"/>
        <c:varyColors val="0"/>
        <c:ser>
          <c:idx val="5"/>
          <c:order val="5"/>
          <c:tx>
            <c:strRef>
              <c:f>Sheet1!$G$4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>
                <a:alpha val="60000"/>
              </a:srgbClr>
            </a:solidFill>
            <a:ln>
              <a:solidFill>
                <a:srgbClr val="BE2F1A"/>
              </a:solidFill>
            </a:ln>
            <a:effectLst/>
          </c:spPr>
          <c:cat>
            <c:numRef>
              <c:f>Sheet1!$A$5:$A$27</c:f>
              <c:numCache>
                <c:formatCode>General</c:formatCode>
                <c:ptCount val="23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  <c:pt idx="8">
                  <c:v>31</c:v>
                </c:pt>
                <c:pt idx="9">
                  <c:v>32</c:v>
                </c:pt>
                <c:pt idx="10">
                  <c:v>33</c:v>
                </c:pt>
                <c:pt idx="11">
                  <c:v>34</c:v>
                </c:pt>
                <c:pt idx="12">
                  <c:v>35</c:v>
                </c:pt>
                <c:pt idx="13">
                  <c:v>36</c:v>
                </c:pt>
                <c:pt idx="14">
                  <c:v>37</c:v>
                </c:pt>
                <c:pt idx="15">
                  <c:v>38</c:v>
                </c:pt>
                <c:pt idx="16">
                  <c:v>39</c:v>
                </c:pt>
                <c:pt idx="17">
                  <c:v>40</c:v>
                </c:pt>
                <c:pt idx="18">
                  <c:v>41</c:v>
                </c:pt>
                <c:pt idx="19">
                  <c:v>42</c:v>
                </c:pt>
                <c:pt idx="20">
                  <c:v>43</c:v>
                </c:pt>
                <c:pt idx="21">
                  <c:v>44</c:v>
                </c:pt>
                <c:pt idx="22">
                  <c:v>45</c:v>
                </c:pt>
              </c:numCache>
            </c:numRef>
          </c:cat>
          <c:val>
            <c:numRef>
              <c:f>Sheet1!$G$5:$G$27</c:f>
              <c:numCache>
                <c:formatCode>General</c:formatCode>
                <c:ptCount val="23"/>
                <c:pt idx="1">
                  <c:v>2336</c:v>
                </c:pt>
                <c:pt idx="2">
                  <c:v>12652</c:v>
                </c:pt>
                <c:pt idx="3">
                  <c:v>7873</c:v>
                </c:pt>
                <c:pt idx="4">
                  <c:v>16081</c:v>
                </c:pt>
                <c:pt idx="5">
                  <c:v>5754</c:v>
                </c:pt>
                <c:pt idx="6">
                  <c:v>12139</c:v>
                </c:pt>
                <c:pt idx="7">
                  <c:v>8111</c:v>
                </c:pt>
                <c:pt idx="8">
                  <c:v>45404</c:v>
                </c:pt>
                <c:pt idx="9">
                  <c:v>44356</c:v>
                </c:pt>
                <c:pt idx="10">
                  <c:v>58215</c:v>
                </c:pt>
                <c:pt idx="11">
                  <c:v>10887</c:v>
                </c:pt>
                <c:pt idx="12">
                  <c:v>33554</c:v>
                </c:pt>
                <c:pt idx="13">
                  <c:v>27914</c:v>
                </c:pt>
                <c:pt idx="14">
                  <c:v>25408</c:v>
                </c:pt>
                <c:pt idx="15">
                  <c:v>19963</c:v>
                </c:pt>
                <c:pt idx="16">
                  <c:v>1880</c:v>
                </c:pt>
                <c:pt idx="17">
                  <c:v>4345</c:v>
                </c:pt>
                <c:pt idx="18">
                  <c:v>1707</c:v>
                </c:pt>
                <c:pt idx="19">
                  <c:v>510</c:v>
                </c:pt>
                <c:pt idx="2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2-4CA0-B522-ED235C7AEAB9}"/>
            </c:ext>
          </c:extLst>
        </c:ser>
        <c:ser>
          <c:idx val="6"/>
          <c:order val="6"/>
          <c:tx>
            <c:strRef>
              <c:f>Sheet1!$H$4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alpha val="60000"/>
              </a:schemeClr>
            </a:solidFill>
            <a:ln>
              <a:solidFill>
                <a:schemeClr val="accent1"/>
              </a:solidFill>
            </a:ln>
            <a:effectLst/>
          </c:spPr>
          <c:cat>
            <c:numRef>
              <c:f>Sheet1!$A$5:$A$27</c:f>
              <c:numCache>
                <c:formatCode>General</c:formatCode>
                <c:ptCount val="23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  <c:pt idx="8">
                  <c:v>31</c:v>
                </c:pt>
                <c:pt idx="9">
                  <c:v>32</c:v>
                </c:pt>
                <c:pt idx="10">
                  <c:v>33</c:v>
                </c:pt>
                <c:pt idx="11">
                  <c:v>34</c:v>
                </c:pt>
                <c:pt idx="12">
                  <c:v>35</c:v>
                </c:pt>
                <c:pt idx="13">
                  <c:v>36</c:v>
                </c:pt>
                <c:pt idx="14">
                  <c:v>37</c:v>
                </c:pt>
                <c:pt idx="15">
                  <c:v>38</c:v>
                </c:pt>
                <c:pt idx="16">
                  <c:v>39</c:v>
                </c:pt>
                <c:pt idx="17">
                  <c:v>40</c:v>
                </c:pt>
                <c:pt idx="18">
                  <c:v>41</c:v>
                </c:pt>
                <c:pt idx="19">
                  <c:v>42</c:v>
                </c:pt>
                <c:pt idx="20">
                  <c:v>43</c:v>
                </c:pt>
                <c:pt idx="21">
                  <c:v>44</c:v>
                </c:pt>
                <c:pt idx="22">
                  <c:v>45</c:v>
                </c:pt>
              </c:numCache>
            </c:numRef>
          </c:cat>
          <c:val>
            <c:numRef>
              <c:f>Sheet1!$H$5:$H$27</c:f>
              <c:numCache>
                <c:formatCode>General</c:formatCode>
                <c:ptCount val="23"/>
                <c:pt idx="0">
                  <c:v>114</c:v>
                </c:pt>
                <c:pt idx="1">
                  <c:v>1780</c:v>
                </c:pt>
                <c:pt idx="2">
                  <c:v>6392</c:v>
                </c:pt>
                <c:pt idx="3">
                  <c:v>15022</c:v>
                </c:pt>
                <c:pt idx="4">
                  <c:v>38320</c:v>
                </c:pt>
                <c:pt idx="5">
                  <c:v>67213</c:v>
                </c:pt>
                <c:pt idx="6">
                  <c:v>158842</c:v>
                </c:pt>
                <c:pt idx="7">
                  <c:v>69936</c:v>
                </c:pt>
                <c:pt idx="8">
                  <c:v>41279</c:v>
                </c:pt>
                <c:pt idx="9">
                  <c:v>12124</c:v>
                </c:pt>
                <c:pt idx="10">
                  <c:v>10884</c:v>
                </c:pt>
                <c:pt idx="11">
                  <c:v>8042</c:v>
                </c:pt>
                <c:pt idx="12">
                  <c:v>9608</c:v>
                </c:pt>
                <c:pt idx="13">
                  <c:v>20694</c:v>
                </c:pt>
                <c:pt idx="14">
                  <c:v>3740</c:v>
                </c:pt>
                <c:pt idx="15">
                  <c:v>312</c:v>
                </c:pt>
                <c:pt idx="16">
                  <c:v>329</c:v>
                </c:pt>
                <c:pt idx="17">
                  <c:v>176</c:v>
                </c:pt>
                <c:pt idx="18">
                  <c:v>73</c:v>
                </c:pt>
                <c:pt idx="1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2-4CA0-B522-ED235C7AEAB9}"/>
            </c:ext>
          </c:extLst>
        </c:ser>
        <c:ser>
          <c:idx val="7"/>
          <c:order val="7"/>
          <c:tx>
            <c:strRef>
              <c:f>Sheet1!$I$4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alpha val="50000"/>
              </a:schemeClr>
            </a:solidFill>
            <a:ln>
              <a:solidFill>
                <a:srgbClr val="FFC000"/>
              </a:solidFill>
            </a:ln>
            <a:effectLst/>
          </c:spPr>
          <c:cat>
            <c:numRef>
              <c:f>Sheet1!$A$5:$A$27</c:f>
              <c:numCache>
                <c:formatCode>General</c:formatCode>
                <c:ptCount val="23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  <c:pt idx="8">
                  <c:v>31</c:v>
                </c:pt>
                <c:pt idx="9">
                  <c:v>32</c:v>
                </c:pt>
                <c:pt idx="10">
                  <c:v>33</c:v>
                </c:pt>
                <c:pt idx="11">
                  <c:v>34</c:v>
                </c:pt>
                <c:pt idx="12">
                  <c:v>35</c:v>
                </c:pt>
                <c:pt idx="13">
                  <c:v>36</c:v>
                </c:pt>
                <c:pt idx="14">
                  <c:v>37</c:v>
                </c:pt>
                <c:pt idx="15">
                  <c:v>38</c:v>
                </c:pt>
                <c:pt idx="16">
                  <c:v>39</c:v>
                </c:pt>
                <c:pt idx="17">
                  <c:v>40</c:v>
                </c:pt>
                <c:pt idx="18">
                  <c:v>41</c:v>
                </c:pt>
                <c:pt idx="19">
                  <c:v>42</c:v>
                </c:pt>
                <c:pt idx="20">
                  <c:v>43</c:v>
                </c:pt>
                <c:pt idx="21">
                  <c:v>44</c:v>
                </c:pt>
                <c:pt idx="22">
                  <c:v>45</c:v>
                </c:pt>
              </c:numCache>
            </c:numRef>
          </c:cat>
          <c:val>
            <c:numRef>
              <c:f>Sheet1!$I$5:$I$27</c:f>
              <c:numCache>
                <c:formatCode>General</c:formatCode>
                <c:ptCount val="23"/>
                <c:pt idx="0">
                  <c:v>634</c:v>
                </c:pt>
                <c:pt idx="1">
                  <c:v>8747</c:v>
                </c:pt>
                <c:pt idx="2">
                  <c:v>15604</c:v>
                </c:pt>
                <c:pt idx="3">
                  <c:v>67957</c:v>
                </c:pt>
                <c:pt idx="4">
                  <c:v>67670</c:v>
                </c:pt>
                <c:pt idx="5">
                  <c:v>10652</c:v>
                </c:pt>
                <c:pt idx="6">
                  <c:v>21029</c:v>
                </c:pt>
                <c:pt idx="7">
                  <c:v>22219</c:v>
                </c:pt>
                <c:pt idx="8">
                  <c:v>9732</c:v>
                </c:pt>
                <c:pt idx="9">
                  <c:v>8274</c:v>
                </c:pt>
                <c:pt idx="10">
                  <c:v>1861</c:v>
                </c:pt>
                <c:pt idx="11">
                  <c:v>3230</c:v>
                </c:pt>
                <c:pt idx="12">
                  <c:v>26584</c:v>
                </c:pt>
                <c:pt idx="13">
                  <c:v>7590</c:v>
                </c:pt>
                <c:pt idx="14">
                  <c:v>5267</c:v>
                </c:pt>
                <c:pt idx="15">
                  <c:v>12461</c:v>
                </c:pt>
                <c:pt idx="16">
                  <c:v>4866</c:v>
                </c:pt>
                <c:pt idx="17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02-4CA0-B522-ED235C7AEAB9}"/>
            </c:ext>
          </c:extLst>
        </c:ser>
        <c:ser>
          <c:idx val="8"/>
          <c:order val="8"/>
          <c:tx>
            <c:strRef>
              <c:f>Sheet1!$K$4</c:f>
              <c:strCache>
                <c:ptCount val="1"/>
                <c:pt idx="0">
                  <c:v>mean 2011-2015</c:v>
                </c:pt>
              </c:strCache>
            </c:strRef>
          </c:tx>
          <c:spPr>
            <a:solidFill>
              <a:schemeClr val="accent3">
                <a:alpha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cat>
            <c:numRef>
              <c:f>Sheet1!$A$5:$A$27</c:f>
              <c:numCache>
                <c:formatCode>General</c:formatCode>
                <c:ptCount val="23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  <c:pt idx="8">
                  <c:v>31</c:v>
                </c:pt>
                <c:pt idx="9">
                  <c:v>32</c:v>
                </c:pt>
                <c:pt idx="10">
                  <c:v>33</c:v>
                </c:pt>
                <c:pt idx="11">
                  <c:v>34</c:v>
                </c:pt>
                <c:pt idx="12">
                  <c:v>35</c:v>
                </c:pt>
                <c:pt idx="13">
                  <c:v>36</c:v>
                </c:pt>
                <c:pt idx="14">
                  <c:v>37</c:v>
                </c:pt>
                <c:pt idx="15">
                  <c:v>38</c:v>
                </c:pt>
                <c:pt idx="16">
                  <c:v>39</c:v>
                </c:pt>
                <c:pt idx="17">
                  <c:v>40</c:v>
                </c:pt>
                <c:pt idx="18">
                  <c:v>41</c:v>
                </c:pt>
                <c:pt idx="19">
                  <c:v>42</c:v>
                </c:pt>
                <c:pt idx="20">
                  <c:v>43</c:v>
                </c:pt>
                <c:pt idx="21">
                  <c:v>44</c:v>
                </c:pt>
                <c:pt idx="22">
                  <c:v>45</c:v>
                </c:pt>
              </c:numCache>
            </c:numRef>
          </c:cat>
          <c:val>
            <c:numRef>
              <c:f>Sheet1!$K$5:$K$27</c:f>
              <c:numCache>
                <c:formatCode>0</c:formatCode>
                <c:ptCount val="23"/>
                <c:pt idx="1">
                  <c:v>806.6</c:v>
                </c:pt>
                <c:pt idx="2">
                  <c:v>4758.6000000000004</c:v>
                </c:pt>
                <c:pt idx="3">
                  <c:v>6628.8</c:v>
                </c:pt>
                <c:pt idx="4">
                  <c:v>5579.4</c:v>
                </c:pt>
                <c:pt idx="5">
                  <c:v>6792.8</c:v>
                </c:pt>
                <c:pt idx="6">
                  <c:v>7118</c:v>
                </c:pt>
                <c:pt idx="7">
                  <c:v>7168.6</c:v>
                </c:pt>
                <c:pt idx="8">
                  <c:v>12063.2</c:v>
                </c:pt>
                <c:pt idx="9">
                  <c:v>12976.8</c:v>
                </c:pt>
                <c:pt idx="10">
                  <c:v>24557</c:v>
                </c:pt>
                <c:pt idx="11">
                  <c:v>13736.2</c:v>
                </c:pt>
                <c:pt idx="12">
                  <c:v>12649.4</c:v>
                </c:pt>
                <c:pt idx="13">
                  <c:v>11597.8</c:v>
                </c:pt>
                <c:pt idx="14">
                  <c:v>12825.2</c:v>
                </c:pt>
                <c:pt idx="15">
                  <c:v>7243</c:v>
                </c:pt>
                <c:pt idx="16">
                  <c:v>4519.8</c:v>
                </c:pt>
                <c:pt idx="17">
                  <c:v>1835</c:v>
                </c:pt>
                <c:pt idx="18">
                  <c:v>1993.75</c:v>
                </c:pt>
                <c:pt idx="19">
                  <c:v>826.75</c:v>
                </c:pt>
                <c:pt idx="20">
                  <c:v>2870.3333333333335</c:v>
                </c:pt>
                <c:pt idx="21">
                  <c:v>1567.6666666666667</c:v>
                </c:pt>
                <c:pt idx="2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02-4CA0-B522-ED235C7AE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745256"/>
        <c:axId val="455745648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Sheet1!$B$4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Sheet1!$A$5:$A$27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23</c:v>
                      </c:pt>
                      <c:pt idx="1">
                        <c:v>24</c:v>
                      </c:pt>
                      <c:pt idx="2">
                        <c:v>25</c:v>
                      </c:pt>
                      <c:pt idx="3">
                        <c:v>26</c:v>
                      </c:pt>
                      <c:pt idx="4">
                        <c:v>27</c:v>
                      </c:pt>
                      <c:pt idx="5">
                        <c:v>28</c:v>
                      </c:pt>
                      <c:pt idx="6">
                        <c:v>29</c:v>
                      </c:pt>
                      <c:pt idx="7">
                        <c:v>30</c:v>
                      </c:pt>
                      <c:pt idx="8">
                        <c:v>31</c:v>
                      </c:pt>
                      <c:pt idx="9">
                        <c:v>32</c:v>
                      </c:pt>
                      <c:pt idx="10">
                        <c:v>33</c:v>
                      </c:pt>
                      <c:pt idx="11">
                        <c:v>34</c:v>
                      </c:pt>
                      <c:pt idx="12">
                        <c:v>35</c:v>
                      </c:pt>
                      <c:pt idx="13">
                        <c:v>36</c:v>
                      </c:pt>
                      <c:pt idx="14">
                        <c:v>37</c:v>
                      </c:pt>
                      <c:pt idx="15">
                        <c:v>38</c:v>
                      </c:pt>
                      <c:pt idx="16">
                        <c:v>39</c:v>
                      </c:pt>
                      <c:pt idx="17">
                        <c:v>40</c:v>
                      </c:pt>
                      <c:pt idx="18">
                        <c:v>41</c:v>
                      </c:pt>
                      <c:pt idx="19">
                        <c:v>42</c:v>
                      </c:pt>
                      <c:pt idx="20">
                        <c:v>43</c:v>
                      </c:pt>
                      <c:pt idx="21">
                        <c:v>44</c:v>
                      </c:pt>
                      <c:pt idx="22">
                        <c:v>45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Sheet1!$B$5:$B$27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1">
                        <c:v>464</c:v>
                      </c:pt>
                      <c:pt idx="2">
                        <c:v>15681</c:v>
                      </c:pt>
                      <c:pt idx="3">
                        <c:v>18806</c:v>
                      </c:pt>
                      <c:pt idx="4">
                        <c:v>9496</c:v>
                      </c:pt>
                      <c:pt idx="5">
                        <c:v>9221</c:v>
                      </c:pt>
                      <c:pt idx="6">
                        <c:v>13030</c:v>
                      </c:pt>
                      <c:pt idx="7">
                        <c:v>11700</c:v>
                      </c:pt>
                      <c:pt idx="8">
                        <c:v>9197</c:v>
                      </c:pt>
                      <c:pt idx="9">
                        <c:v>6294</c:v>
                      </c:pt>
                      <c:pt idx="10">
                        <c:v>15596</c:v>
                      </c:pt>
                      <c:pt idx="11">
                        <c:v>12823</c:v>
                      </c:pt>
                      <c:pt idx="12">
                        <c:v>8496</c:v>
                      </c:pt>
                      <c:pt idx="13">
                        <c:v>7332</c:v>
                      </c:pt>
                      <c:pt idx="14">
                        <c:v>6417</c:v>
                      </c:pt>
                      <c:pt idx="15">
                        <c:v>13348</c:v>
                      </c:pt>
                      <c:pt idx="16">
                        <c:v>6760</c:v>
                      </c:pt>
                      <c:pt idx="17">
                        <c:v>4289</c:v>
                      </c:pt>
                      <c:pt idx="18">
                        <c:v>6230</c:v>
                      </c:pt>
                      <c:pt idx="19">
                        <c:v>2838</c:v>
                      </c:pt>
                      <c:pt idx="20">
                        <c:v>8453</c:v>
                      </c:pt>
                      <c:pt idx="21">
                        <c:v>4487</c:v>
                      </c:pt>
                      <c:pt idx="22">
                        <c:v>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A02-4CA0-B522-ED235C7AEAB9}"/>
                  </c:ext>
                </c:extLst>
              </c15:ser>
            </c15:filteredAreaSeries>
            <c15:filteredArea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Sheet1!$C$4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Sheet1!$A$5:$A$27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23</c:v>
                      </c:pt>
                      <c:pt idx="1">
                        <c:v>24</c:v>
                      </c:pt>
                      <c:pt idx="2">
                        <c:v>25</c:v>
                      </c:pt>
                      <c:pt idx="3">
                        <c:v>26</c:v>
                      </c:pt>
                      <c:pt idx="4">
                        <c:v>27</c:v>
                      </c:pt>
                      <c:pt idx="5">
                        <c:v>28</c:v>
                      </c:pt>
                      <c:pt idx="6">
                        <c:v>29</c:v>
                      </c:pt>
                      <c:pt idx="7">
                        <c:v>30</c:v>
                      </c:pt>
                      <c:pt idx="8">
                        <c:v>31</c:v>
                      </c:pt>
                      <c:pt idx="9">
                        <c:v>32</c:v>
                      </c:pt>
                      <c:pt idx="10">
                        <c:v>33</c:v>
                      </c:pt>
                      <c:pt idx="11">
                        <c:v>34</c:v>
                      </c:pt>
                      <c:pt idx="12">
                        <c:v>35</c:v>
                      </c:pt>
                      <c:pt idx="13">
                        <c:v>36</c:v>
                      </c:pt>
                      <c:pt idx="14">
                        <c:v>37</c:v>
                      </c:pt>
                      <c:pt idx="15">
                        <c:v>38</c:v>
                      </c:pt>
                      <c:pt idx="16">
                        <c:v>39</c:v>
                      </c:pt>
                      <c:pt idx="17">
                        <c:v>40</c:v>
                      </c:pt>
                      <c:pt idx="18">
                        <c:v>41</c:v>
                      </c:pt>
                      <c:pt idx="19">
                        <c:v>42</c:v>
                      </c:pt>
                      <c:pt idx="20">
                        <c:v>43</c:v>
                      </c:pt>
                      <c:pt idx="21">
                        <c:v>44</c:v>
                      </c:pt>
                      <c:pt idx="22">
                        <c:v>45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Sheet1!$C$5:$C$27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1">
                        <c:v>372</c:v>
                      </c:pt>
                      <c:pt idx="2">
                        <c:v>390</c:v>
                      </c:pt>
                      <c:pt idx="3">
                        <c:v>563</c:v>
                      </c:pt>
                      <c:pt idx="4">
                        <c:v>1118</c:v>
                      </c:pt>
                      <c:pt idx="5">
                        <c:v>754</c:v>
                      </c:pt>
                      <c:pt idx="6">
                        <c:v>1689</c:v>
                      </c:pt>
                      <c:pt idx="7">
                        <c:v>631</c:v>
                      </c:pt>
                      <c:pt idx="8">
                        <c:v>1134</c:v>
                      </c:pt>
                      <c:pt idx="9">
                        <c:v>374</c:v>
                      </c:pt>
                      <c:pt idx="10">
                        <c:v>327</c:v>
                      </c:pt>
                      <c:pt idx="11">
                        <c:v>1010</c:v>
                      </c:pt>
                      <c:pt idx="12">
                        <c:v>2465</c:v>
                      </c:pt>
                      <c:pt idx="13">
                        <c:v>428</c:v>
                      </c:pt>
                      <c:pt idx="14">
                        <c:v>4332</c:v>
                      </c:pt>
                      <c:pt idx="15">
                        <c:v>3849</c:v>
                      </c:pt>
                      <c:pt idx="16">
                        <c:v>499</c:v>
                      </c:pt>
                      <c:pt idx="17">
                        <c:v>1146</c:v>
                      </c:pt>
                      <c:pt idx="18">
                        <c:v>517</c:v>
                      </c:pt>
                      <c:pt idx="19">
                        <c:v>164</c:v>
                      </c:pt>
                      <c:pt idx="20">
                        <c:v>131</c:v>
                      </c:pt>
                      <c:pt idx="21">
                        <c:v>214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A02-4CA0-B522-ED235C7AEAB9}"/>
                  </c:ext>
                </c:extLst>
              </c15:ser>
            </c15:filteredAreaSeries>
            <c15:filteredArea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Sheet1!$D$4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Sheet1!$A$5:$A$27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23</c:v>
                      </c:pt>
                      <c:pt idx="1">
                        <c:v>24</c:v>
                      </c:pt>
                      <c:pt idx="2">
                        <c:v>25</c:v>
                      </c:pt>
                      <c:pt idx="3">
                        <c:v>26</c:v>
                      </c:pt>
                      <c:pt idx="4">
                        <c:v>27</c:v>
                      </c:pt>
                      <c:pt idx="5">
                        <c:v>28</c:v>
                      </c:pt>
                      <c:pt idx="6">
                        <c:v>29</c:v>
                      </c:pt>
                      <c:pt idx="7">
                        <c:v>30</c:v>
                      </c:pt>
                      <c:pt idx="8">
                        <c:v>31</c:v>
                      </c:pt>
                      <c:pt idx="9">
                        <c:v>32</c:v>
                      </c:pt>
                      <c:pt idx="10">
                        <c:v>33</c:v>
                      </c:pt>
                      <c:pt idx="11">
                        <c:v>34</c:v>
                      </c:pt>
                      <c:pt idx="12">
                        <c:v>35</c:v>
                      </c:pt>
                      <c:pt idx="13">
                        <c:v>36</c:v>
                      </c:pt>
                      <c:pt idx="14">
                        <c:v>37</c:v>
                      </c:pt>
                      <c:pt idx="15">
                        <c:v>38</c:v>
                      </c:pt>
                      <c:pt idx="16">
                        <c:v>39</c:v>
                      </c:pt>
                      <c:pt idx="17">
                        <c:v>40</c:v>
                      </c:pt>
                      <c:pt idx="18">
                        <c:v>41</c:v>
                      </c:pt>
                      <c:pt idx="19">
                        <c:v>42</c:v>
                      </c:pt>
                      <c:pt idx="20">
                        <c:v>43</c:v>
                      </c:pt>
                      <c:pt idx="21">
                        <c:v>44</c:v>
                      </c:pt>
                      <c:pt idx="22">
                        <c:v>45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Sheet1!$D$5:$D$27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1">
                        <c:v>89</c:v>
                      </c:pt>
                      <c:pt idx="2">
                        <c:v>974</c:v>
                      </c:pt>
                      <c:pt idx="3">
                        <c:v>5925</c:v>
                      </c:pt>
                      <c:pt idx="4">
                        <c:v>9157</c:v>
                      </c:pt>
                      <c:pt idx="5">
                        <c:v>11481</c:v>
                      </c:pt>
                      <c:pt idx="6">
                        <c:v>9613</c:v>
                      </c:pt>
                      <c:pt idx="7">
                        <c:v>1975</c:v>
                      </c:pt>
                      <c:pt idx="8">
                        <c:v>15890</c:v>
                      </c:pt>
                      <c:pt idx="9">
                        <c:v>8637</c:v>
                      </c:pt>
                      <c:pt idx="10">
                        <c:v>14686</c:v>
                      </c:pt>
                      <c:pt idx="11">
                        <c:v>8638</c:v>
                      </c:pt>
                      <c:pt idx="12">
                        <c:v>7794</c:v>
                      </c:pt>
                      <c:pt idx="13">
                        <c:v>3280</c:v>
                      </c:pt>
                      <c:pt idx="14">
                        <c:v>16905</c:v>
                      </c:pt>
                      <c:pt idx="15">
                        <c:v>4021</c:v>
                      </c:pt>
                      <c:pt idx="16">
                        <c:v>3787</c:v>
                      </c:pt>
                      <c:pt idx="17">
                        <c:v>1107</c:v>
                      </c:pt>
                      <c:pt idx="18">
                        <c:v>820</c:v>
                      </c:pt>
                      <c:pt idx="19">
                        <c:v>178</c:v>
                      </c:pt>
                      <c:pt idx="20">
                        <c:v>27</c:v>
                      </c:pt>
                      <c:pt idx="21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7A02-4CA0-B522-ED235C7AEAB9}"/>
                  </c:ext>
                </c:extLst>
              </c15:ser>
            </c15:filteredAreaSeries>
            <c15:filteredArea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Sheet1!$E$4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Sheet1!$A$5:$A$27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23</c:v>
                      </c:pt>
                      <c:pt idx="1">
                        <c:v>24</c:v>
                      </c:pt>
                      <c:pt idx="2">
                        <c:v>25</c:v>
                      </c:pt>
                      <c:pt idx="3">
                        <c:v>26</c:v>
                      </c:pt>
                      <c:pt idx="4">
                        <c:v>27</c:v>
                      </c:pt>
                      <c:pt idx="5">
                        <c:v>28</c:v>
                      </c:pt>
                      <c:pt idx="6">
                        <c:v>29</c:v>
                      </c:pt>
                      <c:pt idx="7">
                        <c:v>30</c:v>
                      </c:pt>
                      <c:pt idx="8">
                        <c:v>31</c:v>
                      </c:pt>
                      <c:pt idx="9">
                        <c:v>32</c:v>
                      </c:pt>
                      <c:pt idx="10">
                        <c:v>33</c:v>
                      </c:pt>
                      <c:pt idx="11">
                        <c:v>34</c:v>
                      </c:pt>
                      <c:pt idx="12">
                        <c:v>35</c:v>
                      </c:pt>
                      <c:pt idx="13">
                        <c:v>36</c:v>
                      </c:pt>
                      <c:pt idx="14">
                        <c:v>37</c:v>
                      </c:pt>
                      <c:pt idx="15">
                        <c:v>38</c:v>
                      </c:pt>
                      <c:pt idx="16">
                        <c:v>39</c:v>
                      </c:pt>
                      <c:pt idx="17">
                        <c:v>40</c:v>
                      </c:pt>
                      <c:pt idx="18">
                        <c:v>41</c:v>
                      </c:pt>
                      <c:pt idx="19">
                        <c:v>42</c:v>
                      </c:pt>
                      <c:pt idx="20">
                        <c:v>43</c:v>
                      </c:pt>
                      <c:pt idx="21">
                        <c:v>44</c:v>
                      </c:pt>
                      <c:pt idx="22">
                        <c:v>45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Sheet1!$E$5:$E$27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1">
                        <c:v>1305</c:v>
                      </c:pt>
                      <c:pt idx="2">
                        <c:v>3449</c:v>
                      </c:pt>
                      <c:pt idx="3">
                        <c:v>6218</c:v>
                      </c:pt>
                      <c:pt idx="4">
                        <c:v>3097</c:v>
                      </c:pt>
                      <c:pt idx="5">
                        <c:v>10210</c:v>
                      </c:pt>
                      <c:pt idx="6">
                        <c:v>6181</c:v>
                      </c:pt>
                      <c:pt idx="7">
                        <c:v>16187</c:v>
                      </c:pt>
                      <c:pt idx="8">
                        <c:v>26413</c:v>
                      </c:pt>
                      <c:pt idx="9">
                        <c:v>26979</c:v>
                      </c:pt>
                      <c:pt idx="10">
                        <c:v>32449</c:v>
                      </c:pt>
                      <c:pt idx="11">
                        <c:v>18689</c:v>
                      </c:pt>
                      <c:pt idx="12">
                        <c:v>15875</c:v>
                      </c:pt>
                      <c:pt idx="13">
                        <c:v>25120</c:v>
                      </c:pt>
                      <c:pt idx="14">
                        <c:v>20162</c:v>
                      </c:pt>
                      <c:pt idx="15">
                        <c:v>4651</c:v>
                      </c:pt>
                      <c:pt idx="16">
                        <c:v>1686</c:v>
                      </c:pt>
                      <c:pt idx="17">
                        <c:v>116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7A02-4CA0-B522-ED235C7AEAB9}"/>
                  </c:ext>
                </c:extLst>
              </c15:ser>
            </c15:filteredAreaSeries>
            <c15:filteredArea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Sheet1!$F$4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Sheet1!$A$5:$A$27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23</c:v>
                      </c:pt>
                      <c:pt idx="1">
                        <c:v>24</c:v>
                      </c:pt>
                      <c:pt idx="2">
                        <c:v>25</c:v>
                      </c:pt>
                      <c:pt idx="3">
                        <c:v>26</c:v>
                      </c:pt>
                      <c:pt idx="4">
                        <c:v>27</c:v>
                      </c:pt>
                      <c:pt idx="5">
                        <c:v>28</c:v>
                      </c:pt>
                      <c:pt idx="6">
                        <c:v>29</c:v>
                      </c:pt>
                      <c:pt idx="7">
                        <c:v>30</c:v>
                      </c:pt>
                      <c:pt idx="8">
                        <c:v>31</c:v>
                      </c:pt>
                      <c:pt idx="9">
                        <c:v>32</c:v>
                      </c:pt>
                      <c:pt idx="10">
                        <c:v>33</c:v>
                      </c:pt>
                      <c:pt idx="11">
                        <c:v>34</c:v>
                      </c:pt>
                      <c:pt idx="12">
                        <c:v>35</c:v>
                      </c:pt>
                      <c:pt idx="13">
                        <c:v>36</c:v>
                      </c:pt>
                      <c:pt idx="14">
                        <c:v>37</c:v>
                      </c:pt>
                      <c:pt idx="15">
                        <c:v>38</c:v>
                      </c:pt>
                      <c:pt idx="16">
                        <c:v>39</c:v>
                      </c:pt>
                      <c:pt idx="17">
                        <c:v>40</c:v>
                      </c:pt>
                      <c:pt idx="18">
                        <c:v>41</c:v>
                      </c:pt>
                      <c:pt idx="19">
                        <c:v>42</c:v>
                      </c:pt>
                      <c:pt idx="20">
                        <c:v>43</c:v>
                      </c:pt>
                      <c:pt idx="21">
                        <c:v>44</c:v>
                      </c:pt>
                      <c:pt idx="22">
                        <c:v>45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Sheet1!$F$5:$F$27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1">
                        <c:v>1803</c:v>
                      </c:pt>
                      <c:pt idx="2">
                        <c:v>3299</c:v>
                      </c:pt>
                      <c:pt idx="3">
                        <c:v>1632</c:v>
                      </c:pt>
                      <c:pt idx="4">
                        <c:v>5029</c:v>
                      </c:pt>
                      <c:pt idx="5">
                        <c:v>2298</c:v>
                      </c:pt>
                      <c:pt idx="6">
                        <c:v>5077</c:v>
                      </c:pt>
                      <c:pt idx="7">
                        <c:v>5350</c:v>
                      </c:pt>
                      <c:pt idx="8">
                        <c:v>7682</c:v>
                      </c:pt>
                      <c:pt idx="9">
                        <c:v>22600</c:v>
                      </c:pt>
                      <c:pt idx="10">
                        <c:v>59727</c:v>
                      </c:pt>
                      <c:pt idx="11">
                        <c:v>27521</c:v>
                      </c:pt>
                      <c:pt idx="12">
                        <c:v>28617</c:v>
                      </c:pt>
                      <c:pt idx="13">
                        <c:v>21829</c:v>
                      </c:pt>
                      <c:pt idx="14">
                        <c:v>16310</c:v>
                      </c:pt>
                      <c:pt idx="15">
                        <c:v>10346</c:v>
                      </c:pt>
                      <c:pt idx="16">
                        <c:v>9867</c:v>
                      </c:pt>
                      <c:pt idx="17">
                        <c:v>2517</c:v>
                      </c:pt>
                      <c:pt idx="18">
                        <c:v>408</c:v>
                      </c:pt>
                      <c:pt idx="19">
                        <c:v>127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7A02-4CA0-B522-ED235C7AEAB9}"/>
                  </c:ext>
                </c:extLst>
              </c15:ser>
            </c15:filteredAreaSeries>
          </c:ext>
        </c:extLst>
      </c:areaChart>
      <c:catAx>
        <c:axId val="455745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Statistical 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745648"/>
        <c:crosses val="autoZero"/>
        <c:auto val="1"/>
        <c:lblAlgn val="ctr"/>
        <c:lblOffset val="100"/>
        <c:noMultiLvlLbl val="0"/>
      </c:catAx>
      <c:valAx>
        <c:axId val="455745648"/>
        <c:scaling>
          <c:orientation val="minMax"/>
          <c:max val="16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fish x 1,000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745256"/>
        <c:crosses val="autoZero"/>
        <c:crossBetween val="midCat"/>
        <c:majorUnit val="40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4345377461056197"/>
          <c:y val="2.8960324415107909E-2"/>
          <c:w val="0.29267584305460892"/>
          <c:h val="0.303674622128729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31255468066492"/>
          <c:y val="5.3912128171478564E-2"/>
          <c:w val="0.79163888888888889"/>
          <c:h val="0.7159025955088946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'Fig 5 sample vs PSC by vessel'!$I$4:$I$105</c:f>
              <c:numCache>
                <c:formatCode>General</c:formatCode>
                <c:ptCount val="10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9</c:v>
                </c:pt>
                <c:pt idx="10">
                  <c:v>47</c:v>
                </c:pt>
                <c:pt idx="11">
                  <c:v>92</c:v>
                </c:pt>
                <c:pt idx="12">
                  <c:v>216</c:v>
                </c:pt>
                <c:pt idx="13">
                  <c:v>265</c:v>
                </c:pt>
                <c:pt idx="14">
                  <c:v>276</c:v>
                </c:pt>
                <c:pt idx="15">
                  <c:v>296</c:v>
                </c:pt>
                <c:pt idx="16">
                  <c:v>304</c:v>
                </c:pt>
                <c:pt idx="17">
                  <c:v>361</c:v>
                </c:pt>
                <c:pt idx="18">
                  <c:v>379</c:v>
                </c:pt>
                <c:pt idx="19">
                  <c:v>382</c:v>
                </c:pt>
                <c:pt idx="20">
                  <c:v>394</c:v>
                </c:pt>
                <c:pt idx="21">
                  <c:v>464</c:v>
                </c:pt>
                <c:pt idx="22">
                  <c:v>472</c:v>
                </c:pt>
                <c:pt idx="23">
                  <c:v>502</c:v>
                </c:pt>
                <c:pt idx="24">
                  <c:v>468</c:v>
                </c:pt>
                <c:pt idx="25">
                  <c:v>498</c:v>
                </c:pt>
                <c:pt idx="26">
                  <c:v>555</c:v>
                </c:pt>
                <c:pt idx="27">
                  <c:v>593</c:v>
                </c:pt>
                <c:pt idx="28">
                  <c:v>629</c:v>
                </c:pt>
                <c:pt idx="29">
                  <c:v>706</c:v>
                </c:pt>
                <c:pt idx="30">
                  <c:v>822</c:v>
                </c:pt>
                <c:pt idx="31">
                  <c:v>639</c:v>
                </c:pt>
                <c:pt idx="32">
                  <c:v>659</c:v>
                </c:pt>
                <c:pt idx="33">
                  <c:v>955</c:v>
                </c:pt>
                <c:pt idx="34">
                  <c:v>739</c:v>
                </c:pt>
                <c:pt idx="35">
                  <c:v>864</c:v>
                </c:pt>
                <c:pt idx="36">
                  <c:v>1020</c:v>
                </c:pt>
                <c:pt idx="37">
                  <c:v>993</c:v>
                </c:pt>
                <c:pt idx="38">
                  <c:v>957</c:v>
                </c:pt>
                <c:pt idx="39">
                  <c:v>1100</c:v>
                </c:pt>
                <c:pt idx="40">
                  <c:v>1132</c:v>
                </c:pt>
                <c:pt idx="41">
                  <c:v>1124</c:v>
                </c:pt>
                <c:pt idx="42">
                  <c:v>1130</c:v>
                </c:pt>
                <c:pt idx="43">
                  <c:v>1236</c:v>
                </c:pt>
                <c:pt idx="44">
                  <c:v>1303</c:v>
                </c:pt>
                <c:pt idx="45">
                  <c:v>1461</c:v>
                </c:pt>
                <c:pt idx="46">
                  <c:v>1484</c:v>
                </c:pt>
                <c:pt idx="47">
                  <c:v>1389</c:v>
                </c:pt>
                <c:pt idx="48">
                  <c:v>1545</c:v>
                </c:pt>
                <c:pt idx="49">
                  <c:v>1748</c:v>
                </c:pt>
                <c:pt idx="50">
                  <c:v>1806</c:v>
                </c:pt>
                <c:pt idx="51">
                  <c:v>1783</c:v>
                </c:pt>
                <c:pt idx="52">
                  <c:v>1829</c:v>
                </c:pt>
                <c:pt idx="53">
                  <c:v>1853</c:v>
                </c:pt>
                <c:pt idx="54">
                  <c:v>2443</c:v>
                </c:pt>
                <c:pt idx="55">
                  <c:v>2063</c:v>
                </c:pt>
                <c:pt idx="56">
                  <c:v>2051</c:v>
                </c:pt>
                <c:pt idx="57">
                  <c:v>2066</c:v>
                </c:pt>
                <c:pt idx="58">
                  <c:v>2116</c:v>
                </c:pt>
                <c:pt idx="59">
                  <c:v>2187</c:v>
                </c:pt>
                <c:pt idx="60">
                  <c:v>2205</c:v>
                </c:pt>
                <c:pt idx="61">
                  <c:v>2355</c:v>
                </c:pt>
                <c:pt idx="62">
                  <c:v>2470</c:v>
                </c:pt>
                <c:pt idx="63">
                  <c:v>2601</c:v>
                </c:pt>
                <c:pt idx="64">
                  <c:v>2755</c:v>
                </c:pt>
                <c:pt idx="65">
                  <c:v>2778</c:v>
                </c:pt>
                <c:pt idx="66">
                  <c:v>2852</c:v>
                </c:pt>
                <c:pt idx="67">
                  <c:v>2750</c:v>
                </c:pt>
                <c:pt idx="68">
                  <c:v>2982</c:v>
                </c:pt>
                <c:pt idx="69">
                  <c:v>3054</c:v>
                </c:pt>
                <c:pt idx="70">
                  <c:v>3271</c:v>
                </c:pt>
                <c:pt idx="71">
                  <c:v>3427</c:v>
                </c:pt>
                <c:pt idx="72">
                  <c:v>3442</c:v>
                </c:pt>
                <c:pt idx="73">
                  <c:v>3637</c:v>
                </c:pt>
                <c:pt idx="74">
                  <c:v>4004</c:v>
                </c:pt>
                <c:pt idx="75">
                  <c:v>4168</c:v>
                </c:pt>
                <c:pt idx="76">
                  <c:v>4427</c:v>
                </c:pt>
                <c:pt idx="77">
                  <c:v>4725</c:v>
                </c:pt>
                <c:pt idx="78">
                  <c:v>4852</c:v>
                </c:pt>
                <c:pt idx="79">
                  <c:v>4921</c:v>
                </c:pt>
                <c:pt idx="80">
                  <c:v>5384</c:v>
                </c:pt>
                <c:pt idx="81">
                  <c:v>5105</c:v>
                </c:pt>
                <c:pt idx="82">
                  <c:v>5874</c:v>
                </c:pt>
                <c:pt idx="83">
                  <c:v>5738</c:v>
                </c:pt>
                <c:pt idx="84">
                  <c:v>5815</c:v>
                </c:pt>
                <c:pt idx="85">
                  <c:v>6526</c:v>
                </c:pt>
                <c:pt idx="86">
                  <c:v>7003</c:v>
                </c:pt>
                <c:pt idx="87">
                  <c:v>7140</c:v>
                </c:pt>
                <c:pt idx="88">
                  <c:v>7731</c:v>
                </c:pt>
                <c:pt idx="89">
                  <c:v>9750</c:v>
                </c:pt>
                <c:pt idx="90">
                  <c:v>8441</c:v>
                </c:pt>
                <c:pt idx="91">
                  <c:v>8562</c:v>
                </c:pt>
                <c:pt idx="92">
                  <c:v>9056</c:v>
                </c:pt>
                <c:pt idx="93">
                  <c:v>8996</c:v>
                </c:pt>
                <c:pt idx="94">
                  <c:v>10261</c:v>
                </c:pt>
                <c:pt idx="95">
                  <c:v>11128</c:v>
                </c:pt>
                <c:pt idx="96">
                  <c:v>12675</c:v>
                </c:pt>
                <c:pt idx="97">
                  <c:v>11760</c:v>
                </c:pt>
                <c:pt idx="98">
                  <c:v>14875</c:v>
                </c:pt>
                <c:pt idx="99">
                  <c:v>17508</c:v>
                </c:pt>
                <c:pt idx="100">
                  <c:v>17647</c:v>
                </c:pt>
                <c:pt idx="101">
                  <c:v>27740</c:v>
                </c:pt>
              </c:numCache>
            </c:numRef>
          </c:xVal>
          <c:yVal>
            <c:numRef>
              <c:f>'Fig 5 sample vs PSC by vessel'!$H$4:$H$105</c:f>
              <c:numCache>
                <c:formatCode>General</c:formatCode>
                <c:ptCount val="10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3</c:v>
                </c:pt>
                <c:pt idx="12">
                  <c:v>8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11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14</c:v>
                </c:pt>
                <c:pt idx="21">
                  <c:v>15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20</c:v>
                </c:pt>
                <c:pt idx="27">
                  <c:v>20</c:v>
                </c:pt>
                <c:pt idx="28">
                  <c:v>22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  <c:pt idx="32">
                  <c:v>25</c:v>
                </c:pt>
                <c:pt idx="33">
                  <c:v>26</c:v>
                </c:pt>
                <c:pt idx="34">
                  <c:v>28</c:v>
                </c:pt>
                <c:pt idx="35">
                  <c:v>29</c:v>
                </c:pt>
                <c:pt idx="36">
                  <c:v>32</c:v>
                </c:pt>
                <c:pt idx="37">
                  <c:v>33</c:v>
                </c:pt>
                <c:pt idx="38">
                  <c:v>34</c:v>
                </c:pt>
                <c:pt idx="39">
                  <c:v>37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41</c:v>
                </c:pt>
                <c:pt idx="44">
                  <c:v>42</c:v>
                </c:pt>
                <c:pt idx="45">
                  <c:v>48</c:v>
                </c:pt>
                <c:pt idx="46">
                  <c:v>48</c:v>
                </c:pt>
                <c:pt idx="47">
                  <c:v>50</c:v>
                </c:pt>
                <c:pt idx="48">
                  <c:v>50</c:v>
                </c:pt>
                <c:pt idx="49">
                  <c:v>57</c:v>
                </c:pt>
                <c:pt idx="50">
                  <c:v>60</c:v>
                </c:pt>
                <c:pt idx="51">
                  <c:v>61</c:v>
                </c:pt>
                <c:pt idx="52">
                  <c:v>61</c:v>
                </c:pt>
                <c:pt idx="53">
                  <c:v>64</c:v>
                </c:pt>
                <c:pt idx="54">
                  <c:v>64</c:v>
                </c:pt>
                <c:pt idx="55">
                  <c:v>67</c:v>
                </c:pt>
                <c:pt idx="56">
                  <c:v>68</c:v>
                </c:pt>
                <c:pt idx="57">
                  <c:v>68</c:v>
                </c:pt>
                <c:pt idx="58">
                  <c:v>68</c:v>
                </c:pt>
                <c:pt idx="59">
                  <c:v>70</c:v>
                </c:pt>
                <c:pt idx="60">
                  <c:v>73</c:v>
                </c:pt>
                <c:pt idx="61">
                  <c:v>77</c:v>
                </c:pt>
                <c:pt idx="62">
                  <c:v>85</c:v>
                </c:pt>
                <c:pt idx="63">
                  <c:v>85</c:v>
                </c:pt>
                <c:pt idx="64">
                  <c:v>89</c:v>
                </c:pt>
                <c:pt idx="65">
                  <c:v>90</c:v>
                </c:pt>
                <c:pt idx="66">
                  <c:v>91</c:v>
                </c:pt>
                <c:pt idx="67">
                  <c:v>92</c:v>
                </c:pt>
                <c:pt idx="68">
                  <c:v>97</c:v>
                </c:pt>
                <c:pt idx="69">
                  <c:v>103</c:v>
                </c:pt>
                <c:pt idx="70">
                  <c:v>108</c:v>
                </c:pt>
                <c:pt idx="71">
                  <c:v>112</c:v>
                </c:pt>
                <c:pt idx="72">
                  <c:v>117</c:v>
                </c:pt>
                <c:pt idx="73">
                  <c:v>117</c:v>
                </c:pt>
                <c:pt idx="74">
                  <c:v>133</c:v>
                </c:pt>
                <c:pt idx="75">
                  <c:v>141</c:v>
                </c:pt>
                <c:pt idx="76">
                  <c:v>147</c:v>
                </c:pt>
                <c:pt idx="77">
                  <c:v>157</c:v>
                </c:pt>
                <c:pt idx="78">
                  <c:v>160</c:v>
                </c:pt>
                <c:pt idx="79">
                  <c:v>165</c:v>
                </c:pt>
                <c:pt idx="80">
                  <c:v>179</c:v>
                </c:pt>
                <c:pt idx="81">
                  <c:v>186</c:v>
                </c:pt>
                <c:pt idx="82">
                  <c:v>189</c:v>
                </c:pt>
                <c:pt idx="83">
                  <c:v>190</c:v>
                </c:pt>
                <c:pt idx="84">
                  <c:v>190</c:v>
                </c:pt>
                <c:pt idx="85">
                  <c:v>214</c:v>
                </c:pt>
                <c:pt idx="86">
                  <c:v>231</c:v>
                </c:pt>
                <c:pt idx="87">
                  <c:v>241</c:v>
                </c:pt>
                <c:pt idx="88">
                  <c:v>250</c:v>
                </c:pt>
                <c:pt idx="89">
                  <c:v>278</c:v>
                </c:pt>
                <c:pt idx="90">
                  <c:v>280</c:v>
                </c:pt>
                <c:pt idx="91">
                  <c:v>287</c:v>
                </c:pt>
                <c:pt idx="92">
                  <c:v>296</c:v>
                </c:pt>
                <c:pt idx="93">
                  <c:v>300</c:v>
                </c:pt>
                <c:pt idx="94">
                  <c:v>327</c:v>
                </c:pt>
                <c:pt idx="95">
                  <c:v>370</c:v>
                </c:pt>
                <c:pt idx="96">
                  <c:v>372</c:v>
                </c:pt>
                <c:pt idx="97">
                  <c:v>388</c:v>
                </c:pt>
                <c:pt idx="98">
                  <c:v>489</c:v>
                </c:pt>
                <c:pt idx="99">
                  <c:v>555</c:v>
                </c:pt>
                <c:pt idx="100">
                  <c:v>584</c:v>
                </c:pt>
                <c:pt idx="101">
                  <c:v>924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72-44AF-8AA4-6DFAF0D02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48520"/>
        <c:axId val="177871528"/>
      </c:scatterChart>
      <c:valAx>
        <c:axId val="15614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dirty="0"/>
                  <a:t>Chum caught per vessel</a:t>
                </a:r>
              </a:p>
            </c:rich>
          </c:tx>
          <c:layout>
            <c:manualLayout>
              <c:xMode val="edge"/>
              <c:yMode val="edge"/>
              <c:x val="0.33414575131233598"/>
              <c:y val="0.88034207312627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7871528"/>
        <c:crosses val="autoZero"/>
        <c:crossBetween val="midCat"/>
      </c:valAx>
      <c:valAx>
        <c:axId val="177871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/>
                  <a:t>Genetic samples</a:t>
                </a:r>
              </a:p>
            </c:rich>
          </c:tx>
          <c:layout>
            <c:manualLayout>
              <c:xMode val="edge"/>
              <c:yMode val="edge"/>
              <c:x val="3.4718373610240758E-4"/>
              <c:y val="0.23567987340142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6148520"/>
        <c:crosses val="autoZero"/>
        <c:crossBetween val="midCat"/>
        <c:majorUnit val="200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2017</a:t>
            </a:r>
          </a:p>
          <a:p>
            <a:pPr algn="l">
              <a:defRPr sz="1600">
                <a:solidFill>
                  <a:schemeClr val="tx1"/>
                </a:solidFill>
              </a:defRPr>
            </a:pPr>
            <a:r>
              <a:rPr lang="en-US" sz="1600" dirty="0">
                <a:solidFill>
                  <a:schemeClr val="tx1"/>
                </a:solidFill>
              </a:rPr>
              <a:t>Correlation coefficient,</a:t>
            </a:r>
            <a:r>
              <a:rPr lang="en-US" sz="1600" baseline="0" dirty="0">
                <a:solidFill>
                  <a:schemeClr val="tx1"/>
                </a:solidFill>
              </a:rPr>
              <a:t> </a:t>
            </a:r>
            <a:r>
              <a:rPr lang="en-US" sz="1600" i="1" baseline="0" dirty="0">
                <a:solidFill>
                  <a:schemeClr val="tx1"/>
                </a:solidFill>
              </a:rPr>
              <a:t>r</a:t>
            </a:r>
            <a:r>
              <a:rPr lang="en-US" sz="1600" baseline="0" dirty="0">
                <a:solidFill>
                  <a:schemeClr val="tx1"/>
                </a:solidFill>
              </a:rPr>
              <a:t> = 0.94</a:t>
            </a:r>
          </a:p>
        </c:rich>
      </c:tx>
      <c:layout>
        <c:manualLayout>
          <c:xMode val="edge"/>
          <c:yMode val="edge"/>
          <c:x val="0.16677274715660542"/>
          <c:y val="0.1264700896762904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07895888013997"/>
          <c:y val="5.7620844269466315E-2"/>
          <c:w val="0.78987248468941385"/>
          <c:h val="0.744601924759404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'fig5 PSC+genetic by vessel'!$H$14:$H$103</c:f>
              <c:numCache>
                <c:formatCode>General</c:formatCode>
                <c:ptCount val="90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25</c:v>
                </c:pt>
                <c:pt idx="4">
                  <c:v>43</c:v>
                </c:pt>
                <c:pt idx="5">
                  <c:v>258</c:v>
                </c:pt>
                <c:pt idx="6">
                  <c:v>197</c:v>
                </c:pt>
                <c:pt idx="7">
                  <c:v>252</c:v>
                </c:pt>
                <c:pt idx="8">
                  <c:v>186</c:v>
                </c:pt>
                <c:pt idx="9">
                  <c:v>394</c:v>
                </c:pt>
                <c:pt idx="10">
                  <c:v>446</c:v>
                </c:pt>
                <c:pt idx="11">
                  <c:v>433</c:v>
                </c:pt>
                <c:pt idx="12">
                  <c:v>436</c:v>
                </c:pt>
                <c:pt idx="13">
                  <c:v>494</c:v>
                </c:pt>
                <c:pt idx="14">
                  <c:v>494</c:v>
                </c:pt>
                <c:pt idx="15">
                  <c:v>483</c:v>
                </c:pt>
                <c:pt idx="16">
                  <c:v>486</c:v>
                </c:pt>
                <c:pt idx="17">
                  <c:v>590</c:v>
                </c:pt>
                <c:pt idx="18">
                  <c:v>686</c:v>
                </c:pt>
                <c:pt idx="19">
                  <c:v>827</c:v>
                </c:pt>
                <c:pt idx="20">
                  <c:v>751</c:v>
                </c:pt>
                <c:pt idx="21">
                  <c:v>765</c:v>
                </c:pt>
                <c:pt idx="22">
                  <c:v>845</c:v>
                </c:pt>
                <c:pt idx="23">
                  <c:v>912</c:v>
                </c:pt>
                <c:pt idx="24">
                  <c:v>984</c:v>
                </c:pt>
                <c:pt idx="25">
                  <c:v>1025</c:v>
                </c:pt>
                <c:pt idx="26">
                  <c:v>1031</c:v>
                </c:pt>
                <c:pt idx="27">
                  <c:v>1059</c:v>
                </c:pt>
                <c:pt idx="28">
                  <c:v>989</c:v>
                </c:pt>
                <c:pt idx="29">
                  <c:v>1192</c:v>
                </c:pt>
                <c:pt idx="30">
                  <c:v>1081</c:v>
                </c:pt>
                <c:pt idx="31">
                  <c:v>1086</c:v>
                </c:pt>
                <c:pt idx="32">
                  <c:v>1262</c:v>
                </c:pt>
                <c:pt idx="33">
                  <c:v>1313</c:v>
                </c:pt>
                <c:pt idx="34">
                  <c:v>1369</c:v>
                </c:pt>
                <c:pt idx="35">
                  <c:v>1798</c:v>
                </c:pt>
                <c:pt idx="36">
                  <c:v>1383</c:v>
                </c:pt>
                <c:pt idx="37">
                  <c:v>1343</c:v>
                </c:pt>
                <c:pt idx="38">
                  <c:v>1449</c:v>
                </c:pt>
                <c:pt idx="39">
                  <c:v>1520</c:v>
                </c:pt>
                <c:pt idx="40">
                  <c:v>1585</c:v>
                </c:pt>
                <c:pt idx="41">
                  <c:v>1645</c:v>
                </c:pt>
                <c:pt idx="42">
                  <c:v>1649</c:v>
                </c:pt>
                <c:pt idx="43">
                  <c:v>1729</c:v>
                </c:pt>
                <c:pt idx="44">
                  <c:v>1913</c:v>
                </c:pt>
                <c:pt idx="45">
                  <c:v>1974</c:v>
                </c:pt>
                <c:pt idx="46">
                  <c:v>2320</c:v>
                </c:pt>
                <c:pt idx="47">
                  <c:v>2185</c:v>
                </c:pt>
                <c:pt idx="48">
                  <c:v>2390</c:v>
                </c:pt>
                <c:pt idx="49">
                  <c:v>2347</c:v>
                </c:pt>
                <c:pt idx="50">
                  <c:v>2423</c:v>
                </c:pt>
                <c:pt idx="51">
                  <c:v>2443</c:v>
                </c:pt>
                <c:pt idx="52">
                  <c:v>2617</c:v>
                </c:pt>
                <c:pt idx="53">
                  <c:v>2603</c:v>
                </c:pt>
                <c:pt idx="54">
                  <c:v>2632</c:v>
                </c:pt>
                <c:pt idx="55">
                  <c:v>2648</c:v>
                </c:pt>
                <c:pt idx="56">
                  <c:v>2784</c:v>
                </c:pt>
                <c:pt idx="57">
                  <c:v>2831</c:v>
                </c:pt>
                <c:pt idx="58">
                  <c:v>2751</c:v>
                </c:pt>
                <c:pt idx="59">
                  <c:v>3131</c:v>
                </c:pt>
                <c:pt idx="60">
                  <c:v>3024</c:v>
                </c:pt>
                <c:pt idx="61">
                  <c:v>2947</c:v>
                </c:pt>
                <c:pt idx="62">
                  <c:v>3120</c:v>
                </c:pt>
                <c:pt idx="63">
                  <c:v>3308</c:v>
                </c:pt>
                <c:pt idx="64">
                  <c:v>3353</c:v>
                </c:pt>
                <c:pt idx="65">
                  <c:v>3907</c:v>
                </c:pt>
                <c:pt idx="66">
                  <c:v>4085</c:v>
                </c:pt>
                <c:pt idx="67">
                  <c:v>4116</c:v>
                </c:pt>
                <c:pt idx="68">
                  <c:v>4098</c:v>
                </c:pt>
                <c:pt idx="69">
                  <c:v>5150</c:v>
                </c:pt>
                <c:pt idx="70">
                  <c:v>6042</c:v>
                </c:pt>
                <c:pt idx="71">
                  <c:v>6267</c:v>
                </c:pt>
                <c:pt idx="72">
                  <c:v>8400</c:v>
                </c:pt>
                <c:pt idx="73">
                  <c:v>8583</c:v>
                </c:pt>
                <c:pt idx="74">
                  <c:v>9512</c:v>
                </c:pt>
                <c:pt idx="75">
                  <c:v>25400</c:v>
                </c:pt>
                <c:pt idx="76">
                  <c:v>10512</c:v>
                </c:pt>
                <c:pt idx="77">
                  <c:v>10051</c:v>
                </c:pt>
                <c:pt idx="78">
                  <c:v>10941</c:v>
                </c:pt>
                <c:pt idx="79">
                  <c:v>12554</c:v>
                </c:pt>
                <c:pt idx="80">
                  <c:v>15258</c:v>
                </c:pt>
                <c:pt idx="81">
                  <c:v>19111</c:v>
                </c:pt>
                <c:pt idx="82">
                  <c:v>28205</c:v>
                </c:pt>
                <c:pt idx="83">
                  <c:v>17274</c:v>
                </c:pt>
                <c:pt idx="84">
                  <c:v>17860</c:v>
                </c:pt>
                <c:pt idx="85">
                  <c:v>31813</c:v>
                </c:pt>
                <c:pt idx="86">
                  <c:v>22780</c:v>
                </c:pt>
                <c:pt idx="87">
                  <c:v>19723</c:v>
                </c:pt>
                <c:pt idx="88">
                  <c:v>40948</c:v>
                </c:pt>
                <c:pt idx="89">
                  <c:v>31715</c:v>
                </c:pt>
              </c:numCache>
            </c:numRef>
          </c:xVal>
          <c:yVal>
            <c:numRef>
              <c:f>'fig5 PSC+genetic by vessel'!$G$14:$G$103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  <c:pt idx="9">
                  <c:v>13</c:v>
                </c:pt>
                <c:pt idx="10">
                  <c:v>15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17</c:v>
                </c:pt>
                <c:pt idx="16">
                  <c:v>17</c:v>
                </c:pt>
                <c:pt idx="17">
                  <c:v>20</c:v>
                </c:pt>
                <c:pt idx="18">
                  <c:v>24</c:v>
                </c:pt>
                <c:pt idx="19">
                  <c:v>26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31</c:v>
                </c:pt>
                <c:pt idx="24">
                  <c:v>34</c:v>
                </c:pt>
                <c:pt idx="25">
                  <c:v>34</c:v>
                </c:pt>
                <c:pt idx="26">
                  <c:v>34</c:v>
                </c:pt>
                <c:pt idx="27">
                  <c:v>35</c:v>
                </c:pt>
                <c:pt idx="28">
                  <c:v>38</c:v>
                </c:pt>
                <c:pt idx="29">
                  <c:v>38</c:v>
                </c:pt>
                <c:pt idx="30">
                  <c:v>39</c:v>
                </c:pt>
                <c:pt idx="31">
                  <c:v>41</c:v>
                </c:pt>
                <c:pt idx="32">
                  <c:v>41</c:v>
                </c:pt>
                <c:pt idx="33">
                  <c:v>44</c:v>
                </c:pt>
                <c:pt idx="34">
                  <c:v>44</c:v>
                </c:pt>
                <c:pt idx="35">
                  <c:v>44</c:v>
                </c:pt>
                <c:pt idx="36">
                  <c:v>47</c:v>
                </c:pt>
                <c:pt idx="37">
                  <c:v>48</c:v>
                </c:pt>
                <c:pt idx="38">
                  <c:v>48</c:v>
                </c:pt>
                <c:pt idx="39">
                  <c:v>48</c:v>
                </c:pt>
                <c:pt idx="40">
                  <c:v>51</c:v>
                </c:pt>
                <c:pt idx="41">
                  <c:v>51</c:v>
                </c:pt>
                <c:pt idx="42">
                  <c:v>52</c:v>
                </c:pt>
                <c:pt idx="43">
                  <c:v>57</c:v>
                </c:pt>
                <c:pt idx="44">
                  <c:v>65</c:v>
                </c:pt>
                <c:pt idx="45">
                  <c:v>67</c:v>
                </c:pt>
                <c:pt idx="46">
                  <c:v>73</c:v>
                </c:pt>
                <c:pt idx="47">
                  <c:v>74</c:v>
                </c:pt>
                <c:pt idx="48">
                  <c:v>77</c:v>
                </c:pt>
                <c:pt idx="49">
                  <c:v>78</c:v>
                </c:pt>
                <c:pt idx="50">
                  <c:v>81</c:v>
                </c:pt>
                <c:pt idx="51">
                  <c:v>83</c:v>
                </c:pt>
                <c:pt idx="52">
                  <c:v>87</c:v>
                </c:pt>
                <c:pt idx="53">
                  <c:v>88</c:v>
                </c:pt>
                <c:pt idx="54">
                  <c:v>88</c:v>
                </c:pt>
                <c:pt idx="55">
                  <c:v>90</c:v>
                </c:pt>
                <c:pt idx="56">
                  <c:v>90</c:v>
                </c:pt>
                <c:pt idx="57">
                  <c:v>90</c:v>
                </c:pt>
                <c:pt idx="58">
                  <c:v>94</c:v>
                </c:pt>
                <c:pt idx="59">
                  <c:v>97</c:v>
                </c:pt>
                <c:pt idx="60">
                  <c:v>100</c:v>
                </c:pt>
                <c:pt idx="61">
                  <c:v>101</c:v>
                </c:pt>
                <c:pt idx="62">
                  <c:v>103</c:v>
                </c:pt>
                <c:pt idx="63">
                  <c:v>110</c:v>
                </c:pt>
                <c:pt idx="64">
                  <c:v>112</c:v>
                </c:pt>
                <c:pt idx="65">
                  <c:v>127</c:v>
                </c:pt>
                <c:pt idx="66">
                  <c:v>135</c:v>
                </c:pt>
                <c:pt idx="67">
                  <c:v>136</c:v>
                </c:pt>
                <c:pt idx="68">
                  <c:v>139</c:v>
                </c:pt>
                <c:pt idx="69">
                  <c:v>170</c:v>
                </c:pt>
                <c:pt idx="70">
                  <c:v>200</c:v>
                </c:pt>
                <c:pt idx="71">
                  <c:v>206</c:v>
                </c:pt>
                <c:pt idx="72">
                  <c:v>266</c:v>
                </c:pt>
                <c:pt idx="73">
                  <c:v>286</c:v>
                </c:pt>
                <c:pt idx="74">
                  <c:v>309</c:v>
                </c:pt>
                <c:pt idx="75">
                  <c:v>315</c:v>
                </c:pt>
                <c:pt idx="76">
                  <c:v>334</c:v>
                </c:pt>
                <c:pt idx="77">
                  <c:v>338</c:v>
                </c:pt>
                <c:pt idx="78">
                  <c:v>356</c:v>
                </c:pt>
                <c:pt idx="79">
                  <c:v>414</c:v>
                </c:pt>
                <c:pt idx="80">
                  <c:v>501</c:v>
                </c:pt>
                <c:pt idx="81">
                  <c:v>503</c:v>
                </c:pt>
                <c:pt idx="82">
                  <c:v>542</c:v>
                </c:pt>
                <c:pt idx="83">
                  <c:v>567</c:v>
                </c:pt>
                <c:pt idx="84">
                  <c:v>586</c:v>
                </c:pt>
                <c:pt idx="85">
                  <c:v>590</c:v>
                </c:pt>
                <c:pt idx="86">
                  <c:v>649</c:v>
                </c:pt>
                <c:pt idx="87">
                  <c:v>655</c:v>
                </c:pt>
                <c:pt idx="88">
                  <c:v>687</c:v>
                </c:pt>
                <c:pt idx="89">
                  <c:v>816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F6-4F62-84AE-B9AE1E75B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783632"/>
        <c:axId val="307778144"/>
      </c:scatterChart>
      <c:valAx>
        <c:axId val="307783632"/>
        <c:scaling>
          <c:orientation val="minMax"/>
          <c:max val="43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Chum caught per vessel</a:t>
                </a:r>
              </a:p>
            </c:rich>
          </c:tx>
          <c:layout>
            <c:manualLayout>
              <c:xMode val="edge"/>
              <c:yMode val="edge"/>
              <c:x val="0.27432786526684172"/>
              <c:y val="0.89930036089238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778144"/>
        <c:crosses val="autoZero"/>
        <c:crossBetween val="midCat"/>
      </c:valAx>
      <c:valAx>
        <c:axId val="30777814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Genetic samples</a:t>
                </a:r>
              </a:p>
            </c:rich>
          </c:tx>
          <c:layout>
            <c:manualLayout>
              <c:xMode val="edge"/>
              <c:yMode val="edge"/>
              <c:x val="9.1863517060370507E-6"/>
              <c:y val="0.251528051181102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783632"/>
        <c:crosses val="autoZero"/>
        <c:crossBetween val="midCat"/>
        <c:majorUnit val="2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'Chris w resampling'!$AQ$25:$AQ$30</c:f>
              <c:strCache>
                <c:ptCount val="6"/>
                <c:pt idx="0">
                  <c:v>SE Asia</c:v>
                </c:pt>
                <c:pt idx="1">
                  <c:v>NE Asia</c:v>
                </c:pt>
                <c:pt idx="2">
                  <c:v>Western AK</c:v>
                </c:pt>
                <c:pt idx="3">
                  <c:v>Up/Mid Yukon</c:v>
                </c:pt>
                <c:pt idx="4">
                  <c:v>SW Alaska</c:v>
                </c:pt>
                <c:pt idx="5">
                  <c:v>EGOA/PNW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7302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BC-487A-BB5D-D2A276D09753}"/>
              </c:ext>
            </c:extLst>
          </c:dPt>
          <c:dPt>
            <c:idx val="1"/>
            <c:invertIfNegative val="0"/>
            <c:bubble3D val="0"/>
            <c:spPr>
              <a:solidFill>
                <a:srgbClr val="FC8D59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BC-487A-BB5D-D2A276D09753}"/>
              </c:ext>
            </c:extLst>
          </c:dPt>
          <c:dPt>
            <c:idx val="2"/>
            <c:invertIfNegative val="0"/>
            <c:bubble3D val="0"/>
            <c:spPr>
              <a:solidFill>
                <a:srgbClr val="FEE09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BC-487A-BB5D-D2A276D09753}"/>
              </c:ext>
            </c:extLst>
          </c:dPt>
          <c:dPt>
            <c:idx val="3"/>
            <c:invertIfNegative val="0"/>
            <c:bubble3D val="0"/>
            <c:spPr>
              <a:solidFill>
                <a:srgbClr val="E0F3F8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BC-487A-BB5D-D2A276D09753}"/>
              </c:ext>
            </c:extLst>
          </c:dPt>
          <c:dPt>
            <c:idx val="4"/>
            <c:invertIfNegative val="0"/>
            <c:bubble3D val="0"/>
            <c:spPr>
              <a:solidFill>
                <a:srgbClr val="91BFDB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BC-487A-BB5D-D2A276D09753}"/>
              </c:ext>
            </c:extLst>
          </c:dPt>
          <c:dPt>
            <c:idx val="5"/>
            <c:invertIfNegative val="0"/>
            <c:bubble3D val="0"/>
            <c:spPr>
              <a:solidFill>
                <a:srgbClr val="4575B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BC-487A-BB5D-D2A276D09753}"/>
              </c:ext>
            </c:extLst>
          </c:dPt>
          <c:errBars>
            <c:errBarType val="both"/>
            <c:errValType val="cust"/>
            <c:noEndCap val="0"/>
            <c:plus>
              <c:numRef>
                <c:f>('Chris w resampling'!$C$32,'Chris w resampling'!$J$31,'Chris w resampling'!$Q$31,'Chris w resampling'!$X$31,'Chris w resampling'!$AE$31,'Chris w resampling'!$AL$32)</c:f>
                <c:numCache>
                  <c:formatCode>General</c:formatCode>
                  <c:ptCount val="6"/>
                  <c:pt idx="0">
                    <c:v>1.8100000000000005E-2</c:v>
                  </c:pt>
                  <c:pt idx="1">
                    <c:v>3.2399999999999984E-2</c:v>
                  </c:pt>
                  <c:pt idx="2">
                    <c:v>2.7599999999999958E-2</c:v>
                  </c:pt>
                  <c:pt idx="3">
                    <c:v>4.489999999999994E-2</c:v>
                  </c:pt>
                  <c:pt idx="4">
                    <c:v>3.5799999999999943E-2</c:v>
                  </c:pt>
                  <c:pt idx="5">
                    <c:v>1.650000000000007E-2</c:v>
                  </c:pt>
                </c:numCache>
              </c:numRef>
            </c:plus>
            <c:minus>
              <c:numRef>
                <c:f>('Chris w resampling'!$C$33,'Chris w resampling'!$J$32,'Chris w resampling'!$Q$32,'Chris w resampling'!$C$33,'Chris w resampling'!$J$32,'Chris w resampling'!$Q$32,'Chris w resampling'!$X$32,'Chris w resampling'!$AE$32,'Chris w resampling'!$AL$33)</c:f>
                <c:numCache>
                  <c:formatCode>General</c:formatCode>
                  <c:ptCount val="9"/>
                  <c:pt idx="0">
                    <c:v>1.7399999999999971E-2</c:v>
                  </c:pt>
                  <c:pt idx="1">
                    <c:v>3.3299999999999996E-2</c:v>
                  </c:pt>
                  <c:pt idx="2">
                    <c:v>2.3900000000000032E-2</c:v>
                  </c:pt>
                  <c:pt idx="3">
                    <c:v>1.7399999999999971E-2</c:v>
                  </c:pt>
                  <c:pt idx="4">
                    <c:v>3.3299999999999996E-2</c:v>
                  </c:pt>
                  <c:pt idx="5">
                    <c:v>2.3900000000000032E-2</c:v>
                  </c:pt>
                  <c:pt idx="6">
                    <c:v>4.1200000000000014E-2</c:v>
                  </c:pt>
                  <c:pt idx="7">
                    <c:v>3.3900000000000041E-2</c:v>
                  </c:pt>
                  <c:pt idx="8">
                    <c:v>1.3899999999999912E-2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'Chris w resampling'!$AQ$25:$AQ$30</c:f>
              <c:strCache>
                <c:ptCount val="6"/>
                <c:pt idx="0">
                  <c:v>SE Asia</c:v>
                </c:pt>
                <c:pt idx="1">
                  <c:v>NE Asia</c:v>
                </c:pt>
                <c:pt idx="2">
                  <c:v>Western AK</c:v>
                </c:pt>
                <c:pt idx="3">
                  <c:v>Up/Mid Yukon</c:v>
                </c:pt>
                <c:pt idx="4">
                  <c:v>SW Alaska</c:v>
                </c:pt>
                <c:pt idx="5">
                  <c:v>EGOA/PNW</c:v>
                </c:pt>
              </c:strCache>
            </c:strRef>
          </c:cat>
          <c:val>
            <c:numRef>
              <c:f>'Chris w resampling'!$AR$25:$AR$30</c:f>
              <c:numCache>
                <c:formatCode>General</c:formatCode>
                <c:ptCount val="6"/>
                <c:pt idx="0">
                  <c:v>0.9607</c:v>
                </c:pt>
                <c:pt idx="1">
                  <c:v>0.87280000000000002</c:v>
                </c:pt>
                <c:pt idx="2">
                  <c:v>0.93559999999999999</c:v>
                </c:pt>
                <c:pt idx="3" formatCode="0.0000">
                  <c:v>0.88600000000000001</c:v>
                </c:pt>
                <c:pt idx="4">
                  <c:v>0.86180000000000001</c:v>
                </c:pt>
                <c:pt idx="5">
                  <c:v>0.97309999999999997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BC-487A-BB5D-D2A276D0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6"/>
        <c:axId val="181824520"/>
        <c:axId val="181824912"/>
      </c:barChart>
      <c:catAx>
        <c:axId val="18182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4912"/>
        <c:crosses val="autoZero"/>
        <c:auto val="1"/>
        <c:lblAlgn val="ctr"/>
        <c:lblOffset val="100"/>
        <c:noMultiLvlLbl val="0"/>
      </c:catAx>
      <c:valAx>
        <c:axId val="18182491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dirty="0"/>
                  <a:t>Proportion correctly assigned</a:t>
                </a:r>
              </a:p>
            </c:rich>
          </c:tx>
          <c:layout>
            <c:manualLayout>
              <c:xMode val="edge"/>
              <c:yMode val="edge"/>
              <c:x val="2.3336700477876157E-2"/>
              <c:y val="0.1270379149034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4520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Early</a:t>
            </a:r>
          </a:p>
        </c:rich>
      </c:tx>
      <c:layout>
        <c:manualLayout>
          <c:xMode val="edge"/>
          <c:yMode val="edge"/>
          <c:x val="8.8297148858120261E-2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369310352432688E-3"/>
          <c:y val="4.2083333333333334E-2"/>
          <c:w val="0.9961630689647567"/>
          <c:h val="0.841018306256021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 14'!$X$5</c:f>
              <c:strCache>
                <c:ptCount val="1"/>
                <c:pt idx="0">
                  <c:v>E GOA/PNW</c:v>
                </c:pt>
              </c:strCache>
            </c:strRef>
          </c:tx>
          <c:spPr>
            <a:solidFill>
              <a:srgbClr val="4575B4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14'!$Y$4:$AB$4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14'!$Y$5:$AB$5</c:f>
              <c:numCache>
                <c:formatCode>0.000</c:formatCode>
                <c:ptCount val="4"/>
                <c:pt idx="0">
                  <c:v>0.13789999999999999</c:v>
                </c:pt>
                <c:pt idx="1">
                  <c:v>8.8099999999999998E-2</c:v>
                </c:pt>
                <c:pt idx="2">
                  <c:v>8.0799999999999997E-2</c:v>
                </c:pt>
                <c:pt idx="3" formatCode="#,##0.00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D-45A7-A093-146C3260D0B9}"/>
            </c:ext>
          </c:extLst>
        </c:ser>
        <c:ser>
          <c:idx val="1"/>
          <c:order val="1"/>
          <c:tx>
            <c:strRef>
              <c:f>'fig 14'!$X$6</c:f>
              <c:strCache>
                <c:ptCount val="1"/>
                <c:pt idx="0">
                  <c:v>SW Alaska</c:v>
                </c:pt>
              </c:strCache>
            </c:strRef>
          </c:tx>
          <c:spPr>
            <a:solidFill>
              <a:srgbClr val="91BFDB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14'!$Y$4:$AB$4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14'!$Y$6:$AB$6</c:f>
              <c:numCache>
                <c:formatCode>0.000</c:formatCode>
                <c:ptCount val="4"/>
                <c:pt idx="0">
                  <c:v>3.8999999999999998E-3</c:v>
                </c:pt>
                <c:pt idx="1">
                  <c:v>4.4000000000000003E-3</c:v>
                </c:pt>
                <c:pt idx="2">
                  <c:v>3.4700000000000002E-2</c:v>
                </c:pt>
                <c:pt idx="3" formatCode="#,##0.000">
                  <c:v>3.5799999999999998E-2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3D-45A7-A093-146C3260D0B9}"/>
            </c:ext>
          </c:extLst>
        </c:ser>
        <c:ser>
          <c:idx val="2"/>
          <c:order val="2"/>
          <c:tx>
            <c:strRef>
              <c:f>'fig 14'!$X$7</c:f>
              <c:strCache>
                <c:ptCount val="1"/>
                <c:pt idx="0">
                  <c:v>Up/Mid Yukon</c:v>
                </c:pt>
              </c:strCache>
            </c:strRef>
          </c:tx>
          <c:spPr>
            <a:solidFill>
              <a:srgbClr val="E0F3F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14'!$Y$4:$AB$4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14'!$Y$7:$AB$7</c:f>
              <c:numCache>
                <c:formatCode>0.000</c:formatCode>
                <c:ptCount val="4"/>
                <c:pt idx="0">
                  <c:v>2E-3</c:v>
                </c:pt>
                <c:pt idx="1">
                  <c:v>4.2500000000000003E-2</c:v>
                </c:pt>
                <c:pt idx="2">
                  <c:v>5.96E-2</c:v>
                </c:pt>
                <c:pt idx="3" formatCode="#,##0.000">
                  <c:v>6.3799999999999996E-2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3D-45A7-A093-146C3260D0B9}"/>
            </c:ext>
          </c:extLst>
        </c:ser>
        <c:ser>
          <c:idx val="3"/>
          <c:order val="3"/>
          <c:tx>
            <c:strRef>
              <c:f>'fig 14'!$X$8</c:f>
              <c:strCache>
                <c:ptCount val="1"/>
                <c:pt idx="0">
                  <c:v>Western AK</c:v>
                </c:pt>
              </c:strCache>
            </c:strRef>
          </c:tx>
          <c:spPr>
            <a:solidFill>
              <a:srgbClr val="FEE09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14'!$Y$4:$AB$4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14'!$Y$8:$AB$8</c:f>
              <c:numCache>
                <c:formatCode>0.000</c:formatCode>
                <c:ptCount val="4"/>
                <c:pt idx="0">
                  <c:v>0.1166</c:v>
                </c:pt>
                <c:pt idx="1">
                  <c:v>8.5999999999999993E-2</c:v>
                </c:pt>
                <c:pt idx="2">
                  <c:v>0.1237</c:v>
                </c:pt>
                <c:pt idx="3" formatCode="#,##0.000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3D-45A7-A093-146C3260D0B9}"/>
            </c:ext>
          </c:extLst>
        </c:ser>
        <c:ser>
          <c:idx val="4"/>
          <c:order val="4"/>
          <c:tx>
            <c:strRef>
              <c:f>'fig 14'!$X$9</c:f>
              <c:strCache>
                <c:ptCount val="1"/>
                <c:pt idx="0">
                  <c:v>NE Asia</c:v>
                </c:pt>
              </c:strCache>
            </c:strRef>
          </c:tx>
          <c:spPr>
            <a:solidFill>
              <a:srgbClr val="FC8D5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14'!$Y$4:$AB$4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14'!$Y$9:$AB$9</c:f>
              <c:numCache>
                <c:formatCode>0.000</c:formatCode>
                <c:ptCount val="4"/>
                <c:pt idx="0">
                  <c:v>0.48930000000000001</c:v>
                </c:pt>
                <c:pt idx="1">
                  <c:v>0.53580000000000005</c:v>
                </c:pt>
                <c:pt idx="2">
                  <c:v>0.53869999999999996</c:v>
                </c:pt>
                <c:pt idx="3" formatCode="#,##0.000">
                  <c:v>0.37219999999999998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3D-45A7-A093-146C3260D0B9}"/>
            </c:ext>
          </c:extLst>
        </c:ser>
        <c:ser>
          <c:idx val="5"/>
          <c:order val="5"/>
          <c:tx>
            <c:strRef>
              <c:f>'fig 14'!$X$10</c:f>
              <c:strCache>
                <c:ptCount val="1"/>
                <c:pt idx="0">
                  <c:v>SE Asia</c:v>
                </c:pt>
              </c:strCache>
            </c:strRef>
          </c:tx>
          <c:spPr>
            <a:solidFill>
              <a:srgbClr val="D7302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14'!$Y$4:$AB$4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14'!$Y$10:$AB$10</c:f>
              <c:numCache>
                <c:formatCode>0.000</c:formatCode>
                <c:ptCount val="4"/>
                <c:pt idx="0">
                  <c:v>0.25019999999999998</c:v>
                </c:pt>
                <c:pt idx="1">
                  <c:v>0.2432</c:v>
                </c:pt>
                <c:pt idx="2">
                  <c:v>0.16239999999999999</c:v>
                </c:pt>
                <c:pt idx="3" formatCode="#,##0.000">
                  <c:v>0.1472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3D-45A7-A093-146C3260D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56150480"/>
        <c:axId val="342920832"/>
      </c:barChart>
      <c:catAx>
        <c:axId val="15615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920832"/>
        <c:crosses val="autoZero"/>
        <c:auto val="1"/>
        <c:lblAlgn val="ctr"/>
        <c:lblOffset val="0"/>
        <c:noMultiLvlLbl val="0"/>
      </c:catAx>
      <c:valAx>
        <c:axId val="342920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615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Late</a:t>
            </a:r>
          </a:p>
        </c:rich>
      </c:tx>
      <c:layout>
        <c:manualLayout>
          <c:xMode val="edge"/>
          <c:yMode val="edge"/>
          <c:x val="8.8297148858120261E-2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369310352432688E-3"/>
          <c:y val="4.2083333333333334E-2"/>
          <c:w val="0.9961630689647567"/>
          <c:h val="0.841018306256021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 14'!$X$15</c:f>
              <c:strCache>
                <c:ptCount val="1"/>
                <c:pt idx="0">
                  <c:v>E GOA/PNW</c:v>
                </c:pt>
              </c:strCache>
            </c:strRef>
          </c:tx>
          <c:spPr>
            <a:solidFill>
              <a:srgbClr val="4575B4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14'!$Y$14:$AB$14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14'!$Y$15:$AB$15</c:f>
              <c:numCache>
                <c:formatCode>General</c:formatCode>
                <c:ptCount val="4"/>
                <c:pt idx="0" formatCode="0.000">
                  <c:v>0.16750000000000001</c:v>
                </c:pt>
                <c:pt idx="2" formatCode="0.000">
                  <c:v>0.44969999999999999</c:v>
                </c:pt>
                <c:pt idx="3" formatCode="#,##0.000">
                  <c:v>0.27329999999999999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E-4255-806E-22F039CC795E}"/>
            </c:ext>
          </c:extLst>
        </c:ser>
        <c:ser>
          <c:idx val="1"/>
          <c:order val="1"/>
          <c:tx>
            <c:strRef>
              <c:f>'fig 14'!$X$16</c:f>
              <c:strCache>
                <c:ptCount val="1"/>
                <c:pt idx="0">
                  <c:v>SW Alaska</c:v>
                </c:pt>
              </c:strCache>
            </c:strRef>
          </c:tx>
          <c:spPr>
            <a:solidFill>
              <a:srgbClr val="91BFDB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14'!$Y$14:$AB$14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14'!$Y$16:$AB$16</c:f>
              <c:numCache>
                <c:formatCode>General</c:formatCode>
                <c:ptCount val="4"/>
                <c:pt idx="0" formatCode="0.000">
                  <c:v>1.4E-2</c:v>
                </c:pt>
                <c:pt idx="2" formatCode="0.000">
                  <c:v>2.8500000000000001E-2</c:v>
                </c:pt>
                <c:pt idx="3" formatCode="#,##0.000">
                  <c:v>5.6899999999999999E-2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E-4255-806E-22F039CC795E}"/>
            </c:ext>
          </c:extLst>
        </c:ser>
        <c:ser>
          <c:idx val="2"/>
          <c:order val="2"/>
          <c:tx>
            <c:strRef>
              <c:f>'fig 14'!$X$17</c:f>
              <c:strCache>
                <c:ptCount val="1"/>
                <c:pt idx="0">
                  <c:v>Up/Mid Yukon</c:v>
                </c:pt>
              </c:strCache>
            </c:strRef>
          </c:tx>
          <c:spPr>
            <a:solidFill>
              <a:srgbClr val="E0F3F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14'!$Y$14:$AB$14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14'!$Y$17:$AB$17</c:f>
              <c:numCache>
                <c:formatCode>General</c:formatCode>
                <c:ptCount val="4"/>
                <c:pt idx="0" formatCode="0.000">
                  <c:v>1.41E-2</c:v>
                </c:pt>
                <c:pt idx="2" formatCode="0.000">
                  <c:v>2.5000000000000001E-2</c:v>
                </c:pt>
                <c:pt idx="3" formatCode="#,##0.000">
                  <c:v>5.6300000000000003E-2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AE-4255-806E-22F039CC795E}"/>
            </c:ext>
          </c:extLst>
        </c:ser>
        <c:ser>
          <c:idx val="3"/>
          <c:order val="3"/>
          <c:tx>
            <c:strRef>
              <c:f>'fig 14'!$X$18</c:f>
              <c:strCache>
                <c:ptCount val="1"/>
                <c:pt idx="0">
                  <c:v>Western AK</c:v>
                </c:pt>
              </c:strCache>
            </c:strRef>
          </c:tx>
          <c:spPr>
            <a:solidFill>
              <a:srgbClr val="FEE09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14'!$Y$14:$AB$14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14'!$Y$18:$AB$18</c:f>
              <c:numCache>
                <c:formatCode>General</c:formatCode>
                <c:ptCount val="4"/>
                <c:pt idx="0" formatCode="0.000">
                  <c:v>5.67E-2</c:v>
                </c:pt>
                <c:pt idx="2" formatCode="0.000">
                  <c:v>7.4800000000000005E-2</c:v>
                </c:pt>
                <c:pt idx="3" formatCode="#,##0.000">
                  <c:v>0.2417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AE-4255-806E-22F039CC795E}"/>
            </c:ext>
          </c:extLst>
        </c:ser>
        <c:ser>
          <c:idx val="4"/>
          <c:order val="4"/>
          <c:tx>
            <c:strRef>
              <c:f>'fig 14'!$X$19</c:f>
              <c:strCache>
                <c:ptCount val="1"/>
                <c:pt idx="0">
                  <c:v>NE Asia</c:v>
                </c:pt>
              </c:strCache>
            </c:strRef>
          </c:tx>
          <c:spPr>
            <a:solidFill>
              <a:srgbClr val="FC8D5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14'!$Y$14:$AB$14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14'!$Y$19:$AB$19</c:f>
              <c:numCache>
                <c:formatCode>General</c:formatCode>
                <c:ptCount val="4"/>
                <c:pt idx="0" formatCode="0.000">
                  <c:v>0.40139999999999998</c:v>
                </c:pt>
                <c:pt idx="2" formatCode="0.000">
                  <c:v>0.34060000000000001</c:v>
                </c:pt>
                <c:pt idx="3" formatCode="#,##0.000">
                  <c:v>0.34910000000000002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AE-4255-806E-22F039CC795E}"/>
            </c:ext>
          </c:extLst>
        </c:ser>
        <c:ser>
          <c:idx val="5"/>
          <c:order val="5"/>
          <c:tx>
            <c:strRef>
              <c:f>'fig 14'!$X$20</c:f>
              <c:strCache>
                <c:ptCount val="1"/>
                <c:pt idx="0">
                  <c:v>SE Asia</c:v>
                </c:pt>
              </c:strCache>
            </c:strRef>
          </c:tx>
          <c:spPr>
            <a:solidFill>
              <a:srgbClr val="D7302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14'!$Y$14:$AB$14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14'!$Y$20:$AB$20</c:f>
              <c:numCache>
                <c:formatCode>General</c:formatCode>
                <c:ptCount val="4"/>
                <c:pt idx="0" formatCode="0.000">
                  <c:v>0.3463</c:v>
                </c:pt>
                <c:pt idx="2" formatCode="0.000">
                  <c:v>8.14E-2</c:v>
                </c:pt>
                <c:pt idx="3" formatCode="#,##0.000">
                  <c:v>2.2700000000000001E-2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AE-4255-806E-22F039CC7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80429424"/>
        <c:axId val="180436088"/>
      </c:barChart>
      <c:catAx>
        <c:axId val="18042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36088"/>
        <c:crosses val="autoZero"/>
        <c:auto val="1"/>
        <c:lblAlgn val="ctr"/>
        <c:lblOffset val="0"/>
        <c:noMultiLvlLbl val="0"/>
      </c:catAx>
      <c:valAx>
        <c:axId val="180436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042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Early</a:t>
            </a:r>
          </a:p>
        </c:rich>
      </c:tx>
      <c:layout>
        <c:manualLayout>
          <c:xMode val="edge"/>
          <c:yMode val="edge"/>
          <c:x val="8.8297148858120261E-2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369310352432688E-3"/>
          <c:y val="4.2083333333333334E-2"/>
          <c:w val="0.9961630689647567"/>
          <c:h val="0.84101830625602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14'!$AD$5</c:f>
              <c:strCache>
                <c:ptCount val="1"/>
                <c:pt idx="0">
                  <c:v>E GOA/PNW</c:v>
                </c:pt>
              </c:strCache>
            </c:strRef>
          </c:tx>
          <c:spPr>
            <a:solidFill>
              <a:srgbClr val="4575B4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14'!$AE$4:$AH$4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14'!$AE$5:$AH$5</c:f>
              <c:numCache>
                <c:formatCode>0</c:formatCode>
                <c:ptCount val="4"/>
                <c:pt idx="0">
                  <c:v>839.81099999999992</c:v>
                </c:pt>
                <c:pt idx="1">
                  <c:v>2811.7114999999999</c:v>
                </c:pt>
                <c:pt idx="2">
                  <c:v>16736.831200000001</c:v>
                </c:pt>
                <c:pt idx="3">
                  <c:v>20131.8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D-4148-9796-2CB25C9F28D3}"/>
            </c:ext>
          </c:extLst>
        </c:ser>
        <c:ser>
          <c:idx val="1"/>
          <c:order val="1"/>
          <c:tx>
            <c:strRef>
              <c:f>'fig 14'!$AD$6</c:f>
              <c:strCache>
                <c:ptCount val="1"/>
                <c:pt idx="0">
                  <c:v>SW Alaska</c:v>
                </c:pt>
              </c:strCache>
            </c:strRef>
          </c:tx>
          <c:spPr>
            <a:solidFill>
              <a:srgbClr val="91BFDB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14'!$AE$4:$AH$4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14'!$AE$6:$AH$6</c:f>
              <c:numCache>
                <c:formatCode>0</c:formatCode>
                <c:ptCount val="4"/>
                <c:pt idx="0">
                  <c:v>23.750999999999998</c:v>
                </c:pt>
                <c:pt idx="1">
                  <c:v>140.42600000000002</c:v>
                </c:pt>
                <c:pt idx="2">
                  <c:v>7187.7233000000006</c:v>
                </c:pt>
                <c:pt idx="3">
                  <c:v>4804.7896000000001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D-4148-9796-2CB25C9F28D3}"/>
            </c:ext>
          </c:extLst>
        </c:ser>
        <c:ser>
          <c:idx val="2"/>
          <c:order val="2"/>
          <c:tx>
            <c:strRef>
              <c:f>'fig 14'!$AD$7</c:f>
              <c:strCache>
                <c:ptCount val="1"/>
                <c:pt idx="0">
                  <c:v>Up/Mid Yukon</c:v>
                </c:pt>
              </c:strCache>
            </c:strRef>
          </c:tx>
          <c:spPr>
            <a:solidFill>
              <a:srgbClr val="E0F3F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14'!$AE$4:$AH$4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14'!$AE$7:$AH$7</c:f>
              <c:numCache>
                <c:formatCode>0</c:formatCode>
                <c:ptCount val="4"/>
                <c:pt idx="0">
                  <c:v>12.18</c:v>
                </c:pt>
                <c:pt idx="1">
                  <c:v>1356.3875</c:v>
                </c:pt>
                <c:pt idx="2">
                  <c:v>12345.484399999999</c:v>
                </c:pt>
                <c:pt idx="3">
                  <c:v>8562.7255999999998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D-4148-9796-2CB25C9F28D3}"/>
            </c:ext>
          </c:extLst>
        </c:ser>
        <c:ser>
          <c:idx val="3"/>
          <c:order val="3"/>
          <c:tx>
            <c:strRef>
              <c:f>'fig 14'!$AD$8</c:f>
              <c:strCache>
                <c:ptCount val="1"/>
                <c:pt idx="0">
                  <c:v>Western AK</c:v>
                </c:pt>
              </c:strCache>
            </c:strRef>
          </c:tx>
          <c:spPr>
            <a:solidFill>
              <a:srgbClr val="FEE09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14'!$AE$4:$AH$4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14'!$AE$8:$AH$8</c:f>
              <c:numCache>
                <c:formatCode>0</c:formatCode>
                <c:ptCount val="4"/>
                <c:pt idx="0">
                  <c:v>710.09399999999994</c:v>
                </c:pt>
                <c:pt idx="1">
                  <c:v>2744.6899999999996</c:v>
                </c:pt>
                <c:pt idx="2">
                  <c:v>25623.094300000001</c:v>
                </c:pt>
                <c:pt idx="3">
                  <c:v>31002.972000000002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3D-4148-9796-2CB25C9F28D3}"/>
            </c:ext>
          </c:extLst>
        </c:ser>
        <c:ser>
          <c:idx val="4"/>
          <c:order val="4"/>
          <c:tx>
            <c:strRef>
              <c:f>'fig 14'!$AD$9</c:f>
              <c:strCache>
                <c:ptCount val="1"/>
                <c:pt idx="0">
                  <c:v>NE Asia</c:v>
                </c:pt>
              </c:strCache>
            </c:strRef>
          </c:tx>
          <c:spPr>
            <a:solidFill>
              <a:srgbClr val="FC8D5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14'!$AE$4:$AH$4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14'!$AE$9:$AH$9</c:f>
              <c:numCache>
                <c:formatCode>0</c:formatCode>
                <c:ptCount val="4"/>
                <c:pt idx="0">
                  <c:v>2979.837</c:v>
                </c:pt>
                <c:pt idx="1">
                  <c:v>17100.057000000001</c:v>
                </c:pt>
                <c:pt idx="2">
                  <c:v>111585.77929999999</c:v>
                </c:pt>
                <c:pt idx="3">
                  <c:v>49953.706399999995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3D-4148-9796-2CB25C9F28D3}"/>
            </c:ext>
          </c:extLst>
        </c:ser>
        <c:ser>
          <c:idx val="5"/>
          <c:order val="5"/>
          <c:tx>
            <c:strRef>
              <c:f>'fig 14'!$AD$10</c:f>
              <c:strCache>
                <c:ptCount val="1"/>
                <c:pt idx="0">
                  <c:v>SE Asia</c:v>
                </c:pt>
              </c:strCache>
            </c:strRef>
          </c:tx>
          <c:spPr>
            <a:solidFill>
              <a:srgbClr val="D7302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14'!$AE$4:$AH$4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14'!$AE$10:$AH$10</c:f>
              <c:numCache>
                <c:formatCode>0</c:formatCode>
                <c:ptCount val="4"/>
                <c:pt idx="0">
                  <c:v>1523.7179999999998</c:v>
                </c:pt>
                <c:pt idx="1">
                  <c:v>7761.7280000000001</c:v>
                </c:pt>
                <c:pt idx="2">
                  <c:v>33639.373599999999</c:v>
                </c:pt>
                <c:pt idx="3">
                  <c:v>19756.006399999998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3D-4148-9796-2CB25C9F2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53875792"/>
        <c:axId val="353876968"/>
      </c:barChart>
      <c:catAx>
        <c:axId val="3538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876968"/>
        <c:crosses val="autoZero"/>
        <c:auto val="1"/>
        <c:lblAlgn val="ctr"/>
        <c:lblOffset val="0"/>
        <c:noMultiLvlLbl val="0"/>
      </c:catAx>
      <c:valAx>
        <c:axId val="353876968"/>
        <c:scaling>
          <c:orientation val="minMax"/>
          <c:max val="21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87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Late</a:t>
            </a:r>
          </a:p>
        </c:rich>
      </c:tx>
      <c:layout>
        <c:manualLayout>
          <c:xMode val="edge"/>
          <c:yMode val="edge"/>
          <c:x val="8.8297148858120261E-2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369310352432688E-3"/>
          <c:y val="4.2083333333333334E-2"/>
          <c:w val="0.9961630689647567"/>
          <c:h val="0.84101830625602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14'!$AD$15</c:f>
              <c:strCache>
                <c:ptCount val="1"/>
                <c:pt idx="0">
                  <c:v>E GOA/PNW</c:v>
                </c:pt>
              </c:strCache>
            </c:strRef>
          </c:tx>
          <c:spPr>
            <a:solidFill>
              <a:srgbClr val="4575B4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14'!$AE$14:$AH$14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14'!$AE$15:$AH$15</c:f>
              <c:numCache>
                <c:formatCode>General</c:formatCode>
                <c:ptCount val="4"/>
                <c:pt idx="0" formatCode="0">
                  <c:v>3195.5650000000001</c:v>
                </c:pt>
                <c:pt idx="2" formatCode="0">
                  <c:v>6228.3450000000003</c:v>
                </c:pt>
                <c:pt idx="3" formatCode="0">
                  <c:v>4955.7488999999996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92-40C8-8717-FF7EF8FD863E}"/>
            </c:ext>
          </c:extLst>
        </c:ser>
        <c:ser>
          <c:idx val="1"/>
          <c:order val="1"/>
          <c:tx>
            <c:strRef>
              <c:f>'fig 14'!$AD$16</c:f>
              <c:strCache>
                <c:ptCount val="1"/>
                <c:pt idx="0">
                  <c:v>SW Alaska</c:v>
                </c:pt>
              </c:strCache>
            </c:strRef>
          </c:tx>
          <c:spPr>
            <a:solidFill>
              <a:srgbClr val="91BFDB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14'!$AE$14:$AH$14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14'!$AE$16:$AH$16</c:f>
              <c:numCache>
                <c:formatCode>General</c:formatCode>
                <c:ptCount val="4"/>
                <c:pt idx="0" formatCode="0">
                  <c:v>267.09199999999998</c:v>
                </c:pt>
                <c:pt idx="2" formatCode="0">
                  <c:v>394.72500000000002</c:v>
                </c:pt>
                <c:pt idx="3" formatCode="0">
                  <c:v>1031.7676999999999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92-40C8-8717-FF7EF8FD863E}"/>
            </c:ext>
          </c:extLst>
        </c:ser>
        <c:ser>
          <c:idx val="2"/>
          <c:order val="2"/>
          <c:tx>
            <c:strRef>
              <c:f>'fig 14'!$AD$17</c:f>
              <c:strCache>
                <c:ptCount val="1"/>
                <c:pt idx="0">
                  <c:v>Up/Mid Yukon</c:v>
                </c:pt>
              </c:strCache>
            </c:strRef>
          </c:tx>
          <c:spPr>
            <a:solidFill>
              <a:srgbClr val="E0F3F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14'!$AE$14:$AH$14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14'!$AE$17:$AH$17</c:f>
              <c:numCache>
                <c:formatCode>General</c:formatCode>
                <c:ptCount val="4"/>
                <c:pt idx="0" formatCode="0">
                  <c:v>268.99979999999999</c:v>
                </c:pt>
                <c:pt idx="2" formatCode="0">
                  <c:v>346.25</c:v>
                </c:pt>
                <c:pt idx="3" formatCode="0">
                  <c:v>1020.8879000000001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92-40C8-8717-FF7EF8FD863E}"/>
            </c:ext>
          </c:extLst>
        </c:ser>
        <c:ser>
          <c:idx val="3"/>
          <c:order val="3"/>
          <c:tx>
            <c:strRef>
              <c:f>'fig 14'!$AD$18</c:f>
              <c:strCache>
                <c:ptCount val="1"/>
                <c:pt idx="0">
                  <c:v>Western AK</c:v>
                </c:pt>
              </c:strCache>
            </c:strRef>
          </c:tx>
          <c:spPr>
            <a:solidFill>
              <a:srgbClr val="FEE09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14'!$AE$14:$AH$14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14'!$AE$18:$AH$18</c:f>
              <c:numCache>
                <c:formatCode>General</c:formatCode>
                <c:ptCount val="4"/>
                <c:pt idx="0" formatCode="0">
                  <c:v>1081.7226000000001</c:v>
                </c:pt>
                <c:pt idx="2" formatCode="0">
                  <c:v>1035.98</c:v>
                </c:pt>
                <c:pt idx="3" formatCode="0">
                  <c:v>4382.7461000000003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92-40C8-8717-FF7EF8FD863E}"/>
            </c:ext>
          </c:extLst>
        </c:ser>
        <c:ser>
          <c:idx val="4"/>
          <c:order val="4"/>
          <c:tx>
            <c:strRef>
              <c:f>'fig 14'!$AD$19</c:f>
              <c:strCache>
                <c:ptCount val="1"/>
                <c:pt idx="0">
                  <c:v>NE Asia</c:v>
                </c:pt>
              </c:strCache>
            </c:strRef>
          </c:tx>
          <c:spPr>
            <a:solidFill>
              <a:srgbClr val="FC8D5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14'!$AE$14:$AH$14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14'!$AE$19:$AH$19</c:f>
              <c:numCache>
                <c:formatCode>General</c:formatCode>
                <c:ptCount val="4"/>
                <c:pt idx="0" formatCode="0">
                  <c:v>7657.9091999999991</c:v>
                </c:pt>
                <c:pt idx="2" formatCode="0">
                  <c:v>4717.3100000000004</c:v>
                </c:pt>
                <c:pt idx="3" formatCode="0">
                  <c:v>6330.2303000000002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92-40C8-8717-FF7EF8FD863E}"/>
            </c:ext>
          </c:extLst>
        </c:ser>
        <c:ser>
          <c:idx val="5"/>
          <c:order val="5"/>
          <c:tx>
            <c:strRef>
              <c:f>'fig 14'!$AD$20</c:f>
              <c:strCache>
                <c:ptCount val="1"/>
                <c:pt idx="0">
                  <c:v>SE Asia</c:v>
                </c:pt>
              </c:strCache>
            </c:strRef>
          </c:tx>
          <c:spPr>
            <a:solidFill>
              <a:srgbClr val="D7302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'fig 14'!$AE$14:$AH$14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'fig 14'!$AE$20:$AH$20</c:f>
              <c:numCache>
                <c:formatCode>General</c:formatCode>
                <c:ptCount val="4"/>
                <c:pt idx="0" formatCode="0">
                  <c:v>6606.7114000000001</c:v>
                </c:pt>
                <c:pt idx="2" formatCode="0">
                  <c:v>1127.3900000000001</c:v>
                </c:pt>
                <c:pt idx="3" formatCode="0">
                  <c:v>411.6191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92-40C8-8717-FF7EF8FD8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02494976"/>
        <c:axId val="302496544"/>
      </c:barChart>
      <c:catAx>
        <c:axId val="30249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496544"/>
        <c:crosses val="autoZero"/>
        <c:auto val="1"/>
        <c:lblAlgn val="ctr"/>
        <c:lblOffset val="0"/>
        <c:noMultiLvlLbl val="0"/>
      </c:catAx>
      <c:valAx>
        <c:axId val="302496544"/>
        <c:scaling>
          <c:orientation val="minMax"/>
          <c:max val="21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49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0.15152</cdr:x>
      <cdr:y>0.06111</cdr:y>
    </cdr:from>
    <cdr:to>
      <cdr:x>0.9325</cdr:x>
      <cdr:y>0.76263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58FDA48-B688-4C11-B41C-E8DD6B34F56F}"/>
            </a:ext>
          </a:extLst>
        </cdr:cNvPr>
        <cdr:cNvCxnSpPr/>
      </cdr:nvCxnSpPr>
      <cdr:spPr>
        <a:xfrm xmlns:a="http://schemas.openxmlformats.org/drawingml/2006/main" flipV="1">
          <a:off x="762000" y="184402"/>
          <a:ext cx="3927729" cy="21168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0.16611</cdr:x>
      <cdr:y>0.07963</cdr:y>
    </cdr:from>
    <cdr:to>
      <cdr:x>0.71667</cdr:x>
      <cdr:y>0.19352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5128" y="349506"/>
          <a:ext cx="4027432" cy="499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latin typeface="+mn-lt"/>
              <a:cs typeface="Times New Roman" panose="02020603050405020304" pitchFamily="18" charset="0"/>
            </a:rPr>
            <a:t>2016</a:t>
          </a:r>
        </a:p>
        <a:p xmlns:a="http://schemas.openxmlformats.org/drawingml/2006/main">
          <a:r>
            <a:rPr lang="en-US" sz="1600" dirty="0">
              <a:latin typeface="+mn-lt"/>
              <a:cs typeface="Times New Roman" panose="02020603050405020304" pitchFamily="18" charset="0"/>
            </a:rPr>
            <a:t>Correlation coefficient, </a:t>
          </a:r>
          <a:r>
            <a:rPr lang="en-US" sz="1600" i="1" dirty="0">
              <a:latin typeface="+mn-lt"/>
              <a:cs typeface="Times New Roman" panose="02020603050405020304" pitchFamily="18" charset="0"/>
            </a:rPr>
            <a:t>r</a:t>
          </a:r>
          <a:r>
            <a:rPr lang="en-US" sz="1600" dirty="0">
              <a:latin typeface="+mn-lt"/>
              <a:cs typeface="Times New Roman" panose="02020603050405020304" pitchFamily="18" charset="0"/>
            </a:rPr>
            <a:t> &gt; 0.99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0.14479</cdr:x>
      <cdr:y>0.0638</cdr:y>
    </cdr:from>
    <cdr:to>
      <cdr:x>0.68854</cdr:x>
      <cdr:y>0.80339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2A084B4-40C7-466B-A228-9FE567FF55F0}"/>
            </a:ext>
          </a:extLst>
        </cdr:cNvPr>
        <cdr:cNvCxnSpPr/>
      </cdr:nvCxnSpPr>
      <cdr:spPr>
        <a:xfrm xmlns:a="http://schemas.openxmlformats.org/drawingml/2006/main" flipV="1">
          <a:off x="661988" y="233364"/>
          <a:ext cx="2486025" cy="270509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0.15109</cdr:x>
      <cdr:y>0.11785</cdr:y>
    </cdr:from>
    <cdr:to>
      <cdr:x>0.97205</cdr:x>
      <cdr:y>0.11785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F71B33D-4B26-496A-A3B3-81B4C2F38916}"/>
            </a:ext>
          </a:extLst>
        </cdr:cNvPr>
        <cdr:cNvCxnSpPr/>
      </cdr:nvCxnSpPr>
      <cdr:spPr>
        <a:xfrm xmlns:a="http://schemas.openxmlformats.org/drawingml/2006/main">
          <a:off x="823903" y="481020"/>
          <a:ext cx="4476746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0.09839</cdr:x>
      <cdr:y>0.89938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6760" y="3337560"/>
          <a:ext cx="6842760" cy="373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/>
            <a:t>  SE Asia                NE Asia           Western AK       U/M Yukon      Southwest AK      EGOA/PNW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C30B0F9-ACCA-8C41-B581-4C1D94E3F99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FF68CC5-9B2F-654B-A985-9D929854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9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89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Explain time-line of baseline development. The only coastwide baseline (other than allozymes) that was publically available</a:t>
            </a:r>
            <a:r>
              <a:rPr lang="en-US" sz="1200" baseline="0" dirty="0"/>
              <a:t> when we started bycatch analysis in 2009 was the microsatellite baseline.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Beacham et al. 2009</a:t>
            </a:r>
          </a:p>
          <a:p>
            <a:r>
              <a:rPr lang="en-US" sz="1200" dirty="0"/>
              <a:t>DFO chum baseline.pptx</a:t>
            </a:r>
          </a:p>
          <a:p>
            <a:r>
              <a:rPr lang="en-US" sz="1200" dirty="0"/>
              <a:t>381-population microsatellite baseline</a:t>
            </a:r>
          </a:p>
          <a:p>
            <a:r>
              <a:rPr lang="en-US" sz="1200" dirty="0"/>
              <a:t>13 microsatellite markers (11 used for chum bycatch analyses)</a:t>
            </a:r>
          </a:p>
          <a:p>
            <a:r>
              <a:rPr lang="en-US" sz="1200" dirty="0"/>
              <a:t>6 stock groups for chum bycatch analyses: SE Asia (31), NE Asia (31), WAK (37), U/M Yuk (23), SWAK (17), EGOA/PNW (242)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27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DFO chum baseline.pptx</a:t>
            </a:r>
          </a:p>
          <a:p>
            <a:r>
              <a:rPr lang="en-US" sz="1200" dirty="0"/>
              <a:t>DFOChumSim2016-03-30.xlsx</a:t>
            </a:r>
          </a:p>
          <a:p>
            <a:r>
              <a:rPr lang="en-US" sz="1200" dirty="0"/>
              <a:t>381-population microsatellite baseline</a:t>
            </a:r>
          </a:p>
          <a:p>
            <a:r>
              <a:rPr lang="en-US" sz="1200" dirty="0"/>
              <a:t>6 stock groups for chum bycatch analyses, near or above 90% correct assignment of samples from</a:t>
            </a:r>
            <a:r>
              <a:rPr lang="en-US" sz="1200" baseline="0" dirty="0"/>
              <a:t> each stock group (</a:t>
            </a:r>
            <a:r>
              <a:rPr lang="en-US" sz="1200" dirty="0"/>
              <a:t>100% simulations).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77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Stock estimates across years (proportions on top;</a:t>
            </a:r>
            <a:r>
              <a:rPr lang="en-US" sz="1200" baseline="0" dirty="0"/>
              <a:t> </a:t>
            </a:r>
            <a:r>
              <a:rPr lang="en-US" sz="1200" dirty="0"/>
              <a:t>numbers on bottom)</a:t>
            </a:r>
          </a:p>
          <a:p>
            <a:r>
              <a:rPr lang="en-US" sz="1200" dirty="0"/>
              <a:t>1994, 1995, 2005-2010 prior</a:t>
            </a:r>
            <a:r>
              <a:rPr lang="en-US" sz="1200" baseline="0" dirty="0"/>
              <a:t> to representative sampling.</a:t>
            </a:r>
          </a:p>
          <a:p>
            <a:r>
              <a:rPr lang="en-US" sz="1200" baseline="0" dirty="0"/>
              <a:t>2011-2017 representative sampling.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8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Stock estimates for 2011-2017 by 3 time periods (Early, Middle, Late). 2017 in</a:t>
            </a:r>
            <a:r>
              <a:rPr lang="en-US" sz="1200" baseline="0" dirty="0"/>
              <a:t> red.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55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Stock estimates for 2017 by 4 spatial clusters</a:t>
            </a:r>
            <a:r>
              <a:rPr lang="en-US" sz="1200" baseline="0" dirty="0"/>
              <a:t> and 2 time periods (week 24-32 and 33-42).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Sample size: Early 1,827 and Late 690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Samples were added to some strata to increase minimum sample size to ~200.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Stock estimates in these strata are not additive w/o weighting by total bycatch in each strata first!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2017 Figs &amp; Tables-CK1.xlsx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2017 Chum bycatch map AKFIN not-confidential.PNG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2017 Figures Clusters.pptx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94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Stock estimates by fishing sectors, catcher-processor, shoreside,</a:t>
            </a:r>
            <a:r>
              <a:rPr lang="en-US" sz="1200" baseline="0" dirty="0"/>
              <a:t> and mothership</a:t>
            </a:r>
            <a:r>
              <a:rPr lang="en-US" sz="1200" dirty="0"/>
              <a:t>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First time we have used</a:t>
            </a:r>
            <a:r>
              <a:rPr lang="en-US" sz="1200" baseline="0" dirty="0"/>
              <a:t> this stratum.</a:t>
            </a:r>
            <a:endParaRPr lang="en-US" sz="12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John Gruver inquired</a:t>
            </a:r>
            <a:r>
              <a:rPr lang="en-US" sz="1200" baseline="0" dirty="0"/>
              <a:t> about </a:t>
            </a:r>
            <a:r>
              <a:rPr lang="en-US" sz="1200" dirty="0"/>
              <a:t>stock estimates by fishing sector.</a:t>
            </a:r>
          </a:p>
          <a:p>
            <a:r>
              <a:rPr lang="en-US" sz="1200" dirty="0"/>
              <a:t>Sector_stock_comp.png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90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7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Chum length at age distributions. Same x-axis,</a:t>
            </a:r>
            <a:r>
              <a:rPr lang="en-US" sz="1200" baseline="0" dirty="0"/>
              <a:t> distributions overlap.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96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Age 3-6 combined – one mode distribution!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32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2013 cold year</a:t>
            </a:r>
          </a:p>
          <a:p>
            <a:r>
              <a:rPr lang="en-US" sz="1200" dirty="0"/>
              <a:t>2016 warm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7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27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Preliminary age composition by year. Age 4 dominates, except in 2015, a warm “Blob”</a:t>
            </a:r>
            <a:r>
              <a:rPr lang="en-US" sz="1200" baseline="0" dirty="0"/>
              <a:t> year with higher proportion of younger fish.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1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Stock estimates by age for total bycatch in 2015-2017.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Annual</a:t>
            </a:r>
            <a:r>
              <a:rPr lang="en-US" sz="1200" baseline="0" dirty="0"/>
              <a:t> differences in stock estimates for a given age.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There are differences between age within a year.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2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Stock estimates by age for 2017</a:t>
            </a:r>
            <a:r>
              <a:rPr lang="en-US" sz="1200" baseline="0" dirty="0"/>
              <a:t> B-season samples, Total clusters, Clusters 1-4.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No 5-yr fish in Clusters 3-4 (northwest).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More 4-yr than 3-yr from Russia; reverse pattern from Japan and EGOA/PNW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43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Large bycatches</a:t>
            </a:r>
            <a:r>
              <a:rPr lang="en-US" sz="1200" baseline="0" dirty="0"/>
              <a:t> led us to explore effects of subsampling genetic samples Observers collected to balance good data and reasonable work load in the lab.</a:t>
            </a:r>
            <a:endParaRPr lang="en-US" sz="12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Stock</a:t>
            </a:r>
            <a:r>
              <a:rPr lang="en-US" sz="1200" baseline="0" dirty="0"/>
              <a:t> estimates by s</a:t>
            </a:r>
            <a:r>
              <a:rPr lang="en-US" sz="1200" dirty="0"/>
              <a:t>ample size. Total was 3,880,</a:t>
            </a:r>
            <a:r>
              <a:rPr lang="en-US" sz="1200" baseline="0" dirty="0"/>
              <a:t> ½ = 1940, ¼ = 970, 1/8 = 486. Every 30</a:t>
            </a:r>
            <a:r>
              <a:rPr lang="en-US" sz="1200" baseline="30000" dirty="0"/>
              <a:t>th</a:t>
            </a:r>
            <a:r>
              <a:rPr lang="en-US" sz="1200" baseline="0" dirty="0"/>
              <a:t>, 60</a:t>
            </a:r>
            <a:r>
              <a:rPr lang="en-US" sz="1200" baseline="30000" dirty="0"/>
              <a:t>th</a:t>
            </a:r>
            <a:r>
              <a:rPr lang="en-US" sz="1200" baseline="0" dirty="0"/>
              <a:t>, 120</a:t>
            </a:r>
            <a:r>
              <a:rPr lang="en-US" sz="1200" baseline="30000" dirty="0"/>
              <a:t>th</a:t>
            </a:r>
            <a:r>
              <a:rPr lang="en-US" sz="1200" baseline="0" dirty="0"/>
              <a:t>, and 240</a:t>
            </a:r>
            <a:r>
              <a:rPr lang="en-US" sz="1200" baseline="30000" dirty="0"/>
              <a:t>th</a:t>
            </a:r>
            <a:r>
              <a:rPr lang="en-US" sz="1200" baseline="0" dirty="0"/>
              <a:t> fish, respectively.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Gray crosses are the lowest and highest estimates of 2, 4, and 8 analyses.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All mean estimates fall within the 95% CI of the Total dataset, except WAK, for which the 1/8 estimate is just above the upper CI.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Often the minimum or maximum stock estimate of subsets lies outside of the total 95% CI.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In large bycatch years, we have been analyzing a subset of 1 in 4 genetic samples.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2013 </a:t>
            </a:r>
            <a:r>
              <a:rPr lang="en-US" sz="1200" dirty="0" err="1"/>
              <a:t>ChumBY</a:t>
            </a:r>
            <a:r>
              <a:rPr lang="en-US" sz="1200" dirty="0"/>
              <a:t> Subsampling comparisons.xlsx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41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TMs usually out in January (</a:t>
            </a:r>
            <a:r>
              <a:rPr lang="en-US" sz="1200" baseline="0" dirty="0"/>
              <a:t>2017 bycatch reported later than usual in 2019 due to the </a:t>
            </a:r>
            <a:r>
              <a:rPr lang="en-US" sz="1200" baseline="0" dirty="0" err="1"/>
              <a:t>govt</a:t>
            </a:r>
            <a:r>
              <a:rPr lang="en-US" sz="1200" baseline="0" dirty="0"/>
              <a:t> shutdown).</a:t>
            </a:r>
          </a:p>
          <a:p>
            <a:r>
              <a:rPr lang="en-US" sz="1200" baseline="0" dirty="0"/>
              <a:t>Moving toward standardizing reports to increase efficiency (Jordan Watson using R to make figures).</a:t>
            </a:r>
          </a:p>
          <a:p>
            <a:r>
              <a:rPr lang="en-US" sz="1200" baseline="0" dirty="0"/>
              <a:t>Testimony at NPFMC (usually in April, this year in June due to </a:t>
            </a:r>
            <a:r>
              <a:rPr lang="en-US" sz="1200" baseline="0" dirty="0" err="1"/>
              <a:t>govt</a:t>
            </a:r>
            <a:r>
              <a:rPr lang="en-US" sz="1200" baseline="0" dirty="0"/>
              <a:t> shutdown).</a:t>
            </a:r>
            <a:endParaRPr lang="en-US" sz="1200" dirty="0"/>
          </a:p>
          <a:p>
            <a:r>
              <a:rPr lang="en-US" sz="1200" dirty="0"/>
              <a:t>Looking to explore beyond annual reports.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There is quite a lot of distribution and stock information available about chum salmon from a fishery that intentionally avoids them!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Many people over</a:t>
            </a:r>
            <a:r>
              <a:rPr lang="en-US" sz="1200" baseline="0" dirty="0"/>
              <a:t> the years have contributed to processing </a:t>
            </a:r>
            <a:r>
              <a:rPr lang="en-US" sz="1200" baseline="0"/>
              <a:t>and analyzing </a:t>
            </a:r>
            <a:r>
              <a:rPr lang="en-US" sz="1200" baseline="0" dirty="0"/>
              <a:t>salmon bycatch.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49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Non-chinook</a:t>
            </a:r>
            <a:r>
              <a:rPr lang="en-US" sz="1200" baseline="0" dirty="0"/>
              <a:t> (chum) bycatch by year from BSAI pollock-directed fisheries, from the Alaska Region website.</a:t>
            </a:r>
          </a:p>
          <a:p>
            <a:r>
              <a:rPr lang="en-US" sz="1200" dirty="0"/>
              <a:t>chum_salmon_mortality_2019-03-10.pdf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7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2018 total chum bycatch in Bering Sea was 295,062</a:t>
            </a:r>
            <a:r>
              <a:rPr lang="en-US" sz="1200" baseline="0" dirty="0"/>
              <a:t> (172,616 fewer chum than in 2017).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Scale patterns (FRI at UW used to do).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Allozymes no longer used.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By 2009, a coastwide microsatellite baseline was available to identify</a:t>
            </a:r>
            <a:r>
              <a:rPr lang="en-US" sz="12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what stocks were present in the bycatch.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5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NMFS and ADFG groundfish statistical areas.</a:t>
            </a:r>
          </a:p>
          <a:p>
            <a:r>
              <a:rPr lang="en-US" sz="1200" dirty="0"/>
              <a:t>We use both types of stat areas in analyses of bycatch samples</a:t>
            </a:r>
            <a:r>
              <a:rPr lang="en-US" sz="1200" baseline="0" dirty="0"/>
              <a:t> at various levels of spatial strata.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Distribution</a:t>
            </a:r>
            <a:r>
              <a:rPr lang="en-US" sz="1200" baseline="0" dirty="0"/>
              <a:t> of chum salmon bycatch genetic samples from Bering Sea </a:t>
            </a:r>
            <a:r>
              <a:rPr lang="en-US" sz="1200" dirty="0"/>
              <a:t>B-season, 2011-2018. Copied from AKFIN report.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Darker purple represents higher number of fish.</a:t>
            </a:r>
          </a:p>
          <a:p>
            <a:r>
              <a:rPr lang="en-US" sz="1200" dirty="0"/>
              <a:t>N=55,351 received (58,872</a:t>
            </a:r>
            <a:r>
              <a:rPr lang="en-US" sz="1200" baseline="0" dirty="0"/>
              <a:t> total in AKFIN); a subset was run in high bycatch years. 17,230 genotyped, 14,367 analyzed.</a:t>
            </a:r>
          </a:p>
          <a:p>
            <a:r>
              <a:rPr lang="en-US" sz="1200" baseline="0" dirty="0"/>
              <a:t>Will come back to the subsampling later.</a:t>
            </a:r>
          </a:p>
          <a:p>
            <a:r>
              <a:rPr lang="en-US" sz="1200" baseline="0" dirty="0"/>
              <a:t>Areas where fewer than 3 vessels fished are not highlighted (map does not contain confidential information).</a:t>
            </a:r>
          </a:p>
          <a:p>
            <a:r>
              <a:rPr lang="en-US" sz="1200" baseline="0" dirty="0"/>
              <a:t>Chum bycatch sample counts.xlsx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/>
              <a:t>Total bycatch by week for 2018, 2017, 2016, 2011-2015.</a:t>
            </a:r>
          </a:p>
          <a:p>
            <a:r>
              <a:rPr lang="en-US" sz="1200" baseline="0" dirty="0"/>
              <a:t>Large shift to earlier catches in 2017 and 2018.</a:t>
            </a:r>
          </a:p>
          <a:p>
            <a:r>
              <a:rPr lang="en-US" sz="1200" baseline="0" dirty="0"/>
              <a:t>Total chum bycatch by year.xlsx</a:t>
            </a:r>
          </a:p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4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Catch vs. genetic sampling;</a:t>
            </a:r>
            <a:r>
              <a:rPr lang="en-US" sz="1200" baseline="0" dirty="0"/>
              <a:t> 1 in 30 chum caught is sampled for scales and genetic tissue.</a:t>
            </a:r>
          </a:p>
          <a:p>
            <a:r>
              <a:rPr lang="en-US" sz="1200" dirty="0"/>
              <a:t>Close correspondence</a:t>
            </a:r>
            <a:r>
              <a:rPr lang="en-US" sz="1200" baseline="0" dirty="0"/>
              <a:t> of number of samples to number of total bycatch by week.</a:t>
            </a:r>
            <a:endParaRPr lang="en-US" sz="1200" dirty="0"/>
          </a:p>
          <a:p>
            <a:r>
              <a:rPr lang="en-US" sz="1200" dirty="0"/>
              <a:t>Nearly all chum</a:t>
            </a:r>
            <a:r>
              <a:rPr lang="en-US" sz="1200" baseline="0" dirty="0"/>
              <a:t> are caught in the B-season (starting June 10, ~week </a:t>
            </a:r>
            <a:r>
              <a:rPr lang="en-US" sz="1200" baseline="0"/>
              <a:t>24).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6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Catch vs. genetic sampling;</a:t>
            </a:r>
            <a:r>
              <a:rPr lang="en-US" sz="1200" baseline="0" dirty="0"/>
              <a:t> 1 in 30 chum caught is sampled for scales and genetic tissue.</a:t>
            </a:r>
          </a:p>
          <a:p>
            <a:r>
              <a:rPr lang="en-US" sz="1200" dirty="0"/>
              <a:t>Close correspondence</a:t>
            </a:r>
            <a:r>
              <a:rPr lang="en-US" sz="1200" baseline="0" dirty="0"/>
              <a:t> of number of samples to number of total bycatch by area and week.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9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2016 is typical pattern. Some loss of samples in 2017 due to sampling problems</a:t>
            </a:r>
            <a:r>
              <a:rPr lang="en-US" sz="12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in field (observers on catcher-processors processing at sea)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US" sz="1200" dirty="0"/>
              <a:t>2016 Figures &amp; Tables for Tech Memo.xlsx</a:t>
            </a:r>
          </a:p>
          <a:p>
            <a:r>
              <a:rPr lang="en-US" sz="1200" dirty="0"/>
              <a:t>2017 Figs &amp; Tables-CK1.xlsx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8CC5-9B2F-654B-A985-9D92985445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6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accent1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chemeClr val="tx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9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0D3DC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5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67298"/>
            <a:ext cx="6858000" cy="1772793"/>
          </a:xfrm>
        </p:spPr>
        <p:txBody>
          <a:bodyPr lIns="0" tIns="0" rIns="0" bIns="0" anchor="b"/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0088"/>
            <a:ext cx="6858000" cy="165576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3000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22066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0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701" y="2934147"/>
            <a:ext cx="6810375" cy="1772793"/>
          </a:xfrm>
        </p:spPr>
        <p:txBody>
          <a:bodyPr lIns="0" tIns="0" rIns="0" bIns="0" anchor="b"/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0701" y="4766561"/>
            <a:ext cx="6810375" cy="74571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7907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52647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96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4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0D3DC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0D3DC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9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006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20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31152726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31762440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13068312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38370433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14213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00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A767-276A-4622-846B-D8107CFEB76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084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A767-276A-4622-846B-D8107CFEB76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322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A767-276A-4622-846B-D8107CFEB76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243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A767-276A-4622-846B-D8107CFEB76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459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A767-276A-4622-846B-D8107CFEB76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932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A767-276A-4622-846B-D8107CFEB76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232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A767-276A-4622-846B-D8107CFEB76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385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A767-276A-4622-846B-D8107CFEB76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344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A767-276A-4622-846B-D8107CFEB76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1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2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A767-276A-4622-846B-D8107CFEB76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603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A767-276A-4622-846B-D8107CFEB76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718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Chum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4063"/>
            <a:ext cx="6984125" cy="6024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i="0">
                <a:solidFill>
                  <a:srgbClr val="13B9C2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068331"/>
            <a:ext cx="6306207" cy="597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800"/>
              </a:spcBef>
              <a:buNone/>
              <a:defRPr sz="28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85801" y="6317618"/>
            <a:ext cx="6697793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6124" y="6304130"/>
            <a:ext cx="559676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200" b="1" i="0" smtClean="0">
                <a:solidFill>
                  <a:srgbClr val="13B9C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 i="0" dirty="0">
              <a:solidFill>
                <a:srgbClr val="13B9C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91373"/>
            <a:ext cx="9144000" cy="466627"/>
          </a:xfrm>
          <a:prstGeom prst="rect">
            <a:avLst/>
          </a:prstGeom>
          <a:solidFill>
            <a:srgbClr val="10D3D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 userDrawn="1"/>
        </p:nvSpPr>
        <p:spPr>
          <a:xfrm rot="10800000" flipH="1" flipV="1">
            <a:off x="6879771" y="-1"/>
            <a:ext cx="2264229" cy="631172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43" h="5463677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Freeform 5"/>
          <p:cNvSpPr/>
          <p:nvPr userDrawn="1"/>
        </p:nvSpPr>
        <p:spPr>
          <a:xfrm>
            <a:off x="6947911" y="8211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10" y="6026476"/>
            <a:ext cx="1598924" cy="72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26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  <p:sldLayoutId id="2147484235" r:id="rId17"/>
    <p:sldLayoutId id="2147484236" r:id="rId18"/>
    <p:sldLayoutId id="214748423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91373"/>
            <a:ext cx="9144000" cy="466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 userDrawn="1"/>
        </p:nvSpPr>
        <p:spPr>
          <a:xfrm rot="10800000" flipH="1" flipV="1">
            <a:off x="6879771" y="-1"/>
            <a:ext cx="2264229" cy="631172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43" h="5463677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Freeform 5"/>
          <p:cNvSpPr/>
          <p:nvPr userDrawn="1"/>
        </p:nvSpPr>
        <p:spPr>
          <a:xfrm>
            <a:off x="6947911" y="8211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10" y="6026476"/>
            <a:ext cx="1598924" cy="72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94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  <p:sldLayoutId id="2147484217" r:id="rId17"/>
    <p:sldLayoutId id="2147484218" r:id="rId18"/>
    <p:sldLayoutId id="2147484219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8155"/>
          </a:xfrm>
          <a:prstGeom prst="rect">
            <a:avLst/>
          </a:prstGeom>
          <a:solidFill>
            <a:srgbClr val="13B9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7943" y="2712116"/>
            <a:ext cx="7552884" cy="2062103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943" y="4805753"/>
            <a:ext cx="7552885" cy="942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 flipH="1">
            <a:off x="3069848" y="-2657430"/>
            <a:ext cx="3511074" cy="8805478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 rot="10800000">
            <a:off x="0" y="0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" y="358150"/>
            <a:ext cx="2302812" cy="1049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40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8000" kern="1200">
          <a:solidFill>
            <a:schemeClr val="accent2">
              <a:lumMod val="20000"/>
              <a:lumOff val="80000"/>
            </a:schemeClr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b="0" i="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B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-1648925" y="1639401"/>
            <a:ext cx="6874118" cy="3595317"/>
          </a:xfrm>
          <a:custGeom>
            <a:avLst/>
            <a:gdLst>
              <a:gd name="connsiteX0" fmla="*/ 0 w 6874118"/>
              <a:gd name="connsiteY0" fmla="*/ 3595317 h 3595317"/>
              <a:gd name="connsiteX1" fmla="*/ 0 w 6874118"/>
              <a:gd name="connsiteY1" fmla="*/ 0 h 3595317"/>
              <a:gd name="connsiteX2" fmla="*/ 154322 w 6874118"/>
              <a:gd name="connsiteY2" fmla="*/ 277930 h 3595317"/>
              <a:gd name="connsiteX3" fmla="*/ 6865139 w 6874118"/>
              <a:gd name="connsiteY3" fmla="*/ 3031327 h 3595317"/>
              <a:gd name="connsiteX4" fmla="*/ 6871273 w 6874118"/>
              <a:gd name="connsiteY4" fmla="*/ 3032428 h 3595317"/>
              <a:gd name="connsiteX5" fmla="*/ 6874118 w 6874118"/>
              <a:gd name="connsiteY5" fmla="*/ 3595317 h 3595317"/>
              <a:gd name="connsiteX6" fmla="*/ 0 w 6874118"/>
              <a:gd name="connsiteY6" fmla="*/ 3595317 h 359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4118" h="3595317">
                <a:moveTo>
                  <a:pt x="0" y="3595317"/>
                </a:moveTo>
                <a:lnTo>
                  <a:pt x="0" y="0"/>
                </a:lnTo>
                <a:lnTo>
                  <a:pt x="154322" y="277930"/>
                </a:lnTo>
                <a:cubicBezTo>
                  <a:pt x="1004639" y="1420076"/>
                  <a:pt x="3469635" y="2400559"/>
                  <a:pt x="6865139" y="3031327"/>
                </a:cubicBezTo>
                <a:lnTo>
                  <a:pt x="6871273" y="3032428"/>
                </a:lnTo>
                <a:lnTo>
                  <a:pt x="6874118" y="3595317"/>
                </a:lnTo>
                <a:lnTo>
                  <a:pt x="0" y="3595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9164" y="2332513"/>
            <a:ext cx="6903326" cy="186512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9164" y="4337339"/>
            <a:ext cx="6903326" cy="942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reeform 12"/>
          <p:cNvSpPr/>
          <p:nvPr userDrawn="1"/>
        </p:nvSpPr>
        <p:spPr>
          <a:xfrm>
            <a:off x="-9524" y="2"/>
            <a:ext cx="4895849" cy="2039519"/>
          </a:xfrm>
          <a:custGeom>
            <a:avLst/>
            <a:gdLst>
              <a:gd name="connsiteX0" fmla="*/ 0 w 6504497"/>
              <a:gd name="connsiteY0" fmla="*/ 0 h 2032239"/>
              <a:gd name="connsiteX1" fmla="*/ 6504497 w 6504497"/>
              <a:gd name="connsiteY1" fmla="*/ 0 h 2032239"/>
              <a:gd name="connsiteX2" fmla="*/ 6504497 w 6504497"/>
              <a:gd name="connsiteY2" fmla="*/ 6484 h 2032239"/>
              <a:gd name="connsiteX3" fmla="*/ 6476264 w 6504497"/>
              <a:gd name="connsiteY3" fmla="*/ 8249 h 2032239"/>
              <a:gd name="connsiteX4" fmla="*/ 86067 w 6504497"/>
              <a:gd name="connsiteY4" fmla="*/ 1877235 h 2032239"/>
              <a:gd name="connsiteX5" fmla="*/ 0 w 6504497"/>
              <a:gd name="connsiteY5" fmla="*/ 2032239 h 2032239"/>
              <a:gd name="connsiteX6" fmla="*/ 0 w 6504497"/>
              <a:gd name="connsiteY6" fmla="*/ 0 h 203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497" h="2032239">
                <a:moveTo>
                  <a:pt x="0" y="0"/>
                </a:moveTo>
                <a:lnTo>
                  <a:pt x="6504497" y="0"/>
                </a:lnTo>
                <a:lnTo>
                  <a:pt x="6504497" y="6484"/>
                </a:lnTo>
                <a:lnTo>
                  <a:pt x="6476264" y="8249"/>
                </a:lnTo>
                <a:cubicBezTo>
                  <a:pt x="3256485" y="247737"/>
                  <a:pt x="760527" y="971301"/>
                  <a:pt x="86067" y="1877235"/>
                </a:cubicBezTo>
                <a:lnTo>
                  <a:pt x="0" y="2032239"/>
                </a:lnTo>
                <a:lnTo>
                  <a:pt x="0" y="0"/>
                </a:lnTo>
                <a:close/>
              </a:path>
            </a:pathLst>
          </a:custGeom>
          <a:solidFill>
            <a:srgbClr val="003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4" y="569666"/>
            <a:ext cx="1193420" cy="1702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83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7200" kern="1200">
          <a:solidFill>
            <a:schemeClr val="accent2">
              <a:lumMod val="20000"/>
              <a:lumOff val="80000"/>
            </a:schemeClr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b="0" i="0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 userDrawn="1"/>
        </p:nvSpPr>
        <p:spPr>
          <a:xfrm rot="10800000" flipH="1" flipV="1">
            <a:off x="6505303" y="0"/>
            <a:ext cx="2638697" cy="687070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43" h="5463677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96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Freeform 4"/>
          <p:cNvSpPr/>
          <p:nvPr userDrawn="1"/>
        </p:nvSpPr>
        <p:spPr>
          <a:xfrm>
            <a:off x="6947911" y="8211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10" y="6026476"/>
            <a:ext cx="1598924" cy="7283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7"/>
          <p:cNvSpPr/>
          <p:nvPr userDrawn="1"/>
        </p:nvSpPr>
        <p:spPr>
          <a:xfrm rot="10800000">
            <a:off x="0" y="8211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391373"/>
            <a:ext cx="9144000" cy="466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0800000" flipH="1" flipV="1">
            <a:off x="6879771" y="-1"/>
            <a:ext cx="2264229" cy="631172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43" h="5463677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Freeform 11"/>
          <p:cNvSpPr/>
          <p:nvPr userDrawn="1"/>
        </p:nvSpPr>
        <p:spPr>
          <a:xfrm>
            <a:off x="6947911" y="8211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10" y="6026476"/>
            <a:ext cx="1598924" cy="72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9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  <p:sldLayoutId id="2147484251" r:id="rId13"/>
    <p:sldLayoutId id="2147484252" r:id="rId14"/>
    <p:sldLayoutId id="2147484253" r:id="rId15"/>
    <p:sldLayoutId id="2147484254" r:id="rId16"/>
    <p:sldLayoutId id="2147484255" r:id="rId17"/>
    <p:sldLayoutId id="2147484256" r:id="rId18"/>
    <p:sldLayoutId id="2147484257" r:id="rId19"/>
    <p:sldLayoutId id="2147484258" r:id="rId2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8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8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A767-276A-4622-846B-D8107CFEB767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E7A1-B391-440F-A08F-3F0AC6E89E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91373"/>
            <a:ext cx="9144000" cy="466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10800000" flipH="1" flipV="1">
            <a:off x="6879771" y="-1"/>
            <a:ext cx="2264229" cy="6311721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743" h="5463677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 flip="none" rotWithShape="1">
            <a:gsLst>
              <a:gs pos="100000">
                <a:srgbClr val="07477D">
                  <a:alpha val="34000"/>
                </a:srgbClr>
              </a:gs>
              <a:gs pos="42000">
                <a:srgbClr val="07477D">
                  <a:alpha val="0"/>
                </a:srgb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Freeform 8"/>
          <p:cNvSpPr/>
          <p:nvPr userDrawn="1"/>
        </p:nvSpPr>
        <p:spPr>
          <a:xfrm>
            <a:off x="6947911" y="8211"/>
            <a:ext cx="2196089" cy="6849789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10" y="6026476"/>
            <a:ext cx="1598924" cy="72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27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9971" y="1606269"/>
            <a:ext cx="8273144" cy="177279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+mj-lt"/>
              </a:rPr>
              <a:t>Chum salmon bycatch genetic stock composition</a:t>
            </a:r>
            <a:br>
              <a:rPr lang="en-US" sz="4400" b="1" dirty="0">
                <a:solidFill>
                  <a:schemeClr val="tx1"/>
                </a:solidFill>
                <a:latin typeface="+mj-lt"/>
              </a:rPr>
            </a:b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4400" b="1" dirty="0">
                <a:solidFill>
                  <a:schemeClr val="tx1"/>
                </a:solidFill>
                <a:latin typeface="+mj-lt"/>
              </a:rPr>
            </a:br>
            <a:r>
              <a:rPr lang="en-US" sz="4400" i="1" dirty="0">
                <a:solidFill>
                  <a:schemeClr val="bg1"/>
                </a:solidFill>
                <a:latin typeface="+mj-lt"/>
              </a:rPr>
              <a:t>Current capabilities and analyses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7005" y="4148181"/>
            <a:ext cx="8397767" cy="15544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Chris Kondzela and Ellen Yasumiishi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NOAA/AFSC/Auke Bay Laboratories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NPFMC Salmon Bycatch Workshop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April 15-16, 2019, Seattle, WA</a:t>
            </a:r>
          </a:p>
        </p:txBody>
      </p:sp>
    </p:spTree>
    <p:extLst>
      <p:ext uri="{BB962C8B-B14F-4D97-AF65-F5344CB8AC3E}">
        <p14:creationId xmlns:p14="http://schemas.microsoft.com/office/powerpoint/2010/main" val="21355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Genetic baseline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8556172" cy="597011"/>
          </a:xfrm>
        </p:spPr>
        <p:txBody>
          <a:bodyPr/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Current baseline in use for chum bycatch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11 microsatellites, 381 pops, 6 stock groups</a:t>
            </a:r>
            <a:endParaRPr lang="en-US" sz="3200" b="1" u="sng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538" y="2100940"/>
            <a:ext cx="9052560" cy="3830834"/>
            <a:chOff x="43538" y="2100940"/>
            <a:chExt cx="9052560" cy="38308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11644" r="4286" b="10929"/>
            <a:stretch/>
          </p:blipFill>
          <p:spPr>
            <a:xfrm>
              <a:off x="43538" y="2100940"/>
              <a:ext cx="9052560" cy="3830834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 rot="21243092">
              <a:off x="574214" y="4480028"/>
              <a:ext cx="1893904" cy="1018938"/>
            </a:xfrm>
            <a:prstGeom prst="ellipse">
              <a:avLst/>
            </a:prstGeom>
            <a:solidFill>
              <a:srgbClr val="D73027">
                <a:alpha val="20000"/>
              </a:srgbClr>
            </a:solidFill>
            <a:ln w="57150">
              <a:solidFill>
                <a:srgbClr val="D730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20790761">
              <a:off x="2042174" y="3210195"/>
              <a:ext cx="3313033" cy="1510620"/>
            </a:xfrm>
            <a:prstGeom prst="ellipse">
              <a:avLst/>
            </a:prstGeom>
            <a:solidFill>
              <a:srgbClr val="FC8D59">
                <a:alpha val="20000"/>
              </a:srgbClr>
            </a:solidFill>
            <a:ln w="57150">
              <a:solidFill>
                <a:srgbClr val="FC8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908768" y="2737774"/>
              <a:ext cx="1371600" cy="548640"/>
            </a:xfrm>
            <a:prstGeom prst="ellipse">
              <a:avLst/>
            </a:prstGeom>
            <a:solidFill>
              <a:srgbClr val="E0F3F8">
                <a:alpha val="69804"/>
              </a:srgbClr>
            </a:solidFill>
            <a:ln w="57150">
              <a:solidFill>
                <a:srgbClr val="E0F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5570876">
              <a:off x="5065655" y="3216533"/>
              <a:ext cx="1313002" cy="548640"/>
            </a:xfrm>
            <a:prstGeom prst="ellipse">
              <a:avLst/>
            </a:prstGeom>
            <a:solidFill>
              <a:srgbClr val="FEE090">
                <a:alpha val="50196"/>
              </a:srgbClr>
            </a:solidFill>
            <a:ln w="57150">
              <a:solidFill>
                <a:srgbClr val="FEE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8461906">
              <a:off x="5462735" y="3948472"/>
              <a:ext cx="1313002" cy="479231"/>
            </a:xfrm>
            <a:prstGeom prst="ellipse">
              <a:avLst/>
            </a:prstGeom>
            <a:solidFill>
              <a:srgbClr val="91BFDB">
                <a:alpha val="50196"/>
              </a:srgbClr>
            </a:solidFill>
            <a:ln w="57150">
              <a:solidFill>
                <a:srgbClr val="91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91055">
              <a:off x="6259880" y="3228530"/>
              <a:ext cx="2382203" cy="671867"/>
            </a:xfrm>
            <a:prstGeom prst="ellipse">
              <a:avLst/>
            </a:prstGeom>
            <a:solidFill>
              <a:srgbClr val="4575B4">
                <a:alpha val="40000"/>
              </a:srgbClr>
            </a:solidFill>
            <a:ln w="57150">
              <a:solidFill>
                <a:srgbClr val="4575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34103" y="3692007"/>
              <a:ext cx="1276311" cy="523220"/>
            </a:xfrm>
            <a:prstGeom prst="rect">
              <a:avLst/>
            </a:prstGeom>
            <a:noFill/>
            <a:effectLst>
              <a:glow rad="139700">
                <a:schemeClr val="accent2">
                  <a:lumMod val="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152400">
                      <a:schemeClr val="bg1"/>
                    </a:glow>
                  </a:effectLst>
                  <a:cs typeface="Times New Roman" panose="02020603050405020304" pitchFamily="18" charset="0"/>
                </a:rPr>
                <a:t>NE Asia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815" y="4702925"/>
              <a:ext cx="1208985" cy="52322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152400">
                      <a:schemeClr val="bg1"/>
                    </a:glow>
                  </a:effectLst>
                  <a:cs typeface="Times New Roman" panose="02020603050405020304" pitchFamily="18" charset="0"/>
                </a:rPr>
                <a:t>SE Asia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48934" y="2698751"/>
              <a:ext cx="2281650" cy="523220"/>
            </a:xfrm>
            <a:prstGeom prst="rect">
              <a:avLst/>
            </a:prstGeom>
            <a:noFill/>
            <a:effectLst>
              <a:glow rad="139700">
                <a:schemeClr val="accent2">
                  <a:lumMod val="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152400">
                      <a:schemeClr val="bg1"/>
                    </a:glow>
                  </a:effectLst>
                  <a:cs typeface="Times New Roman" panose="02020603050405020304" pitchFamily="18" charset="0"/>
                </a:rPr>
                <a:t>Up/Mid Yukon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31458" y="3209571"/>
              <a:ext cx="979755" cy="523220"/>
            </a:xfrm>
            <a:prstGeom prst="rect">
              <a:avLst/>
            </a:prstGeom>
            <a:noFill/>
            <a:effectLst>
              <a:glow rad="139700">
                <a:schemeClr val="accent2">
                  <a:lumMod val="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152400">
                      <a:schemeClr val="bg1"/>
                    </a:glow>
                  </a:effectLst>
                  <a:cs typeface="Times New Roman" panose="02020603050405020304" pitchFamily="18" charset="0"/>
                </a:rPr>
                <a:t>W AK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09434" y="3272075"/>
              <a:ext cx="1899623" cy="523220"/>
            </a:xfrm>
            <a:prstGeom prst="rect">
              <a:avLst/>
            </a:prstGeom>
            <a:noFill/>
            <a:effectLst>
              <a:glow rad="139700">
                <a:schemeClr val="accent2">
                  <a:lumMod val="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152400">
                      <a:schemeClr val="bg1"/>
                    </a:glow>
                  </a:effectLst>
                  <a:cs typeface="Times New Roman" panose="02020603050405020304" pitchFamily="18" charset="0"/>
                </a:rPr>
                <a:t>EGOA/PNW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5830" y="4065127"/>
              <a:ext cx="1142236" cy="523220"/>
            </a:xfrm>
            <a:prstGeom prst="rect">
              <a:avLst/>
            </a:prstGeom>
            <a:noFill/>
            <a:effectLst>
              <a:glow rad="139700">
                <a:schemeClr val="accent2">
                  <a:lumMod val="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glow rad="152400">
                      <a:schemeClr val="bg1"/>
                    </a:glow>
                  </a:effectLst>
                  <a:cs typeface="Times New Roman" panose="02020603050405020304" pitchFamily="18" charset="0"/>
                </a:rPr>
                <a:t>SW 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1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Genetic baseline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8556172" cy="597011"/>
          </a:xfrm>
        </p:spPr>
        <p:txBody>
          <a:bodyPr/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Current baseline in use for chum bycatch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11 microsatellites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381 pops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6 stock groups</a:t>
            </a:r>
            <a:endParaRPr lang="en-US" sz="3200" b="1" u="sng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" name="Char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088532"/>
              </p:ext>
            </p:extLst>
          </p:nvPr>
        </p:nvGraphicFramePr>
        <p:xfrm>
          <a:off x="3119095" y="1975195"/>
          <a:ext cx="5986279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19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Stock estimates by year(s)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2906486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Bering Sea B-season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1994, 1995, 2005-2010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2011-2016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2017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\\nmfs.local\AKC-ABL\EMA\SOEBA\Jordan\Figures\figure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r="1042"/>
          <a:stretch/>
        </p:blipFill>
        <p:spPr bwMode="auto">
          <a:xfrm>
            <a:off x="3374571" y="898388"/>
            <a:ext cx="5725885" cy="585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69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Stock estimates by year and season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35673"/>
            <a:ext cx="8556172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2017 Bering Sea B-season, Early, Middle, Late</a:t>
            </a:r>
          </a:p>
        </p:txBody>
      </p:sp>
      <p:pic>
        <p:nvPicPr>
          <p:cNvPr id="4" name="Picture 3" descr="\\nmfs.local\AKC-ABL\EMA\SOEBA\Jordan\Figures\figure13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"/>
          <a:stretch/>
        </p:blipFill>
        <p:spPr bwMode="auto">
          <a:xfrm>
            <a:off x="38100" y="1399902"/>
            <a:ext cx="9067800" cy="514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9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Stock estimates by area and season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8556172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2017 Bering Sea B-season, Early and Late for 4 spatial clusters</a:t>
            </a:r>
          </a:p>
        </p:txBody>
      </p:sp>
      <p:grpSp>
        <p:nvGrpSpPr>
          <p:cNvPr id="138" name="Group 137"/>
          <p:cNvGrpSpPr>
            <a:grpSpLocks noChangeAspect="1"/>
          </p:cNvGrpSpPr>
          <p:nvPr/>
        </p:nvGrpSpPr>
        <p:grpSpPr>
          <a:xfrm>
            <a:off x="1612941" y="1585402"/>
            <a:ext cx="6583680" cy="4937760"/>
            <a:chOff x="1549781" y="1165952"/>
            <a:chExt cx="5943600" cy="4457700"/>
          </a:xfrm>
        </p:grpSpPr>
        <p:grpSp>
          <p:nvGrpSpPr>
            <p:cNvPr id="139" name="Group 138"/>
            <p:cNvGrpSpPr/>
            <p:nvPr/>
          </p:nvGrpSpPr>
          <p:grpSpPr>
            <a:xfrm>
              <a:off x="1549781" y="1165952"/>
              <a:ext cx="5943600" cy="4457700"/>
              <a:chOff x="1541657" y="1171814"/>
              <a:chExt cx="5943600" cy="4457700"/>
            </a:xfrm>
          </p:grpSpPr>
          <p:grpSp>
            <p:nvGrpSpPr>
              <p:cNvPr id="163" name="Group 162"/>
              <p:cNvGrpSpPr>
                <a:grpSpLocks noChangeAspect="1"/>
              </p:cNvGrpSpPr>
              <p:nvPr/>
            </p:nvGrpSpPr>
            <p:grpSpPr>
              <a:xfrm>
                <a:off x="1541657" y="1171814"/>
                <a:ext cx="5943600" cy="4457700"/>
                <a:chOff x="2314542" y="2478101"/>
                <a:chExt cx="4457700" cy="3343275"/>
              </a:xfrm>
            </p:grpSpPr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45" t="8272" r="4443" b="7634"/>
                <a:stretch/>
              </p:blipFill>
              <p:spPr>
                <a:xfrm>
                  <a:off x="2314542" y="2478101"/>
                  <a:ext cx="4457700" cy="3343275"/>
                </a:xfrm>
                <a:prstGeom prst="rect">
                  <a:avLst/>
                </a:prstGeom>
              </p:spPr>
            </p:pic>
            <p:sp>
              <p:nvSpPr>
                <p:cNvPr id="170" name="Freeform 169"/>
                <p:cNvSpPr/>
                <p:nvPr/>
              </p:nvSpPr>
              <p:spPr>
                <a:xfrm>
                  <a:off x="5013884" y="4119124"/>
                  <a:ext cx="1038508" cy="1293566"/>
                </a:xfrm>
                <a:custGeom>
                  <a:avLst/>
                  <a:gdLst>
                    <a:gd name="connsiteX0" fmla="*/ 973015 w 1418492"/>
                    <a:gd name="connsiteY0" fmla="*/ 117231 h 1647093"/>
                    <a:gd name="connsiteX1" fmla="*/ 322384 w 1418492"/>
                    <a:gd name="connsiteY1" fmla="*/ 0 h 1647093"/>
                    <a:gd name="connsiteX2" fmla="*/ 0 w 1418492"/>
                    <a:gd name="connsiteY2" fmla="*/ 1647093 h 1647093"/>
                    <a:gd name="connsiteX3" fmla="*/ 1324707 w 1418492"/>
                    <a:gd name="connsiteY3" fmla="*/ 1090247 h 1647093"/>
                    <a:gd name="connsiteX4" fmla="*/ 1418492 w 1418492"/>
                    <a:gd name="connsiteY4" fmla="*/ 169985 h 1647093"/>
                    <a:gd name="connsiteX5" fmla="*/ 973015 w 1418492"/>
                    <a:gd name="connsiteY5" fmla="*/ 117231 h 1647093"/>
                    <a:gd name="connsiteX0" fmla="*/ 973015 w 1422121"/>
                    <a:gd name="connsiteY0" fmla="*/ 117231 h 1647093"/>
                    <a:gd name="connsiteX1" fmla="*/ 322384 w 1422121"/>
                    <a:gd name="connsiteY1" fmla="*/ 0 h 1647093"/>
                    <a:gd name="connsiteX2" fmla="*/ 0 w 1422121"/>
                    <a:gd name="connsiteY2" fmla="*/ 1647093 h 1647093"/>
                    <a:gd name="connsiteX3" fmla="*/ 1324707 w 1422121"/>
                    <a:gd name="connsiteY3" fmla="*/ 1090247 h 1647093"/>
                    <a:gd name="connsiteX4" fmla="*/ 1422121 w 1422121"/>
                    <a:gd name="connsiteY4" fmla="*/ 169985 h 1647093"/>
                    <a:gd name="connsiteX5" fmla="*/ 973015 w 1422121"/>
                    <a:gd name="connsiteY5" fmla="*/ 117231 h 1647093"/>
                    <a:gd name="connsiteX0" fmla="*/ 973015 w 1422121"/>
                    <a:gd name="connsiteY0" fmla="*/ 110223 h 1640085"/>
                    <a:gd name="connsiteX1" fmla="*/ 326013 w 1422121"/>
                    <a:gd name="connsiteY1" fmla="*/ 0 h 1640085"/>
                    <a:gd name="connsiteX2" fmla="*/ 0 w 1422121"/>
                    <a:gd name="connsiteY2" fmla="*/ 1640085 h 1640085"/>
                    <a:gd name="connsiteX3" fmla="*/ 1324707 w 1422121"/>
                    <a:gd name="connsiteY3" fmla="*/ 1083239 h 1640085"/>
                    <a:gd name="connsiteX4" fmla="*/ 1422121 w 1422121"/>
                    <a:gd name="connsiteY4" fmla="*/ 162977 h 1640085"/>
                    <a:gd name="connsiteX5" fmla="*/ 973015 w 1422121"/>
                    <a:gd name="connsiteY5" fmla="*/ 110223 h 1640085"/>
                    <a:gd name="connsiteX0" fmla="*/ 969386 w 1418492"/>
                    <a:gd name="connsiteY0" fmla="*/ 110223 h 1629574"/>
                    <a:gd name="connsiteX1" fmla="*/ 322384 w 1418492"/>
                    <a:gd name="connsiteY1" fmla="*/ 0 h 1629574"/>
                    <a:gd name="connsiteX2" fmla="*/ 0 w 1418492"/>
                    <a:gd name="connsiteY2" fmla="*/ 1629574 h 1629574"/>
                    <a:gd name="connsiteX3" fmla="*/ 1321078 w 1418492"/>
                    <a:gd name="connsiteY3" fmla="*/ 1083239 h 1629574"/>
                    <a:gd name="connsiteX4" fmla="*/ 1418492 w 1418492"/>
                    <a:gd name="connsiteY4" fmla="*/ 162977 h 1629574"/>
                    <a:gd name="connsiteX5" fmla="*/ 969386 w 1418492"/>
                    <a:gd name="connsiteY5" fmla="*/ 110223 h 1629574"/>
                    <a:gd name="connsiteX0" fmla="*/ 980271 w 1429377"/>
                    <a:gd name="connsiteY0" fmla="*/ 110223 h 1640085"/>
                    <a:gd name="connsiteX1" fmla="*/ 333269 w 1429377"/>
                    <a:gd name="connsiteY1" fmla="*/ 0 h 1640085"/>
                    <a:gd name="connsiteX2" fmla="*/ 0 w 1429377"/>
                    <a:gd name="connsiteY2" fmla="*/ 1640085 h 1640085"/>
                    <a:gd name="connsiteX3" fmla="*/ 1331963 w 1429377"/>
                    <a:gd name="connsiteY3" fmla="*/ 1083239 h 1640085"/>
                    <a:gd name="connsiteX4" fmla="*/ 1429377 w 1429377"/>
                    <a:gd name="connsiteY4" fmla="*/ 162977 h 1640085"/>
                    <a:gd name="connsiteX5" fmla="*/ 980271 w 1429377"/>
                    <a:gd name="connsiteY5" fmla="*/ 110223 h 1640085"/>
                    <a:gd name="connsiteX0" fmla="*/ 980271 w 1436635"/>
                    <a:gd name="connsiteY0" fmla="*/ 110223 h 1640085"/>
                    <a:gd name="connsiteX1" fmla="*/ 333269 w 1436635"/>
                    <a:gd name="connsiteY1" fmla="*/ 0 h 1640085"/>
                    <a:gd name="connsiteX2" fmla="*/ 0 w 1436635"/>
                    <a:gd name="connsiteY2" fmla="*/ 1640085 h 1640085"/>
                    <a:gd name="connsiteX3" fmla="*/ 1331963 w 1436635"/>
                    <a:gd name="connsiteY3" fmla="*/ 1083239 h 1640085"/>
                    <a:gd name="connsiteX4" fmla="*/ 1436635 w 1436635"/>
                    <a:gd name="connsiteY4" fmla="*/ 162977 h 1640085"/>
                    <a:gd name="connsiteX5" fmla="*/ 980271 w 1436635"/>
                    <a:gd name="connsiteY5" fmla="*/ 110223 h 1640085"/>
                    <a:gd name="connsiteX0" fmla="*/ 980271 w 1436635"/>
                    <a:gd name="connsiteY0" fmla="*/ 110223 h 1640085"/>
                    <a:gd name="connsiteX1" fmla="*/ 333269 w 1436635"/>
                    <a:gd name="connsiteY1" fmla="*/ 0 h 1640085"/>
                    <a:gd name="connsiteX2" fmla="*/ 0 w 1436635"/>
                    <a:gd name="connsiteY2" fmla="*/ 1640085 h 1640085"/>
                    <a:gd name="connsiteX3" fmla="*/ 1322438 w 1436635"/>
                    <a:gd name="connsiteY3" fmla="*/ 1089370 h 1640085"/>
                    <a:gd name="connsiteX4" fmla="*/ 1436635 w 1436635"/>
                    <a:gd name="connsiteY4" fmla="*/ 162977 h 1640085"/>
                    <a:gd name="connsiteX5" fmla="*/ 980271 w 1436635"/>
                    <a:gd name="connsiteY5" fmla="*/ 110223 h 1640085"/>
                    <a:gd name="connsiteX0" fmla="*/ 956459 w 1412823"/>
                    <a:gd name="connsiteY0" fmla="*/ 110223 h 1718265"/>
                    <a:gd name="connsiteX1" fmla="*/ 309457 w 1412823"/>
                    <a:gd name="connsiteY1" fmla="*/ 0 h 1718265"/>
                    <a:gd name="connsiteX2" fmla="*/ 0 w 1412823"/>
                    <a:gd name="connsiteY2" fmla="*/ 1718265 h 1718265"/>
                    <a:gd name="connsiteX3" fmla="*/ 1298626 w 1412823"/>
                    <a:gd name="connsiteY3" fmla="*/ 1089370 h 1718265"/>
                    <a:gd name="connsiteX4" fmla="*/ 1412823 w 1412823"/>
                    <a:gd name="connsiteY4" fmla="*/ 162977 h 1718265"/>
                    <a:gd name="connsiteX5" fmla="*/ 956459 w 1412823"/>
                    <a:gd name="connsiteY5" fmla="*/ 110223 h 1718265"/>
                    <a:gd name="connsiteX0" fmla="*/ 994559 w 1450923"/>
                    <a:gd name="connsiteY0" fmla="*/ 110223 h 1718265"/>
                    <a:gd name="connsiteX1" fmla="*/ 347557 w 1450923"/>
                    <a:gd name="connsiteY1" fmla="*/ 0 h 1718265"/>
                    <a:gd name="connsiteX2" fmla="*/ 0 w 1450923"/>
                    <a:gd name="connsiteY2" fmla="*/ 1718265 h 1718265"/>
                    <a:gd name="connsiteX3" fmla="*/ 1336726 w 1450923"/>
                    <a:gd name="connsiteY3" fmla="*/ 1089370 h 1718265"/>
                    <a:gd name="connsiteX4" fmla="*/ 1450923 w 1450923"/>
                    <a:gd name="connsiteY4" fmla="*/ 162977 h 1718265"/>
                    <a:gd name="connsiteX5" fmla="*/ 994559 w 1450923"/>
                    <a:gd name="connsiteY5" fmla="*/ 110223 h 1718265"/>
                    <a:gd name="connsiteX0" fmla="*/ 994559 w 1450923"/>
                    <a:gd name="connsiteY0" fmla="*/ 110223 h 1718265"/>
                    <a:gd name="connsiteX1" fmla="*/ 347557 w 1450923"/>
                    <a:gd name="connsiteY1" fmla="*/ 0 h 1718265"/>
                    <a:gd name="connsiteX2" fmla="*/ 0 w 1450923"/>
                    <a:gd name="connsiteY2" fmla="*/ 1718265 h 1718265"/>
                    <a:gd name="connsiteX3" fmla="*/ 1336726 w 1450923"/>
                    <a:gd name="connsiteY3" fmla="*/ 1089370 h 1718265"/>
                    <a:gd name="connsiteX4" fmla="*/ 1450923 w 1450923"/>
                    <a:gd name="connsiteY4" fmla="*/ 162977 h 1718265"/>
                    <a:gd name="connsiteX5" fmla="*/ 994559 w 1450923"/>
                    <a:gd name="connsiteY5" fmla="*/ 110223 h 1718265"/>
                    <a:gd name="connsiteX0" fmla="*/ 994559 w 1450923"/>
                    <a:gd name="connsiteY0" fmla="*/ 110223 h 1718265"/>
                    <a:gd name="connsiteX1" fmla="*/ 347557 w 1450923"/>
                    <a:gd name="connsiteY1" fmla="*/ 0 h 1718265"/>
                    <a:gd name="connsiteX2" fmla="*/ 0 w 1450923"/>
                    <a:gd name="connsiteY2" fmla="*/ 1718265 h 1718265"/>
                    <a:gd name="connsiteX3" fmla="*/ 1322439 w 1450923"/>
                    <a:gd name="connsiteY3" fmla="*/ 1158353 h 1718265"/>
                    <a:gd name="connsiteX4" fmla="*/ 1450923 w 1450923"/>
                    <a:gd name="connsiteY4" fmla="*/ 162977 h 1718265"/>
                    <a:gd name="connsiteX5" fmla="*/ 994559 w 1450923"/>
                    <a:gd name="connsiteY5" fmla="*/ 110223 h 1718265"/>
                    <a:gd name="connsiteX0" fmla="*/ 999322 w 1455686"/>
                    <a:gd name="connsiteY0" fmla="*/ 110223 h 1736660"/>
                    <a:gd name="connsiteX1" fmla="*/ 352320 w 1455686"/>
                    <a:gd name="connsiteY1" fmla="*/ 0 h 1736660"/>
                    <a:gd name="connsiteX2" fmla="*/ 0 w 1455686"/>
                    <a:gd name="connsiteY2" fmla="*/ 1736660 h 1736660"/>
                    <a:gd name="connsiteX3" fmla="*/ 1327202 w 1455686"/>
                    <a:gd name="connsiteY3" fmla="*/ 1158353 h 1736660"/>
                    <a:gd name="connsiteX4" fmla="*/ 1455686 w 1455686"/>
                    <a:gd name="connsiteY4" fmla="*/ 162977 h 1736660"/>
                    <a:gd name="connsiteX5" fmla="*/ 999322 w 1455686"/>
                    <a:gd name="connsiteY5" fmla="*/ 110223 h 173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5686" h="1736660">
                      <a:moveTo>
                        <a:pt x="999322" y="110223"/>
                      </a:moveTo>
                      <a:lnTo>
                        <a:pt x="352320" y="0"/>
                      </a:lnTo>
                      <a:lnTo>
                        <a:pt x="0" y="1736660"/>
                      </a:lnTo>
                      <a:cubicBezTo>
                        <a:pt x="702750" y="1421254"/>
                        <a:pt x="881627" y="1367985"/>
                        <a:pt x="1327202" y="1158353"/>
                      </a:cubicBezTo>
                      <a:lnTo>
                        <a:pt x="1455686" y="162977"/>
                      </a:lnTo>
                      <a:lnTo>
                        <a:pt x="999322" y="11022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50000"/>
                  </a:schemeClr>
                </a:solidFill>
                <a:ln w="254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>
                  <a:off x="4750486" y="4049259"/>
                  <a:ext cx="512558" cy="1077886"/>
                </a:xfrm>
                <a:custGeom>
                  <a:avLst/>
                  <a:gdLst>
                    <a:gd name="connsiteX0" fmla="*/ 718457 w 718457"/>
                    <a:gd name="connsiteY0" fmla="*/ 94343 h 1498600"/>
                    <a:gd name="connsiteX1" fmla="*/ 290285 w 718457"/>
                    <a:gd name="connsiteY1" fmla="*/ 0 h 1498600"/>
                    <a:gd name="connsiteX2" fmla="*/ 0 w 718457"/>
                    <a:gd name="connsiteY2" fmla="*/ 1226457 h 1498600"/>
                    <a:gd name="connsiteX3" fmla="*/ 239485 w 718457"/>
                    <a:gd name="connsiteY3" fmla="*/ 1284514 h 1498600"/>
                    <a:gd name="connsiteX4" fmla="*/ 206828 w 718457"/>
                    <a:gd name="connsiteY4" fmla="*/ 1455057 h 1498600"/>
                    <a:gd name="connsiteX5" fmla="*/ 439057 w 718457"/>
                    <a:gd name="connsiteY5" fmla="*/ 1498600 h 1498600"/>
                    <a:gd name="connsiteX6" fmla="*/ 718457 w 718457"/>
                    <a:gd name="connsiteY6" fmla="*/ 94343 h 1498600"/>
                    <a:gd name="connsiteX0" fmla="*/ 718457 w 718457"/>
                    <a:gd name="connsiteY0" fmla="*/ 94343 h 1498600"/>
                    <a:gd name="connsiteX1" fmla="*/ 290285 w 718457"/>
                    <a:gd name="connsiteY1" fmla="*/ 0 h 1498600"/>
                    <a:gd name="connsiteX2" fmla="*/ 0 w 718457"/>
                    <a:gd name="connsiteY2" fmla="*/ 1226457 h 1498600"/>
                    <a:gd name="connsiteX3" fmla="*/ 239485 w 718457"/>
                    <a:gd name="connsiteY3" fmla="*/ 1284514 h 1498600"/>
                    <a:gd name="connsiteX4" fmla="*/ 206828 w 718457"/>
                    <a:gd name="connsiteY4" fmla="*/ 1455057 h 1498600"/>
                    <a:gd name="connsiteX5" fmla="*/ 445407 w 718457"/>
                    <a:gd name="connsiteY5" fmla="*/ 1498600 h 1498600"/>
                    <a:gd name="connsiteX6" fmla="*/ 718457 w 718457"/>
                    <a:gd name="connsiteY6" fmla="*/ 94343 h 1498600"/>
                    <a:gd name="connsiteX0" fmla="*/ 715282 w 715282"/>
                    <a:gd name="connsiteY0" fmla="*/ 94343 h 1498600"/>
                    <a:gd name="connsiteX1" fmla="*/ 287110 w 715282"/>
                    <a:gd name="connsiteY1" fmla="*/ 0 h 1498600"/>
                    <a:gd name="connsiteX2" fmla="*/ 0 w 715282"/>
                    <a:gd name="connsiteY2" fmla="*/ 1226457 h 1498600"/>
                    <a:gd name="connsiteX3" fmla="*/ 236310 w 715282"/>
                    <a:gd name="connsiteY3" fmla="*/ 1284514 h 1498600"/>
                    <a:gd name="connsiteX4" fmla="*/ 203653 w 715282"/>
                    <a:gd name="connsiteY4" fmla="*/ 1455057 h 1498600"/>
                    <a:gd name="connsiteX5" fmla="*/ 442232 w 715282"/>
                    <a:gd name="connsiteY5" fmla="*/ 1498600 h 1498600"/>
                    <a:gd name="connsiteX6" fmla="*/ 715282 w 715282"/>
                    <a:gd name="connsiteY6" fmla="*/ 94343 h 1498600"/>
                    <a:gd name="connsiteX0" fmla="*/ 715282 w 715282"/>
                    <a:gd name="connsiteY0" fmla="*/ 94343 h 1498600"/>
                    <a:gd name="connsiteX1" fmla="*/ 287110 w 715282"/>
                    <a:gd name="connsiteY1" fmla="*/ 0 h 1498600"/>
                    <a:gd name="connsiteX2" fmla="*/ 0 w 715282"/>
                    <a:gd name="connsiteY2" fmla="*/ 1226457 h 1498600"/>
                    <a:gd name="connsiteX3" fmla="*/ 236310 w 715282"/>
                    <a:gd name="connsiteY3" fmla="*/ 1284514 h 1498600"/>
                    <a:gd name="connsiteX4" fmla="*/ 203653 w 715282"/>
                    <a:gd name="connsiteY4" fmla="*/ 1455057 h 1498600"/>
                    <a:gd name="connsiteX5" fmla="*/ 442232 w 715282"/>
                    <a:gd name="connsiteY5" fmla="*/ 1498600 h 1498600"/>
                    <a:gd name="connsiteX6" fmla="*/ 715282 w 715282"/>
                    <a:gd name="connsiteY6" fmla="*/ 94343 h 1498600"/>
                    <a:gd name="connsiteX0" fmla="*/ 715282 w 715282"/>
                    <a:gd name="connsiteY0" fmla="*/ 94343 h 1498600"/>
                    <a:gd name="connsiteX1" fmla="*/ 287110 w 715282"/>
                    <a:gd name="connsiteY1" fmla="*/ 0 h 1498600"/>
                    <a:gd name="connsiteX2" fmla="*/ 0 w 715282"/>
                    <a:gd name="connsiteY2" fmla="*/ 1226457 h 1498600"/>
                    <a:gd name="connsiteX3" fmla="*/ 236310 w 715282"/>
                    <a:gd name="connsiteY3" fmla="*/ 1284514 h 1498600"/>
                    <a:gd name="connsiteX4" fmla="*/ 203653 w 715282"/>
                    <a:gd name="connsiteY4" fmla="*/ 1455057 h 1498600"/>
                    <a:gd name="connsiteX5" fmla="*/ 442232 w 715282"/>
                    <a:gd name="connsiteY5" fmla="*/ 1498600 h 1498600"/>
                    <a:gd name="connsiteX6" fmla="*/ 715282 w 715282"/>
                    <a:gd name="connsiteY6" fmla="*/ 94343 h 1498600"/>
                    <a:gd name="connsiteX0" fmla="*/ 715282 w 715282"/>
                    <a:gd name="connsiteY0" fmla="*/ 94343 h 1498600"/>
                    <a:gd name="connsiteX1" fmla="*/ 287110 w 715282"/>
                    <a:gd name="connsiteY1" fmla="*/ 0 h 1498600"/>
                    <a:gd name="connsiteX2" fmla="*/ 0 w 715282"/>
                    <a:gd name="connsiteY2" fmla="*/ 1226457 h 1498600"/>
                    <a:gd name="connsiteX3" fmla="*/ 236310 w 715282"/>
                    <a:gd name="connsiteY3" fmla="*/ 1284514 h 1498600"/>
                    <a:gd name="connsiteX4" fmla="*/ 203653 w 715282"/>
                    <a:gd name="connsiteY4" fmla="*/ 1455057 h 1498600"/>
                    <a:gd name="connsiteX5" fmla="*/ 442232 w 715282"/>
                    <a:gd name="connsiteY5" fmla="*/ 1498600 h 1498600"/>
                    <a:gd name="connsiteX6" fmla="*/ 715282 w 715282"/>
                    <a:gd name="connsiteY6" fmla="*/ 94343 h 1498600"/>
                    <a:gd name="connsiteX0" fmla="*/ 715282 w 715282"/>
                    <a:gd name="connsiteY0" fmla="*/ 94343 h 1498600"/>
                    <a:gd name="connsiteX1" fmla="*/ 287110 w 715282"/>
                    <a:gd name="connsiteY1" fmla="*/ 0 h 1498600"/>
                    <a:gd name="connsiteX2" fmla="*/ 0 w 715282"/>
                    <a:gd name="connsiteY2" fmla="*/ 1226457 h 1498600"/>
                    <a:gd name="connsiteX3" fmla="*/ 236310 w 715282"/>
                    <a:gd name="connsiteY3" fmla="*/ 1284514 h 1498600"/>
                    <a:gd name="connsiteX4" fmla="*/ 203653 w 715282"/>
                    <a:gd name="connsiteY4" fmla="*/ 1455057 h 1498600"/>
                    <a:gd name="connsiteX5" fmla="*/ 442232 w 715282"/>
                    <a:gd name="connsiteY5" fmla="*/ 1498600 h 1498600"/>
                    <a:gd name="connsiteX6" fmla="*/ 715282 w 715282"/>
                    <a:gd name="connsiteY6" fmla="*/ 94343 h 1498600"/>
                    <a:gd name="connsiteX0" fmla="*/ 718457 w 718457"/>
                    <a:gd name="connsiteY0" fmla="*/ 94343 h 1498600"/>
                    <a:gd name="connsiteX1" fmla="*/ 290285 w 718457"/>
                    <a:gd name="connsiteY1" fmla="*/ 0 h 1498600"/>
                    <a:gd name="connsiteX2" fmla="*/ 0 w 718457"/>
                    <a:gd name="connsiteY2" fmla="*/ 1232807 h 1498600"/>
                    <a:gd name="connsiteX3" fmla="*/ 239485 w 718457"/>
                    <a:gd name="connsiteY3" fmla="*/ 1284514 h 1498600"/>
                    <a:gd name="connsiteX4" fmla="*/ 206828 w 718457"/>
                    <a:gd name="connsiteY4" fmla="*/ 1455057 h 1498600"/>
                    <a:gd name="connsiteX5" fmla="*/ 445407 w 718457"/>
                    <a:gd name="connsiteY5" fmla="*/ 1498600 h 1498600"/>
                    <a:gd name="connsiteX6" fmla="*/ 718457 w 718457"/>
                    <a:gd name="connsiteY6" fmla="*/ 94343 h 1498600"/>
                    <a:gd name="connsiteX0" fmla="*/ 718457 w 718457"/>
                    <a:gd name="connsiteY0" fmla="*/ 94343 h 1498600"/>
                    <a:gd name="connsiteX1" fmla="*/ 290285 w 718457"/>
                    <a:gd name="connsiteY1" fmla="*/ 0 h 1498600"/>
                    <a:gd name="connsiteX2" fmla="*/ 0 w 718457"/>
                    <a:gd name="connsiteY2" fmla="*/ 1232807 h 1498600"/>
                    <a:gd name="connsiteX3" fmla="*/ 239485 w 718457"/>
                    <a:gd name="connsiteY3" fmla="*/ 1284514 h 1498600"/>
                    <a:gd name="connsiteX4" fmla="*/ 206828 w 718457"/>
                    <a:gd name="connsiteY4" fmla="*/ 1455057 h 1498600"/>
                    <a:gd name="connsiteX5" fmla="*/ 445407 w 718457"/>
                    <a:gd name="connsiteY5" fmla="*/ 1498600 h 1498600"/>
                    <a:gd name="connsiteX6" fmla="*/ 718457 w 718457"/>
                    <a:gd name="connsiteY6" fmla="*/ 94343 h 149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8457" h="1498600">
                      <a:moveTo>
                        <a:pt x="718457" y="94343"/>
                      </a:moveTo>
                      <a:lnTo>
                        <a:pt x="290285" y="0"/>
                      </a:lnTo>
                      <a:cubicBezTo>
                        <a:pt x="193523" y="410936"/>
                        <a:pt x="144387" y="612321"/>
                        <a:pt x="0" y="1232807"/>
                      </a:cubicBezTo>
                      <a:lnTo>
                        <a:pt x="239485" y="1284514"/>
                      </a:lnTo>
                      <a:lnTo>
                        <a:pt x="206828" y="1455057"/>
                      </a:lnTo>
                      <a:lnTo>
                        <a:pt x="445407" y="1498600"/>
                      </a:lnTo>
                      <a:lnTo>
                        <a:pt x="718457" y="9434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50000"/>
                  </a:schemeClr>
                </a:solidFill>
                <a:ln w="254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2" name="Freeform 171"/>
                <p:cNvSpPr/>
                <p:nvPr/>
              </p:nvSpPr>
              <p:spPr>
                <a:xfrm>
                  <a:off x="3989415" y="3788269"/>
                  <a:ext cx="895682" cy="999590"/>
                </a:xfrm>
                <a:custGeom>
                  <a:avLst/>
                  <a:gdLst>
                    <a:gd name="connsiteX0" fmla="*/ 1251857 w 1251857"/>
                    <a:gd name="connsiteY0" fmla="*/ 765628 h 1389743"/>
                    <a:gd name="connsiteX1" fmla="*/ 1041400 w 1251857"/>
                    <a:gd name="connsiteY1" fmla="*/ 718457 h 1389743"/>
                    <a:gd name="connsiteX2" fmla="*/ 1139371 w 1251857"/>
                    <a:gd name="connsiteY2" fmla="*/ 304800 h 1389743"/>
                    <a:gd name="connsiteX3" fmla="*/ 68943 w 1251857"/>
                    <a:gd name="connsiteY3" fmla="*/ 0 h 1389743"/>
                    <a:gd name="connsiteX4" fmla="*/ 0 w 1251857"/>
                    <a:gd name="connsiteY4" fmla="*/ 203200 h 1389743"/>
                    <a:gd name="connsiteX5" fmla="*/ 224971 w 1251857"/>
                    <a:gd name="connsiteY5" fmla="*/ 268514 h 1389743"/>
                    <a:gd name="connsiteX6" fmla="*/ 90714 w 1251857"/>
                    <a:gd name="connsiteY6" fmla="*/ 678543 h 1389743"/>
                    <a:gd name="connsiteX7" fmla="*/ 533400 w 1251857"/>
                    <a:gd name="connsiteY7" fmla="*/ 809171 h 1389743"/>
                    <a:gd name="connsiteX8" fmla="*/ 482600 w 1251857"/>
                    <a:gd name="connsiteY8" fmla="*/ 1008743 h 1389743"/>
                    <a:gd name="connsiteX9" fmla="*/ 711200 w 1251857"/>
                    <a:gd name="connsiteY9" fmla="*/ 1074057 h 1389743"/>
                    <a:gd name="connsiteX10" fmla="*/ 653143 w 1251857"/>
                    <a:gd name="connsiteY10" fmla="*/ 1277257 h 1389743"/>
                    <a:gd name="connsiteX11" fmla="*/ 1110343 w 1251857"/>
                    <a:gd name="connsiteY11" fmla="*/ 1389743 h 1389743"/>
                    <a:gd name="connsiteX12" fmla="*/ 1251857 w 1251857"/>
                    <a:gd name="connsiteY12" fmla="*/ 765628 h 1389743"/>
                    <a:gd name="connsiteX0" fmla="*/ 1255485 w 1255485"/>
                    <a:gd name="connsiteY0" fmla="*/ 765628 h 1389743"/>
                    <a:gd name="connsiteX1" fmla="*/ 1041400 w 1255485"/>
                    <a:gd name="connsiteY1" fmla="*/ 718457 h 1389743"/>
                    <a:gd name="connsiteX2" fmla="*/ 1139371 w 1255485"/>
                    <a:gd name="connsiteY2" fmla="*/ 304800 h 1389743"/>
                    <a:gd name="connsiteX3" fmla="*/ 68943 w 1255485"/>
                    <a:gd name="connsiteY3" fmla="*/ 0 h 1389743"/>
                    <a:gd name="connsiteX4" fmla="*/ 0 w 1255485"/>
                    <a:gd name="connsiteY4" fmla="*/ 203200 h 1389743"/>
                    <a:gd name="connsiteX5" fmla="*/ 224971 w 1255485"/>
                    <a:gd name="connsiteY5" fmla="*/ 268514 h 1389743"/>
                    <a:gd name="connsiteX6" fmla="*/ 90714 w 1255485"/>
                    <a:gd name="connsiteY6" fmla="*/ 678543 h 1389743"/>
                    <a:gd name="connsiteX7" fmla="*/ 533400 w 1255485"/>
                    <a:gd name="connsiteY7" fmla="*/ 809171 h 1389743"/>
                    <a:gd name="connsiteX8" fmla="*/ 482600 w 1255485"/>
                    <a:gd name="connsiteY8" fmla="*/ 1008743 h 1389743"/>
                    <a:gd name="connsiteX9" fmla="*/ 711200 w 1255485"/>
                    <a:gd name="connsiteY9" fmla="*/ 1074057 h 1389743"/>
                    <a:gd name="connsiteX10" fmla="*/ 653143 w 1255485"/>
                    <a:gd name="connsiteY10" fmla="*/ 1277257 h 1389743"/>
                    <a:gd name="connsiteX11" fmla="*/ 1110343 w 1255485"/>
                    <a:gd name="connsiteY11" fmla="*/ 1389743 h 1389743"/>
                    <a:gd name="connsiteX12" fmla="*/ 1255485 w 1255485"/>
                    <a:gd name="connsiteY12" fmla="*/ 765628 h 1389743"/>
                    <a:gd name="connsiteX0" fmla="*/ 1255485 w 1255485"/>
                    <a:gd name="connsiteY0" fmla="*/ 765628 h 1389743"/>
                    <a:gd name="connsiteX1" fmla="*/ 1041400 w 1255485"/>
                    <a:gd name="connsiteY1" fmla="*/ 718457 h 1389743"/>
                    <a:gd name="connsiteX2" fmla="*/ 1139371 w 1255485"/>
                    <a:gd name="connsiteY2" fmla="*/ 304800 h 1389743"/>
                    <a:gd name="connsiteX3" fmla="*/ 624114 w 1255485"/>
                    <a:gd name="connsiteY3" fmla="*/ 166914 h 1389743"/>
                    <a:gd name="connsiteX4" fmla="*/ 68943 w 1255485"/>
                    <a:gd name="connsiteY4" fmla="*/ 0 h 1389743"/>
                    <a:gd name="connsiteX5" fmla="*/ 0 w 1255485"/>
                    <a:gd name="connsiteY5" fmla="*/ 203200 h 1389743"/>
                    <a:gd name="connsiteX6" fmla="*/ 224971 w 1255485"/>
                    <a:gd name="connsiteY6" fmla="*/ 268514 h 1389743"/>
                    <a:gd name="connsiteX7" fmla="*/ 90714 w 1255485"/>
                    <a:gd name="connsiteY7" fmla="*/ 678543 h 1389743"/>
                    <a:gd name="connsiteX8" fmla="*/ 533400 w 1255485"/>
                    <a:gd name="connsiteY8" fmla="*/ 809171 h 1389743"/>
                    <a:gd name="connsiteX9" fmla="*/ 482600 w 1255485"/>
                    <a:gd name="connsiteY9" fmla="*/ 1008743 h 1389743"/>
                    <a:gd name="connsiteX10" fmla="*/ 711200 w 1255485"/>
                    <a:gd name="connsiteY10" fmla="*/ 1074057 h 1389743"/>
                    <a:gd name="connsiteX11" fmla="*/ 653143 w 1255485"/>
                    <a:gd name="connsiteY11" fmla="*/ 1277257 h 1389743"/>
                    <a:gd name="connsiteX12" fmla="*/ 1110343 w 1255485"/>
                    <a:gd name="connsiteY12" fmla="*/ 1389743 h 1389743"/>
                    <a:gd name="connsiteX13" fmla="*/ 1255485 w 1255485"/>
                    <a:gd name="connsiteY13" fmla="*/ 765628 h 1389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5485" h="1389743">
                      <a:moveTo>
                        <a:pt x="1255485" y="765628"/>
                      </a:moveTo>
                      <a:lnTo>
                        <a:pt x="1041400" y="718457"/>
                      </a:lnTo>
                      <a:lnTo>
                        <a:pt x="1139371" y="304800"/>
                      </a:lnTo>
                      <a:cubicBezTo>
                        <a:pt x="966409" y="256419"/>
                        <a:pt x="797076" y="215295"/>
                        <a:pt x="624114" y="166914"/>
                      </a:cubicBezTo>
                      <a:lnTo>
                        <a:pt x="68943" y="0"/>
                      </a:lnTo>
                      <a:lnTo>
                        <a:pt x="0" y="203200"/>
                      </a:lnTo>
                      <a:lnTo>
                        <a:pt x="224971" y="268514"/>
                      </a:lnTo>
                      <a:lnTo>
                        <a:pt x="90714" y="678543"/>
                      </a:lnTo>
                      <a:lnTo>
                        <a:pt x="533400" y="809171"/>
                      </a:lnTo>
                      <a:lnTo>
                        <a:pt x="482600" y="1008743"/>
                      </a:lnTo>
                      <a:lnTo>
                        <a:pt x="711200" y="1074057"/>
                      </a:lnTo>
                      <a:lnTo>
                        <a:pt x="653143" y="1277257"/>
                      </a:lnTo>
                      <a:lnTo>
                        <a:pt x="1110343" y="1389743"/>
                      </a:lnTo>
                      <a:lnTo>
                        <a:pt x="1255485" y="76562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50000"/>
                  </a:schemeClr>
                </a:solidFill>
                <a:ln w="254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3" name="Freeform 172"/>
                <p:cNvSpPr/>
                <p:nvPr/>
              </p:nvSpPr>
              <p:spPr>
                <a:xfrm>
                  <a:off x="3601114" y="2723433"/>
                  <a:ext cx="1271041" cy="1286677"/>
                </a:xfrm>
                <a:custGeom>
                  <a:avLst/>
                  <a:gdLst>
                    <a:gd name="connsiteX0" fmla="*/ 1680029 w 1781629"/>
                    <a:gd name="connsiteY0" fmla="*/ 1781628 h 1781628"/>
                    <a:gd name="connsiteX1" fmla="*/ 1781629 w 1781629"/>
                    <a:gd name="connsiteY1" fmla="*/ 1378857 h 1781628"/>
                    <a:gd name="connsiteX2" fmla="*/ 1157514 w 1781629"/>
                    <a:gd name="connsiteY2" fmla="*/ 1211943 h 1781628"/>
                    <a:gd name="connsiteX3" fmla="*/ 1273629 w 1781629"/>
                    <a:gd name="connsiteY3" fmla="*/ 798285 h 1781628"/>
                    <a:gd name="connsiteX4" fmla="*/ 874486 w 1781629"/>
                    <a:gd name="connsiteY4" fmla="*/ 678543 h 1781628"/>
                    <a:gd name="connsiteX5" fmla="*/ 943429 w 1781629"/>
                    <a:gd name="connsiteY5" fmla="*/ 475343 h 1781628"/>
                    <a:gd name="connsiteX6" fmla="*/ 743857 w 1781629"/>
                    <a:gd name="connsiteY6" fmla="*/ 410028 h 1781628"/>
                    <a:gd name="connsiteX7" fmla="*/ 816429 w 1781629"/>
                    <a:gd name="connsiteY7" fmla="*/ 210457 h 1781628"/>
                    <a:gd name="connsiteX8" fmla="*/ 239486 w 1781629"/>
                    <a:gd name="connsiteY8" fmla="*/ 0 h 1781628"/>
                    <a:gd name="connsiteX9" fmla="*/ 0 w 1781629"/>
                    <a:gd name="connsiteY9" fmla="*/ 591457 h 1781628"/>
                    <a:gd name="connsiteX10" fmla="*/ 210457 w 1781629"/>
                    <a:gd name="connsiteY10" fmla="*/ 664028 h 1781628"/>
                    <a:gd name="connsiteX11" fmla="*/ 130629 w 1781629"/>
                    <a:gd name="connsiteY11" fmla="*/ 863600 h 1781628"/>
                    <a:gd name="connsiteX12" fmla="*/ 333829 w 1781629"/>
                    <a:gd name="connsiteY12" fmla="*/ 943428 h 1781628"/>
                    <a:gd name="connsiteX13" fmla="*/ 257629 w 1781629"/>
                    <a:gd name="connsiteY13" fmla="*/ 1139371 h 1781628"/>
                    <a:gd name="connsiteX14" fmla="*/ 678543 w 1781629"/>
                    <a:gd name="connsiteY14" fmla="*/ 1284514 h 1781628"/>
                    <a:gd name="connsiteX15" fmla="*/ 609600 w 1781629"/>
                    <a:gd name="connsiteY15" fmla="*/ 1473200 h 1781628"/>
                    <a:gd name="connsiteX16" fmla="*/ 1680029 w 1781629"/>
                    <a:gd name="connsiteY16" fmla="*/ 1781628 h 1781628"/>
                    <a:gd name="connsiteX0" fmla="*/ 1680029 w 1781629"/>
                    <a:gd name="connsiteY0" fmla="*/ 1781628 h 1781628"/>
                    <a:gd name="connsiteX1" fmla="*/ 1781629 w 1781629"/>
                    <a:gd name="connsiteY1" fmla="*/ 1378857 h 1781628"/>
                    <a:gd name="connsiteX2" fmla="*/ 1157514 w 1781629"/>
                    <a:gd name="connsiteY2" fmla="*/ 1211943 h 1781628"/>
                    <a:gd name="connsiteX3" fmla="*/ 1273629 w 1781629"/>
                    <a:gd name="connsiteY3" fmla="*/ 798285 h 1781628"/>
                    <a:gd name="connsiteX4" fmla="*/ 874486 w 1781629"/>
                    <a:gd name="connsiteY4" fmla="*/ 678543 h 1781628"/>
                    <a:gd name="connsiteX5" fmla="*/ 943429 w 1781629"/>
                    <a:gd name="connsiteY5" fmla="*/ 475343 h 1781628"/>
                    <a:gd name="connsiteX6" fmla="*/ 743857 w 1781629"/>
                    <a:gd name="connsiteY6" fmla="*/ 410028 h 1781628"/>
                    <a:gd name="connsiteX7" fmla="*/ 816429 w 1781629"/>
                    <a:gd name="connsiteY7" fmla="*/ 210457 h 1781628"/>
                    <a:gd name="connsiteX8" fmla="*/ 239486 w 1781629"/>
                    <a:gd name="connsiteY8" fmla="*/ 0 h 1781628"/>
                    <a:gd name="connsiteX9" fmla="*/ 0 w 1781629"/>
                    <a:gd name="connsiteY9" fmla="*/ 591457 h 1781628"/>
                    <a:gd name="connsiteX10" fmla="*/ 210457 w 1781629"/>
                    <a:gd name="connsiteY10" fmla="*/ 664028 h 1781628"/>
                    <a:gd name="connsiteX11" fmla="*/ 130629 w 1781629"/>
                    <a:gd name="connsiteY11" fmla="*/ 863600 h 1781628"/>
                    <a:gd name="connsiteX12" fmla="*/ 333829 w 1781629"/>
                    <a:gd name="connsiteY12" fmla="*/ 943428 h 1781628"/>
                    <a:gd name="connsiteX13" fmla="*/ 257629 w 1781629"/>
                    <a:gd name="connsiteY13" fmla="*/ 1139371 h 1781628"/>
                    <a:gd name="connsiteX14" fmla="*/ 678543 w 1781629"/>
                    <a:gd name="connsiteY14" fmla="*/ 1284514 h 1781628"/>
                    <a:gd name="connsiteX15" fmla="*/ 609600 w 1781629"/>
                    <a:gd name="connsiteY15" fmla="*/ 1473200 h 1781628"/>
                    <a:gd name="connsiteX16" fmla="*/ 1153886 w 1781629"/>
                    <a:gd name="connsiteY16" fmla="*/ 1640114 h 1781628"/>
                    <a:gd name="connsiteX17" fmla="*/ 1680029 w 1781629"/>
                    <a:gd name="connsiteY17" fmla="*/ 1781628 h 1781628"/>
                    <a:gd name="connsiteX0" fmla="*/ 1680029 w 1781629"/>
                    <a:gd name="connsiteY0" fmla="*/ 1781628 h 1781628"/>
                    <a:gd name="connsiteX1" fmla="*/ 1781629 w 1781629"/>
                    <a:gd name="connsiteY1" fmla="*/ 1378857 h 1781628"/>
                    <a:gd name="connsiteX2" fmla="*/ 1157514 w 1781629"/>
                    <a:gd name="connsiteY2" fmla="*/ 1211943 h 1781628"/>
                    <a:gd name="connsiteX3" fmla="*/ 1273629 w 1781629"/>
                    <a:gd name="connsiteY3" fmla="*/ 798285 h 1781628"/>
                    <a:gd name="connsiteX4" fmla="*/ 874486 w 1781629"/>
                    <a:gd name="connsiteY4" fmla="*/ 678543 h 1781628"/>
                    <a:gd name="connsiteX5" fmla="*/ 943429 w 1781629"/>
                    <a:gd name="connsiteY5" fmla="*/ 475343 h 1781628"/>
                    <a:gd name="connsiteX6" fmla="*/ 743857 w 1781629"/>
                    <a:gd name="connsiteY6" fmla="*/ 410028 h 1781628"/>
                    <a:gd name="connsiteX7" fmla="*/ 816429 w 1781629"/>
                    <a:gd name="connsiteY7" fmla="*/ 210457 h 1781628"/>
                    <a:gd name="connsiteX8" fmla="*/ 239486 w 1781629"/>
                    <a:gd name="connsiteY8" fmla="*/ 0 h 1781628"/>
                    <a:gd name="connsiteX9" fmla="*/ 0 w 1781629"/>
                    <a:gd name="connsiteY9" fmla="*/ 591457 h 1781628"/>
                    <a:gd name="connsiteX10" fmla="*/ 210457 w 1781629"/>
                    <a:gd name="connsiteY10" fmla="*/ 664028 h 1781628"/>
                    <a:gd name="connsiteX11" fmla="*/ 130629 w 1781629"/>
                    <a:gd name="connsiteY11" fmla="*/ 863600 h 1781628"/>
                    <a:gd name="connsiteX12" fmla="*/ 333829 w 1781629"/>
                    <a:gd name="connsiteY12" fmla="*/ 943428 h 1781628"/>
                    <a:gd name="connsiteX13" fmla="*/ 257629 w 1781629"/>
                    <a:gd name="connsiteY13" fmla="*/ 1139371 h 1781628"/>
                    <a:gd name="connsiteX14" fmla="*/ 678543 w 1781629"/>
                    <a:gd name="connsiteY14" fmla="*/ 1284514 h 1781628"/>
                    <a:gd name="connsiteX15" fmla="*/ 609600 w 1781629"/>
                    <a:gd name="connsiteY15" fmla="*/ 1473200 h 1781628"/>
                    <a:gd name="connsiteX16" fmla="*/ 1161143 w 1781629"/>
                    <a:gd name="connsiteY16" fmla="*/ 1647371 h 1781628"/>
                    <a:gd name="connsiteX17" fmla="*/ 1680029 w 1781629"/>
                    <a:gd name="connsiteY17" fmla="*/ 1781628 h 1781628"/>
                    <a:gd name="connsiteX0" fmla="*/ 1680029 w 1781629"/>
                    <a:gd name="connsiteY0" fmla="*/ 1781628 h 1781628"/>
                    <a:gd name="connsiteX1" fmla="*/ 1781629 w 1781629"/>
                    <a:gd name="connsiteY1" fmla="*/ 1378857 h 1781628"/>
                    <a:gd name="connsiteX2" fmla="*/ 1157514 w 1781629"/>
                    <a:gd name="connsiteY2" fmla="*/ 1211943 h 1781628"/>
                    <a:gd name="connsiteX3" fmla="*/ 1273629 w 1781629"/>
                    <a:gd name="connsiteY3" fmla="*/ 798285 h 1781628"/>
                    <a:gd name="connsiteX4" fmla="*/ 874486 w 1781629"/>
                    <a:gd name="connsiteY4" fmla="*/ 678543 h 1781628"/>
                    <a:gd name="connsiteX5" fmla="*/ 943429 w 1781629"/>
                    <a:gd name="connsiteY5" fmla="*/ 475343 h 1781628"/>
                    <a:gd name="connsiteX6" fmla="*/ 743857 w 1781629"/>
                    <a:gd name="connsiteY6" fmla="*/ 410028 h 1781628"/>
                    <a:gd name="connsiteX7" fmla="*/ 816429 w 1781629"/>
                    <a:gd name="connsiteY7" fmla="*/ 210457 h 1781628"/>
                    <a:gd name="connsiteX8" fmla="*/ 239486 w 1781629"/>
                    <a:gd name="connsiteY8" fmla="*/ 0 h 1781628"/>
                    <a:gd name="connsiteX9" fmla="*/ 0 w 1781629"/>
                    <a:gd name="connsiteY9" fmla="*/ 591457 h 1781628"/>
                    <a:gd name="connsiteX10" fmla="*/ 210457 w 1781629"/>
                    <a:gd name="connsiteY10" fmla="*/ 664028 h 1781628"/>
                    <a:gd name="connsiteX11" fmla="*/ 130629 w 1781629"/>
                    <a:gd name="connsiteY11" fmla="*/ 863600 h 1781628"/>
                    <a:gd name="connsiteX12" fmla="*/ 333829 w 1781629"/>
                    <a:gd name="connsiteY12" fmla="*/ 943428 h 1781628"/>
                    <a:gd name="connsiteX13" fmla="*/ 257629 w 1781629"/>
                    <a:gd name="connsiteY13" fmla="*/ 1139371 h 1781628"/>
                    <a:gd name="connsiteX14" fmla="*/ 678543 w 1781629"/>
                    <a:gd name="connsiteY14" fmla="*/ 1284514 h 1781628"/>
                    <a:gd name="connsiteX15" fmla="*/ 609600 w 1781629"/>
                    <a:gd name="connsiteY15" fmla="*/ 1473200 h 1781628"/>
                    <a:gd name="connsiteX16" fmla="*/ 1157514 w 1781629"/>
                    <a:gd name="connsiteY16" fmla="*/ 1640114 h 1781628"/>
                    <a:gd name="connsiteX17" fmla="*/ 1680029 w 1781629"/>
                    <a:gd name="connsiteY17" fmla="*/ 1781628 h 1781628"/>
                    <a:gd name="connsiteX0" fmla="*/ 1680029 w 1781629"/>
                    <a:gd name="connsiteY0" fmla="*/ 1788885 h 1788885"/>
                    <a:gd name="connsiteX1" fmla="*/ 1781629 w 1781629"/>
                    <a:gd name="connsiteY1" fmla="*/ 1378857 h 1788885"/>
                    <a:gd name="connsiteX2" fmla="*/ 1157514 w 1781629"/>
                    <a:gd name="connsiteY2" fmla="*/ 1211943 h 1788885"/>
                    <a:gd name="connsiteX3" fmla="*/ 1273629 w 1781629"/>
                    <a:gd name="connsiteY3" fmla="*/ 798285 h 1788885"/>
                    <a:gd name="connsiteX4" fmla="*/ 874486 w 1781629"/>
                    <a:gd name="connsiteY4" fmla="*/ 678543 h 1788885"/>
                    <a:gd name="connsiteX5" fmla="*/ 943429 w 1781629"/>
                    <a:gd name="connsiteY5" fmla="*/ 475343 h 1788885"/>
                    <a:gd name="connsiteX6" fmla="*/ 743857 w 1781629"/>
                    <a:gd name="connsiteY6" fmla="*/ 410028 h 1788885"/>
                    <a:gd name="connsiteX7" fmla="*/ 816429 w 1781629"/>
                    <a:gd name="connsiteY7" fmla="*/ 210457 h 1788885"/>
                    <a:gd name="connsiteX8" fmla="*/ 239486 w 1781629"/>
                    <a:gd name="connsiteY8" fmla="*/ 0 h 1788885"/>
                    <a:gd name="connsiteX9" fmla="*/ 0 w 1781629"/>
                    <a:gd name="connsiteY9" fmla="*/ 591457 h 1788885"/>
                    <a:gd name="connsiteX10" fmla="*/ 210457 w 1781629"/>
                    <a:gd name="connsiteY10" fmla="*/ 664028 h 1788885"/>
                    <a:gd name="connsiteX11" fmla="*/ 130629 w 1781629"/>
                    <a:gd name="connsiteY11" fmla="*/ 863600 h 1788885"/>
                    <a:gd name="connsiteX12" fmla="*/ 333829 w 1781629"/>
                    <a:gd name="connsiteY12" fmla="*/ 943428 h 1788885"/>
                    <a:gd name="connsiteX13" fmla="*/ 257629 w 1781629"/>
                    <a:gd name="connsiteY13" fmla="*/ 1139371 h 1788885"/>
                    <a:gd name="connsiteX14" fmla="*/ 678543 w 1781629"/>
                    <a:gd name="connsiteY14" fmla="*/ 1284514 h 1788885"/>
                    <a:gd name="connsiteX15" fmla="*/ 609600 w 1781629"/>
                    <a:gd name="connsiteY15" fmla="*/ 1473200 h 1788885"/>
                    <a:gd name="connsiteX16" fmla="*/ 1157514 w 1781629"/>
                    <a:gd name="connsiteY16" fmla="*/ 1640114 h 1788885"/>
                    <a:gd name="connsiteX17" fmla="*/ 1680029 w 1781629"/>
                    <a:gd name="connsiteY17" fmla="*/ 1788885 h 1788885"/>
                    <a:gd name="connsiteX0" fmla="*/ 1680029 w 1781629"/>
                    <a:gd name="connsiteY0" fmla="*/ 1788885 h 1788885"/>
                    <a:gd name="connsiteX1" fmla="*/ 1781629 w 1781629"/>
                    <a:gd name="connsiteY1" fmla="*/ 1378857 h 1788885"/>
                    <a:gd name="connsiteX2" fmla="*/ 1157514 w 1781629"/>
                    <a:gd name="connsiteY2" fmla="*/ 1211943 h 1788885"/>
                    <a:gd name="connsiteX3" fmla="*/ 1273629 w 1781629"/>
                    <a:gd name="connsiteY3" fmla="*/ 798285 h 1788885"/>
                    <a:gd name="connsiteX4" fmla="*/ 874486 w 1781629"/>
                    <a:gd name="connsiteY4" fmla="*/ 678543 h 1788885"/>
                    <a:gd name="connsiteX5" fmla="*/ 943429 w 1781629"/>
                    <a:gd name="connsiteY5" fmla="*/ 475343 h 1788885"/>
                    <a:gd name="connsiteX6" fmla="*/ 743857 w 1781629"/>
                    <a:gd name="connsiteY6" fmla="*/ 410028 h 1788885"/>
                    <a:gd name="connsiteX7" fmla="*/ 816429 w 1781629"/>
                    <a:gd name="connsiteY7" fmla="*/ 210457 h 1788885"/>
                    <a:gd name="connsiteX8" fmla="*/ 239486 w 1781629"/>
                    <a:gd name="connsiteY8" fmla="*/ 0 h 1788885"/>
                    <a:gd name="connsiteX9" fmla="*/ 0 w 1781629"/>
                    <a:gd name="connsiteY9" fmla="*/ 591457 h 1788885"/>
                    <a:gd name="connsiteX10" fmla="*/ 210457 w 1781629"/>
                    <a:gd name="connsiteY10" fmla="*/ 664028 h 1788885"/>
                    <a:gd name="connsiteX11" fmla="*/ 130629 w 1781629"/>
                    <a:gd name="connsiteY11" fmla="*/ 863600 h 1788885"/>
                    <a:gd name="connsiteX12" fmla="*/ 333829 w 1781629"/>
                    <a:gd name="connsiteY12" fmla="*/ 943428 h 1788885"/>
                    <a:gd name="connsiteX13" fmla="*/ 257629 w 1781629"/>
                    <a:gd name="connsiteY13" fmla="*/ 1139371 h 1788885"/>
                    <a:gd name="connsiteX14" fmla="*/ 678543 w 1781629"/>
                    <a:gd name="connsiteY14" fmla="*/ 1284514 h 1788885"/>
                    <a:gd name="connsiteX15" fmla="*/ 609600 w 1781629"/>
                    <a:gd name="connsiteY15" fmla="*/ 1479550 h 1788885"/>
                    <a:gd name="connsiteX16" fmla="*/ 1157514 w 1781629"/>
                    <a:gd name="connsiteY16" fmla="*/ 1640114 h 1788885"/>
                    <a:gd name="connsiteX17" fmla="*/ 1680029 w 1781629"/>
                    <a:gd name="connsiteY17" fmla="*/ 1788885 h 1788885"/>
                    <a:gd name="connsiteX0" fmla="*/ 1680029 w 1781629"/>
                    <a:gd name="connsiteY0" fmla="*/ 1788885 h 1788885"/>
                    <a:gd name="connsiteX1" fmla="*/ 1781629 w 1781629"/>
                    <a:gd name="connsiteY1" fmla="*/ 1378857 h 1788885"/>
                    <a:gd name="connsiteX2" fmla="*/ 1157514 w 1781629"/>
                    <a:gd name="connsiteY2" fmla="*/ 1211943 h 1788885"/>
                    <a:gd name="connsiteX3" fmla="*/ 1273629 w 1781629"/>
                    <a:gd name="connsiteY3" fmla="*/ 798285 h 1788885"/>
                    <a:gd name="connsiteX4" fmla="*/ 874486 w 1781629"/>
                    <a:gd name="connsiteY4" fmla="*/ 678543 h 1788885"/>
                    <a:gd name="connsiteX5" fmla="*/ 943429 w 1781629"/>
                    <a:gd name="connsiteY5" fmla="*/ 475343 h 1788885"/>
                    <a:gd name="connsiteX6" fmla="*/ 743857 w 1781629"/>
                    <a:gd name="connsiteY6" fmla="*/ 410028 h 1788885"/>
                    <a:gd name="connsiteX7" fmla="*/ 816429 w 1781629"/>
                    <a:gd name="connsiteY7" fmla="*/ 210457 h 1788885"/>
                    <a:gd name="connsiteX8" fmla="*/ 239486 w 1781629"/>
                    <a:gd name="connsiteY8" fmla="*/ 0 h 1788885"/>
                    <a:gd name="connsiteX9" fmla="*/ 0 w 1781629"/>
                    <a:gd name="connsiteY9" fmla="*/ 591457 h 1788885"/>
                    <a:gd name="connsiteX10" fmla="*/ 210457 w 1781629"/>
                    <a:gd name="connsiteY10" fmla="*/ 664028 h 1788885"/>
                    <a:gd name="connsiteX11" fmla="*/ 130629 w 1781629"/>
                    <a:gd name="connsiteY11" fmla="*/ 863600 h 1788885"/>
                    <a:gd name="connsiteX12" fmla="*/ 333829 w 1781629"/>
                    <a:gd name="connsiteY12" fmla="*/ 943428 h 1788885"/>
                    <a:gd name="connsiteX13" fmla="*/ 257629 w 1781629"/>
                    <a:gd name="connsiteY13" fmla="*/ 1139371 h 1788885"/>
                    <a:gd name="connsiteX14" fmla="*/ 678543 w 1781629"/>
                    <a:gd name="connsiteY14" fmla="*/ 1284514 h 1788885"/>
                    <a:gd name="connsiteX15" fmla="*/ 609600 w 1781629"/>
                    <a:gd name="connsiteY15" fmla="*/ 1479550 h 1788885"/>
                    <a:gd name="connsiteX16" fmla="*/ 1157514 w 1781629"/>
                    <a:gd name="connsiteY16" fmla="*/ 1640114 h 1788885"/>
                    <a:gd name="connsiteX17" fmla="*/ 1680029 w 1781629"/>
                    <a:gd name="connsiteY17" fmla="*/ 1788885 h 1788885"/>
                    <a:gd name="connsiteX0" fmla="*/ 1680029 w 1781629"/>
                    <a:gd name="connsiteY0" fmla="*/ 1788885 h 1788885"/>
                    <a:gd name="connsiteX1" fmla="*/ 1781629 w 1781629"/>
                    <a:gd name="connsiteY1" fmla="*/ 1378857 h 1788885"/>
                    <a:gd name="connsiteX2" fmla="*/ 1157514 w 1781629"/>
                    <a:gd name="connsiteY2" fmla="*/ 1211943 h 1788885"/>
                    <a:gd name="connsiteX3" fmla="*/ 1273629 w 1781629"/>
                    <a:gd name="connsiteY3" fmla="*/ 798285 h 1788885"/>
                    <a:gd name="connsiteX4" fmla="*/ 874486 w 1781629"/>
                    <a:gd name="connsiteY4" fmla="*/ 678543 h 1788885"/>
                    <a:gd name="connsiteX5" fmla="*/ 943429 w 1781629"/>
                    <a:gd name="connsiteY5" fmla="*/ 475343 h 1788885"/>
                    <a:gd name="connsiteX6" fmla="*/ 743857 w 1781629"/>
                    <a:gd name="connsiteY6" fmla="*/ 410028 h 1788885"/>
                    <a:gd name="connsiteX7" fmla="*/ 816429 w 1781629"/>
                    <a:gd name="connsiteY7" fmla="*/ 210457 h 1788885"/>
                    <a:gd name="connsiteX8" fmla="*/ 239486 w 1781629"/>
                    <a:gd name="connsiteY8" fmla="*/ 0 h 1788885"/>
                    <a:gd name="connsiteX9" fmla="*/ 0 w 1781629"/>
                    <a:gd name="connsiteY9" fmla="*/ 591457 h 1788885"/>
                    <a:gd name="connsiteX10" fmla="*/ 210457 w 1781629"/>
                    <a:gd name="connsiteY10" fmla="*/ 664028 h 1788885"/>
                    <a:gd name="connsiteX11" fmla="*/ 130629 w 1781629"/>
                    <a:gd name="connsiteY11" fmla="*/ 863600 h 1788885"/>
                    <a:gd name="connsiteX12" fmla="*/ 333829 w 1781629"/>
                    <a:gd name="connsiteY12" fmla="*/ 943428 h 1788885"/>
                    <a:gd name="connsiteX13" fmla="*/ 257629 w 1781629"/>
                    <a:gd name="connsiteY13" fmla="*/ 1139371 h 1788885"/>
                    <a:gd name="connsiteX14" fmla="*/ 678543 w 1781629"/>
                    <a:gd name="connsiteY14" fmla="*/ 1284514 h 1788885"/>
                    <a:gd name="connsiteX15" fmla="*/ 609600 w 1781629"/>
                    <a:gd name="connsiteY15" fmla="*/ 1479550 h 1788885"/>
                    <a:gd name="connsiteX16" fmla="*/ 1160689 w 1781629"/>
                    <a:gd name="connsiteY16" fmla="*/ 1643289 h 1788885"/>
                    <a:gd name="connsiteX17" fmla="*/ 1680029 w 1781629"/>
                    <a:gd name="connsiteY17" fmla="*/ 1788885 h 1788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81629" h="1788885">
                      <a:moveTo>
                        <a:pt x="1680029" y="1788885"/>
                      </a:moveTo>
                      <a:lnTo>
                        <a:pt x="1781629" y="1378857"/>
                      </a:lnTo>
                      <a:lnTo>
                        <a:pt x="1157514" y="1211943"/>
                      </a:lnTo>
                      <a:lnTo>
                        <a:pt x="1273629" y="798285"/>
                      </a:lnTo>
                      <a:lnTo>
                        <a:pt x="874486" y="678543"/>
                      </a:lnTo>
                      <a:lnTo>
                        <a:pt x="943429" y="475343"/>
                      </a:lnTo>
                      <a:lnTo>
                        <a:pt x="743857" y="410028"/>
                      </a:lnTo>
                      <a:lnTo>
                        <a:pt x="816429" y="210457"/>
                      </a:lnTo>
                      <a:lnTo>
                        <a:pt x="239486" y="0"/>
                      </a:lnTo>
                      <a:lnTo>
                        <a:pt x="0" y="591457"/>
                      </a:lnTo>
                      <a:lnTo>
                        <a:pt x="210457" y="664028"/>
                      </a:lnTo>
                      <a:lnTo>
                        <a:pt x="130629" y="863600"/>
                      </a:lnTo>
                      <a:lnTo>
                        <a:pt x="333829" y="943428"/>
                      </a:lnTo>
                      <a:lnTo>
                        <a:pt x="257629" y="1139371"/>
                      </a:lnTo>
                      <a:lnTo>
                        <a:pt x="678543" y="1284514"/>
                      </a:lnTo>
                      <a:lnTo>
                        <a:pt x="609600" y="1479550"/>
                      </a:lnTo>
                      <a:cubicBezTo>
                        <a:pt x="791029" y="1529140"/>
                        <a:pt x="979260" y="1593699"/>
                        <a:pt x="1160689" y="1643289"/>
                      </a:cubicBezTo>
                      <a:lnTo>
                        <a:pt x="1680029" y="178888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50000"/>
                  </a:schemeClr>
                </a:solidFill>
                <a:ln w="254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5425925" y="4258150"/>
                  <a:ext cx="15155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>
                      <a:effectLst>
                        <a:glow rad="63500">
                          <a:schemeClr val="bg1"/>
                        </a:glow>
                      </a:effectLst>
                    </a:rPr>
                    <a:t>1</a:t>
                  </a: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4068109" y="3055960"/>
                  <a:ext cx="15155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>
                      <a:effectLst>
                        <a:glow rad="63500">
                          <a:schemeClr val="bg1"/>
                        </a:glow>
                      </a:effectLst>
                    </a:rPr>
                    <a:t>4</a:t>
                  </a:r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4157777" y="3583999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4264603" y="3765103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4492778" y="4151317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4329407" y="4111509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4452698" y="4295809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4267345" y="4229622"/>
                  <a:ext cx="82296" cy="82296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4610831" y="4334023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4400520" y="4428022"/>
                  <a:ext cx="65234" cy="65769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4572951" y="4472867"/>
                  <a:ext cx="41148" cy="41148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4733296" y="4519872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4871096" y="4521814"/>
                  <a:ext cx="137160" cy="13716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4833505" y="4860570"/>
                  <a:ext cx="41148" cy="41148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4936900" y="4639633"/>
                  <a:ext cx="240030" cy="24003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4760071" y="4589457"/>
                  <a:ext cx="274320" cy="27432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5115202" y="5225307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5102384" y="4845855"/>
                  <a:ext cx="240030" cy="24003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5135504" y="5065513"/>
                  <a:ext cx="89154" cy="89154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5369441" y="4806428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5296798" y="4911576"/>
                  <a:ext cx="150876" cy="150876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5276303" y="5044258"/>
                  <a:ext cx="171450" cy="17145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5457994" y="4952244"/>
                  <a:ext cx="137160" cy="13716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3772354" y="3986071"/>
                  <a:ext cx="343364" cy="207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 dirty="0"/>
                    <a:t>523</a:t>
                  </a:r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4281381" y="2820161"/>
                  <a:ext cx="343364" cy="207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 dirty="0"/>
                    <a:t>524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4597481" y="5098398"/>
                  <a:ext cx="343364" cy="207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 dirty="0"/>
                    <a:t>518</a:t>
                  </a: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5541038" y="4416399"/>
                  <a:ext cx="343364" cy="207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 dirty="0"/>
                    <a:t>509</a:t>
                  </a: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5796715" y="4416399"/>
                  <a:ext cx="343364" cy="207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 dirty="0"/>
                    <a:t>516</a:t>
                  </a:r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6060183" y="4416399"/>
                  <a:ext cx="343364" cy="207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 dirty="0"/>
                    <a:t>512</a:t>
                  </a:r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4498850" y="3422239"/>
                  <a:ext cx="343364" cy="207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 dirty="0"/>
                    <a:t>521</a:t>
                  </a:r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2877715" y="3700306"/>
                  <a:ext cx="1040670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i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Bering Sea</a:t>
                  </a:r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5229236" y="5201221"/>
                  <a:ext cx="75438" cy="75438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>
                  <a:off x="5319905" y="5213855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5539996" y="4834439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5455610" y="5107757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5559230" y="4689366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5717128" y="4713723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5663632" y="5003874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5388673" y="4666851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5178206" y="4756969"/>
                  <a:ext cx="102870" cy="10287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5233158" y="4628930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5256785" y="4482203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5034779" y="4588270"/>
                  <a:ext cx="82296" cy="82296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5094123" y="4445940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18" name="Oval 217"/>
                <p:cNvSpPr/>
                <p:nvPr/>
              </p:nvSpPr>
              <p:spPr>
                <a:xfrm>
                  <a:off x="4976014" y="5031733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4931464" y="4411869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20" name="TextBox 219"/>
                <p:cNvSpPr txBox="1"/>
                <p:nvPr/>
              </p:nvSpPr>
              <p:spPr>
                <a:xfrm>
                  <a:off x="4958953" y="4008391"/>
                  <a:ext cx="15155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>
                      <a:effectLst>
                        <a:glow rad="63500">
                          <a:schemeClr val="bg1"/>
                        </a:glow>
                      </a:effectLst>
                    </a:rPr>
                    <a:t>2</a:t>
                  </a:r>
                </a:p>
              </p:txBody>
            </p:sp>
            <p:sp>
              <p:nvSpPr>
                <p:cNvPr id="221" name="Oval 220"/>
                <p:cNvSpPr/>
                <p:nvPr/>
              </p:nvSpPr>
              <p:spPr>
                <a:xfrm>
                  <a:off x="5116100" y="4301962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4648850" y="4190043"/>
                  <a:ext cx="34290" cy="34290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4166750" y="4049956"/>
                  <a:ext cx="65234" cy="65769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4117878" y="4194448"/>
                  <a:ext cx="65234" cy="65769"/>
                </a:xfrm>
                <a:prstGeom prst="ellipse">
                  <a:avLst/>
                </a:prstGeom>
                <a:solidFill>
                  <a:srgbClr val="FF0000">
                    <a:alpha val="65000"/>
                  </a:srgbClr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4572022" y="3880953"/>
                  <a:ext cx="151556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>
                      <a:effectLst>
                        <a:glow rad="63500">
                          <a:schemeClr val="bg1"/>
                        </a:glow>
                      </a:effectLst>
                    </a:rPr>
                    <a:t>3</a:t>
                  </a:r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4408862" y="5499560"/>
                  <a:ext cx="638413" cy="15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>
                        <a:glow rad="254000">
                          <a:schemeClr val="bg1">
                            <a:alpha val="81000"/>
                          </a:schemeClr>
                        </a:glow>
                      </a:effectLst>
                      <a:cs typeface="Times New Roman" panose="02020603050405020304" pitchFamily="18" charset="0"/>
                    </a:rPr>
                    <a:t>Not confidential</a:t>
                  </a:r>
                </a:p>
              </p:txBody>
            </p:sp>
          </p:grpSp>
          <p:sp>
            <p:nvSpPr>
              <p:cNvPr id="164" name="Oval 163"/>
              <p:cNvSpPr/>
              <p:nvPr/>
            </p:nvSpPr>
            <p:spPr>
              <a:xfrm>
                <a:off x="6263858" y="4383782"/>
                <a:ext cx="45720" cy="45720"/>
              </a:xfrm>
              <a:prstGeom prst="ellipse">
                <a:avLst/>
              </a:prstGeom>
              <a:solidFill>
                <a:srgbClr val="FF0000">
                  <a:alpha val="65000"/>
                </a:srgbClr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286718" y="4178042"/>
                <a:ext cx="45720" cy="45720"/>
              </a:xfrm>
              <a:prstGeom prst="ellipse">
                <a:avLst/>
              </a:prstGeom>
              <a:solidFill>
                <a:srgbClr val="FF0000">
                  <a:alpha val="65000"/>
                </a:srgbClr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324818" y="3987542"/>
                <a:ext cx="45720" cy="45720"/>
              </a:xfrm>
              <a:prstGeom prst="ellipse">
                <a:avLst/>
              </a:prstGeom>
              <a:solidFill>
                <a:srgbClr val="FF0000">
                  <a:alpha val="65000"/>
                </a:srgbClr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047370" y="4344195"/>
                <a:ext cx="45720" cy="45720"/>
              </a:xfrm>
              <a:prstGeom prst="ellipse">
                <a:avLst/>
              </a:prstGeom>
              <a:solidFill>
                <a:srgbClr val="FF0000">
                  <a:alpha val="65000"/>
                </a:srgbClr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103701" y="3963065"/>
                <a:ext cx="45720" cy="45720"/>
              </a:xfrm>
              <a:prstGeom prst="ellipse">
                <a:avLst/>
              </a:prstGeom>
              <a:solidFill>
                <a:srgbClr val="FF0000">
                  <a:alpha val="65000"/>
                </a:srgbClr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40" name="Oval 139"/>
            <p:cNvSpPr/>
            <p:nvPr/>
          </p:nvSpPr>
          <p:spPr>
            <a:xfrm>
              <a:off x="5903676" y="3934490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5675076" y="3886865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821336" y="3673971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726086" y="4083546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511409" y="4041783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4498721" y="3209339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4293555" y="3144861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346301" y="2951427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4199755" y="2705238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69875" y="3080041"/>
              <a:ext cx="100584" cy="100584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4270089" y="2500086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4076648" y="2447328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89076" y="2388710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689780" y="2312504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502200" y="2242160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543222" y="2036998"/>
              <a:ext cx="73152" cy="73152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736656" y="2113194"/>
              <a:ext cx="82296" cy="82296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818732" y="1925636"/>
              <a:ext cx="54864" cy="54864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625297" y="2494214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812869" y="2558684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935958" y="2810722"/>
              <a:ext cx="73152" cy="73152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886093" y="3022631"/>
              <a:ext cx="45720" cy="4572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4887982" y="4153499"/>
              <a:ext cx="548640" cy="54864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aphicFrame>
        <p:nvGraphicFramePr>
          <p:cNvPr id="72" name="Chart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299572"/>
              </p:ext>
            </p:extLst>
          </p:nvPr>
        </p:nvGraphicFramePr>
        <p:xfrm>
          <a:off x="1554061" y="1431231"/>
          <a:ext cx="210312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7" name="Chart 2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827581"/>
              </p:ext>
            </p:extLst>
          </p:nvPr>
        </p:nvGraphicFramePr>
        <p:xfrm>
          <a:off x="6968030" y="1442563"/>
          <a:ext cx="210312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8" name="TextBox 227"/>
          <p:cNvSpPr txBox="1"/>
          <p:nvPr/>
        </p:nvSpPr>
        <p:spPr>
          <a:xfrm rot="16200000">
            <a:off x="7176719" y="2440092"/>
            <a:ext cx="1149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Sample size</a:t>
            </a:r>
          </a:p>
          <a:p>
            <a:pPr algn="ctr"/>
            <a:r>
              <a:rPr lang="en-US" sz="1600" dirty="0"/>
              <a:t>too small</a:t>
            </a:r>
          </a:p>
        </p:txBody>
      </p:sp>
      <p:graphicFrame>
        <p:nvGraphicFramePr>
          <p:cNvPr id="229" name="Chart 2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748181"/>
              </p:ext>
            </p:extLst>
          </p:nvPr>
        </p:nvGraphicFramePr>
        <p:xfrm>
          <a:off x="913981" y="3970989"/>
          <a:ext cx="27432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0" name="Chart 2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489574"/>
              </p:ext>
            </p:extLst>
          </p:nvPr>
        </p:nvGraphicFramePr>
        <p:xfrm>
          <a:off x="6327950" y="3970989"/>
          <a:ext cx="27432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6534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2" grpId="0">
        <p:bldAsOne/>
      </p:bldGraphic>
      <p:bldGraphic spid="227" grpId="0">
        <p:bldAsOne/>
      </p:bldGraphic>
      <p:bldGraphic spid="229" grpId="0">
        <p:bldAsOne/>
      </p:bldGraphic>
      <p:bldGraphic spid="23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Stock estimates by fishing sector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8556172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r="1953"/>
          <a:stretch/>
        </p:blipFill>
        <p:spPr>
          <a:xfrm>
            <a:off x="43537" y="903340"/>
            <a:ext cx="9052560" cy="42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Age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0"/>
            <a:ext cx="8556172" cy="41000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Observers collect scales for species ID and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Value of age information (Dion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Oxman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Cannot accurately age chum salmon using body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Today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Length at age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Inventory</a:t>
            </a:r>
            <a:endParaRPr lang="en-US" sz="2400" dirty="0">
              <a:latin typeface="Calibri" panose="020F050202020403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Trends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Stock differences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2" y="4828489"/>
            <a:ext cx="2299541" cy="1724656"/>
          </a:xfrm>
          <a:prstGeom prst="rect">
            <a:avLst/>
          </a:prstGeom>
        </p:spPr>
      </p:pic>
      <p:pic>
        <p:nvPicPr>
          <p:cNvPr id="5" name="Picture 4" descr="C:\Users\ellen.yasumiishi\Downloads\IMG_13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15" y="3973112"/>
            <a:ext cx="2099898" cy="258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000000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70" y="3461658"/>
            <a:ext cx="2900444" cy="309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2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Length at age: lots of overlap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56" y="989554"/>
            <a:ext cx="7628571" cy="5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Length at age: lots of overlap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3" y="926375"/>
            <a:ext cx="7632854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Inventory of age data</a:t>
            </a:r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119438"/>
              </p:ext>
            </p:extLst>
          </p:nvPr>
        </p:nvGraphicFramePr>
        <p:xfrm>
          <a:off x="5176180" y="684276"/>
          <a:ext cx="3869848" cy="55858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51677">
                  <a:extLst>
                    <a:ext uri="{9D8B030D-6E8A-4147-A177-3AD203B41FA5}">
                      <a16:colId xmlns:a16="http://schemas.microsoft.com/office/drawing/2014/main" val="4114276594"/>
                    </a:ext>
                  </a:extLst>
                </a:gridCol>
                <a:gridCol w="830681">
                  <a:extLst>
                    <a:ext uri="{9D8B030D-6E8A-4147-A177-3AD203B41FA5}">
                      <a16:colId xmlns:a16="http://schemas.microsoft.com/office/drawing/2014/main" val="1181239227"/>
                    </a:ext>
                  </a:extLst>
                </a:gridCol>
                <a:gridCol w="916489">
                  <a:extLst>
                    <a:ext uri="{9D8B030D-6E8A-4147-A177-3AD203B41FA5}">
                      <a16:colId xmlns:a16="http://schemas.microsoft.com/office/drawing/2014/main" val="2648621454"/>
                    </a:ext>
                  </a:extLst>
                </a:gridCol>
                <a:gridCol w="1371001">
                  <a:extLst>
                    <a:ext uri="{9D8B030D-6E8A-4147-A177-3AD203B41FA5}">
                      <a16:colId xmlns:a16="http://schemas.microsoft.com/office/drawing/2014/main" val="2471871389"/>
                    </a:ext>
                  </a:extLst>
                </a:gridCol>
              </a:tblGrid>
              <a:tr h="37239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831129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3280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273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genotyped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297234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1440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genotyped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856967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1520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127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genotyped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867769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720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genotyped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443094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1800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genotyped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013058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1360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genotyped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0526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1920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genotyped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11315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1440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genotyped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334664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3920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327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Full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302092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2200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genotyped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56257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2400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genotyped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512851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15240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</a:rPr>
                        <a:t>1270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Full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478170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2763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</a:rPr>
                        <a:t>230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/>
                        <a:t>genotyped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947847"/>
                  </a:ext>
                </a:extLst>
              </a:tr>
              <a:tr h="3723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55538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6630" y="83631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Aged</a:t>
            </a:r>
            <a:r>
              <a:rPr lang="en-US" sz="2400" dirty="0">
                <a:solidFill>
                  <a:prstClr val="black"/>
                </a:solidFill>
              </a:rPr>
              <a:t>: Scales read for age 1997-2017.</a:t>
            </a:r>
          </a:p>
          <a:p>
            <a:pPr lvl="0"/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Hours</a:t>
            </a:r>
            <a:r>
              <a:rPr lang="en-US" sz="2400" dirty="0">
                <a:solidFill>
                  <a:prstClr val="black"/>
                </a:solidFill>
              </a:rPr>
              <a:t>: Envelope to age takes 7 minutes/scale. </a:t>
            </a:r>
          </a:p>
          <a:p>
            <a:pPr lvl="0"/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Sample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Genotyped</a:t>
            </a:r>
            <a:r>
              <a:rPr lang="en-US" sz="2400" dirty="0">
                <a:solidFill>
                  <a:prstClr val="black"/>
                </a:solidFill>
              </a:rPr>
              <a:t>: Analyzed by geneticists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Full</a:t>
            </a:r>
            <a:r>
              <a:rPr lang="en-US" sz="2400" dirty="0">
                <a:solidFill>
                  <a:prstClr val="black"/>
                </a:solidFill>
              </a:rPr>
              <a:t>: Genotyped and non-genotyped. 2013 &amp; 2016 to determine whether genotyped sample set has representative age.</a:t>
            </a:r>
          </a:p>
          <a:p>
            <a:pPr lvl="0"/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Working on 2011 and 2012</a:t>
            </a:r>
          </a:p>
        </p:txBody>
      </p:sp>
    </p:spTree>
    <p:extLst>
      <p:ext uri="{BB962C8B-B14F-4D97-AF65-F5344CB8AC3E}">
        <p14:creationId xmlns:p14="http://schemas.microsoft.com/office/powerpoint/2010/main" val="23555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3142" y="1068331"/>
            <a:ext cx="6085115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Background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Maps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Bycatch samples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Genetic baseline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Stock estimates – various strata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Age information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Subsampling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Reporting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Trends in age composition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37520" y="1307471"/>
            <a:ext cx="1311223" cy="32419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Total age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73975"/>
              </p:ext>
            </p:extLst>
          </p:nvPr>
        </p:nvGraphicFramePr>
        <p:xfrm>
          <a:off x="436581" y="1023028"/>
          <a:ext cx="8321040" cy="532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63269" y="399266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4120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Stock estimates by 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8556172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2015-2017 Bering Sea B-season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854125"/>
              </p:ext>
            </p:extLst>
          </p:nvPr>
        </p:nvGraphicFramePr>
        <p:xfrm>
          <a:off x="57150" y="2175510"/>
          <a:ext cx="2743200" cy="250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710318"/>
              </p:ext>
            </p:extLst>
          </p:nvPr>
        </p:nvGraphicFramePr>
        <p:xfrm>
          <a:off x="3200400" y="2175510"/>
          <a:ext cx="2743200" cy="250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903449"/>
              </p:ext>
            </p:extLst>
          </p:nvPr>
        </p:nvGraphicFramePr>
        <p:xfrm>
          <a:off x="6343650" y="2175510"/>
          <a:ext cx="2743200" cy="250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3319" y="1665342"/>
            <a:ext cx="1270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Age-3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8686" y="1665342"/>
            <a:ext cx="1270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Age-4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9819" y="1665342"/>
            <a:ext cx="1270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Age-5</a:t>
            </a:r>
          </a:p>
        </p:txBody>
      </p:sp>
    </p:spTree>
    <p:extLst>
      <p:ext uri="{BB962C8B-B14F-4D97-AF65-F5344CB8AC3E}">
        <p14:creationId xmlns:p14="http://schemas.microsoft.com/office/powerpoint/2010/main" val="12826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Stock estimates by age &amp; area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2623458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2017 Bering Sea B-season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All clusters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Cluster 1-4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/>
        </p:blipFill>
        <p:spPr>
          <a:xfrm>
            <a:off x="3974647" y="867262"/>
            <a:ext cx="4846320" cy="589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Subsampling effects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8556172" cy="5970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Some years have high bycatch and we subsample the genetic samples received.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2013 stock estimates with different sample sizes.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190960"/>
              </p:ext>
            </p:extLst>
          </p:nvPr>
        </p:nvGraphicFramePr>
        <p:xfrm>
          <a:off x="778086" y="2171035"/>
          <a:ext cx="7587827" cy="377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35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 Bycatch reporting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4563285" cy="597011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Annual NOAA Tech Memoranda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Testimony at NPFMC, usually in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4" t="4197" r="5674" b="13895"/>
          <a:stretch/>
        </p:blipFill>
        <p:spPr>
          <a:xfrm>
            <a:off x="5094513" y="146029"/>
            <a:ext cx="3931920" cy="2788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756"/>
          <a:stretch/>
        </p:blipFill>
        <p:spPr>
          <a:xfrm>
            <a:off x="3755574" y="2645331"/>
            <a:ext cx="5399315" cy="3329472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02771" y="2048320"/>
            <a:ext cx="3276600" cy="597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Synthesis in progress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Rich dataset - multiple years of bycatch data.</a:t>
            </a:r>
          </a:p>
          <a:p>
            <a:endParaRPr lang="en-US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Additional analyses to better understand the distribution of chum salmon stocks in the Bering Sea during the time and place groundfish fisheries occur.</a:t>
            </a:r>
          </a:p>
          <a:p>
            <a:endParaRPr lang="en-US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Jordan will talk more about this.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 Acknowledgements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4058189" cy="597011"/>
          </a:xfrm>
        </p:spPr>
        <p:txBody>
          <a:bodyPr/>
          <a:lstStyle/>
          <a:p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</a:rPr>
              <a:t>ABL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Jeff Guyon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Jackie Whittle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Hanhvan Nguyen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Max Marsh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Dione Cuadra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Jordan Watson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Dave Nicholls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Kris Cieciel</a:t>
            </a: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</a:rPr>
              <a:t>Alaska Region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Jason Gasper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Jennifer Mondragon</a:t>
            </a: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339731" y="1069862"/>
            <a:ext cx="2242458" cy="597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</a:rPr>
              <a:t>Industry &amp; NPFMC</a:t>
            </a:r>
          </a:p>
          <a:p>
            <a:endParaRPr lang="en-US" sz="1800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</a:rPr>
              <a:t>ADFG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Dani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Evenson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Chris Habicht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Andrew Munroe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Bill Templin</a:t>
            </a: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</a:rPr>
              <a:t>PSMFC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Rob Ames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Camille Kohler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Bob Ryznar</a:t>
            </a: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254289" y="1068331"/>
            <a:ext cx="2242458" cy="597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</a:rPr>
              <a:t>FMA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Observers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Julie Blair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Jennifer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Cahalan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Glenn Campbell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Jennifer Ferdinand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Ren Narita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Lisa Thompson</a:t>
            </a:r>
          </a:p>
        </p:txBody>
      </p:sp>
    </p:spTree>
    <p:extLst>
      <p:ext uri="{BB962C8B-B14F-4D97-AF65-F5344CB8AC3E}">
        <p14:creationId xmlns:p14="http://schemas.microsoft.com/office/powerpoint/2010/main" val="6395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 Chum mortality – AK Region Office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35" y="898388"/>
            <a:ext cx="5838423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8556172" cy="5970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Chum bycatch from Bering Sea pollock-directed trawl fisheries.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Early stock ID research used fish scale patterns and protein-based genetic markers (allozymes).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ABL restarted genetic stock identification of chum bycatch with DNA-based markers in 2009, after high bycatch in 2004-2006.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1" y="2960899"/>
            <a:ext cx="8229600" cy="37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 Statistical areas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56" y="1060121"/>
            <a:ext cx="7040880" cy="52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 Chum bycatch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0" y="1068331"/>
            <a:ext cx="8011887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Distribution of genetic samples, Bering Sea, B-season</a:t>
            </a:r>
          </a:p>
          <a:p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6"/>
          <a:stretch/>
        </p:blipFill>
        <p:spPr>
          <a:xfrm>
            <a:off x="3210347" y="1569508"/>
            <a:ext cx="5857453" cy="493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8076" y="6322602"/>
            <a:ext cx="169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confidential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36581" y="1695998"/>
            <a:ext cx="2807576" cy="597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2011-2018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55,351 received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17,230 genotyped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865539"/>
              </p:ext>
            </p:extLst>
          </p:nvPr>
        </p:nvGraphicFramePr>
        <p:xfrm>
          <a:off x="78332" y="3136335"/>
          <a:ext cx="4482782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5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 Shift in temporal distribution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0" y="1068331"/>
            <a:ext cx="8011887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Bering Sea, B-season</a:t>
            </a:r>
          </a:p>
          <a:p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52600"/>
              </p:ext>
            </p:extLst>
          </p:nvPr>
        </p:nvGraphicFramePr>
        <p:xfrm>
          <a:off x="175454" y="1520596"/>
          <a:ext cx="8786827" cy="4869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5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 Chum bycatch &amp; samples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8556172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2017 Bering Sea pollock-directed trawl fisheries by week.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 descr="\\nmfs.local\AKC-ABL\EMA\SOEBA\Jordan\Figures\figur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2024734"/>
            <a:ext cx="7223760" cy="4445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2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 Chum bycatch &amp; samples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2525486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2017 B-season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NMFS stat area and week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\\nmfs.local\AKC-ABL\EMA\SOEBA\Jordan\Figures\figure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" b="1196"/>
          <a:stretch/>
        </p:blipFill>
        <p:spPr bwMode="auto">
          <a:xfrm>
            <a:off x="2699657" y="838195"/>
            <a:ext cx="6217920" cy="601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81" y="295983"/>
            <a:ext cx="8060166" cy="602405"/>
          </a:xfrm>
        </p:spPr>
        <p:txBody>
          <a:bodyPr/>
          <a:lstStyle/>
          <a:p>
            <a:r>
              <a:rPr lang="en-US" sz="4400" b="1" dirty="0">
                <a:latin typeface="Calibri Light" panose="020F0302020204030204" pitchFamily="34" charset="0"/>
              </a:rPr>
              <a:t>Chum bycatch &amp; samples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2771" y="1068331"/>
            <a:ext cx="8556172" cy="597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Number of total bycatch and genetic samples per vessel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414409"/>
              </p:ext>
            </p:extLst>
          </p:nvPr>
        </p:nvGraphicFramePr>
        <p:xfrm>
          <a:off x="108857" y="146517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441278"/>
              </p:ext>
            </p:extLst>
          </p:nvPr>
        </p:nvGraphicFramePr>
        <p:xfrm>
          <a:off x="4572000" y="146517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173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1_View">
  <a:themeElements>
    <a:clrScheme name="Fish-3-0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FS PP-standard" id="{55F2A63A-C013-4D49-89D2-D695665946E2}" vid="{9376CB62-B0E3-AB47-8DA9-E814688AD6D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View">
  <a:themeElements>
    <a:clrScheme name="3-0 Brand">
      <a:dk1>
        <a:srgbClr val="003057"/>
      </a:dk1>
      <a:lt1>
        <a:srgbClr val="FFFFFF"/>
      </a:lt1>
      <a:dk2>
        <a:srgbClr val="007167"/>
      </a:dk2>
      <a:lt2>
        <a:srgbClr val="C6E7FC"/>
      </a:lt2>
      <a:accent1>
        <a:srgbClr val="56950D"/>
      </a:accent1>
      <a:accent2>
        <a:srgbClr val="0099A6"/>
      </a:accent2>
      <a:accent3>
        <a:srgbClr val="BDD900"/>
      </a:accent3>
      <a:accent4>
        <a:srgbClr val="7475CB"/>
      </a:accent4>
      <a:accent5>
        <a:srgbClr val="FC9300"/>
      </a:accent5>
      <a:accent6>
        <a:srgbClr val="CB007B"/>
      </a:accent6>
      <a:hlink>
        <a:srgbClr val="1ECAD3"/>
      </a:hlink>
      <a:folHlink>
        <a:srgbClr val="960048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FS PP-standard" id="{55F2A63A-C013-4D49-89D2-D695665946E2}" vid="{F91AAF1A-8963-C242-B29E-40E31122355C}"/>
    </a:ext>
  </a:extLst>
</a:theme>
</file>

<file path=ppt/theme/theme3.xml><?xml version="1.0" encoding="utf-8"?>
<a:theme xmlns:a="http://schemas.openxmlformats.org/drawingml/2006/main" name="1_Custom Design">
  <a:themeElements>
    <a:clrScheme name="3-0 Brand">
      <a:dk1>
        <a:srgbClr val="003057"/>
      </a:dk1>
      <a:lt1>
        <a:srgbClr val="FFFFFF"/>
      </a:lt1>
      <a:dk2>
        <a:srgbClr val="007167"/>
      </a:dk2>
      <a:lt2>
        <a:srgbClr val="C6E7FC"/>
      </a:lt2>
      <a:accent1>
        <a:srgbClr val="56950D"/>
      </a:accent1>
      <a:accent2>
        <a:srgbClr val="0099A6"/>
      </a:accent2>
      <a:accent3>
        <a:srgbClr val="BDD900"/>
      </a:accent3>
      <a:accent4>
        <a:srgbClr val="7475CB"/>
      </a:accent4>
      <a:accent5>
        <a:srgbClr val="FC9300"/>
      </a:accent5>
      <a:accent6>
        <a:srgbClr val="CB007B"/>
      </a:accent6>
      <a:hlink>
        <a:srgbClr val="1ECAD3"/>
      </a:hlink>
      <a:folHlink>
        <a:srgbClr val="96004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FS PP-standard" id="{55F2A63A-C013-4D49-89D2-D695665946E2}" vid="{94BC30E9-189A-8147-A8CC-364618C3148B}"/>
    </a:ext>
  </a:extLst>
</a:theme>
</file>

<file path=ppt/theme/theme4.xml><?xml version="1.0" encoding="utf-8"?>
<a:theme xmlns:a="http://schemas.openxmlformats.org/drawingml/2006/main" name="2_Custom Design">
  <a:themeElements>
    <a:clrScheme name="3-0 Brand">
      <a:dk1>
        <a:srgbClr val="003057"/>
      </a:dk1>
      <a:lt1>
        <a:srgbClr val="FFFFFF"/>
      </a:lt1>
      <a:dk2>
        <a:srgbClr val="007167"/>
      </a:dk2>
      <a:lt2>
        <a:srgbClr val="C6E7FC"/>
      </a:lt2>
      <a:accent1>
        <a:srgbClr val="56950D"/>
      </a:accent1>
      <a:accent2>
        <a:srgbClr val="0099A6"/>
      </a:accent2>
      <a:accent3>
        <a:srgbClr val="BDD900"/>
      </a:accent3>
      <a:accent4>
        <a:srgbClr val="7475CB"/>
      </a:accent4>
      <a:accent5>
        <a:srgbClr val="FC9300"/>
      </a:accent5>
      <a:accent6>
        <a:srgbClr val="CB007B"/>
      </a:accent6>
      <a:hlink>
        <a:srgbClr val="1ECAD3"/>
      </a:hlink>
      <a:folHlink>
        <a:srgbClr val="96004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FS PP-standard" id="{55F2A63A-C013-4D49-89D2-D695665946E2}" vid="{414BDCD4-943A-9847-8103-E7D059D70E31}"/>
    </a:ext>
  </a:extLst>
</a:theme>
</file>

<file path=ppt/theme/theme5.xml><?xml version="1.0" encoding="utf-8"?>
<a:theme xmlns:a="http://schemas.openxmlformats.org/drawingml/2006/main" name="2_View">
  <a:themeElements>
    <a:clrScheme name="3-0 Brand">
      <a:dk1>
        <a:srgbClr val="003057"/>
      </a:dk1>
      <a:lt1>
        <a:srgbClr val="FFFFFF"/>
      </a:lt1>
      <a:dk2>
        <a:srgbClr val="007167"/>
      </a:dk2>
      <a:lt2>
        <a:srgbClr val="C6E7FC"/>
      </a:lt2>
      <a:accent1>
        <a:srgbClr val="56950D"/>
      </a:accent1>
      <a:accent2>
        <a:srgbClr val="0099A6"/>
      </a:accent2>
      <a:accent3>
        <a:srgbClr val="BDD900"/>
      </a:accent3>
      <a:accent4>
        <a:srgbClr val="7475CB"/>
      </a:accent4>
      <a:accent5>
        <a:srgbClr val="FC9300"/>
      </a:accent5>
      <a:accent6>
        <a:srgbClr val="CB007B"/>
      </a:accent6>
      <a:hlink>
        <a:srgbClr val="1ECAD3"/>
      </a:hlink>
      <a:folHlink>
        <a:srgbClr val="960048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FS PP-standard" id="{55F2A63A-C013-4D49-89D2-D695665946E2}" vid="{3356D05C-B9D0-3E43-801D-75625DC1EDE4}"/>
    </a:ext>
  </a:extLst>
</a:theme>
</file>

<file path=ppt/theme/theme6.xml><?xml version="1.0" encoding="utf-8"?>
<a:theme xmlns:a="http://schemas.openxmlformats.org/drawingml/2006/main" name="Theme1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hris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is default" id="{5A0E0112-1153-4C34-814C-1BB9520D9EB7}" vid="{0B8647BC-9DA4-4D6B-B585-035EF5C1F4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NMFS PP-standard</Template>
  <TotalTime>3758</TotalTime>
  <Words>1716</Words>
  <Application>Microsoft Office PowerPoint</Application>
  <PresentationFormat>On-screen Show (4:3)</PresentationFormat>
  <Paragraphs>334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Cambria</vt:lpstr>
      <vt:lpstr>Century Schoolbook</vt:lpstr>
      <vt:lpstr>Wingdings 2</vt:lpstr>
      <vt:lpstr>1_View</vt:lpstr>
      <vt:lpstr>3_View</vt:lpstr>
      <vt:lpstr>1_Custom Design</vt:lpstr>
      <vt:lpstr>2_Custom Design</vt:lpstr>
      <vt:lpstr>2_View</vt:lpstr>
      <vt:lpstr>Theme1</vt:lpstr>
      <vt:lpstr>NOAA Divider Slides</vt:lpstr>
      <vt:lpstr>NOAA Title Options</vt:lpstr>
      <vt:lpstr>Chris default</vt:lpstr>
      <vt:lpstr>Chum salmon bycatch genetic stock composition   Current capabilities and analyses</vt:lpstr>
      <vt:lpstr> Overview</vt:lpstr>
      <vt:lpstr> Background</vt:lpstr>
      <vt:lpstr> Statistical areas</vt:lpstr>
      <vt:lpstr> Chum bycatch location</vt:lpstr>
      <vt:lpstr> Shift in temporal distribution</vt:lpstr>
      <vt:lpstr> Chum bycatch &amp; samples</vt:lpstr>
      <vt:lpstr> Chum bycatch &amp; samples</vt:lpstr>
      <vt:lpstr>Chum bycatch &amp; samples</vt:lpstr>
      <vt:lpstr>Genetic baseline</vt:lpstr>
      <vt:lpstr>Genetic baseline</vt:lpstr>
      <vt:lpstr>Stock estimates by year(s)</vt:lpstr>
      <vt:lpstr>Stock estimates by year and season</vt:lpstr>
      <vt:lpstr>Stock estimates by area and season</vt:lpstr>
      <vt:lpstr>Stock estimates by fishing sector</vt:lpstr>
      <vt:lpstr>Age information</vt:lpstr>
      <vt:lpstr>Length at age: lots of overlap</vt:lpstr>
      <vt:lpstr>Length at age: lots of overlap</vt:lpstr>
      <vt:lpstr>Inventory of age data</vt:lpstr>
      <vt:lpstr>Trends in age composition</vt:lpstr>
      <vt:lpstr>Stock estimates by age</vt:lpstr>
      <vt:lpstr>Stock estimates by age &amp; area</vt:lpstr>
      <vt:lpstr>Subsampling effects</vt:lpstr>
      <vt:lpstr> Bycatch reporting</vt:lpstr>
      <vt:lpstr> Acknowledgements</vt:lpstr>
      <vt:lpstr> Chum mortality – AK Region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Head</dc:title>
  <dc:creator>Chris.Kondzela</dc:creator>
  <cp:lastModifiedBy>Diana Stram</cp:lastModifiedBy>
  <cp:revision>178</cp:revision>
  <cp:lastPrinted>2019-04-10T21:19:44Z</cp:lastPrinted>
  <dcterms:created xsi:type="dcterms:W3CDTF">2019-04-03T22:36:20Z</dcterms:created>
  <dcterms:modified xsi:type="dcterms:W3CDTF">2019-04-14T19:07:02Z</dcterms:modified>
</cp:coreProperties>
</file>