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3"/>
  </p:notesMasterIdLst>
  <p:sldIdLst>
    <p:sldId id="256" r:id="rId2"/>
    <p:sldId id="285" r:id="rId3"/>
    <p:sldId id="258" r:id="rId4"/>
    <p:sldId id="257" r:id="rId5"/>
    <p:sldId id="259" r:id="rId6"/>
    <p:sldId id="286" r:id="rId7"/>
    <p:sldId id="275" r:id="rId8"/>
    <p:sldId id="260" r:id="rId9"/>
    <p:sldId id="262" r:id="rId10"/>
    <p:sldId id="263" r:id="rId11"/>
    <p:sldId id="288" r:id="rId12"/>
    <p:sldId id="265" r:id="rId13"/>
    <p:sldId id="266" r:id="rId14"/>
    <p:sldId id="290" r:id="rId15"/>
    <p:sldId id="273" r:id="rId16"/>
    <p:sldId id="291" r:id="rId17"/>
    <p:sldId id="289" r:id="rId18"/>
    <p:sldId id="270" r:id="rId19"/>
    <p:sldId id="268" r:id="rId20"/>
    <p:sldId id="277" r:id="rId21"/>
    <p:sldId id="278" r:id="rId22"/>
    <p:sldId id="279" r:id="rId23"/>
    <p:sldId id="267" r:id="rId24"/>
    <p:sldId id="282" r:id="rId25"/>
    <p:sldId id="283" r:id="rId26"/>
    <p:sldId id="287" r:id="rId27"/>
    <p:sldId id="276" r:id="rId28"/>
    <p:sldId id="269" r:id="rId29"/>
    <p:sldId id="292" r:id="rId30"/>
    <p:sldId id="274" r:id="rId31"/>
    <p:sldId id="261" r:id="rId32"/>
    <p:sldId id="293" r:id="rId33"/>
    <p:sldId id="296" r:id="rId34"/>
    <p:sldId id="294" r:id="rId35"/>
    <p:sldId id="297" r:id="rId36"/>
    <p:sldId id="295" r:id="rId37"/>
    <p:sldId id="298" r:id="rId38"/>
    <p:sldId id="299" r:id="rId39"/>
    <p:sldId id="300" r:id="rId40"/>
    <p:sldId id="301" r:id="rId41"/>
    <p:sldId id="28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564" autoAdjust="0"/>
    <p:restoredTop sz="60517" autoAdjust="0"/>
  </p:normalViewPr>
  <p:slideViewPr>
    <p:cSldViewPr snapToGrid="0">
      <p:cViewPr varScale="1">
        <p:scale>
          <a:sx n="65" d="100"/>
          <a:sy n="65" d="100"/>
        </p:scale>
        <p:origin x="1470" y="72"/>
      </p:cViewPr>
      <p:guideLst/>
    </p:cSldViewPr>
  </p:slideViewPr>
  <p:notesTextViewPr>
    <p:cViewPr>
      <p:scale>
        <a:sx n="1" d="1"/>
        <a:sy n="1" d="1"/>
      </p:scale>
      <p:origin x="0" y="0"/>
    </p:cViewPr>
  </p:notesTextViewPr>
  <p:sorterViewPr>
    <p:cViewPr>
      <p:scale>
        <a:sx n="100" d="100"/>
        <a:sy n="100" d="100"/>
      </p:scale>
      <p:origin x="0" y="-55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NPFMC-EPOD-FS\common\4Sara\Crab%20PSC\data\sources%20of%20crab%20mortality_new.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NPFMC-EPOD-FS\common\4Sara\Crab%20PSC\data\sources%20of%20crab%20mortality_new.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NPFMC-EPOD-FS\common\4sarah%20marrinan\0_Crab%20PSC\Data\Seondary_PSC_Accounts(12-10-2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Bycatch</a:t>
            </a:r>
            <a:r>
              <a:rPr lang="en-US" baseline="0"/>
              <a:t> Estimated Mortality by Gear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'tanner for chart'!$C$3</c:f>
              <c:strCache>
                <c:ptCount val="1"/>
                <c:pt idx="0">
                  <c:v>Directed crab fishery discards (male)</c:v>
                </c:pt>
              </c:strCache>
            </c:strRef>
          </c:tx>
          <c:spPr>
            <a:solidFill>
              <a:schemeClr val="accent1"/>
            </a:solidFill>
            <a:ln>
              <a:noFill/>
            </a:ln>
            <a:effectLst/>
          </c:spPr>
          <c:cat>
            <c:numRef>
              <c:f>'tanner for chart'!$A$4:$A$27</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'tanner for chart'!$C$4:$C$27</c:f>
              <c:numCache>
                <c:formatCode>0</c:formatCode>
                <c:ptCount val="24"/>
                <c:pt idx="0">
                  <c:v>1010.92856074368</c:v>
                </c:pt>
                <c:pt idx="1">
                  <c:v>0</c:v>
                </c:pt>
                <c:pt idx="10">
                  <c:v>81.073365599884809</c:v>
                </c:pt>
                <c:pt idx="11">
                  <c:v>240.48565827705599</c:v>
                </c:pt>
                <c:pt idx="12">
                  <c:v>482.98019306342394</c:v>
                </c:pt>
                <c:pt idx="13">
                  <c:v>134.00981169561601</c:v>
                </c:pt>
                <c:pt idx="14">
                  <c:v>19.934740541376001</c:v>
                </c:pt>
                <c:pt idx="18">
                  <c:v>133.39196486553598</c:v>
                </c:pt>
                <c:pt idx="19">
                  <c:v>689.85075794495981</c:v>
                </c:pt>
                <c:pt idx="20">
                  <c:v>1066.3540843968003</c:v>
                </c:pt>
                <c:pt idx="22">
                  <c:v>73.850619581375952</c:v>
                </c:pt>
                <c:pt idx="23">
                  <c:v>157.76806237248005</c:v>
                </c:pt>
              </c:numCache>
            </c:numRef>
          </c:val>
          <c:extLst>
            <c:ext xmlns:c16="http://schemas.microsoft.com/office/drawing/2014/chart" uri="{C3380CC4-5D6E-409C-BE32-E72D297353CC}">
              <c16:uniqueId val="{00000000-1A38-4320-B435-1BD60DC3A773}"/>
            </c:ext>
          </c:extLst>
        </c:ser>
        <c:ser>
          <c:idx val="1"/>
          <c:order val="1"/>
          <c:tx>
            <c:strRef>
              <c:f>'tanner for chart'!$D$3</c:f>
              <c:strCache>
                <c:ptCount val="1"/>
                <c:pt idx="0">
                  <c:v>Directed crab fishery discards (female)</c:v>
                </c:pt>
              </c:strCache>
            </c:strRef>
          </c:tx>
          <c:spPr>
            <a:solidFill>
              <a:schemeClr val="accent1">
                <a:lumMod val="40000"/>
                <a:lumOff val="60000"/>
              </a:schemeClr>
            </a:solidFill>
            <a:ln>
              <a:solidFill>
                <a:schemeClr val="accent1">
                  <a:lumMod val="40000"/>
                  <a:lumOff val="60000"/>
                </a:schemeClr>
              </a:solidFill>
            </a:ln>
            <a:effectLst/>
          </c:spPr>
          <c:cat>
            <c:numRef>
              <c:f>'tanner for chart'!$A$4:$A$27</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'tanner for chart'!$D$4:$D$27</c:f>
              <c:numCache>
                <c:formatCode>0</c:formatCode>
                <c:ptCount val="24"/>
                <c:pt idx="0">
                  <c:v>341.84417767502401</c:v>
                </c:pt>
                <c:pt idx="1">
                  <c:v>18.193302692644799</c:v>
                </c:pt>
                <c:pt idx="10">
                  <c:v>7.62374417888328</c:v>
                </c:pt>
                <c:pt idx="11">
                  <c:v>38.879169129794391</c:v>
                </c:pt>
                <c:pt idx="12">
                  <c:v>14.158015126856879</c:v>
                </c:pt>
                <c:pt idx="13">
                  <c:v>2.6174314487176802</c:v>
                </c:pt>
                <c:pt idx="14">
                  <c:v>0.72866935442277592</c:v>
                </c:pt>
                <c:pt idx="18">
                  <c:v>7.5332213178585601</c:v>
                </c:pt>
                <c:pt idx="19">
                  <c:v>12.594103152357121</c:v>
                </c:pt>
                <c:pt idx="20">
                  <c:v>18.491832589154399</c:v>
                </c:pt>
                <c:pt idx="22">
                  <c:v>12.354958908479039</c:v>
                </c:pt>
                <c:pt idx="23">
                  <c:v>11.128419351335522</c:v>
                </c:pt>
              </c:numCache>
            </c:numRef>
          </c:val>
          <c:extLst>
            <c:ext xmlns:c16="http://schemas.microsoft.com/office/drawing/2014/chart" uri="{C3380CC4-5D6E-409C-BE32-E72D297353CC}">
              <c16:uniqueId val="{00000001-1A38-4320-B435-1BD60DC3A773}"/>
            </c:ext>
          </c:extLst>
        </c:ser>
        <c:ser>
          <c:idx val="2"/>
          <c:order val="2"/>
          <c:tx>
            <c:strRef>
              <c:f>'tanner for chart'!$E$3</c:f>
              <c:strCache>
                <c:ptCount val="1"/>
                <c:pt idx="0">
                  <c:v>Fixed gear</c:v>
                </c:pt>
              </c:strCache>
            </c:strRef>
          </c:tx>
          <c:spPr>
            <a:solidFill>
              <a:srgbClr val="7030A0"/>
            </a:solidFill>
            <a:ln>
              <a:solidFill>
                <a:srgbClr val="7030A0"/>
              </a:solidFill>
            </a:ln>
            <a:effectLst/>
          </c:spPr>
          <c:cat>
            <c:numRef>
              <c:f>'tanner for chart'!$A$4:$A$27</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'tanner for chart'!$E$4:$E$27</c:f>
              <c:numCache>
                <c:formatCode>0</c:formatCode>
                <c:ptCount val="24"/>
                <c:pt idx="0">
                  <c:v>127.8586</c:v>
                </c:pt>
                <c:pt idx="1">
                  <c:v>117.9637</c:v>
                </c:pt>
                <c:pt idx="2">
                  <c:v>63.939679999999996</c:v>
                </c:pt>
                <c:pt idx="3">
                  <c:v>87.969619999999992</c:v>
                </c:pt>
                <c:pt idx="4">
                  <c:v>84.763270000000006</c:v>
                </c:pt>
                <c:pt idx="5">
                  <c:v>53.131789999999995</c:v>
                </c:pt>
                <c:pt idx="6">
                  <c:v>124.6734</c:v>
                </c:pt>
                <c:pt idx="7">
                  <c:v>95.515409999999989</c:v>
                </c:pt>
                <c:pt idx="8">
                  <c:v>20.416420000000002</c:v>
                </c:pt>
                <c:pt idx="9">
                  <c:v>64.856020000000001</c:v>
                </c:pt>
                <c:pt idx="10">
                  <c:v>133.0557</c:v>
                </c:pt>
                <c:pt idx="11">
                  <c:v>345.93800000000005</c:v>
                </c:pt>
                <c:pt idx="12">
                  <c:v>474.37</c:v>
                </c:pt>
                <c:pt idx="13">
                  <c:v>287.55160000000001</c:v>
                </c:pt>
                <c:pt idx="14">
                  <c:v>225.34610000000001</c:v>
                </c:pt>
                <c:pt idx="15">
                  <c:v>117.893</c:v>
                </c:pt>
                <c:pt idx="16">
                  <c:v>76.363870000000006</c:v>
                </c:pt>
                <c:pt idx="17">
                  <c:v>46.084430000000005</c:v>
                </c:pt>
                <c:pt idx="18">
                  <c:v>181.5504</c:v>
                </c:pt>
                <c:pt idx="19">
                  <c:v>261.3295</c:v>
                </c:pt>
                <c:pt idx="20">
                  <c:v>275.96469999999999</c:v>
                </c:pt>
                <c:pt idx="21">
                  <c:v>154.4751</c:v>
                </c:pt>
                <c:pt idx="22">
                  <c:v>111.1019</c:v>
                </c:pt>
                <c:pt idx="23">
                  <c:v>120.49769999999999</c:v>
                </c:pt>
              </c:numCache>
            </c:numRef>
          </c:val>
          <c:extLst>
            <c:ext xmlns:c16="http://schemas.microsoft.com/office/drawing/2014/chart" uri="{C3380CC4-5D6E-409C-BE32-E72D297353CC}">
              <c16:uniqueId val="{00000002-1A38-4320-B435-1BD60DC3A773}"/>
            </c:ext>
          </c:extLst>
        </c:ser>
        <c:ser>
          <c:idx val="3"/>
          <c:order val="3"/>
          <c:tx>
            <c:strRef>
              <c:f>'tanner for chart'!$F$3</c:f>
              <c:strCache>
                <c:ptCount val="1"/>
                <c:pt idx="0">
                  <c:v>Trawl</c:v>
                </c:pt>
              </c:strCache>
            </c:strRef>
          </c:tx>
          <c:spPr>
            <a:solidFill>
              <a:schemeClr val="accent4"/>
            </a:solidFill>
            <a:ln>
              <a:solidFill>
                <a:schemeClr val="accent4"/>
              </a:solidFill>
            </a:ln>
            <a:effectLst/>
          </c:spPr>
          <c:cat>
            <c:numRef>
              <c:f>'tanner for chart'!$A$4:$A$27</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'tanner for chart'!$F$4:$F$27</c:f>
              <c:numCache>
                <c:formatCode>0</c:formatCode>
                <c:ptCount val="24"/>
                <c:pt idx="0">
                  <c:v>1397.0170000000001</c:v>
                </c:pt>
                <c:pt idx="1">
                  <c:v>1476.529</c:v>
                </c:pt>
                <c:pt idx="2">
                  <c:v>1116.021</c:v>
                </c:pt>
                <c:pt idx="3">
                  <c:v>847.07270000000005</c:v>
                </c:pt>
                <c:pt idx="4">
                  <c:v>545.85180000000003</c:v>
                </c:pt>
                <c:pt idx="5">
                  <c:v>688.40030000000002</c:v>
                </c:pt>
                <c:pt idx="6">
                  <c:v>1060.518</c:v>
                </c:pt>
                <c:pt idx="7">
                  <c:v>623.55269999999996</c:v>
                </c:pt>
                <c:pt idx="8">
                  <c:v>403.38510000000002</c:v>
                </c:pt>
                <c:pt idx="9">
                  <c:v>610.20169999999996</c:v>
                </c:pt>
                <c:pt idx="10">
                  <c:v>488.11670000000004</c:v>
                </c:pt>
                <c:pt idx="11">
                  <c:v>371.19619999999998</c:v>
                </c:pt>
                <c:pt idx="12">
                  <c:v>220.56</c:v>
                </c:pt>
                <c:pt idx="13">
                  <c:v>245.31220000000002</c:v>
                </c:pt>
                <c:pt idx="14">
                  <c:v>148.8408</c:v>
                </c:pt>
                <c:pt idx="15">
                  <c:v>113.47369999999999</c:v>
                </c:pt>
                <c:pt idx="16">
                  <c:v>127.61970000000001</c:v>
                </c:pt>
                <c:pt idx="17">
                  <c:v>107.17830000000001</c:v>
                </c:pt>
                <c:pt idx="18">
                  <c:v>166.81709999999998</c:v>
                </c:pt>
                <c:pt idx="19">
                  <c:v>174.4023</c:v>
                </c:pt>
                <c:pt idx="20">
                  <c:v>85.255259999999993</c:v>
                </c:pt>
                <c:pt idx="21">
                  <c:v>144.57689999999999</c:v>
                </c:pt>
                <c:pt idx="22">
                  <c:v>49.403739999999999</c:v>
                </c:pt>
                <c:pt idx="23">
                  <c:v>55.691789999999997</c:v>
                </c:pt>
              </c:numCache>
            </c:numRef>
          </c:val>
          <c:extLst>
            <c:ext xmlns:c16="http://schemas.microsoft.com/office/drawing/2014/chart" uri="{C3380CC4-5D6E-409C-BE32-E72D297353CC}">
              <c16:uniqueId val="{00000003-1A38-4320-B435-1BD60DC3A773}"/>
            </c:ext>
          </c:extLst>
        </c:ser>
        <c:ser>
          <c:idx val="4"/>
          <c:order val="4"/>
          <c:tx>
            <c:strRef>
              <c:f>'tanner for chart'!$H$3</c:f>
              <c:strCache>
                <c:ptCount val="1"/>
                <c:pt idx="0">
                  <c:v>Other crab fishery discards</c:v>
                </c:pt>
              </c:strCache>
            </c:strRef>
          </c:tx>
          <c:spPr>
            <a:solidFill>
              <a:schemeClr val="accent2"/>
            </a:solidFill>
            <a:ln w="25400">
              <a:solidFill>
                <a:schemeClr val="accent2"/>
              </a:solidFill>
            </a:ln>
            <a:effectLst/>
          </c:spPr>
          <c:val>
            <c:numRef>
              <c:f>'tanner for chart'!$H$31:$H$54</c:f>
              <c:numCache>
                <c:formatCode>0</c:formatCode>
                <c:ptCount val="24"/>
                <c:pt idx="0">
                  <c:v>366.55925857549681</c:v>
                </c:pt>
                <c:pt idx="1">
                  <c:v>755.23308436463981</c:v>
                </c:pt>
                <c:pt idx="2">
                  <c:v>712.01916605874612</c:v>
                </c:pt>
                <c:pt idx="3">
                  <c:v>273.8658130710852</c:v>
                </c:pt>
                <c:pt idx="4">
                  <c:v>70.718170013740291</c:v>
                </c:pt>
                <c:pt idx="5">
                  <c:v>124.11101661261247</c:v>
                </c:pt>
                <c:pt idx="6">
                  <c:v>195.48910921801073</c:v>
                </c:pt>
                <c:pt idx="7">
                  <c:v>78.268074672608435</c:v>
                </c:pt>
                <c:pt idx="8">
                  <c:v>41.260673870435134</c:v>
                </c:pt>
                <c:pt idx="9">
                  <c:v>72.523147318522348</c:v>
                </c:pt>
                <c:pt idx="10">
                  <c:v>392.10374982099677</c:v>
                </c:pt>
                <c:pt idx="11">
                  <c:v>527.64709818873825</c:v>
                </c:pt>
                <c:pt idx="12">
                  <c:v>634.17772938233736</c:v>
                </c:pt>
                <c:pt idx="13">
                  <c:v>451.85109276026247</c:v>
                </c:pt>
                <c:pt idx="14">
                  <c:v>565.88234213200064</c:v>
                </c:pt>
                <c:pt idx="15">
                  <c:v>479.86666970141397</c:v>
                </c:pt>
                <c:pt idx="16">
                  <c:v>697.26368939098415</c:v>
                </c:pt>
                <c:pt idx="17">
                  <c:v>519.39937920516456</c:v>
                </c:pt>
                <c:pt idx="18">
                  <c:v>638.01626575502917</c:v>
                </c:pt>
                <c:pt idx="19">
                  <c:v>1825.5648322418124</c:v>
                </c:pt>
                <c:pt idx="20">
                  <c:v>1331.0362818603751</c:v>
                </c:pt>
                <c:pt idx="21">
                  <c:v>889.91170811917891</c:v>
                </c:pt>
                <c:pt idx="22">
                  <c:v>408.78932772996939</c:v>
                </c:pt>
                <c:pt idx="23">
                  <c:v>309.03642865427668</c:v>
                </c:pt>
              </c:numCache>
            </c:numRef>
          </c:val>
          <c:extLst>
            <c:ext xmlns:c16="http://schemas.microsoft.com/office/drawing/2014/chart" uri="{C3380CC4-5D6E-409C-BE32-E72D297353CC}">
              <c16:uniqueId val="{00000004-1A38-4320-B435-1BD60DC3A773}"/>
            </c:ext>
          </c:extLst>
        </c:ser>
        <c:dLbls>
          <c:showLegendKey val="0"/>
          <c:showVal val="0"/>
          <c:showCatName val="0"/>
          <c:showSerName val="0"/>
          <c:showPercent val="0"/>
          <c:showBubbleSize val="0"/>
        </c:dLbls>
        <c:axId val="812960720"/>
        <c:axId val="812959408"/>
      </c:areaChart>
      <c:catAx>
        <c:axId val="812960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2959408"/>
        <c:crosses val="autoZero"/>
        <c:auto val="1"/>
        <c:lblAlgn val="ctr"/>
        <c:lblOffset val="100"/>
        <c:noMultiLvlLbl val="0"/>
      </c:catAx>
      <c:valAx>
        <c:axId val="812959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2960720"/>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EBS Tanner</a:t>
            </a:r>
            <a:r>
              <a:rPr lang="en-US" baseline="0"/>
              <a:t> Estimated Mortality by Gear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'tanner for chart'!$B$3</c:f>
              <c:strCache>
                <c:ptCount val="1"/>
                <c:pt idx="0">
                  <c:v>Retained-directed </c:v>
                </c:pt>
              </c:strCache>
            </c:strRef>
          </c:tx>
          <c:spPr>
            <a:solidFill>
              <a:schemeClr val="accent6"/>
            </a:solidFill>
            <a:ln>
              <a:solidFill>
                <a:schemeClr val="accent6"/>
              </a:solidFill>
            </a:ln>
            <a:effectLst/>
          </c:spPr>
          <c:cat>
            <c:numRef>
              <c:f>'tanner for chart'!$A$4:$A$27</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'tanner for chart'!$B$4:$B$27</c:f>
              <c:numCache>
                <c:formatCode>General</c:formatCode>
                <c:ptCount val="24"/>
                <c:pt idx="0">
                  <c:v>1919</c:v>
                </c:pt>
                <c:pt idx="1">
                  <c:v>821</c:v>
                </c:pt>
                <c:pt idx="2">
                  <c:v>0</c:v>
                </c:pt>
                <c:pt idx="3">
                  <c:v>0</c:v>
                </c:pt>
                <c:pt idx="4">
                  <c:v>0</c:v>
                </c:pt>
                <c:pt idx="5">
                  <c:v>0</c:v>
                </c:pt>
                <c:pt idx="6">
                  <c:v>0</c:v>
                </c:pt>
                <c:pt idx="7">
                  <c:v>0</c:v>
                </c:pt>
                <c:pt idx="8">
                  <c:v>0</c:v>
                </c:pt>
                <c:pt idx="9">
                  <c:v>0</c:v>
                </c:pt>
                <c:pt idx="10">
                  <c:v>432</c:v>
                </c:pt>
                <c:pt idx="11">
                  <c:v>963</c:v>
                </c:pt>
                <c:pt idx="12">
                  <c:v>956</c:v>
                </c:pt>
                <c:pt idx="13">
                  <c:v>880</c:v>
                </c:pt>
                <c:pt idx="14">
                  <c:v>603</c:v>
                </c:pt>
                <c:pt idx="15">
                  <c:v>1</c:v>
                </c:pt>
                <c:pt idx="16">
                  <c:v>2</c:v>
                </c:pt>
                <c:pt idx="17">
                  <c:v>1</c:v>
                </c:pt>
                <c:pt idx="18">
                  <c:v>1264</c:v>
                </c:pt>
                <c:pt idx="19">
                  <c:v>6216</c:v>
                </c:pt>
                <c:pt idx="20">
                  <c:v>8910</c:v>
                </c:pt>
                <c:pt idx="21">
                  <c:v>1</c:v>
                </c:pt>
                <c:pt idx="22">
                  <c:v>1133</c:v>
                </c:pt>
                <c:pt idx="23">
                  <c:v>1107</c:v>
                </c:pt>
              </c:numCache>
            </c:numRef>
          </c:val>
          <c:extLst>
            <c:ext xmlns:c16="http://schemas.microsoft.com/office/drawing/2014/chart" uri="{C3380CC4-5D6E-409C-BE32-E72D297353CC}">
              <c16:uniqueId val="{00000000-E29C-4A17-B92A-4967FEB82D57}"/>
            </c:ext>
          </c:extLst>
        </c:ser>
        <c:ser>
          <c:idx val="1"/>
          <c:order val="1"/>
          <c:tx>
            <c:strRef>
              <c:f>'tanner for chart'!$C$3</c:f>
              <c:strCache>
                <c:ptCount val="1"/>
                <c:pt idx="0">
                  <c:v>Directed crab fishery discards (male)</c:v>
                </c:pt>
              </c:strCache>
            </c:strRef>
          </c:tx>
          <c:spPr>
            <a:solidFill>
              <a:schemeClr val="accent1">
                <a:lumMod val="75000"/>
              </a:schemeClr>
            </a:solidFill>
            <a:ln>
              <a:solidFill>
                <a:schemeClr val="accent1">
                  <a:lumMod val="75000"/>
                </a:schemeClr>
              </a:solidFill>
            </a:ln>
            <a:effectLst/>
          </c:spPr>
          <c:cat>
            <c:numRef>
              <c:f>'tanner for chart'!$A$4:$A$27</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'tanner for chart'!$C$4:$C$27</c:f>
              <c:numCache>
                <c:formatCode>0</c:formatCode>
                <c:ptCount val="24"/>
                <c:pt idx="0">
                  <c:v>1010.92856074368</c:v>
                </c:pt>
                <c:pt idx="1">
                  <c:v>0</c:v>
                </c:pt>
                <c:pt idx="10">
                  <c:v>81.073365599884809</c:v>
                </c:pt>
                <c:pt idx="11">
                  <c:v>240.48565827705599</c:v>
                </c:pt>
                <c:pt idx="12">
                  <c:v>482.98019306342394</c:v>
                </c:pt>
                <c:pt idx="13">
                  <c:v>134.00981169561601</c:v>
                </c:pt>
                <c:pt idx="14">
                  <c:v>19.934740541376001</c:v>
                </c:pt>
                <c:pt idx="18">
                  <c:v>133.39196486553598</c:v>
                </c:pt>
                <c:pt idx="19">
                  <c:v>689.85075794495981</c:v>
                </c:pt>
                <c:pt idx="20">
                  <c:v>1066.3540843968003</c:v>
                </c:pt>
                <c:pt idx="22">
                  <c:v>73.850619581375952</c:v>
                </c:pt>
                <c:pt idx="23">
                  <c:v>157.76806237248005</c:v>
                </c:pt>
              </c:numCache>
            </c:numRef>
          </c:val>
          <c:extLst>
            <c:ext xmlns:c16="http://schemas.microsoft.com/office/drawing/2014/chart" uri="{C3380CC4-5D6E-409C-BE32-E72D297353CC}">
              <c16:uniqueId val="{00000001-E29C-4A17-B92A-4967FEB82D57}"/>
            </c:ext>
          </c:extLst>
        </c:ser>
        <c:ser>
          <c:idx val="2"/>
          <c:order val="2"/>
          <c:tx>
            <c:strRef>
              <c:f>'tanner for chart'!$D$3</c:f>
              <c:strCache>
                <c:ptCount val="1"/>
                <c:pt idx="0">
                  <c:v>Directed crab fishery discards (female)</c:v>
                </c:pt>
              </c:strCache>
            </c:strRef>
          </c:tx>
          <c:spPr>
            <a:solidFill>
              <a:schemeClr val="accent1">
                <a:lumMod val="40000"/>
                <a:lumOff val="60000"/>
              </a:schemeClr>
            </a:solidFill>
            <a:ln>
              <a:solidFill>
                <a:schemeClr val="accent1">
                  <a:lumMod val="40000"/>
                  <a:lumOff val="60000"/>
                </a:schemeClr>
              </a:solidFill>
            </a:ln>
            <a:effectLst/>
          </c:spPr>
          <c:cat>
            <c:numRef>
              <c:f>'tanner for chart'!$A$4:$A$27</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'tanner for chart'!$D$4:$D$27</c:f>
              <c:numCache>
                <c:formatCode>0</c:formatCode>
                <c:ptCount val="24"/>
                <c:pt idx="0">
                  <c:v>341.84417767502401</c:v>
                </c:pt>
                <c:pt idx="1">
                  <c:v>18.193302692644799</c:v>
                </c:pt>
                <c:pt idx="10">
                  <c:v>7.62374417888328</c:v>
                </c:pt>
                <c:pt idx="11">
                  <c:v>38.879169129794391</c:v>
                </c:pt>
                <c:pt idx="12">
                  <c:v>14.158015126856879</c:v>
                </c:pt>
                <c:pt idx="13">
                  <c:v>2.6174314487176802</c:v>
                </c:pt>
                <c:pt idx="14">
                  <c:v>0.72866935442277592</c:v>
                </c:pt>
                <c:pt idx="18">
                  <c:v>7.5332213178585601</c:v>
                </c:pt>
                <c:pt idx="19">
                  <c:v>12.594103152357121</c:v>
                </c:pt>
                <c:pt idx="20">
                  <c:v>18.491832589154399</c:v>
                </c:pt>
                <c:pt idx="22">
                  <c:v>12.354958908479039</c:v>
                </c:pt>
                <c:pt idx="23">
                  <c:v>11.128419351335522</c:v>
                </c:pt>
              </c:numCache>
            </c:numRef>
          </c:val>
          <c:extLst>
            <c:ext xmlns:c16="http://schemas.microsoft.com/office/drawing/2014/chart" uri="{C3380CC4-5D6E-409C-BE32-E72D297353CC}">
              <c16:uniqueId val="{00000002-E29C-4A17-B92A-4967FEB82D57}"/>
            </c:ext>
          </c:extLst>
        </c:ser>
        <c:ser>
          <c:idx val="3"/>
          <c:order val="3"/>
          <c:tx>
            <c:strRef>
              <c:f>'tanner for chart'!$E$3</c:f>
              <c:strCache>
                <c:ptCount val="1"/>
                <c:pt idx="0">
                  <c:v>Fixed gear</c:v>
                </c:pt>
              </c:strCache>
            </c:strRef>
          </c:tx>
          <c:spPr>
            <a:solidFill>
              <a:srgbClr val="7030A0"/>
            </a:solidFill>
            <a:ln>
              <a:solidFill>
                <a:srgbClr val="7030A0"/>
              </a:solidFill>
            </a:ln>
            <a:effectLst/>
          </c:spPr>
          <c:cat>
            <c:numRef>
              <c:f>'tanner for chart'!$A$4:$A$27</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'tanner for chart'!$E$4:$E$27</c:f>
              <c:numCache>
                <c:formatCode>0</c:formatCode>
                <c:ptCount val="24"/>
                <c:pt idx="0">
                  <c:v>127.8586</c:v>
                </c:pt>
                <c:pt idx="1">
                  <c:v>117.9637</c:v>
                </c:pt>
                <c:pt idx="2">
                  <c:v>63.939679999999996</c:v>
                </c:pt>
                <c:pt idx="3">
                  <c:v>87.969619999999992</c:v>
                </c:pt>
                <c:pt idx="4">
                  <c:v>84.763270000000006</c:v>
                </c:pt>
                <c:pt idx="5">
                  <c:v>53.131789999999995</c:v>
                </c:pt>
                <c:pt idx="6">
                  <c:v>124.6734</c:v>
                </c:pt>
                <c:pt idx="7">
                  <c:v>95.515409999999989</c:v>
                </c:pt>
                <c:pt idx="8">
                  <c:v>20.416420000000002</c:v>
                </c:pt>
                <c:pt idx="9">
                  <c:v>64.856020000000001</c:v>
                </c:pt>
                <c:pt idx="10">
                  <c:v>133.0557</c:v>
                </c:pt>
                <c:pt idx="11">
                  <c:v>345.93800000000005</c:v>
                </c:pt>
                <c:pt idx="12">
                  <c:v>474.37</c:v>
                </c:pt>
                <c:pt idx="13">
                  <c:v>287.55160000000001</c:v>
                </c:pt>
                <c:pt idx="14">
                  <c:v>225.34610000000001</c:v>
                </c:pt>
                <c:pt idx="15">
                  <c:v>117.893</c:v>
                </c:pt>
                <c:pt idx="16">
                  <c:v>76.363870000000006</c:v>
                </c:pt>
                <c:pt idx="17">
                  <c:v>46.084430000000005</c:v>
                </c:pt>
                <c:pt idx="18">
                  <c:v>181.5504</c:v>
                </c:pt>
                <c:pt idx="19">
                  <c:v>261.3295</c:v>
                </c:pt>
                <c:pt idx="20">
                  <c:v>275.96469999999999</c:v>
                </c:pt>
                <c:pt idx="21">
                  <c:v>154.4751</c:v>
                </c:pt>
                <c:pt idx="22">
                  <c:v>111.1019</c:v>
                </c:pt>
                <c:pt idx="23">
                  <c:v>120.49769999999999</c:v>
                </c:pt>
              </c:numCache>
            </c:numRef>
          </c:val>
          <c:extLst>
            <c:ext xmlns:c16="http://schemas.microsoft.com/office/drawing/2014/chart" uri="{C3380CC4-5D6E-409C-BE32-E72D297353CC}">
              <c16:uniqueId val="{00000003-E29C-4A17-B92A-4967FEB82D57}"/>
            </c:ext>
          </c:extLst>
        </c:ser>
        <c:ser>
          <c:idx val="4"/>
          <c:order val="4"/>
          <c:tx>
            <c:strRef>
              <c:f>'tanner for chart'!$F$3</c:f>
              <c:strCache>
                <c:ptCount val="1"/>
                <c:pt idx="0">
                  <c:v>Trawl</c:v>
                </c:pt>
              </c:strCache>
            </c:strRef>
          </c:tx>
          <c:spPr>
            <a:solidFill>
              <a:schemeClr val="accent4"/>
            </a:solidFill>
            <a:ln>
              <a:solidFill>
                <a:schemeClr val="accent4"/>
              </a:solidFill>
            </a:ln>
            <a:effectLst/>
          </c:spPr>
          <c:cat>
            <c:numRef>
              <c:f>'tanner for chart'!$A$4:$A$27</c:f>
              <c:numCache>
                <c:formatCode>General</c:formatCode>
                <c:ptCount val="2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numCache>
            </c:numRef>
          </c:cat>
          <c:val>
            <c:numRef>
              <c:f>'tanner for chart'!$F$4:$F$27</c:f>
              <c:numCache>
                <c:formatCode>0</c:formatCode>
                <c:ptCount val="24"/>
                <c:pt idx="0">
                  <c:v>1397.0170000000001</c:v>
                </c:pt>
                <c:pt idx="1">
                  <c:v>1476.529</c:v>
                </c:pt>
                <c:pt idx="2">
                  <c:v>1116.021</c:v>
                </c:pt>
                <c:pt idx="3">
                  <c:v>847.07270000000005</c:v>
                </c:pt>
                <c:pt idx="4">
                  <c:v>545.85180000000003</c:v>
                </c:pt>
                <c:pt idx="5">
                  <c:v>688.40030000000002</c:v>
                </c:pt>
                <c:pt idx="6">
                  <c:v>1060.518</c:v>
                </c:pt>
                <c:pt idx="7">
                  <c:v>623.55269999999996</c:v>
                </c:pt>
                <c:pt idx="8">
                  <c:v>403.38510000000002</c:v>
                </c:pt>
                <c:pt idx="9">
                  <c:v>610.20169999999996</c:v>
                </c:pt>
                <c:pt idx="10">
                  <c:v>488.11670000000004</c:v>
                </c:pt>
                <c:pt idx="11">
                  <c:v>371.19619999999998</c:v>
                </c:pt>
                <c:pt idx="12">
                  <c:v>220.56</c:v>
                </c:pt>
                <c:pt idx="13">
                  <c:v>245.31220000000002</c:v>
                </c:pt>
                <c:pt idx="14">
                  <c:v>148.8408</c:v>
                </c:pt>
                <c:pt idx="15">
                  <c:v>113.47369999999999</c:v>
                </c:pt>
                <c:pt idx="16">
                  <c:v>127.61970000000001</c:v>
                </c:pt>
                <c:pt idx="17">
                  <c:v>107.17830000000001</c:v>
                </c:pt>
                <c:pt idx="18">
                  <c:v>166.81709999999998</c:v>
                </c:pt>
                <c:pt idx="19">
                  <c:v>174.4023</c:v>
                </c:pt>
                <c:pt idx="20">
                  <c:v>85.255259999999993</c:v>
                </c:pt>
                <c:pt idx="21">
                  <c:v>144.57689999999999</c:v>
                </c:pt>
                <c:pt idx="22">
                  <c:v>49.403739999999999</c:v>
                </c:pt>
                <c:pt idx="23">
                  <c:v>55.691789999999997</c:v>
                </c:pt>
              </c:numCache>
            </c:numRef>
          </c:val>
          <c:extLst>
            <c:ext xmlns:c16="http://schemas.microsoft.com/office/drawing/2014/chart" uri="{C3380CC4-5D6E-409C-BE32-E72D297353CC}">
              <c16:uniqueId val="{00000004-E29C-4A17-B92A-4967FEB82D57}"/>
            </c:ext>
          </c:extLst>
        </c:ser>
        <c:ser>
          <c:idx val="6"/>
          <c:order val="5"/>
          <c:tx>
            <c:strRef>
              <c:f>'tanner for chart'!$H$3</c:f>
              <c:strCache>
                <c:ptCount val="1"/>
                <c:pt idx="0">
                  <c:v>Other crab fishery discards</c:v>
                </c:pt>
              </c:strCache>
            </c:strRef>
          </c:tx>
          <c:spPr>
            <a:solidFill>
              <a:schemeClr val="accent2"/>
            </a:solidFill>
            <a:ln>
              <a:solidFill>
                <a:schemeClr val="accent2"/>
              </a:solidFill>
            </a:ln>
            <a:effectLst/>
          </c:spPr>
          <c:val>
            <c:numRef>
              <c:f>'tanner for chart'!$H$31:$H$54</c:f>
              <c:numCache>
                <c:formatCode>0</c:formatCode>
                <c:ptCount val="24"/>
                <c:pt idx="0">
                  <c:v>366.55925857549681</c:v>
                </c:pt>
                <c:pt idx="1">
                  <c:v>755.23308436463981</c:v>
                </c:pt>
                <c:pt idx="2">
                  <c:v>712.01916605874612</c:v>
                </c:pt>
                <c:pt idx="3">
                  <c:v>273.8658130710852</c:v>
                </c:pt>
                <c:pt idx="4">
                  <c:v>70.718170013740291</c:v>
                </c:pt>
                <c:pt idx="5">
                  <c:v>124.11101661261247</c:v>
                </c:pt>
                <c:pt idx="6">
                  <c:v>195.48910921801073</c:v>
                </c:pt>
                <c:pt idx="7">
                  <c:v>78.268074672608435</c:v>
                </c:pt>
                <c:pt idx="8">
                  <c:v>41.260673870435134</c:v>
                </c:pt>
                <c:pt idx="9">
                  <c:v>72.523147318522348</c:v>
                </c:pt>
                <c:pt idx="10">
                  <c:v>392.10374982099677</c:v>
                </c:pt>
                <c:pt idx="11">
                  <c:v>527.64709818873825</c:v>
                </c:pt>
                <c:pt idx="12">
                  <c:v>634.17772938233736</c:v>
                </c:pt>
                <c:pt idx="13">
                  <c:v>451.85109276026247</c:v>
                </c:pt>
                <c:pt idx="14">
                  <c:v>565.88234213200064</c:v>
                </c:pt>
                <c:pt idx="15">
                  <c:v>479.86666970141397</c:v>
                </c:pt>
                <c:pt idx="16">
                  <c:v>697.26368939098415</c:v>
                </c:pt>
                <c:pt idx="17">
                  <c:v>519.39937920516456</c:v>
                </c:pt>
                <c:pt idx="18">
                  <c:v>638.01626575502917</c:v>
                </c:pt>
                <c:pt idx="19">
                  <c:v>1825.5648322418124</c:v>
                </c:pt>
                <c:pt idx="20">
                  <c:v>1331.0362818603751</c:v>
                </c:pt>
                <c:pt idx="21">
                  <c:v>889.91170811917891</c:v>
                </c:pt>
                <c:pt idx="22">
                  <c:v>408.78932772996939</c:v>
                </c:pt>
                <c:pt idx="23">
                  <c:v>309.03642865427668</c:v>
                </c:pt>
              </c:numCache>
            </c:numRef>
          </c:val>
          <c:extLst>
            <c:ext xmlns:c16="http://schemas.microsoft.com/office/drawing/2014/chart" uri="{C3380CC4-5D6E-409C-BE32-E72D297353CC}">
              <c16:uniqueId val="{00000005-E29C-4A17-B92A-4967FEB82D57}"/>
            </c:ext>
          </c:extLst>
        </c:ser>
        <c:dLbls>
          <c:showLegendKey val="0"/>
          <c:showVal val="0"/>
          <c:showCatName val="0"/>
          <c:showSerName val="0"/>
          <c:showPercent val="0"/>
          <c:showBubbleSize val="0"/>
        </c:dLbls>
        <c:axId val="727967392"/>
        <c:axId val="727968376"/>
      </c:areaChart>
      <c:catAx>
        <c:axId val="7279673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7968376"/>
        <c:crosses val="autoZero"/>
        <c:auto val="1"/>
        <c:lblAlgn val="ctr"/>
        <c:lblOffset val="100"/>
        <c:noMultiLvlLbl val="0"/>
      </c:catAx>
      <c:valAx>
        <c:axId val="727968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79673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RKCSS</a:t>
            </a:r>
            <a:r>
              <a:rPr lang="en-US" baseline="0"/>
              <a:t> PSC limits and use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18480533394356"/>
          <c:y val="0.10529542900358473"/>
          <c:w val="0.80202415252915049"/>
          <c:h val="0.82410421133013123"/>
        </c:manualLayout>
      </c:layout>
      <c:barChart>
        <c:barDir val="col"/>
        <c:grouping val="clustered"/>
        <c:varyColors val="0"/>
        <c:ser>
          <c:idx val="0"/>
          <c:order val="0"/>
          <c:tx>
            <c:strRef>
              <c:f>'S:\4sarah marrinan\0_Crab PSC\Data\[Seondary_PSC_Accounts(12-9-20).xlsx]RKCSS'!$B$2</c:f>
              <c:strCache>
                <c:ptCount val="1"/>
                <c:pt idx="0">
                  <c:v>#REF!</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B81B-4D1D-814D-7CF84CF74557}"/>
                </c:ext>
              </c:extLst>
            </c:dLbl>
            <c:dLbl>
              <c:idx val="3"/>
              <c:delete val="1"/>
              <c:extLst>
                <c:ext xmlns:c15="http://schemas.microsoft.com/office/drawing/2012/chart" uri="{CE6537A1-D6FC-4f65-9D91-7224C49458BB}"/>
                <c:ext xmlns:c16="http://schemas.microsoft.com/office/drawing/2014/chart" uri="{C3380CC4-5D6E-409C-BE32-E72D297353CC}">
                  <c16:uniqueId val="{00000001-B81B-4D1D-814D-7CF84CF74557}"/>
                </c:ext>
              </c:extLst>
            </c:dLbl>
            <c:dLbl>
              <c:idx val="4"/>
              <c:delete val="1"/>
              <c:extLst>
                <c:ext xmlns:c15="http://schemas.microsoft.com/office/drawing/2012/chart" uri="{CE6537A1-D6FC-4f65-9D91-7224C49458BB}"/>
                <c:ext xmlns:c16="http://schemas.microsoft.com/office/drawing/2014/chart" uri="{C3380CC4-5D6E-409C-BE32-E72D297353CC}">
                  <c16:uniqueId val="{00000002-B81B-4D1D-814D-7CF84CF74557}"/>
                </c:ext>
              </c:extLst>
            </c:dLbl>
            <c:dLbl>
              <c:idx val="5"/>
              <c:delete val="1"/>
              <c:extLst>
                <c:ext xmlns:c15="http://schemas.microsoft.com/office/drawing/2012/chart" uri="{CE6537A1-D6FC-4f65-9D91-7224C49458BB}"/>
                <c:ext xmlns:c16="http://schemas.microsoft.com/office/drawing/2014/chart" uri="{C3380CC4-5D6E-409C-BE32-E72D297353CC}">
                  <c16:uniqueId val="{00000003-B81B-4D1D-814D-7CF84CF74557}"/>
                </c:ext>
              </c:extLst>
            </c:dLbl>
            <c:dLbl>
              <c:idx val="6"/>
              <c:delete val="1"/>
              <c:extLst>
                <c:ext xmlns:c15="http://schemas.microsoft.com/office/drawing/2012/chart" uri="{CE6537A1-D6FC-4f65-9D91-7224C49458BB}"/>
                <c:ext xmlns:c16="http://schemas.microsoft.com/office/drawing/2014/chart" uri="{C3380CC4-5D6E-409C-BE32-E72D297353CC}">
                  <c16:uniqueId val="{00000004-B81B-4D1D-814D-7CF84CF74557}"/>
                </c:ext>
              </c:extLst>
            </c:dLbl>
            <c:dLbl>
              <c:idx val="7"/>
              <c:delete val="1"/>
              <c:extLst>
                <c:ext xmlns:c15="http://schemas.microsoft.com/office/drawing/2012/chart" uri="{CE6537A1-D6FC-4f65-9D91-7224C49458BB}"/>
                <c:ext xmlns:c16="http://schemas.microsoft.com/office/drawing/2014/chart" uri="{C3380CC4-5D6E-409C-BE32-E72D297353CC}">
                  <c16:uniqueId val="{00000005-B81B-4D1D-814D-7CF84CF74557}"/>
                </c:ext>
              </c:extLst>
            </c:dLbl>
            <c:dLbl>
              <c:idx val="8"/>
              <c:delete val="1"/>
              <c:extLst>
                <c:ext xmlns:c15="http://schemas.microsoft.com/office/drawing/2012/chart" uri="{CE6537A1-D6FC-4f65-9D91-7224C49458BB}"/>
                <c:ext xmlns:c16="http://schemas.microsoft.com/office/drawing/2014/chart" uri="{C3380CC4-5D6E-409C-BE32-E72D297353CC}">
                  <c16:uniqueId val="{00000006-B81B-4D1D-814D-7CF84CF74557}"/>
                </c:ext>
              </c:extLst>
            </c:dLbl>
            <c:dLbl>
              <c:idx val="9"/>
              <c:delete val="1"/>
              <c:extLst>
                <c:ext xmlns:c15="http://schemas.microsoft.com/office/drawing/2012/chart" uri="{CE6537A1-D6FC-4f65-9D91-7224C49458BB}"/>
                <c:ext xmlns:c16="http://schemas.microsoft.com/office/drawing/2014/chart" uri="{C3380CC4-5D6E-409C-BE32-E72D297353CC}">
                  <c16:uniqueId val="{00000007-B81B-4D1D-814D-7CF84CF74557}"/>
                </c:ext>
              </c:extLst>
            </c:dLbl>
            <c:dLbl>
              <c:idx val="10"/>
              <c:delete val="1"/>
              <c:extLst>
                <c:ext xmlns:c15="http://schemas.microsoft.com/office/drawing/2012/chart" uri="{CE6537A1-D6FC-4f65-9D91-7224C49458BB}"/>
                <c:ext xmlns:c16="http://schemas.microsoft.com/office/drawing/2014/chart" uri="{C3380CC4-5D6E-409C-BE32-E72D297353CC}">
                  <c16:uniqueId val="{00000008-B81B-4D1D-814D-7CF84CF7455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[1]RKCSS!$A$3:$A$13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[1]RKCSS!$B$3:$B$13</c:f>
              <c:numCache>
                <c:formatCode>General</c:formatCode>
                <c:ptCount val="11"/>
                <c:pt idx="0">
                  <c:v>49250</c:v>
                </c:pt>
                <c:pt idx="1">
                  <c:v>49250</c:v>
                </c:pt>
                <c:pt idx="2">
                  <c:v>24250</c:v>
                </c:pt>
                <c:pt idx="3">
                  <c:v>24250</c:v>
                </c:pt>
                <c:pt idx="4">
                  <c:v>24250</c:v>
                </c:pt>
                <c:pt idx="5">
                  <c:v>24250</c:v>
                </c:pt>
                <c:pt idx="6">
                  <c:v>24250</c:v>
                </c:pt>
                <c:pt idx="7">
                  <c:v>24250</c:v>
                </c:pt>
                <c:pt idx="8">
                  <c:v>24250</c:v>
                </c:pt>
                <c:pt idx="9">
                  <c:v>24250</c:v>
                </c:pt>
                <c:pt idx="10">
                  <c:v>24250</c:v>
                </c:pt>
              </c:numCache>
            </c:numRef>
          </c:val>
          <c:extLst>
            <c:ext xmlns:c16="http://schemas.microsoft.com/office/drawing/2014/chart" uri="{C3380CC4-5D6E-409C-BE32-E72D297353CC}">
              <c16:uniqueId val="{00000009-B81B-4D1D-814D-7CF84CF74557}"/>
            </c:ext>
          </c:extLst>
        </c:ser>
        <c:ser>
          <c:idx val="1"/>
          <c:order val="1"/>
          <c:tx>
            <c:strRef>
              <c:f>'S:\4sarah marrinan\0_Crab PSC\Data\[Seondary_PSC_Accounts(12-9-20).xlsx]RKCSS'!$C$2</c:f>
              <c:strCache>
                <c:ptCount val="1"/>
                <c:pt idx="0">
                  <c:v>#REF!</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[1]RKCSS!$A$3:$A$13</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[1]RKCSS!$C$3:$C$13</c:f>
              <c:numCache>
                <c:formatCode>General</c:formatCode>
                <c:ptCount val="11"/>
                <c:pt idx="0">
                  <c:v>14448.299577018201</c:v>
                </c:pt>
                <c:pt idx="1">
                  <c:v>11275.1355380266</c:v>
                </c:pt>
                <c:pt idx="2">
                  <c:v>6078.3714283413001</c:v>
                </c:pt>
                <c:pt idx="3">
                  <c:v>5384.5913293059002</c:v>
                </c:pt>
                <c:pt idx="4">
                  <c:v>10369.7630186808</c:v>
                </c:pt>
                <c:pt idx="5">
                  <c:v>2798.3554639263002</c:v>
                </c:pt>
                <c:pt idx="6">
                  <c:v>5212.9391592904003</c:v>
                </c:pt>
                <c:pt idx="7">
                  <c:v>1168.3761092259001</c:v>
                </c:pt>
                <c:pt idx="8">
                  <c:v>542.90702938799996</c:v>
                </c:pt>
                <c:pt idx="9">
                  <c:v>1163.1372521977</c:v>
                </c:pt>
                <c:pt idx="10">
                  <c:v>511.49438250230003</c:v>
                </c:pt>
              </c:numCache>
            </c:numRef>
          </c:val>
          <c:extLst>
            <c:ext xmlns:c16="http://schemas.microsoft.com/office/drawing/2014/chart" uri="{C3380CC4-5D6E-409C-BE32-E72D297353CC}">
              <c16:uniqueId val="{0000000A-B81B-4D1D-814D-7CF84CF74557}"/>
            </c:ext>
          </c:extLst>
        </c:ser>
        <c:dLbls>
          <c:dLblPos val="ctr"/>
          <c:showLegendKey val="0"/>
          <c:showVal val="1"/>
          <c:showCatName val="0"/>
          <c:showSerName val="0"/>
          <c:showPercent val="0"/>
          <c:showBubbleSize val="0"/>
        </c:dLbls>
        <c:gapWidth val="219"/>
        <c:axId val="502122040"/>
        <c:axId val="502127480"/>
      </c:barChart>
      <c:catAx>
        <c:axId val="50212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127480"/>
        <c:crosses val="autoZero"/>
        <c:auto val="1"/>
        <c:lblAlgn val="ctr"/>
        <c:lblOffset val="100"/>
        <c:noMultiLvlLbl val="0"/>
      </c:catAx>
      <c:valAx>
        <c:axId val="502127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a:t>
                </a:r>
                <a:r>
                  <a:rPr lang="en-US" baseline="0"/>
                  <a:t> red king crab</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12204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5C3F30-6BD8-4886-B4D6-E814F156BFF5}"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7D3DE9AF-41E5-4C03-91F6-1E468323AB3C}">
      <dgm:prSet phldrT="[Text]"/>
      <dgm:spPr/>
      <dgm:t>
        <a:bodyPr/>
        <a:lstStyle/>
        <a:p>
          <a:r>
            <a:rPr lang="en-US" dirty="0"/>
            <a:t>Dec 2019</a:t>
          </a:r>
        </a:p>
      </dgm:t>
    </dgm:pt>
    <dgm:pt modelId="{869DDBDF-B4DB-40D1-8208-D776727BDEF9}" type="parTrans" cxnId="{E7904A90-0F92-4F12-B92C-5DD9DA60BE7C}">
      <dgm:prSet/>
      <dgm:spPr/>
      <dgm:t>
        <a:bodyPr/>
        <a:lstStyle/>
        <a:p>
          <a:endParaRPr lang="en-US"/>
        </a:p>
      </dgm:t>
    </dgm:pt>
    <dgm:pt modelId="{1E8CC228-525E-4B02-A043-331A2E5FC6B7}" type="sibTrans" cxnId="{E7904A90-0F92-4F12-B92C-5DD9DA60BE7C}">
      <dgm:prSet/>
      <dgm:spPr/>
      <dgm:t>
        <a:bodyPr/>
        <a:lstStyle/>
        <a:p>
          <a:endParaRPr lang="en-US"/>
        </a:p>
      </dgm:t>
    </dgm:pt>
    <dgm:pt modelId="{1F68103A-1F61-4E45-8AC4-A95C0D6A7113}">
      <dgm:prSet phldrT="[Text]"/>
      <dgm:spPr/>
      <dgm:t>
        <a:bodyPr/>
        <a:lstStyle/>
        <a:p>
          <a:r>
            <a:rPr lang="en-US" dirty="0"/>
            <a:t>Council received public testimony on this issue</a:t>
          </a:r>
        </a:p>
      </dgm:t>
    </dgm:pt>
    <dgm:pt modelId="{C05A6EC7-CE5A-4AA0-BF4E-B46E498BA732}" type="parTrans" cxnId="{687788D9-8583-4AF1-8053-546DA1B86F11}">
      <dgm:prSet/>
      <dgm:spPr/>
      <dgm:t>
        <a:bodyPr/>
        <a:lstStyle/>
        <a:p>
          <a:endParaRPr lang="en-US"/>
        </a:p>
      </dgm:t>
    </dgm:pt>
    <dgm:pt modelId="{AC588D29-120B-4BAB-A43A-19427F9696D7}" type="sibTrans" cxnId="{687788D9-8583-4AF1-8053-546DA1B86F11}">
      <dgm:prSet/>
      <dgm:spPr/>
      <dgm:t>
        <a:bodyPr/>
        <a:lstStyle/>
        <a:p>
          <a:endParaRPr lang="en-US"/>
        </a:p>
      </dgm:t>
    </dgm:pt>
    <dgm:pt modelId="{8DF377ED-7217-43BC-8D81-2BC8400AD1BA}">
      <dgm:prSet phldrT="[Text]"/>
      <dgm:spPr/>
      <dgm:t>
        <a:bodyPr/>
        <a:lstStyle/>
        <a:p>
          <a:r>
            <a:rPr lang="en-US" dirty="0"/>
            <a:t>Initiated a preliminary/ initial review analysis</a:t>
          </a:r>
        </a:p>
      </dgm:t>
    </dgm:pt>
    <dgm:pt modelId="{91B75E8D-EB6F-4AC2-9406-0189E112E732}" type="parTrans" cxnId="{56CB3D4C-0697-452E-BE0F-BF00C0805BE6}">
      <dgm:prSet/>
      <dgm:spPr/>
      <dgm:t>
        <a:bodyPr/>
        <a:lstStyle/>
        <a:p>
          <a:endParaRPr lang="en-US"/>
        </a:p>
      </dgm:t>
    </dgm:pt>
    <dgm:pt modelId="{B445D92B-82AB-469B-A619-6AC4E2475624}" type="sibTrans" cxnId="{56CB3D4C-0697-452E-BE0F-BF00C0805BE6}">
      <dgm:prSet/>
      <dgm:spPr/>
      <dgm:t>
        <a:bodyPr/>
        <a:lstStyle/>
        <a:p>
          <a:endParaRPr lang="en-US"/>
        </a:p>
      </dgm:t>
    </dgm:pt>
    <dgm:pt modelId="{0C25E61C-F91E-4D79-BB64-3C72ADA0D7F8}">
      <dgm:prSet phldrT="[Text]"/>
      <dgm:spPr/>
      <dgm:t>
        <a:bodyPr/>
        <a:lstStyle/>
        <a:p>
          <a:r>
            <a:rPr lang="en-US" dirty="0"/>
            <a:t>May 2020</a:t>
          </a:r>
        </a:p>
      </dgm:t>
    </dgm:pt>
    <dgm:pt modelId="{0C2C3C30-B52C-4CCF-A5E7-0468B0BAF9F4}" type="parTrans" cxnId="{ACC4C218-59A7-4901-B3A8-DBDD647C5B5D}">
      <dgm:prSet/>
      <dgm:spPr/>
      <dgm:t>
        <a:bodyPr/>
        <a:lstStyle/>
        <a:p>
          <a:endParaRPr lang="en-US"/>
        </a:p>
      </dgm:t>
    </dgm:pt>
    <dgm:pt modelId="{4F480265-A6CD-42EC-9C3B-6F6140FDA606}" type="sibTrans" cxnId="{ACC4C218-59A7-4901-B3A8-DBDD647C5B5D}">
      <dgm:prSet/>
      <dgm:spPr/>
      <dgm:t>
        <a:bodyPr/>
        <a:lstStyle/>
        <a:p>
          <a:endParaRPr lang="en-US"/>
        </a:p>
      </dgm:t>
    </dgm:pt>
    <dgm:pt modelId="{5AF29E8C-1E29-48B4-80D7-2F0BF4E56D1A}">
      <dgm:prSet phldrT="[Text]"/>
      <dgm:spPr/>
      <dgm:t>
        <a:bodyPr/>
        <a:lstStyle/>
        <a:p>
          <a:r>
            <a:rPr lang="en-US" dirty="0"/>
            <a:t>Analysts briefed the CPT on the proposal </a:t>
          </a:r>
        </a:p>
      </dgm:t>
    </dgm:pt>
    <dgm:pt modelId="{647959AE-700E-46DA-AC76-169BB19D7D28}" type="parTrans" cxnId="{E4717C14-8D35-4F5B-82F1-6411D7DCD56D}">
      <dgm:prSet/>
      <dgm:spPr/>
      <dgm:t>
        <a:bodyPr/>
        <a:lstStyle/>
        <a:p>
          <a:endParaRPr lang="en-US"/>
        </a:p>
      </dgm:t>
    </dgm:pt>
    <dgm:pt modelId="{501C4874-DC9F-4BFB-B8BC-FDED2C9B5994}" type="sibTrans" cxnId="{E4717C14-8D35-4F5B-82F1-6411D7DCD56D}">
      <dgm:prSet/>
      <dgm:spPr/>
      <dgm:t>
        <a:bodyPr/>
        <a:lstStyle/>
        <a:p>
          <a:endParaRPr lang="en-US"/>
        </a:p>
      </dgm:t>
    </dgm:pt>
    <dgm:pt modelId="{1AAB0482-3476-432E-B8C0-48E09CAE4A22}">
      <dgm:prSet phldrT="[Text]"/>
      <dgm:spPr/>
      <dgm:t>
        <a:bodyPr/>
        <a:lstStyle/>
        <a:p>
          <a:r>
            <a:rPr lang="en-US" dirty="0"/>
            <a:t>Introduced several questions on the about the relationship between bycatch, abundance and stock dynamics of crab</a:t>
          </a:r>
        </a:p>
      </dgm:t>
    </dgm:pt>
    <dgm:pt modelId="{C526CF65-1E43-414C-B49D-02B82FA33262}" type="parTrans" cxnId="{C45B2E87-2101-41CB-A463-A52CC5567493}">
      <dgm:prSet/>
      <dgm:spPr/>
      <dgm:t>
        <a:bodyPr/>
        <a:lstStyle/>
        <a:p>
          <a:endParaRPr lang="en-US"/>
        </a:p>
      </dgm:t>
    </dgm:pt>
    <dgm:pt modelId="{B950F48A-8C9E-4295-82AA-C9DA6F73B507}" type="sibTrans" cxnId="{C45B2E87-2101-41CB-A463-A52CC5567493}">
      <dgm:prSet/>
      <dgm:spPr/>
      <dgm:t>
        <a:bodyPr/>
        <a:lstStyle/>
        <a:p>
          <a:endParaRPr lang="en-US"/>
        </a:p>
      </dgm:t>
    </dgm:pt>
    <dgm:pt modelId="{F8005F7B-845D-4BD1-AD25-4EBD2DB73E28}">
      <dgm:prSet phldrT="[Text]"/>
      <dgm:spPr/>
      <dgm:t>
        <a:bodyPr/>
        <a:lstStyle/>
        <a:p>
          <a:r>
            <a:rPr lang="en-US" dirty="0"/>
            <a:t>Sept 2020</a:t>
          </a:r>
        </a:p>
      </dgm:t>
    </dgm:pt>
    <dgm:pt modelId="{F888182C-1CF7-4C42-A490-72C12D50AA8D}" type="parTrans" cxnId="{3F46590E-F52B-47AC-8D4C-6BD8634763C2}">
      <dgm:prSet/>
      <dgm:spPr/>
      <dgm:t>
        <a:bodyPr/>
        <a:lstStyle/>
        <a:p>
          <a:endParaRPr lang="en-US"/>
        </a:p>
      </dgm:t>
    </dgm:pt>
    <dgm:pt modelId="{1475974A-7955-401F-99EA-4F8B06A4F90C}" type="sibTrans" cxnId="{3F46590E-F52B-47AC-8D4C-6BD8634763C2}">
      <dgm:prSet/>
      <dgm:spPr/>
      <dgm:t>
        <a:bodyPr/>
        <a:lstStyle/>
        <a:p>
          <a:endParaRPr lang="en-US"/>
        </a:p>
      </dgm:t>
    </dgm:pt>
    <dgm:pt modelId="{CE617220-03AB-479B-A433-BAE1D87123D9}">
      <dgm:prSet phldrT="[Text]"/>
      <dgm:spPr/>
      <dgm:t>
        <a:bodyPr/>
        <a:lstStyle/>
        <a:p>
          <a:r>
            <a:rPr lang="en-US" dirty="0"/>
            <a:t>Assessment authors presented sensitivity analyses on impact of a theoretical increase in bycatch (unobserved mortality)</a:t>
          </a:r>
        </a:p>
      </dgm:t>
    </dgm:pt>
    <dgm:pt modelId="{2B53703A-8951-4DE3-BD2F-037D48F7C948}" type="parTrans" cxnId="{010DE4F9-5FD1-40E0-B086-353556B19219}">
      <dgm:prSet/>
      <dgm:spPr/>
      <dgm:t>
        <a:bodyPr/>
        <a:lstStyle/>
        <a:p>
          <a:endParaRPr lang="en-US"/>
        </a:p>
      </dgm:t>
    </dgm:pt>
    <dgm:pt modelId="{A84A24AD-180E-4C73-B7F4-2B2CD3BF168F}" type="sibTrans" cxnId="{010DE4F9-5FD1-40E0-B086-353556B19219}">
      <dgm:prSet/>
      <dgm:spPr/>
      <dgm:t>
        <a:bodyPr/>
        <a:lstStyle/>
        <a:p>
          <a:endParaRPr lang="en-US"/>
        </a:p>
      </dgm:t>
    </dgm:pt>
    <dgm:pt modelId="{94CBCE32-B786-41C6-84D0-95B73F51E6D8}">
      <dgm:prSet phldrT="[Text]"/>
      <dgm:spPr/>
      <dgm:t>
        <a:bodyPr/>
        <a:lstStyle/>
        <a:p>
          <a:r>
            <a:rPr lang="en-US" dirty="0"/>
            <a:t>Discussed of the impact of unobserved mortality</a:t>
          </a:r>
        </a:p>
      </dgm:t>
    </dgm:pt>
    <dgm:pt modelId="{1A8BBC4C-9027-4447-AA13-C9C1A10C0104}" type="parTrans" cxnId="{013714A9-8AC1-4482-84F2-4D4D9DF227A0}">
      <dgm:prSet/>
      <dgm:spPr/>
      <dgm:t>
        <a:bodyPr/>
        <a:lstStyle/>
        <a:p>
          <a:endParaRPr lang="en-US"/>
        </a:p>
      </dgm:t>
    </dgm:pt>
    <dgm:pt modelId="{01A278B5-B6A0-4BA7-A69E-DAD49F82A4D0}" type="sibTrans" cxnId="{013714A9-8AC1-4482-84F2-4D4D9DF227A0}">
      <dgm:prSet/>
      <dgm:spPr/>
      <dgm:t>
        <a:bodyPr/>
        <a:lstStyle/>
        <a:p>
          <a:endParaRPr lang="en-US"/>
        </a:p>
      </dgm:t>
    </dgm:pt>
    <dgm:pt modelId="{3690B49A-7408-4375-83B3-7ED7347EE9D0}">
      <dgm:prSet phldrT="[Text]"/>
      <dgm:spPr/>
      <dgm:t>
        <a:bodyPr/>
        <a:lstStyle/>
        <a:p>
          <a:r>
            <a:rPr lang="en-US" dirty="0"/>
            <a:t>Jan 2021</a:t>
          </a:r>
        </a:p>
      </dgm:t>
    </dgm:pt>
    <dgm:pt modelId="{88F68AAF-143E-4D88-960F-95E2C643FFDA}" type="parTrans" cxnId="{37213648-C90E-4F3B-B71C-CC50C478B682}">
      <dgm:prSet/>
      <dgm:spPr/>
      <dgm:t>
        <a:bodyPr/>
        <a:lstStyle/>
        <a:p>
          <a:endParaRPr lang="en-US"/>
        </a:p>
      </dgm:t>
    </dgm:pt>
    <dgm:pt modelId="{B91DD017-16FE-489C-B2E0-E8CA5421A89C}" type="sibTrans" cxnId="{37213648-C90E-4F3B-B71C-CC50C478B682}">
      <dgm:prSet/>
      <dgm:spPr/>
      <dgm:t>
        <a:bodyPr/>
        <a:lstStyle/>
        <a:p>
          <a:endParaRPr lang="en-US"/>
        </a:p>
      </dgm:t>
    </dgm:pt>
    <dgm:pt modelId="{B565CFB7-68DD-4C2E-8098-03147E83FD1F}">
      <dgm:prSet phldrT="[Text]"/>
      <dgm:spPr/>
      <dgm:t>
        <a:bodyPr/>
        <a:lstStyle/>
        <a:p>
          <a:r>
            <a:rPr lang="en-US" dirty="0"/>
            <a:t>CPT update on Preliminary/ Initial review analysis </a:t>
          </a:r>
        </a:p>
      </dgm:t>
    </dgm:pt>
    <dgm:pt modelId="{8181A201-B1A3-44A1-ADCB-47537759D293}" type="parTrans" cxnId="{E9F8E091-6EB6-451F-B5B6-6509CB6B3D95}">
      <dgm:prSet/>
      <dgm:spPr/>
      <dgm:t>
        <a:bodyPr/>
        <a:lstStyle/>
        <a:p>
          <a:endParaRPr lang="en-US"/>
        </a:p>
      </dgm:t>
    </dgm:pt>
    <dgm:pt modelId="{1A8AB98C-F7F3-4DA5-89AF-D4D35B8F3BEB}" type="sibTrans" cxnId="{E9F8E091-6EB6-451F-B5B6-6509CB6B3D95}">
      <dgm:prSet/>
      <dgm:spPr/>
      <dgm:t>
        <a:bodyPr/>
        <a:lstStyle/>
        <a:p>
          <a:endParaRPr lang="en-US"/>
        </a:p>
      </dgm:t>
    </dgm:pt>
    <dgm:pt modelId="{AD60077C-23F2-4905-B117-16F17052F03F}" type="pres">
      <dgm:prSet presAssocID="{4B5C3F30-6BD8-4886-B4D6-E814F156BFF5}" presName="linearFlow" presStyleCnt="0">
        <dgm:presLayoutVars>
          <dgm:dir/>
          <dgm:animLvl val="lvl"/>
          <dgm:resizeHandles val="exact"/>
        </dgm:presLayoutVars>
      </dgm:prSet>
      <dgm:spPr/>
    </dgm:pt>
    <dgm:pt modelId="{1700CCB9-9CA1-4E6A-98E5-F3BFDE5A5545}" type="pres">
      <dgm:prSet presAssocID="{7D3DE9AF-41E5-4C03-91F6-1E468323AB3C}" presName="composite" presStyleCnt="0"/>
      <dgm:spPr/>
    </dgm:pt>
    <dgm:pt modelId="{CB3AD847-4648-4DBE-BB42-08D7273238F8}" type="pres">
      <dgm:prSet presAssocID="{7D3DE9AF-41E5-4C03-91F6-1E468323AB3C}" presName="parentText" presStyleLbl="alignNode1" presStyleIdx="0" presStyleCnt="4">
        <dgm:presLayoutVars>
          <dgm:chMax val="1"/>
          <dgm:bulletEnabled val="1"/>
        </dgm:presLayoutVars>
      </dgm:prSet>
      <dgm:spPr/>
    </dgm:pt>
    <dgm:pt modelId="{97B6D53B-1635-4106-919E-FAE571B90A8F}" type="pres">
      <dgm:prSet presAssocID="{7D3DE9AF-41E5-4C03-91F6-1E468323AB3C}" presName="descendantText" presStyleLbl="alignAcc1" presStyleIdx="0" presStyleCnt="4">
        <dgm:presLayoutVars>
          <dgm:bulletEnabled val="1"/>
        </dgm:presLayoutVars>
      </dgm:prSet>
      <dgm:spPr/>
    </dgm:pt>
    <dgm:pt modelId="{B5B81B31-3A4B-4C3B-B650-72712084687C}" type="pres">
      <dgm:prSet presAssocID="{1E8CC228-525E-4B02-A043-331A2E5FC6B7}" presName="sp" presStyleCnt="0"/>
      <dgm:spPr/>
    </dgm:pt>
    <dgm:pt modelId="{6E706A40-B34F-46D7-B951-5A63A99A83B8}" type="pres">
      <dgm:prSet presAssocID="{0C25E61C-F91E-4D79-BB64-3C72ADA0D7F8}" presName="composite" presStyleCnt="0"/>
      <dgm:spPr/>
    </dgm:pt>
    <dgm:pt modelId="{DE57D59C-7831-4637-BFA5-BA7B8D975550}" type="pres">
      <dgm:prSet presAssocID="{0C25E61C-F91E-4D79-BB64-3C72ADA0D7F8}" presName="parentText" presStyleLbl="alignNode1" presStyleIdx="1" presStyleCnt="4">
        <dgm:presLayoutVars>
          <dgm:chMax val="1"/>
          <dgm:bulletEnabled val="1"/>
        </dgm:presLayoutVars>
      </dgm:prSet>
      <dgm:spPr/>
    </dgm:pt>
    <dgm:pt modelId="{20F8F5E5-86E0-455D-A48F-949FEACF150C}" type="pres">
      <dgm:prSet presAssocID="{0C25E61C-F91E-4D79-BB64-3C72ADA0D7F8}" presName="descendantText" presStyleLbl="alignAcc1" presStyleIdx="1" presStyleCnt="4">
        <dgm:presLayoutVars>
          <dgm:bulletEnabled val="1"/>
        </dgm:presLayoutVars>
      </dgm:prSet>
      <dgm:spPr/>
    </dgm:pt>
    <dgm:pt modelId="{53355440-EB09-49F2-98B8-0B80553296E0}" type="pres">
      <dgm:prSet presAssocID="{4F480265-A6CD-42EC-9C3B-6F6140FDA606}" presName="sp" presStyleCnt="0"/>
      <dgm:spPr/>
    </dgm:pt>
    <dgm:pt modelId="{4125505C-4791-4E7F-B4DD-5F1E567A2FC7}" type="pres">
      <dgm:prSet presAssocID="{F8005F7B-845D-4BD1-AD25-4EBD2DB73E28}" presName="composite" presStyleCnt="0"/>
      <dgm:spPr/>
    </dgm:pt>
    <dgm:pt modelId="{B29574CE-B839-4263-9CBF-B89AAA6F9C2E}" type="pres">
      <dgm:prSet presAssocID="{F8005F7B-845D-4BD1-AD25-4EBD2DB73E28}" presName="parentText" presStyleLbl="alignNode1" presStyleIdx="2" presStyleCnt="4">
        <dgm:presLayoutVars>
          <dgm:chMax val="1"/>
          <dgm:bulletEnabled val="1"/>
        </dgm:presLayoutVars>
      </dgm:prSet>
      <dgm:spPr/>
    </dgm:pt>
    <dgm:pt modelId="{C91E88E4-792E-4204-95B3-C771B58341D5}" type="pres">
      <dgm:prSet presAssocID="{F8005F7B-845D-4BD1-AD25-4EBD2DB73E28}" presName="descendantText" presStyleLbl="alignAcc1" presStyleIdx="2" presStyleCnt="4">
        <dgm:presLayoutVars>
          <dgm:bulletEnabled val="1"/>
        </dgm:presLayoutVars>
      </dgm:prSet>
      <dgm:spPr/>
    </dgm:pt>
    <dgm:pt modelId="{3964CC1A-78C9-4825-A30F-B0C40193B789}" type="pres">
      <dgm:prSet presAssocID="{1475974A-7955-401F-99EA-4F8B06A4F90C}" presName="sp" presStyleCnt="0"/>
      <dgm:spPr/>
    </dgm:pt>
    <dgm:pt modelId="{44877539-E4CD-4F1F-9E0F-A38D239A38D9}" type="pres">
      <dgm:prSet presAssocID="{3690B49A-7408-4375-83B3-7ED7347EE9D0}" presName="composite" presStyleCnt="0"/>
      <dgm:spPr/>
    </dgm:pt>
    <dgm:pt modelId="{3F3B05B4-78DA-4015-9872-9C77473FBA54}" type="pres">
      <dgm:prSet presAssocID="{3690B49A-7408-4375-83B3-7ED7347EE9D0}" presName="parentText" presStyleLbl="alignNode1" presStyleIdx="3" presStyleCnt="4">
        <dgm:presLayoutVars>
          <dgm:chMax val="1"/>
          <dgm:bulletEnabled val="1"/>
        </dgm:presLayoutVars>
      </dgm:prSet>
      <dgm:spPr/>
    </dgm:pt>
    <dgm:pt modelId="{F39AE6CC-7011-44EF-A10A-35285257650C}" type="pres">
      <dgm:prSet presAssocID="{3690B49A-7408-4375-83B3-7ED7347EE9D0}" presName="descendantText" presStyleLbl="alignAcc1" presStyleIdx="3" presStyleCnt="4">
        <dgm:presLayoutVars>
          <dgm:bulletEnabled val="1"/>
        </dgm:presLayoutVars>
      </dgm:prSet>
      <dgm:spPr/>
    </dgm:pt>
  </dgm:ptLst>
  <dgm:cxnLst>
    <dgm:cxn modelId="{7EEBE408-B2C8-45AE-A965-868822D81E9A}" type="presOf" srcId="{B565CFB7-68DD-4C2E-8098-03147E83FD1F}" destId="{F39AE6CC-7011-44EF-A10A-35285257650C}" srcOrd="0" destOrd="0" presId="urn:microsoft.com/office/officeart/2005/8/layout/chevron2"/>
    <dgm:cxn modelId="{28F73C09-E9D2-41FB-A4F2-2CDA10B7BBCD}" type="presOf" srcId="{3690B49A-7408-4375-83B3-7ED7347EE9D0}" destId="{3F3B05B4-78DA-4015-9872-9C77473FBA54}" srcOrd="0" destOrd="0" presId="urn:microsoft.com/office/officeart/2005/8/layout/chevron2"/>
    <dgm:cxn modelId="{625A680C-1F6E-42C6-94DA-BEF7274C2BAC}" type="presOf" srcId="{94CBCE32-B786-41C6-84D0-95B73F51E6D8}" destId="{20F8F5E5-86E0-455D-A48F-949FEACF150C}" srcOrd="0" destOrd="2" presId="urn:microsoft.com/office/officeart/2005/8/layout/chevron2"/>
    <dgm:cxn modelId="{3F46590E-F52B-47AC-8D4C-6BD8634763C2}" srcId="{4B5C3F30-6BD8-4886-B4D6-E814F156BFF5}" destId="{F8005F7B-845D-4BD1-AD25-4EBD2DB73E28}" srcOrd="2" destOrd="0" parTransId="{F888182C-1CF7-4C42-A490-72C12D50AA8D}" sibTransId="{1475974A-7955-401F-99EA-4F8B06A4F90C}"/>
    <dgm:cxn modelId="{E4717C14-8D35-4F5B-82F1-6411D7DCD56D}" srcId="{0C25E61C-F91E-4D79-BB64-3C72ADA0D7F8}" destId="{5AF29E8C-1E29-48B4-80D7-2F0BF4E56D1A}" srcOrd="0" destOrd="0" parTransId="{647959AE-700E-46DA-AC76-169BB19D7D28}" sibTransId="{501C4874-DC9F-4BFB-B8BC-FDED2C9B5994}"/>
    <dgm:cxn modelId="{ACC4C218-59A7-4901-B3A8-DBDD647C5B5D}" srcId="{4B5C3F30-6BD8-4886-B4D6-E814F156BFF5}" destId="{0C25E61C-F91E-4D79-BB64-3C72ADA0D7F8}" srcOrd="1" destOrd="0" parTransId="{0C2C3C30-B52C-4CCF-A5E7-0468B0BAF9F4}" sibTransId="{4F480265-A6CD-42EC-9C3B-6F6140FDA606}"/>
    <dgm:cxn modelId="{BF8A822F-DAEE-4370-A57D-182C0EC745FF}" type="presOf" srcId="{1F68103A-1F61-4E45-8AC4-A95C0D6A7113}" destId="{97B6D53B-1635-4106-919E-FAE571B90A8F}" srcOrd="0" destOrd="0" presId="urn:microsoft.com/office/officeart/2005/8/layout/chevron2"/>
    <dgm:cxn modelId="{AAF90134-1E38-4D80-B024-A7F1E7D18010}" type="presOf" srcId="{CE617220-03AB-479B-A433-BAE1D87123D9}" destId="{C91E88E4-792E-4204-95B3-C771B58341D5}" srcOrd="0" destOrd="0" presId="urn:microsoft.com/office/officeart/2005/8/layout/chevron2"/>
    <dgm:cxn modelId="{D807D234-6565-489A-B21B-85AE263185E4}" type="presOf" srcId="{5AF29E8C-1E29-48B4-80D7-2F0BF4E56D1A}" destId="{20F8F5E5-86E0-455D-A48F-949FEACF150C}" srcOrd="0" destOrd="0" presId="urn:microsoft.com/office/officeart/2005/8/layout/chevron2"/>
    <dgm:cxn modelId="{37213648-C90E-4F3B-B71C-CC50C478B682}" srcId="{4B5C3F30-6BD8-4886-B4D6-E814F156BFF5}" destId="{3690B49A-7408-4375-83B3-7ED7347EE9D0}" srcOrd="3" destOrd="0" parTransId="{88F68AAF-143E-4D88-960F-95E2C643FFDA}" sibTransId="{B91DD017-16FE-489C-B2E0-E8CA5421A89C}"/>
    <dgm:cxn modelId="{56CB3D4C-0697-452E-BE0F-BF00C0805BE6}" srcId="{7D3DE9AF-41E5-4C03-91F6-1E468323AB3C}" destId="{8DF377ED-7217-43BC-8D81-2BC8400AD1BA}" srcOrd="1" destOrd="0" parTransId="{91B75E8D-EB6F-4AC2-9406-0189E112E732}" sibTransId="{B445D92B-82AB-469B-A619-6AC4E2475624}"/>
    <dgm:cxn modelId="{4A2F5481-8724-4856-8B08-92BACF9CE0B2}" type="presOf" srcId="{7D3DE9AF-41E5-4C03-91F6-1E468323AB3C}" destId="{CB3AD847-4648-4DBE-BB42-08D7273238F8}" srcOrd="0" destOrd="0" presId="urn:microsoft.com/office/officeart/2005/8/layout/chevron2"/>
    <dgm:cxn modelId="{C45B2E87-2101-41CB-A463-A52CC5567493}" srcId="{0C25E61C-F91E-4D79-BB64-3C72ADA0D7F8}" destId="{1AAB0482-3476-432E-B8C0-48E09CAE4A22}" srcOrd="1" destOrd="0" parTransId="{C526CF65-1E43-414C-B49D-02B82FA33262}" sibTransId="{B950F48A-8C9E-4295-82AA-C9DA6F73B507}"/>
    <dgm:cxn modelId="{13EE128B-A012-434A-9535-346C60DEC75C}" type="presOf" srcId="{F8005F7B-845D-4BD1-AD25-4EBD2DB73E28}" destId="{B29574CE-B839-4263-9CBF-B89AAA6F9C2E}" srcOrd="0" destOrd="0" presId="urn:microsoft.com/office/officeart/2005/8/layout/chevron2"/>
    <dgm:cxn modelId="{CA1EF08B-F7C4-4FAC-91A0-AD80533D8949}" type="presOf" srcId="{4B5C3F30-6BD8-4886-B4D6-E814F156BFF5}" destId="{AD60077C-23F2-4905-B117-16F17052F03F}" srcOrd="0" destOrd="0" presId="urn:microsoft.com/office/officeart/2005/8/layout/chevron2"/>
    <dgm:cxn modelId="{E7904A90-0F92-4F12-B92C-5DD9DA60BE7C}" srcId="{4B5C3F30-6BD8-4886-B4D6-E814F156BFF5}" destId="{7D3DE9AF-41E5-4C03-91F6-1E468323AB3C}" srcOrd="0" destOrd="0" parTransId="{869DDBDF-B4DB-40D1-8208-D776727BDEF9}" sibTransId="{1E8CC228-525E-4B02-A043-331A2E5FC6B7}"/>
    <dgm:cxn modelId="{E9F8E091-6EB6-451F-B5B6-6509CB6B3D95}" srcId="{3690B49A-7408-4375-83B3-7ED7347EE9D0}" destId="{B565CFB7-68DD-4C2E-8098-03147E83FD1F}" srcOrd="0" destOrd="0" parTransId="{8181A201-B1A3-44A1-ADCB-47537759D293}" sibTransId="{1A8AB98C-F7F3-4DA5-89AF-D4D35B8F3BEB}"/>
    <dgm:cxn modelId="{7483ACA3-F59E-4F3F-868B-2416CFB2C2B2}" type="presOf" srcId="{0C25E61C-F91E-4D79-BB64-3C72ADA0D7F8}" destId="{DE57D59C-7831-4637-BFA5-BA7B8D975550}" srcOrd="0" destOrd="0" presId="urn:microsoft.com/office/officeart/2005/8/layout/chevron2"/>
    <dgm:cxn modelId="{013714A9-8AC1-4482-84F2-4D4D9DF227A0}" srcId="{0C25E61C-F91E-4D79-BB64-3C72ADA0D7F8}" destId="{94CBCE32-B786-41C6-84D0-95B73F51E6D8}" srcOrd="2" destOrd="0" parTransId="{1A8BBC4C-9027-4447-AA13-C9C1A10C0104}" sibTransId="{01A278B5-B6A0-4BA7-A69E-DAD49F82A4D0}"/>
    <dgm:cxn modelId="{256685BB-6624-4E60-8F76-C80B89F12FFE}" type="presOf" srcId="{8DF377ED-7217-43BC-8D81-2BC8400AD1BA}" destId="{97B6D53B-1635-4106-919E-FAE571B90A8F}" srcOrd="0" destOrd="1" presId="urn:microsoft.com/office/officeart/2005/8/layout/chevron2"/>
    <dgm:cxn modelId="{687788D9-8583-4AF1-8053-546DA1B86F11}" srcId="{7D3DE9AF-41E5-4C03-91F6-1E468323AB3C}" destId="{1F68103A-1F61-4E45-8AC4-A95C0D6A7113}" srcOrd="0" destOrd="0" parTransId="{C05A6EC7-CE5A-4AA0-BF4E-B46E498BA732}" sibTransId="{AC588D29-120B-4BAB-A43A-19427F9696D7}"/>
    <dgm:cxn modelId="{FDDC5DDD-135A-424A-8EC6-843B0FD5EA56}" type="presOf" srcId="{1AAB0482-3476-432E-B8C0-48E09CAE4A22}" destId="{20F8F5E5-86E0-455D-A48F-949FEACF150C}" srcOrd="0" destOrd="1" presId="urn:microsoft.com/office/officeart/2005/8/layout/chevron2"/>
    <dgm:cxn modelId="{010DE4F9-5FD1-40E0-B086-353556B19219}" srcId="{F8005F7B-845D-4BD1-AD25-4EBD2DB73E28}" destId="{CE617220-03AB-479B-A433-BAE1D87123D9}" srcOrd="0" destOrd="0" parTransId="{2B53703A-8951-4DE3-BD2F-037D48F7C948}" sibTransId="{A84A24AD-180E-4C73-B7F4-2B2CD3BF168F}"/>
    <dgm:cxn modelId="{8F4AC710-0305-4EE3-80BF-133B98FCBC31}" type="presParOf" srcId="{AD60077C-23F2-4905-B117-16F17052F03F}" destId="{1700CCB9-9CA1-4E6A-98E5-F3BFDE5A5545}" srcOrd="0" destOrd="0" presId="urn:microsoft.com/office/officeart/2005/8/layout/chevron2"/>
    <dgm:cxn modelId="{25CEB3A7-8FAD-4AAA-8888-3028AC9DC920}" type="presParOf" srcId="{1700CCB9-9CA1-4E6A-98E5-F3BFDE5A5545}" destId="{CB3AD847-4648-4DBE-BB42-08D7273238F8}" srcOrd="0" destOrd="0" presId="urn:microsoft.com/office/officeart/2005/8/layout/chevron2"/>
    <dgm:cxn modelId="{56BB4314-790F-4A3A-9210-CE6C4D96F3F5}" type="presParOf" srcId="{1700CCB9-9CA1-4E6A-98E5-F3BFDE5A5545}" destId="{97B6D53B-1635-4106-919E-FAE571B90A8F}" srcOrd="1" destOrd="0" presId="urn:microsoft.com/office/officeart/2005/8/layout/chevron2"/>
    <dgm:cxn modelId="{943B9A99-3E44-4F2F-8C00-9AE2C445C37C}" type="presParOf" srcId="{AD60077C-23F2-4905-B117-16F17052F03F}" destId="{B5B81B31-3A4B-4C3B-B650-72712084687C}" srcOrd="1" destOrd="0" presId="urn:microsoft.com/office/officeart/2005/8/layout/chevron2"/>
    <dgm:cxn modelId="{B1831679-46A1-4C47-B1FF-92C94B8331E3}" type="presParOf" srcId="{AD60077C-23F2-4905-B117-16F17052F03F}" destId="{6E706A40-B34F-46D7-B951-5A63A99A83B8}" srcOrd="2" destOrd="0" presId="urn:microsoft.com/office/officeart/2005/8/layout/chevron2"/>
    <dgm:cxn modelId="{3188DF2E-BB28-46AD-AB25-2D69F3ADDF11}" type="presParOf" srcId="{6E706A40-B34F-46D7-B951-5A63A99A83B8}" destId="{DE57D59C-7831-4637-BFA5-BA7B8D975550}" srcOrd="0" destOrd="0" presId="urn:microsoft.com/office/officeart/2005/8/layout/chevron2"/>
    <dgm:cxn modelId="{49619B97-E767-48EF-87D1-442C123CB413}" type="presParOf" srcId="{6E706A40-B34F-46D7-B951-5A63A99A83B8}" destId="{20F8F5E5-86E0-455D-A48F-949FEACF150C}" srcOrd="1" destOrd="0" presId="urn:microsoft.com/office/officeart/2005/8/layout/chevron2"/>
    <dgm:cxn modelId="{002011E5-C026-48C9-B810-DDDB346A67AD}" type="presParOf" srcId="{AD60077C-23F2-4905-B117-16F17052F03F}" destId="{53355440-EB09-49F2-98B8-0B80553296E0}" srcOrd="3" destOrd="0" presId="urn:microsoft.com/office/officeart/2005/8/layout/chevron2"/>
    <dgm:cxn modelId="{889F498A-525B-4859-B087-E2AFD084010B}" type="presParOf" srcId="{AD60077C-23F2-4905-B117-16F17052F03F}" destId="{4125505C-4791-4E7F-B4DD-5F1E567A2FC7}" srcOrd="4" destOrd="0" presId="urn:microsoft.com/office/officeart/2005/8/layout/chevron2"/>
    <dgm:cxn modelId="{AA4A1BF3-06DB-4412-9870-DB374912ABE0}" type="presParOf" srcId="{4125505C-4791-4E7F-B4DD-5F1E567A2FC7}" destId="{B29574CE-B839-4263-9CBF-B89AAA6F9C2E}" srcOrd="0" destOrd="0" presId="urn:microsoft.com/office/officeart/2005/8/layout/chevron2"/>
    <dgm:cxn modelId="{3F2917DF-532B-4EBD-BEDA-63ABA9AC8BF3}" type="presParOf" srcId="{4125505C-4791-4E7F-B4DD-5F1E567A2FC7}" destId="{C91E88E4-792E-4204-95B3-C771B58341D5}" srcOrd="1" destOrd="0" presId="urn:microsoft.com/office/officeart/2005/8/layout/chevron2"/>
    <dgm:cxn modelId="{380F43E9-1315-4079-B020-BC76B9027C1F}" type="presParOf" srcId="{AD60077C-23F2-4905-B117-16F17052F03F}" destId="{3964CC1A-78C9-4825-A30F-B0C40193B789}" srcOrd="5" destOrd="0" presId="urn:microsoft.com/office/officeart/2005/8/layout/chevron2"/>
    <dgm:cxn modelId="{95E640D3-6206-4ACA-BC67-DEFAF35E0EDE}" type="presParOf" srcId="{AD60077C-23F2-4905-B117-16F17052F03F}" destId="{44877539-E4CD-4F1F-9E0F-A38D239A38D9}" srcOrd="6" destOrd="0" presId="urn:microsoft.com/office/officeart/2005/8/layout/chevron2"/>
    <dgm:cxn modelId="{BA6F8C9C-8C58-4E47-8DB0-473E136AD8B2}" type="presParOf" srcId="{44877539-E4CD-4F1F-9E0F-A38D239A38D9}" destId="{3F3B05B4-78DA-4015-9872-9C77473FBA54}" srcOrd="0" destOrd="0" presId="urn:microsoft.com/office/officeart/2005/8/layout/chevron2"/>
    <dgm:cxn modelId="{5441DE67-91E2-4C04-999B-CAEF13F02B74}" type="presParOf" srcId="{44877539-E4CD-4F1F-9E0F-A38D239A38D9}" destId="{F39AE6CC-7011-44EF-A10A-35285257650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AD847-4648-4DBE-BB42-08D7273238F8}">
      <dsp:nvSpPr>
        <dsp:cNvPr id="0" name=""/>
        <dsp:cNvSpPr/>
      </dsp:nvSpPr>
      <dsp:spPr>
        <a:xfrm rot="5400000">
          <a:off x="-206553" y="206750"/>
          <a:ext cx="1377024" cy="963917"/>
        </a:xfrm>
        <a:prstGeom prst="chevron">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Dec 2019</a:t>
          </a:r>
        </a:p>
      </dsp:txBody>
      <dsp:txXfrm rot="-5400000">
        <a:off x="1" y="482156"/>
        <a:ext cx="963917" cy="413107"/>
      </dsp:txXfrm>
    </dsp:sp>
    <dsp:sp modelId="{97B6D53B-1635-4106-919E-FAE571B90A8F}">
      <dsp:nvSpPr>
        <dsp:cNvPr id="0" name=""/>
        <dsp:cNvSpPr/>
      </dsp:nvSpPr>
      <dsp:spPr>
        <a:xfrm rot="5400000">
          <a:off x="5433420" y="-4469305"/>
          <a:ext cx="895066" cy="9834071"/>
        </a:xfrm>
        <a:prstGeom prst="round2Same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Council received public testimony on this issue</a:t>
          </a:r>
        </a:p>
        <a:p>
          <a:pPr marL="114300" lvl="1" indent="-114300" algn="l" defTabSz="622300">
            <a:lnSpc>
              <a:spcPct val="90000"/>
            </a:lnSpc>
            <a:spcBef>
              <a:spcPct val="0"/>
            </a:spcBef>
            <a:spcAft>
              <a:spcPct val="15000"/>
            </a:spcAft>
            <a:buChar char="•"/>
          </a:pPr>
          <a:r>
            <a:rPr lang="en-US" sz="1400" kern="1200" dirty="0"/>
            <a:t>Initiated a preliminary/ initial review analysis</a:t>
          </a:r>
        </a:p>
      </dsp:txBody>
      <dsp:txXfrm rot="-5400000">
        <a:off x="963918" y="43891"/>
        <a:ext cx="9790377" cy="807678"/>
      </dsp:txXfrm>
    </dsp:sp>
    <dsp:sp modelId="{DE57D59C-7831-4637-BFA5-BA7B8D975550}">
      <dsp:nvSpPr>
        <dsp:cNvPr id="0" name=""/>
        <dsp:cNvSpPr/>
      </dsp:nvSpPr>
      <dsp:spPr>
        <a:xfrm rot="5400000">
          <a:off x="-206553" y="1438346"/>
          <a:ext cx="1377024" cy="963917"/>
        </a:xfrm>
        <a:prstGeom prst="chevron">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May 2020</a:t>
          </a:r>
        </a:p>
      </dsp:txBody>
      <dsp:txXfrm rot="-5400000">
        <a:off x="1" y="1713752"/>
        <a:ext cx="963917" cy="413107"/>
      </dsp:txXfrm>
    </dsp:sp>
    <dsp:sp modelId="{20F8F5E5-86E0-455D-A48F-949FEACF150C}">
      <dsp:nvSpPr>
        <dsp:cNvPr id="0" name=""/>
        <dsp:cNvSpPr/>
      </dsp:nvSpPr>
      <dsp:spPr>
        <a:xfrm rot="5400000">
          <a:off x="5433420" y="-3237709"/>
          <a:ext cx="895066" cy="9834071"/>
        </a:xfrm>
        <a:prstGeom prst="round2Same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Analysts briefed the CPT on the proposal </a:t>
          </a:r>
        </a:p>
        <a:p>
          <a:pPr marL="114300" lvl="1" indent="-114300" algn="l" defTabSz="622300">
            <a:lnSpc>
              <a:spcPct val="90000"/>
            </a:lnSpc>
            <a:spcBef>
              <a:spcPct val="0"/>
            </a:spcBef>
            <a:spcAft>
              <a:spcPct val="15000"/>
            </a:spcAft>
            <a:buChar char="•"/>
          </a:pPr>
          <a:r>
            <a:rPr lang="en-US" sz="1400" kern="1200" dirty="0"/>
            <a:t>Introduced several questions on the about the relationship between bycatch, abundance and stock dynamics of crab</a:t>
          </a:r>
        </a:p>
        <a:p>
          <a:pPr marL="114300" lvl="1" indent="-114300" algn="l" defTabSz="622300">
            <a:lnSpc>
              <a:spcPct val="90000"/>
            </a:lnSpc>
            <a:spcBef>
              <a:spcPct val="0"/>
            </a:spcBef>
            <a:spcAft>
              <a:spcPct val="15000"/>
            </a:spcAft>
            <a:buChar char="•"/>
          </a:pPr>
          <a:r>
            <a:rPr lang="en-US" sz="1400" kern="1200" dirty="0"/>
            <a:t>Discussed of the impact of unobserved mortality</a:t>
          </a:r>
        </a:p>
      </dsp:txBody>
      <dsp:txXfrm rot="-5400000">
        <a:off x="963918" y="1275487"/>
        <a:ext cx="9790377" cy="807678"/>
      </dsp:txXfrm>
    </dsp:sp>
    <dsp:sp modelId="{B29574CE-B839-4263-9CBF-B89AAA6F9C2E}">
      <dsp:nvSpPr>
        <dsp:cNvPr id="0" name=""/>
        <dsp:cNvSpPr/>
      </dsp:nvSpPr>
      <dsp:spPr>
        <a:xfrm rot="5400000">
          <a:off x="-206553" y="2669942"/>
          <a:ext cx="1377024" cy="963917"/>
        </a:xfrm>
        <a:prstGeom prst="chevron">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Sept 2020</a:t>
          </a:r>
        </a:p>
      </dsp:txBody>
      <dsp:txXfrm rot="-5400000">
        <a:off x="1" y="2945348"/>
        <a:ext cx="963917" cy="413107"/>
      </dsp:txXfrm>
    </dsp:sp>
    <dsp:sp modelId="{C91E88E4-792E-4204-95B3-C771B58341D5}">
      <dsp:nvSpPr>
        <dsp:cNvPr id="0" name=""/>
        <dsp:cNvSpPr/>
      </dsp:nvSpPr>
      <dsp:spPr>
        <a:xfrm rot="5400000">
          <a:off x="5433420" y="-2006113"/>
          <a:ext cx="895066" cy="9834071"/>
        </a:xfrm>
        <a:prstGeom prst="round2Same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Assessment authors presented sensitivity analyses on impact of a theoretical increase in bycatch (unobserved mortality)</a:t>
          </a:r>
        </a:p>
      </dsp:txBody>
      <dsp:txXfrm rot="-5400000">
        <a:off x="963918" y="2507083"/>
        <a:ext cx="9790377" cy="807678"/>
      </dsp:txXfrm>
    </dsp:sp>
    <dsp:sp modelId="{3F3B05B4-78DA-4015-9872-9C77473FBA54}">
      <dsp:nvSpPr>
        <dsp:cNvPr id="0" name=""/>
        <dsp:cNvSpPr/>
      </dsp:nvSpPr>
      <dsp:spPr>
        <a:xfrm rot="5400000">
          <a:off x="-206553" y="3901539"/>
          <a:ext cx="1377024" cy="963917"/>
        </a:xfrm>
        <a:prstGeom prst="chevron">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Jan 2021</a:t>
          </a:r>
        </a:p>
      </dsp:txBody>
      <dsp:txXfrm rot="-5400000">
        <a:off x="1" y="4176945"/>
        <a:ext cx="963917" cy="413107"/>
      </dsp:txXfrm>
    </dsp:sp>
    <dsp:sp modelId="{F39AE6CC-7011-44EF-A10A-35285257650C}">
      <dsp:nvSpPr>
        <dsp:cNvPr id="0" name=""/>
        <dsp:cNvSpPr/>
      </dsp:nvSpPr>
      <dsp:spPr>
        <a:xfrm rot="5400000">
          <a:off x="5433420" y="-774517"/>
          <a:ext cx="895066" cy="9834071"/>
        </a:xfrm>
        <a:prstGeom prst="round2Same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CPT update on Preliminary/ Initial review analysis </a:t>
          </a:r>
        </a:p>
      </dsp:txBody>
      <dsp:txXfrm rot="-5400000">
        <a:off x="963918" y="3738679"/>
        <a:ext cx="9790377" cy="8076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22FD1-9E74-41C8-9E0A-D3E5EAA0B623}"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F55CA-4078-4AD8-9448-9D57C3B53FC7}" type="slidenum">
              <a:rPr lang="en-US" smtClean="0"/>
              <a:t>‹#›</a:t>
            </a:fld>
            <a:endParaRPr lang="en-US"/>
          </a:p>
        </p:txBody>
      </p:sp>
    </p:spTree>
    <p:extLst>
      <p:ext uri="{BB962C8B-B14F-4D97-AF65-F5344CB8AC3E}">
        <p14:creationId xmlns:p14="http://schemas.microsoft.com/office/powerpoint/2010/main" val="303205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FEF55CA-4078-4AD8-9448-9D57C3B53FC7}" type="slidenum">
              <a:rPr lang="en-US" smtClean="0"/>
              <a:t>1</a:t>
            </a:fld>
            <a:endParaRPr lang="en-US"/>
          </a:p>
        </p:txBody>
      </p:sp>
    </p:spTree>
    <p:extLst>
      <p:ext uri="{BB962C8B-B14F-4D97-AF65-F5344CB8AC3E}">
        <p14:creationId xmlns:p14="http://schemas.microsoft.com/office/powerpoint/2010/main" val="407310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10</a:t>
            </a:fld>
            <a:endParaRPr lang="en-US"/>
          </a:p>
        </p:txBody>
      </p:sp>
    </p:spTree>
    <p:extLst>
      <p:ext uri="{BB962C8B-B14F-4D97-AF65-F5344CB8AC3E}">
        <p14:creationId xmlns:p14="http://schemas.microsoft.com/office/powerpoint/2010/main" val="240512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8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11</a:t>
            </a:fld>
            <a:endParaRPr lang="en-US"/>
          </a:p>
        </p:txBody>
      </p:sp>
    </p:spTree>
    <p:extLst>
      <p:ext uri="{BB962C8B-B14F-4D97-AF65-F5344CB8AC3E}">
        <p14:creationId xmlns:p14="http://schemas.microsoft.com/office/powerpoint/2010/main" val="3207011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12</a:t>
            </a:fld>
            <a:endParaRPr lang="en-US"/>
          </a:p>
        </p:txBody>
      </p:sp>
    </p:spTree>
    <p:extLst>
      <p:ext uri="{BB962C8B-B14F-4D97-AF65-F5344CB8AC3E}">
        <p14:creationId xmlns:p14="http://schemas.microsoft.com/office/powerpoint/2010/main" val="1194060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13</a:t>
            </a:fld>
            <a:endParaRPr lang="en-US"/>
          </a:p>
        </p:txBody>
      </p:sp>
    </p:spTree>
    <p:extLst>
      <p:ext uri="{BB962C8B-B14F-4D97-AF65-F5344CB8AC3E}">
        <p14:creationId xmlns:p14="http://schemas.microsoft.com/office/powerpoint/2010/main" val="1703746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14</a:t>
            </a:fld>
            <a:endParaRPr lang="en-US"/>
          </a:p>
        </p:txBody>
      </p:sp>
    </p:spTree>
    <p:extLst>
      <p:ext uri="{BB962C8B-B14F-4D97-AF65-F5344CB8AC3E}">
        <p14:creationId xmlns:p14="http://schemas.microsoft.com/office/powerpoint/2010/main" val="895442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15</a:t>
            </a:fld>
            <a:endParaRPr lang="en-US"/>
          </a:p>
        </p:txBody>
      </p:sp>
    </p:spTree>
    <p:extLst>
      <p:ext uri="{BB962C8B-B14F-4D97-AF65-F5344CB8AC3E}">
        <p14:creationId xmlns:p14="http://schemas.microsoft.com/office/powerpoint/2010/main" val="1623504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16</a:t>
            </a:fld>
            <a:endParaRPr lang="en-US"/>
          </a:p>
        </p:txBody>
      </p:sp>
    </p:spTree>
    <p:extLst>
      <p:ext uri="{BB962C8B-B14F-4D97-AF65-F5344CB8AC3E}">
        <p14:creationId xmlns:p14="http://schemas.microsoft.com/office/powerpoint/2010/main" val="729946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17</a:t>
            </a:fld>
            <a:endParaRPr lang="en-US"/>
          </a:p>
        </p:txBody>
      </p:sp>
    </p:spTree>
    <p:extLst>
      <p:ext uri="{BB962C8B-B14F-4D97-AF65-F5344CB8AC3E}">
        <p14:creationId xmlns:p14="http://schemas.microsoft.com/office/powerpoint/2010/main" val="2929244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18</a:t>
            </a:fld>
            <a:endParaRPr lang="en-US"/>
          </a:p>
        </p:txBody>
      </p:sp>
    </p:spTree>
    <p:extLst>
      <p:ext uri="{BB962C8B-B14F-4D97-AF65-F5344CB8AC3E}">
        <p14:creationId xmlns:p14="http://schemas.microsoft.com/office/powerpoint/2010/main" val="231981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19</a:t>
            </a:fld>
            <a:endParaRPr lang="en-US"/>
          </a:p>
        </p:txBody>
      </p:sp>
    </p:spTree>
    <p:extLst>
      <p:ext uri="{BB962C8B-B14F-4D97-AF65-F5344CB8AC3E}">
        <p14:creationId xmlns:p14="http://schemas.microsoft.com/office/powerpoint/2010/main" val="218362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2</a:t>
            </a:fld>
            <a:endParaRPr lang="en-US"/>
          </a:p>
        </p:txBody>
      </p:sp>
    </p:spTree>
    <p:extLst>
      <p:ext uri="{BB962C8B-B14F-4D97-AF65-F5344CB8AC3E}">
        <p14:creationId xmlns:p14="http://schemas.microsoft.com/office/powerpoint/2010/main" val="287480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23</a:t>
            </a:fld>
            <a:endParaRPr lang="en-US"/>
          </a:p>
        </p:txBody>
      </p:sp>
    </p:spTree>
    <p:extLst>
      <p:ext uri="{BB962C8B-B14F-4D97-AF65-F5344CB8AC3E}">
        <p14:creationId xmlns:p14="http://schemas.microsoft.com/office/powerpoint/2010/main" val="3205361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26</a:t>
            </a:fld>
            <a:endParaRPr lang="en-US"/>
          </a:p>
        </p:txBody>
      </p:sp>
    </p:spTree>
    <p:extLst>
      <p:ext uri="{BB962C8B-B14F-4D97-AF65-F5344CB8AC3E}">
        <p14:creationId xmlns:p14="http://schemas.microsoft.com/office/powerpoint/2010/main" val="913654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27</a:t>
            </a:fld>
            <a:endParaRPr lang="en-US"/>
          </a:p>
        </p:txBody>
      </p:sp>
    </p:spTree>
    <p:extLst>
      <p:ext uri="{BB962C8B-B14F-4D97-AF65-F5344CB8AC3E}">
        <p14:creationId xmlns:p14="http://schemas.microsoft.com/office/powerpoint/2010/main" val="1407636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28</a:t>
            </a:fld>
            <a:endParaRPr lang="en-US"/>
          </a:p>
        </p:txBody>
      </p:sp>
    </p:spTree>
    <p:extLst>
      <p:ext uri="{BB962C8B-B14F-4D97-AF65-F5344CB8AC3E}">
        <p14:creationId xmlns:p14="http://schemas.microsoft.com/office/powerpoint/2010/main" val="3558590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31</a:t>
            </a:fld>
            <a:endParaRPr lang="en-US"/>
          </a:p>
        </p:txBody>
      </p:sp>
    </p:spTree>
    <p:extLst>
      <p:ext uri="{BB962C8B-B14F-4D97-AF65-F5344CB8AC3E}">
        <p14:creationId xmlns:p14="http://schemas.microsoft.com/office/powerpoint/2010/main" val="2175947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King crab are measured from the right eye socket to the middle of the posterior margin of the carapace. Do not include the second abdominal segment in your measurement. Be careful not to let the caliper tip slip into the eye socket; keep the tip at the socket rim. (really length)</a:t>
            </a:r>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32</a:t>
            </a:fld>
            <a:endParaRPr lang="en-US"/>
          </a:p>
        </p:txBody>
      </p:sp>
    </p:spTree>
    <p:extLst>
      <p:ext uri="{BB962C8B-B14F-4D97-AF65-F5344CB8AC3E}">
        <p14:creationId xmlns:p14="http://schemas.microsoft.com/office/powerpoint/2010/main" val="4018043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tanner crab are measured across the carapace. Measure at the widest part of the carapace on the lower lateral margin, not the branchial ridge. </a:t>
            </a:r>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34</a:t>
            </a:fld>
            <a:endParaRPr lang="en-US"/>
          </a:p>
        </p:txBody>
      </p:sp>
    </p:spTree>
    <p:extLst>
      <p:ext uri="{BB962C8B-B14F-4D97-AF65-F5344CB8AC3E}">
        <p14:creationId xmlns:p14="http://schemas.microsoft.com/office/powerpoint/2010/main" val="1298847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36</a:t>
            </a:fld>
            <a:endParaRPr lang="en-US"/>
          </a:p>
        </p:txBody>
      </p:sp>
    </p:spTree>
    <p:extLst>
      <p:ext uri="{BB962C8B-B14F-4D97-AF65-F5344CB8AC3E}">
        <p14:creationId xmlns:p14="http://schemas.microsoft.com/office/powerpoint/2010/main" val="2110877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Alternatively could use this image for slide 12?</a:t>
            </a:r>
          </a:p>
        </p:txBody>
      </p:sp>
      <p:sp>
        <p:nvSpPr>
          <p:cNvPr id="4" name="Slide Number Placeholder 3"/>
          <p:cNvSpPr>
            <a:spLocks noGrp="1"/>
          </p:cNvSpPr>
          <p:nvPr>
            <p:ph type="sldNum" sz="quarter" idx="5"/>
          </p:nvPr>
        </p:nvSpPr>
        <p:spPr/>
        <p:txBody>
          <a:bodyPr/>
          <a:lstStyle/>
          <a:p>
            <a:fld id="{5FEF55CA-4078-4AD8-9448-9D57C3B53FC7}" type="slidenum">
              <a:rPr lang="en-US" smtClean="0"/>
              <a:t>41</a:t>
            </a:fld>
            <a:endParaRPr lang="en-US"/>
          </a:p>
        </p:txBody>
      </p:sp>
    </p:spTree>
    <p:extLst>
      <p:ext uri="{BB962C8B-B14F-4D97-AF65-F5344CB8AC3E}">
        <p14:creationId xmlns:p14="http://schemas.microsoft.com/office/powerpoint/2010/main" val="2436694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fld id="{5FEF55CA-4078-4AD8-9448-9D57C3B53FC7}" type="slidenum">
              <a:rPr lang="en-US" smtClean="0"/>
              <a:t>3</a:t>
            </a:fld>
            <a:endParaRPr lang="en-US"/>
          </a:p>
        </p:txBody>
      </p:sp>
    </p:spTree>
    <p:extLst>
      <p:ext uri="{BB962C8B-B14F-4D97-AF65-F5344CB8AC3E}">
        <p14:creationId xmlns:p14="http://schemas.microsoft.com/office/powerpoint/2010/main" val="3470240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4</a:t>
            </a:fld>
            <a:endParaRPr lang="en-US"/>
          </a:p>
        </p:txBody>
      </p:sp>
    </p:spTree>
    <p:extLst>
      <p:ext uri="{BB962C8B-B14F-4D97-AF65-F5344CB8AC3E}">
        <p14:creationId xmlns:p14="http://schemas.microsoft.com/office/powerpoint/2010/main" val="365058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5</a:t>
            </a:fld>
            <a:endParaRPr lang="en-US"/>
          </a:p>
        </p:txBody>
      </p:sp>
    </p:spTree>
    <p:extLst>
      <p:ext uri="{BB962C8B-B14F-4D97-AF65-F5344CB8AC3E}">
        <p14:creationId xmlns:p14="http://schemas.microsoft.com/office/powerpoint/2010/main" val="2700140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6</a:t>
            </a:fld>
            <a:endParaRPr lang="en-US"/>
          </a:p>
        </p:txBody>
      </p:sp>
    </p:spTree>
    <p:extLst>
      <p:ext uri="{BB962C8B-B14F-4D97-AF65-F5344CB8AC3E}">
        <p14:creationId xmlns:p14="http://schemas.microsoft.com/office/powerpoint/2010/main" val="2682657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7</a:t>
            </a:fld>
            <a:endParaRPr lang="en-US"/>
          </a:p>
        </p:txBody>
      </p:sp>
    </p:spTree>
    <p:extLst>
      <p:ext uri="{BB962C8B-B14F-4D97-AF65-F5344CB8AC3E}">
        <p14:creationId xmlns:p14="http://schemas.microsoft.com/office/powerpoint/2010/main" val="2068851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8</a:t>
            </a:fld>
            <a:endParaRPr lang="en-US"/>
          </a:p>
        </p:txBody>
      </p:sp>
    </p:spTree>
    <p:extLst>
      <p:ext uri="{BB962C8B-B14F-4D97-AF65-F5344CB8AC3E}">
        <p14:creationId xmlns:p14="http://schemas.microsoft.com/office/powerpoint/2010/main" val="4025502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9</a:t>
            </a:fld>
            <a:endParaRPr lang="en-US"/>
          </a:p>
        </p:txBody>
      </p:sp>
    </p:spTree>
    <p:extLst>
      <p:ext uri="{BB962C8B-B14F-4D97-AF65-F5344CB8AC3E}">
        <p14:creationId xmlns:p14="http://schemas.microsoft.com/office/powerpoint/2010/main" val="421965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67A486-1D7E-48E2-A4D7-B38501E9D308}" type="datetime9">
              <a:rPr lang="en-US" smtClean="0"/>
              <a:t>1/12/2021 7:38:50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148D3-C863-49FC-B49D-663E2931E40E}" type="datetime9">
              <a:rPr lang="en-US" smtClean="0"/>
              <a:t>1/12/2021 7:38:50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E1D0BAE7-FB40-4941-85EE-F0C6BC385179}"/>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06C746-E3DD-43D5-9E08-18A6C626005E}" type="datetime9">
              <a:rPr lang="en-US" smtClean="0"/>
              <a:t>1/12/2021 7:38:50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pic>
        <p:nvPicPr>
          <p:cNvPr id="10" name="Picture 9">
            <a:extLst>
              <a:ext uri="{FF2B5EF4-FFF2-40B4-BE49-F238E27FC236}">
                <a16:creationId xmlns:a16="http://schemas.microsoft.com/office/drawing/2014/main" id="{A0FD26F7-FFF1-416E-A2B0-A899239E73FB}"/>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7">
            <a:extLst>
              <a:ext uri="{FF2B5EF4-FFF2-40B4-BE49-F238E27FC236}">
                <a16:creationId xmlns:a16="http://schemas.microsoft.com/office/drawing/2014/main" id="{F763098A-72C9-4446-919B-52AC4655529E}"/>
              </a:ext>
            </a:extLst>
          </p:cNvPr>
          <p:cNvSpPr>
            <a:spLocks noGrp="1"/>
          </p:cNvSpPr>
          <p:nvPr>
            <p:ph type="dt" sz="half" idx="10"/>
          </p:nvPr>
        </p:nvSpPr>
        <p:spPr/>
        <p:txBody>
          <a:bodyPr/>
          <a:lstStyle/>
          <a:p>
            <a:fld id="{99A13741-8383-4C38-BF56-8D50FDD2BA59}" type="datetime9">
              <a:rPr lang="en-US" smtClean="0"/>
              <a:t>1/12/2021 7:38:50 PM</a:t>
            </a:fld>
            <a:endParaRPr lang="en-US" dirty="0"/>
          </a:p>
        </p:txBody>
      </p:sp>
      <p:sp>
        <p:nvSpPr>
          <p:cNvPr id="9" name="Footer Placeholder 8">
            <a:extLst>
              <a:ext uri="{FF2B5EF4-FFF2-40B4-BE49-F238E27FC236}">
                <a16:creationId xmlns:a16="http://schemas.microsoft.com/office/drawing/2014/main" id="{77283D81-C81B-4BF2-BEE8-451C5692314A}"/>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130306F5-47F0-4112-822E-F91EB68AE39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BC1B3E-C328-4F9F-89E6-AEB5AEEF734E}" type="datetime9">
              <a:rPr lang="en-US" smtClean="0"/>
              <a:t>1/12/2021 7:38:50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pic>
        <p:nvPicPr>
          <p:cNvPr id="10" name="Picture 9">
            <a:extLst>
              <a:ext uri="{FF2B5EF4-FFF2-40B4-BE49-F238E27FC236}">
                <a16:creationId xmlns:a16="http://schemas.microsoft.com/office/drawing/2014/main" id="{3E4A6C74-74E7-4E80-8B2B-16CFF4EF8CFA}"/>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3C5B42-A4EA-4504-8FDD-AC4052563BE3}" type="datetime9">
              <a:rPr lang="en-US" smtClean="0"/>
              <a:t>1/12/2021 7:38:50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0FB03FAC-1FDE-4C60-A044-71E84CBE35B8}"/>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8311DF-B9A0-43B5-BD49-2DC630244741}" type="datetime9">
              <a:rPr lang="en-US" smtClean="0"/>
              <a:t>1/12/2021 7:38:50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C08E02-8DCF-4726-9FAC-65E200C923F0}" type="datetime9">
              <a:rPr lang="en-US" smtClean="0"/>
              <a:t>1/12/2021 7:38:50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46726E-422A-4311-93DD-02DE50CCF7D4}" type="datetime9">
              <a:rPr lang="en-US" smtClean="0"/>
              <a:t>1/12/2021 7:38:50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pic>
        <p:nvPicPr>
          <p:cNvPr id="8" name="Picture 7">
            <a:extLst>
              <a:ext uri="{FF2B5EF4-FFF2-40B4-BE49-F238E27FC236}">
                <a16:creationId xmlns:a16="http://schemas.microsoft.com/office/drawing/2014/main" id="{1B86E0DA-6B6E-4FED-89C0-24E84F2B288E}"/>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BEE10-DEC6-44BF-9A7D-74E4C419642F}" type="datetime9">
              <a:rPr lang="en-US" smtClean="0"/>
              <a:t>1/12/2021 7:38:50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9" name="Picture 8">
            <a:extLst>
              <a:ext uri="{FF2B5EF4-FFF2-40B4-BE49-F238E27FC236}">
                <a16:creationId xmlns:a16="http://schemas.microsoft.com/office/drawing/2014/main" id="{FF865767-E016-4FCC-B9D9-F34D99CD9A5F}"/>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8470D1-3FF6-48F7-ADAF-DEB69251D276}" type="datetime9">
              <a:rPr lang="en-US" smtClean="0"/>
              <a:t>1/12/2021 7:38:50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pic>
        <p:nvPicPr>
          <p:cNvPr id="10" name="Picture 9">
            <a:extLst>
              <a:ext uri="{FF2B5EF4-FFF2-40B4-BE49-F238E27FC236}">
                <a16:creationId xmlns:a16="http://schemas.microsoft.com/office/drawing/2014/main" id="{4B789689-6258-4448-BB49-A4EEADEDF636}"/>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86649C-FE0E-4F9C-90FB-EBC48EADD32A}" type="datetime9">
              <a:rPr lang="en-US" smtClean="0"/>
              <a:t>1/12/2021 7:38:50 PM</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11" name="Picture 10">
            <a:extLst>
              <a:ext uri="{FF2B5EF4-FFF2-40B4-BE49-F238E27FC236}">
                <a16:creationId xmlns:a16="http://schemas.microsoft.com/office/drawing/2014/main" id="{F122D4D3-7C48-4C92-81FF-C8B02F4E324A}"/>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632090-701C-45E7-ABCF-2A58C6AF5486}" type="datetime9">
              <a:rPr lang="en-US" smtClean="0"/>
              <a:t>1/12/2021 7:38:50 PM</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19A7990A-D505-4C69-B72D-6CFCCF4B676F}"/>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EAB09-4CC5-4215-BB0E-A71CC9A81480}" type="datetime9">
              <a:rPr lang="en-US" smtClean="0"/>
              <a:t>1/12/2021 7:38:50 PM</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6" name="Picture 5">
            <a:extLst>
              <a:ext uri="{FF2B5EF4-FFF2-40B4-BE49-F238E27FC236}">
                <a16:creationId xmlns:a16="http://schemas.microsoft.com/office/drawing/2014/main" id="{0B62D80B-D7B5-4060-91BA-0EA6A8149485}"/>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8238A7-28F1-4073-A62B-6322917A4BE0}" type="datetime9">
              <a:rPr lang="en-US" smtClean="0"/>
              <a:t>1/12/2021 7:38:50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pic>
        <p:nvPicPr>
          <p:cNvPr id="9" name="Picture 8">
            <a:extLst>
              <a:ext uri="{FF2B5EF4-FFF2-40B4-BE49-F238E27FC236}">
                <a16:creationId xmlns:a16="http://schemas.microsoft.com/office/drawing/2014/main" id="{887A3648-53F9-4D05-8CE8-503BAAF4AB7A}"/>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DE135CBB-E6DA-4ACB-9EE4-67676687533F}" type="datetime9">
              <a:rPr lang="en-US" smtClean="0"/>
              <a:t>1/12/2021 7:38:50 PM</a:t>
            </a:fld>
            <a:endParaRPr lang="en-US" dirty="0"/>
          </a:p>
        </p:txBody>
      </p:sp>
      <p:pic>
        <p:nvPicPr>
          <p:cNvPr id="8" name="Picture 7">
            <a:extLst>
              <a:ext uri="{FF2B5EF4-FFF2-40B4-BE49-F238E27FC236}">
                <a16:creationId xmlns:a16="http://schemas.microsoft.com/office/drawing/2014/main" id="{7BD36F8C-C752-42D0-9A01-FC75E5AE3737}"/>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37E8D9-4699-45B5-A7DC-0E588B2CD919}" type="datetime9">
              <a:rPr lang="en-US" smtClean="0"/>
              <a:t>1/12/2021 7:38:50 PM</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1100">
                <a:solidFill>
                  <a:schemeClr val="accent1"/>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Sarah.marrinan@noaa.gov"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24EB80-FC8F-48B9-97D4-D850F74DCC98}"/>
              </a:ext>
            </a:extLst>
          </p:cNvPr>
          <p:cNvPicPr>
            <a:picLocks noChangeAspect="1"/>
          </p:cNvPicPr>
          <p:nvPr/>
        </p:nvPicPr>
        <p:blipFill>
          <a:blip r:embed="rId3">
            <a:duotone>
              <a:schemeClr val="accent2">
                <a:shade val="45000"/>
                <a:satMod val="135000"/>
              </a:schemeClr>
              <a:prstClr val="white"/>
            </a:duotone>
          </a:blip>
          <a:stretch>
            <a:fillRect/>
          </a:stretch>
        </p:blipFill>
        <p:spPr>
          <a:xfrm>
            <a:off x="446843" y="3027320"/>
            <a:ext cx="3109289" cy="2618712"/>
          </a:xfrm>
          <a:prstGeom prst="rect">
            <a:avLst/>
          </a:prstGeom>
        </p:spPr>
      </p:pic>
      <p:sp>
        <p:nvSpPr>
          <p:cNvPr id="2" name="Title 1">
            <a:extLst>
              <a:ext uri="{FF2B5EF4-FFF2-40B4-BE49-F238E27FC236}">
                <a16:creationId xmlns:a16="http://schemas.microsoft.com/office/drawing/2014/main" id="{01F5F0F9-B08B-45BB-A2AC-E5AF85EAFECF}"/>
              </a:ext>
            </a:extLst>
          </p:cNvPr>
          <p:cNvSpPr>
            <a:spLocks noGrp="1"/>
          </p:cNvSpPr>
          <p:nvPr>
            <p:ph type="ctrTitle"/>
          </p:nvPr>
        </p:nvSpPr>
        <p:spPr>
          <a:xfrm>
            <a:off x="1291916" y="1159880"/>
            <a:ext cx="7771403" cy="2255672"/>
          </a:xfrm>
          <a:ln w="6350">
            <a:noFill/>
          </a:ln>
        </p:spPr>
        <p:txBody>
          <a:bodyPr/>
          <a:lstStyle/>
          <a:p>
            <a:r>
              <a:rPr lang="en-US" sz="4400" dirty="0">
                <a:ln w="3175">
                  <a:noFill/>
                </a:ln>
                <a:solidFill>
                  <a:schemeClr val="accent2">
                    <a:lumMod val="75000"/>
                  </a:schemeClr>
                </a:solidFill>
              </a:rPr>
              <a:t>Preliminary/Initial Review of Crab Prohibited Species Catch Limits in the BSAI Groundfish Trawl Fisheries</a:t>
            </a:r>
          </a:p>
        </p:txBody>
      </p:sp>
      <p:sp>
        <p:nvSpPr>
          <p:cNvPr id="3" name="Subtitle 2">
            <a:extLst>
              <a:ext uri="{FF2B5EF4-FFF2-40B4-BE49-F238E27FC236}">
                <a16:creationId xmlns:a16="http://schemas.microsoft.com/office/drawing/2014/main" id="{E714AD7F-3F72-4408-805B-876787BB0BDD}"/>
              </a:ext>
            </a:extLst>
          </p:cNvPr>
          <p:cNvSpPr>
            <a:spLocks noGrp="1"/>
          </p:cNvSpPr>
          <p:nvPr>
            <p:ph type="subTitle" idx="1"/>
          </p:nvPr>
        </p:nvSpPr>
        <p:spPr>
          <a:xfrm>
            <a:off x="1507067" y="4050833"/>
            <a:ext cx="7771404" cy="1771743"/>
          </a:xfrm>
        </p:spPr>
        <p:txBody>
          <a:bodyPr>
            <a:noAutofit/>
          </a:bodyPr>
          <a:lstStyle/>
          <a:p>
            <a:r>
              <a:rPr lang="en-US" sz="2000" dirty="0"/>
              <a:t>Presentation to the Crab Plan Team</a:t>
            </a:r>
          </a:p>
          <a:p>
            <a:r>
              <a:rPr lang="en-US" sz="2000" dirty="0"/>
              <a:t>January 2021</a:t>
            </a:r>
          </a:p>
          <a:p>
            <a:r>
              <a:rPr lang="en-US" sz="2000" dirty="0"/>
              <a:t>Sarah </a:t>
            </a:r>
            <a:r>
              <a:rPr lang="en-US" sz="2000" dirty="0" err="1"/>
              <a:t>Marrinan</a:t>
            </a:r>
            <a:r>
              <a:rPr lang="en-US" sz="2000" dirty="0"/>
              <a:t> and Sara Cleaver, NPFMC</a:t>
            </a:r>
          </a:p>
          <a:p>
            <a:r>
              <a:rPr lang="en-US" sz="2000" dirty="0"/>
              <a:t>Angela </a:t>
            </a:r>
            <a:r>
              <a:rPr lang="en-US" sz="2000" dirty="0" err="1"/>
              <a:t>Forristall</a:t>
            </a:r>
            <a:r>
              <a:rPr lang="en-US" sz="2000" dirty="0"/>
              <a:t>, NPFMC Sea Grant Fellow</a:t>
            </a:r>
          </a:p>
        </p:txBody>
      </p:sp>
      <p:pic>
        <p:nvPicPr>
          <p:cNvPr id="8" name="Picture 7">
            <a:extLst>
              <a:ext uri="{FF2B5EF4-FFF2-40B4-BE49-F238E27FC236}">
                <a16:creationId xmlns:a16="http://schemas.microsoft.com/office/drawing/2014/main" id="{C93B9B7E-A2C6-41C5-A852-51E52B23410B}"/>
              </a:ext>
            </a:extLst>
          </p:cNvPr>
          <p:cNvPicPr>
            <a:picLocks noChangeAspect="1"/>
          </p:cNvPicPr>
          <p:nvPr/>
        </p:nvPicPr>
        <p:blipFill rotWithShape="1">
          <a:blip r:embed="rId4"/>
          <a:srcRect l="45705" r="31868" b="18537"/>
          <a:stretch/>
        </p:blipFill>
        <p:spPr>
          <a:xfrm rot="14555919">
            <a:off x="10047045" y="-265442"/>
            <a:ext cx="1587106" cy="3625429"/>
          </a:xfrm>
          <a:prstGeom prst="rect">
            <a:avLst/>
          </a:prstGeom>
        </p:spPr>
      </p:pic>
    </p:spTree>
    <p:extLst>
      <p:ext uri="{BB962C8B-B14F-4D97-AF65-F5344CB8AC3E}">
        <p14:creationId xmlns:p14="http://schemas.microsoft.com/office/powerpoint/2010/main" val="3172465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p:txBody>
          <a:bodyPr/>
          <a:lstStyle/>
          <a:p>
            <a:r>
              <a:rPr lang="en-US" dirty="0"/>
              <a:t>EBS Tanner Crab PSC Limits</a:t>
            </a:r>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10</a:t>
            </a:fld>
            <a:endParaRPr lang="en-US" dirty="0"/>
          </a:p>
        </p:txBody>
      </p:sp>
      <p:graphicFrame>
        <p:nvGraphicFramePr>
          <p:cNvPr id="2" name="Table 1">
            <a:extLst>
              <a:ext uri="{FF2B5EF4-FFF2-40B4-BE49-F238E27FC236}">
                <a16:creationId xmlns:a16="http://schemas.microsoft.com/office/drawing/2014/main" id="{EEEDB953-7982-4223-A65A-7AB7F6BDF356}"/>
              </a:ext>
            </a:extLst>
          </p:cNvPr>
          <p:cNvGraphicFramePr>
            <a:graphicFrameLocks noGrp="1"/>
          </p:cNvGraphicFramePr>
          <p:nvPr>
            <p:extLst>
              <p:ext uri="{D42A27DB-BD31-4B8C-83A1-F6EECF244321}">
                <p14:modId xmlns:p14="http://schemas.microsoft.com/office/powerpoint/2010/main" val="1706391522"/>
              </p:ext>
            </p:extLst>
          </p:nvPr>
        </p:nvGraphicFramePr>
        <p:xfrm>
          <a:off x="677334" y="1685925"/>
          <a:ext cx="6290566" cy="2297515"/>
        </p:xfrm>
        <a:graphic>
          <a:graphicData uri="http://schemas.openxmlformats.org/drawingml/2006/table">
            <a:tbl>
              <a:tblPr firstRow="1" firstCol="1" bandRow="1">
                <a:tableStyleId>{B301B821-A1FF-4177-AEE7-76D212191A09}</a:tableStyleId>
              </a:tblPr>
              <a:tblGrid>
                <a:gridCol w="3266694">
                  <a:extLst>
                    <a:ext uri="{9D8B030D-6E8A-4147-A177-3AD203B41FA5}">
                      <a16:colId xmlns:a16="http://schemas.microsoft.com/office/drawing/2014/main" val="3128044660"/>
                    </a:ext>
                  </a:extLst>
                </a:gridCol>
                <a:gridCol w="3023872">
                  <a:extLst>
                    <a:ext uri="{9D8B030D-6E8A-4147-A177-3AD203B41FA5}">
                      <a16:colId xmlns:a16="http://schemas.microsoft.com/office/drawing/2014/main" val="3478226703"/>
                    </a:ext>
                  </a:extLst>
                </a:gridCol>
              </a:tblGrid>
              <a:tr h="202785">
                <a:tc>
                  <a:txBody>
                    <a:bodyPr/>
                    <a:lstStyle/>
                    <a:p>
                      <a:pPr marL="0" marR="0">
                        <a:spcBef>
                          <a:spcPts val="0"/>
                        </a:spcBef>
                        <a:spcAft>
                          <a:spcPts val="0"/>
                        </a:spcAft>
                      </a:pPr>
                      <a:r>
                        <a:rPr lang="en-US" sz="1400" dirty="0">
                          <a:solidFill>
                            <a:schemeClr val="tx1"/>
                          </a:solidFill>
                          <a:effectLst/>
                        </a:rPr>
                        <a:t>When the total abundance of C. </a:t>
                      </a:r>
                      <a:r>
                        <a:rPr lang="en-US" sz="1400" dirty="0" err="1">
                          <a:solidFill>
                            <a:schemeClr val="tx1"/>
                          </a:solidFill>
                          <a:effectLst/>
                        </a:rPr>
                        <a:t>bairdi</a:t>
                      </a:r>
                      <a:r>
                        <a:rPr lang="en-US" sz="1400" dirty="0">
                          <a:solidFill>
                            <a:schemeClr val="tx1"/>
                          </a:solidFill>
                          <a:effectLst/>
                        </a:rPr>
                        <a:t> crab is …</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4716" marR="4716" marT="70739" marB="4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effectLst/>
                        </a:rPr>
                        <a:t>The PSC limit will be …</a:t>
                      </a:r>
                      <a:endParaRPr lang="en-US" sz="1400">
                        <a:solidFill>
                          <a:schemeClr val="tx1"/>
                        </a:solidFill>
                        <a:effectLst/>
                        <a:latin typeface="Times New Roman" panose="02020603050405020304" pitchFamily="18" charset="0"/>
                        <a:ea typeface="Times New Roman" panose="02020603050405020304" pitchFamily="18" charset="0"/>
                      </a:endParaRPr>
                    </a:p>
                  </a:txBody>
                  <a:tcPr marL="4716" marR="4716" marT="70739" marB="4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1777215"/>
                  </a:ext>
                </a:extLst>
              </a:tr>
              <a:tr h="202785">
                <a:tc>
                  <a:txBody>
                    <a:bodyPr/>
                    <a:lstStyle/>
                    <a:p>
                      <a:pPr marL="0" marR="0">
                        <a:spcBef>
                          <a:spcPts val="0"/>
                        </a:spcBef>
                        <a:spcAft>
                          <a:spcPts val="0"/>
                        </a:spcAft>
                      </a:pPr>
                      <a:r>
                        <a:rPr lang="en-US" sz="1400" dirty="0">
                          <a:solidFill>
                            <a:schemeClr val="tx1"/>
                          </a:solidFill>
                          <a:effectLst/>
                        </a:rPr>
                        <a:t>(1) 150 million animals or less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4716" marR="4716" marT="70739" marB="4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effectLst/>
                        </a:rPr>
                        <a:t>0.5 percent of the total abundance minus 20,000 animals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4716" marR="4716" marT="70739" marB="4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9165565"/>
                  </a:ext>
                </a:extLst>
              </a:tr>
              <a:tr h="202785">
                <a:tc>
                  <a:txBody>
                    <a:bodyPr/>
                    <a:lstStyle/>
                    <a:p>
                      <a:pPr marL="0" marR="0">
                        <a:spcBef>
                          <a:spcPts val="0"/>
                        </a:spcBef>
                        <a:spcAft>
                          <a:spcPts val="0"/>
                        </a:spcAft>
                      </a:pPr>
                      <a:r>
                        <a:rPr lang="en-US" sz="1400" dirty="0">
                          <a:solidFill>
                            <a:schemeClr val="tx1"/>
                          </a:solidFill>
                          <a:effectLst/>
                        </a:rPr>
                        <a:t>(2) Over 150 million to 270 million animals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4716" marR="4716" marT="70739" marB="4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effectLst/>
                        </a:rPr>
                        <a:t>730,000 animals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4716" marR="4716" marT="70739" marB="4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797598"/>
                  </a:ext>
                </a:extLst>
              </a:tr>
              <a:tr h="202785">
                <a:tc>
                  <a:txBody>
                    <a:bodyPr/>
                    <a:lstStyle/>
                    <a:p>
                      <a:pPr marL="0" marR="0">
                        <a:spcBef>
                          <a:spcPts val="0"/>
                        </a:spcBef>
                        <a:spcAft>
                          <a:spcPts val="0"/>
                        </a:spcAft>
                      </a:pPr>
                      <a:r>
                        <a:rPr lang="en-US" sz="1400" dirty="0">
                          <a:solidFill>
                            <a:schemeClr val="tx1"/>
                          </a:solidFill>
                          <a:effectLst/>
                        </a:rPr>
                        <a:t>(3) Over 270 million to 400 million animals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4716" marR="4716" marT="70739" marB="4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effectLst/>
                        </a:rPr>
                        <a:t>830,000 animals</a:t>
                      </a:r>
                      <a:endParaRPr lang="en-US" sz="1400">
                        <a:solidFill>
                          <a:schemeClr val="tx1"/>
                        </a:solidFill>
                        <a:effectLst/>
                        <a:latin typeface="Times New Roman" panose="02020603050405020304" pitchFamily="18" charset="0"/>
                        <a:ea typeface="Times New Roman" panose="02020603050405020304" pitchFamily="18" charset="0"/>
                      </a:endParaRPr>
                    </a:p>
                  </a:txBody>
                  <a:tcPr marL="4716" marR="4716" marT="70739" marB="4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4586928"/>
                  </a:ext>
                </a:extLst>
              </a:tr>
              <a:tr h="202785">
                <a:tc>
                  <a:txBody>
                    <a:bodyPr/>
                    <a:lstStyle/>
                    <a:p>
                      <a:pPr marL="0" marR="0">
                        <a:spcBef>
                          <a:spcPts val="0"/>
                        </a:spcBef>
                        <a:spcAft>
                          <a:spcPts val="0"/>
                        </a:spcAft>
                      </a:pPr>
                      <a:r>
                        <a:rPr lang="en-US" sz="1400" dirty="0">
                          <a:solidFill>
                            <a:schemeClr val="tx1"/>
                          </a:solidFill>
                          <a:effectLst/>
                        </a:rPr>
                        <a:t>(4) Over 400 million animals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4716" marR="4716" marT="70739" marB="4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effectLst/>
                        </a:rPr>
                        <a:t>980,000 animals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4716" marR="4716" marT="70739" marB="47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3169482"/>
                  </a:ext>
                </a:extLst>
              </a:tr>
            </a:tbl>
          </a:graphicData>
        </a:graphic>
      </p:graphicFrame>
      <p:graphicFrame>
        <p:nvGraphicFramePr>
          <p:cNvPr id="10" name="Table 9">
            <a:extLst>
              <a:ext uri="{FF2B5EF4-FFF2-40B4-BE49-F238E27FC236}">
                <a16:creationId xmlns:a16="http://schemas.microsoft.com/office/drawing/2014/main" id="{76DE4AD1-3A8B-43FA-A000-B3015FF07711}"/>
              </a:ext>
            </a:extLst>
          </p:cNvPr>
          <p:cNvGraphicFramePr>
            <a:graphicFrameLocks noGrp="1"/>
          </p:cNvGraphicFramePr>
          <p:nvPr>
            <p:extLst>
              <p:ext uri="{D42A27DB-BD31-4B8C-83A1-F6EECF244321}">
                <p14:modId xmlns:p14="http://schemas.microsoft.com/office/powerpoint/2010/main" val="583451368"/>
              </p:ext>
            </p:extLst>
          </p:nvPr>
        </p:nvGraphicFramePr>
        <p:xfrm>
          <a:off x="677334" y="4333594"/>
          <a:ext cx="6290566" cy="2312445"/>
        </p:xfrm>
        <a:graphic>
          <a:graphicData uri="http://schemas.openxmlformats.org/drawingml/2006/table">
            <a:tbl>
              <a:tblPr firstRow="1" firstCol="1" bandRow="1">
                <a:tableStyleId>{B301B821-A1FF-4177-AEE7-76D212191A09}</a:tableStyleId>
              </a:tblPr>
              <a:tblGrid>
                <a:gridCol w="3363443">
                  <a:extLst>
                    <a:ext uri="{9D8B030D-6E8A-4147-A177-3AD203B41FA5}">
                      <a16:colId xmlns:a16="http://schemas.microsoft.com/office/drawing/2014/main" val="818465622"/>
                    </a:ext>
                  </a:extLst>
                </a:gridCol>
                <a:gridCol w="2927123">
                  <a:extLst>
                    <a:ext uri="{9D8B030D-6E8A-4147-A177-3AD203B41FA5}">
                      <a16:colId xmlns:a16="http://schemas.microsoft.com/office/drawing/2014/main" val="3442061674"/>
                    </a:ext>
                  </a:extLst>
                </a:gridCol>
              </a:tblGrid>
              <a:tr h="0">
                <a:tc>
                  <a:txBody>
                    <a:bodyPr/>
                    <a:lstStyle/>
                    <a:p>
                      <a:pPr marL="0" marR="0">
                        <a:spcBef>
                          <a:spcPts val="0"/>
                        </a:spcBef>
                        <a:spcAft>
                          <a:spcPts val="0"/>
                        </a:spcAft>
                      </a:pPr>
                      <a:r>
                        <a:rPr lang="en-US" sz="1400" dirty="0">
                          <a:solidFill>
                            <a:schemeClr val="tx1"/>
                          </a:solidFill>
                          <a:effectLst/>
                        </a:rPr>
                        <a:t>When the total abundance of C. </a:t>
                      </a:r>
                      <a:r>
                        <a:rPr lang="en-US" sz="1400" dirty="0" err="1">
                          <a:solidFill>
                            <a:schemeClr val="tx1"/>
                          </a:solidFill>
                          <a:effectLst/>
                        </a:rPr>
                        <a:t>bairdi</a:t>
                      </a:r>
                      <a:r>
                        <a:rPr lang="en-US" sz="1400" dirty="0">
                          <a:solidFill>
                            <a:schemeClr val="tx1"/>
                          </a:solidFill>
                          <a:effectLst/>
                        </a:rPr>
                        <a:t> crab is …</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4903" marR="4903" marT="73538" marB="49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spcBef>
                          <a:spcPts val="0"/>
                        </a:spcBef>
                        <a:spcAft>
                          <a:spcPts val="0"/>
                        </a:spcAft>
                      </a:pPr>
                      <a:r>
                        <a:rPr lang="en-US" sz="1400" dirty="0">
                          <a:solidFill>
                            <a:schemeClr val="tx1"/>
                          </a:solidFill>
                          <a:effectLst/>
                        </a:rPr>
                        <a:t>The PSC limit will be …</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4903" marR="4903" marT="73538" marB="49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5862253"/>
                  </a:ext>
                </a:extLst>
              </a:tr>
              <a:tr h="210809">
                <a:tc>
                  <a:txBody>
                    <a:bodyPr/>
                    <a:lstStyle/>
                    <a:p>
                      <a:pPr marL="0" marR="0">
                        <a:spcBef>
                          <a:spcPts val="0"/>
                        </a:spcBef>
                        <a:spcAft>
                          <a:spcPts val="0"/>
                        </a:spcAft>
                      </a:pPr>
                      <a:r>
                        <a:rPr lang="en-US" sz="1400" dirty="0">
                          <a:solidFill>
                            <a:schemeClr val="tx1"/>
                          </a:solidFill>
                          <a:effectLst/>
                        </a:rPr>
                        <a:t>(1) 175 million animals or less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4903" marR="4903" marT="73538" marB="49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effectLst/>
                        </a:rPr>
                        <a:t>1.2 percent of the total abundance minus 30,000 animals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4903" marR="4903" marT="73538" marB="49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5977733"/>
                  </a:ext>
                </a:extLst>
              </a:tr>
              <a:tr h="210809">
                <a:tc>
                  <a:txBody>
                    <a:bodyPr/>
                    <a:lstStyle/>
                    <a:p>
                      <a:pPr marL="0" marR="0">
                        <a:spcBef>
                          <a:spcPts val="0"/>
                        </a:spcBef>
                        <a:spcAft>
                          <a:spcPts val="0"/>
                        </a:spcAft>
                      </a:pPr>
                      <a:r>
                        <a:rPr lang="en-US" sz="1400" dirty="0">
                          <a:solidFill>
                            <a:schemeClr val="tx1"/>
                          </a:solidFill>
                          <a:effectLst/>
                        </a:rPr>
                        <a:t>(2) Over 175 million to 290 million animals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4903" marR="4903" marT="73538" marB="49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effectLst/>
                        </a:rPr>
                        <a:t>2,070,000 animals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4903" marR="4903" marT="73538" marB="49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1997212"/>
                  </a:ext>
                </a:extLst>
              </a:tr>
              <a:tr h="210809">
                <a:tc>
                  <a:txBody>
                    <a:bodyPr/>
                    <a:lstStyle/>
                    <a:p>
                      <a:pPr marL="0" marR="0">
                        <a:spcBef>
                          <a:spcPts val="0"/>
                        </a:spcBef>
                        <a:spcAft>
                          <a:spcPts val="0"/>
                        </a:spcAft>
                      </a:pPr>
                      <a:r>
                        <a:rPr lang="en-US" sz="1400" dirty="0">
                          <a:solidFill>
                            <a:schemeClr val="tx1"/>
                          </a:solidFill>
                          <a:effectLst/>
                        </a:rPr>
                        <a:t>(3) Over 290 million to 400 million animals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4903" marR="4903" marT="73538" marB="49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a:solidFill>
                            <a:schemeClr val="tx1"/>
                          </a:solidFill>
                          <a:effectLst/>
                        </a:rPr>
                        <a:t>2,520,000 animals</a:t>
                      </a:r>
                      <a:endParaRPr lang="en-US" sz="1400">
                        <a:solidFill>
                          <a:schemeClr val="tx1"/>
                        </a:solidFill>
                        <a:effectLst/>
                        <a:latin typeface="Times New Roman" panose="02020603050405020304" pitchFamily="18" charset="0"/>
                        <a:ea typeface="Times New Roman" panose="02020603050405020304" pitchFamily="18" charset="0"/>
                      </a:endParaRPr>
                    </a:p>
                  </a:txBody>
                  <a:tcPr marL="4903" marR="4903" marT="73538" marB="49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3572899"/>
                  </a:ext>
                </a:extLst>
              </a:tr>
              <a:tr h="0">
                <a:tc>
                  <a:txBody>
                    <a:bodyPr/>
                    <a:lstStyle/>
                    <a:p>
                      <a:pPr marL="0" marR="0">
                        <a:spcBef>
                          <a:spcPts val="0"/>
                        </a:spcBef>
                        <a:spcAft>
                          <a:spcPts val="0"/>
                        </a:spcAft>
                      </a:pPr>
                      <a:r>
                        <a:rPr lang="en-US" sz="1400" dirty="0">
                          <a:solidFill>
                            <a:schemeClr val="tx1"/>
                          </a:solidFill>
                          <a:effectLst/>
                        </a:rPr>
                        <a:t>(4) Over 400 million animals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4903" marR="4903" marT="73538" marB="49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tx1"/>
                          </a:solidFill>
                          <a:effectLst/>
                        </a:rPr>
                        <a:t>2,970,000 animals</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4903" marR="4903" marT="73538" marB="49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7954687"/>
                  </a:ext>
                </a:extLst>
              </a:tr>
            </a:tbl>
          </a:graphicData>
        </a:graphic>
      </p:graphicFrame>
      <p:pic>
        <p:nvPicPr>
          <p:cNvPr id="11" name="Picture 10" descr="A close up of a map&#10;&#10;Description automatically generated">
            <a:extLst>
              <a:ext uri="{FF2B5EF4-FFF2-40B4-BE49-F238E27FC236}">
                <a16:creationId xmlns:a16="http://schemas.microsoft.com/office/drawing/2014/main" id="{AE4E424B-45AC-40D5-9C12-472F493C970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88939" y="932682"/>
            <a:ext cx="4195399" cy="3276600"/>
          </a:xfrm>
          <a:prstGeom prst="rect">
            <a:avLst/>
          </a:prstGeom>
        </p:spPr>
      </p:pic>
      <p:sp>
        <p:nvSpPr>
          <p:cNvPr id="3" name="TextBox 2">
            <a:extLst>
              <a:ext uri="{FF2B5EF4-FFF2-40B4-BE49-F238E27FC236}">
                <a16:creationId xmlns:a16="http://schemas.microsoft.com/office/drawing/2014/main" id="{0B057A77-12EF-4F47-8DDF-DD5DF12919BB}"/>
              </a:ext>
            </a:extLst>
          </p:cNvPr>
          <p:cNvSpPr txBox="1"/>
          <p:nvPr/>
        </p:nvSpPr>
        <p:spPr>
          <a:xfrm>
            <a:off x="607662" y="1374531"/>
            <a:ext cx="3119603" cy="369332"/>
          </a:xfrm>
          <a:prstGeom prst="rect">
            <a:avLst/>
          </a:prstGeom>
          <a:noFill/>
        </p:spPr>
        <p:txBody>
          <a:bodyPr wrap="square" rtlCol="0">
            <a:spAutoFit/>
          </a:bodyPr>
          <a:lstStyle/>
          <a:p>
            <a:r>
              <a:rPr lang="en-US" dirty="0"/>
              <a:t>Zone 1:</a:t>
            </a:r>
          </a:p>
        </p:txBody>
      </p:sp>
      <p:sp>
        <p:nvSpPr>
          <p:cNvPr id="12" name="TextBox 11">
            <a:extLst>
              <a:ext uri="{FF2B5EF4-FFF2-40B4-BE49-F238E27FC236}">
                <a16:creationId xmlns:a16="http://schemas.microsoft.com/office/drawing/2014/main" id="{7446CD62-8604-4779-91C6-C1B34AD3A435}"/>
              </a:ext>
            </a:extLst>
          </p:cNvPr>
          <p:cNvSpPr txBox="1"/>
          <p:nvPr/>
        </p:nvSpPr>
        <p:spPr>
          <a:xfrm>
            <a:off x="571789" y="4042814"/>
            <a:ext cx="3119603" cy="369332"/>
          </a:xfrm>
          <a:prstGeom prst="rect">
            <a:avLst/>
          </a:prstGeom>
          <a:noFill/>
        </p:spPr>
        <p:txBody>
          <a:bodyPr wrap="square" rtlCol="0">
            <a:spAutoFit/>
          </a:bodyPr>
          <a:lstStyle/>
          <a:p>
            <a:r>
              <a:rPr lang="en-US" dirty="0"/>
              <a:t>Zone 2:</a:t>
            </a:r>
          </a:p>
        </p:txBody>
      </p:sp>
    </p:spTree>
    <p:extLst>
      <p:ext uri="{BB962C8B-B14F-4D97-AF65-F5344CB8AC3E}">
        <p14:creationId xmlns:p14="http://schemas.microsoft.com/office/powerpoint/2010/main" val="1707324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8">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0"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1" name="Straight Connector 10">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 name="Picture 2">
            <a:extLst>
              <a:ext uri="{FF2B5EF4-FFF2-40B4-BE49-F238E27FC236}">
                <a16:creationId xmlns:a16="http://schemas.microsoft.com/office/drawing/2014/main" id="{640CF797-13D6-416D-AC78-186D8F829E44}"/>
              </a:ext>
            </a:extLst>
          </p:cNvPr>
          <p:cNvPicPr>
            <a:picLocks noChangeAspect="1"/>
          </p:cNvPicPr>
          <p:nvPr/>
        </p:nvPicPr>
        <p:blipFill rotWithShape="1">
          <a:blip r:embed="rId3"/>
          <a:srcRect l="28459" r="19228"/>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F41AC2C5-57A2-468C-9957-E39BC7766C2E}"/>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lnSpc>
                <a:spcPct val="90000"/>
              </a:lnSpc>
            </a:pPr>
            <a:r>
              <a:rPr lang="en-US" sz="4600"/>
              <a:t>Bristol Bay Red King Crab in Zone 1</a:t>
            </a:r>
          </a:p>
        </p:txBody>
      </p:sp>
      <p:sp>
        <p:nvSpPr>
          <p:cNvPr id="4" name="Slide Number Placeholder 3">
            <a:extLst>
              <a:ext uri="{FF2B5EF4-FFF2-40B4-BE49-F238E27FC236}">
                <a16:creationId xmlns:a16="http://schemas.microsoft.com/office/drawing/2014/main" id="{C4B79EA4-86A8-4739-B4F7-82A50A33828E}"/>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519954A3-9DFD-4C44-94BA-B95130A3BA1C}" type="slidenum">
              <a:rPr lang="en-US" sz="900" smtClean="0"/>
              <a:pPr>
                <a:spcAft>
                  <a:spcPts val="600"/>
                </a:spcAft>
              </a:pPr>
              <a:t>11</a:t>
            </a:fld>
            <a:endParaRPr lang="en-US" sz="900"/>
          </a:p>
        </p:txBody>
      </p:sp>
    </p:spTree>
    <p:extLst>
      <p:ext uri="{BB962C8B-B14F-4D97-AF65-F5344CB8AC3E}">
        <p14:creationId xmlns:p14="http://schemas.microsoft.com/office/powerpoint/2010/main" val="34697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a:xfrm>
            <a:off x="387386" y="451513"/>
            <a:ext cx="8596668" cy="1320800"/>
          </a:xfrm>
        </p:spPr>
        <p:txBody>
          <a:bodyPr anchor="t">
            <a:normAutofit/>
          </a:bodyPr>
          <a:lstStyle/>
          <a:p>
            <a:r>
              <a:rPr lang="en-US" dirty="0"/>
              <a:t>Alternative 1: BBRKC Use Based on the Lowest Limits</a:t>
            </a:r>
          </a:p>
        </p:txBody>
      </p:sp>
      <p:pic>
        <p:nvPicPr>
          <p:cNvPr id="8" name="Content Placeholder 7">
            <a:extLst>
              <a:ext uri="{FF2B5EF4-FFF2-40B4-BE49-F238E27FC236}">
                <a16:creationId xmlns:a16="http://schemas.microsoft.com/office/drawing/2014/main" id="{E9581E03-870B-4324-8926-893552BFD68A}"/>
              </a:ext>
            </a:extLst>
          </p:cNvPr>
          <p:cNvPicPr>
            <a:picLocks noChangeAspect="1"/>
          </p:cNvPicPr>
          <p:nvPr/>
        </p:nvPicPr>
        <p:blipFill>
          <a:blip r:embed="rId3"/>
          <a:stretch>
            <a:fillRect/>
          </a:stretch>
        </p:blipFill>
        <p:spPr>
          <a:xfrm>
            <a:off x="3386289" y="1316215"/>
            <a:ext cx="7599958" cy="4579085"/>
          </a:xfrm>
          <a:prstGeom prst="rect">
            <a:avLst/>
          </a:prstGeom>
        </p:spPr>
      </p:pic>
      <p:sp>
        <p:nvSpPr>
          <p:cNvPr id="12" name="Content Placeholder 11">
            <a:extLst>
              <a:ext uri="{FF2B5EF4-FFF2-40B4-BE49-F238E27FC236}">
                <a16:creationId xmlns:a16="http://schemas.microsoft.com/office/drawing/2014/main" id="{91E6857E-B70C-46B9-839D-72B89E8F4044}"/>
              </a:ext>
            </a:extLst>
          </p:cNvPr>
          <p:cNvSpPr>
            <a:spLocks noGrp="1"/>
          </p:cNvSpPr>
          <p:nvPr>
            <p:ph idx="1"/>
          </p:nvPr>
        </p:nvSpPr>
        <p:spPr>
          <a:xfrm>
            <a:off x="387386" y="2313807"/>
            <a:ext cx="2927185" cy="2583899"/>
          </a:xfrm>
        </p:spPr>
        <p:txBody>
          <a:bodyPr>
            <a:normAutofit/>
          </a:bodyPr>
          <a:lstStyle/>
          <a:p>
            <a:r>
              <a:rPr lang="en-US" sz="1600" dirty="0"/>
              <a:t>Have not been set to lowest threshold between 2008-2020</a:t>
            </a:r>
          </a:p>
          <a:p>
            <a:r>
              <a:rPr lang="en-US" sz="1600" dirty="0"/>
              <a:t>Past years where – had BBRKC been set to lowest limit – sectors </a:t>
            </a:r>
            <a:r>
              <a:rPr lang="en-US" sz="1600" i="1" dirty="0"/>
              <a:t>may</a:t>
            </a:r>
            <a:r>
              <a:rPr lang="en-US" sz="1600" dirty="0"/>
              <a:t> have reached limit and been closed out of Zone 1 (represented in blue)</a:t>
            </a:r>
          </a:p>
          <a:p>
            <a:pPr marL="0" indent="0">
              <a:buNone/>
            </a:pPr>
            <a:endParaRPr lang="en-US" sz="1500" dirty="0"/>
          </a:p>
          <a:p>
            <a:endParaRPr lang="en-US" sz="1500" dirty="0"/>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a:xfrm>
            <a:off x="8590663" y="6041362"/>
            <a:ext cx="683339" cy="365125"/>
          </a:xfrm>
        </p:spPr>
        <p:txBody>
          <a:bodyPr>
            <a:normAutofit/>
          </a:bodyPr>
          <a:lstStyle/>
          <a:p>
            <a:pPr>
              <a:spcAft>
                <a:spcPts val="600"/>
              </a:spcAft>
            </a:pPr>
            <a:fld id="{D57F1E4F-1CFF-5643-939E-217C01CDF565}" type="slidenum">
              <a:rPr lang="en-US" smtClean="0"/>
              <a:pPr>
                <a:spcAft>
                  <a:spcPts val="600"/>
                </a:spcAft>
              </a:pPr>
              <a:t>12</a:t>
            </a:fld>
            <a:endParaRPr lang="en-US"/>
          </a:p>
        </p:txBody>
      </p:sp>
    </p:spTree>
    <p:extLst>
      <p:ext uri="{BB962C8B-B14F-4D97-AF65-F5344CB8AC3E}">
        <p14:creationId xmlns:p14="http://schemas.microsoft.com/office/powerpoint/2010/main" val="4020108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a:xfrm>
            <a:off x="247028" y="334682"/>
            <a:ext cx="9443518" cy="1320800"/>
          </a:xfrm>
        </p:spPr>
        <p:txBody>
          <a:bodyPr/>
          <a:lstStyle/>
          <a:p>
            <a:r>
              <a:rPr lang="en-US" dirty="0"/>
              <a:t>Alternative 1: Impact of Lower BBRKC Limits to the Groundfish Sectors</a:t>
            </a:r>
          </a:p>
        </p:txBody>
      </p:sp>
      <p:sp>
        <p:nvSpPr>
          <p:cNvPr id="7" name="Content Placeholder 6">
            <a:extLst>
              <a:ext uri="{FF2B5EF4-FFF2-40B4-BE49-F238E27FC236}">
                <a16:creationId xmlns:a16="http://schemas.microsoft.com/office/drawing/2014/main" id="{9399C3D9-A500-4E2E-B174-48DCE86D466F}"/>
              </a:ext>
            </a:extLst>
          </p:cNvPr>
          <p:cNvSpPr>
            <a:spLocks noGrp="1"/>
          </p:cNvSpPr>
          <p:nvPr>
            <p:ph idx="1"/>
          </p:nvPr>
        </p:nvSpPr>
        <p:spPr>
          <a:xfrm>
            <a:off x="397136" y="1777035"/>
            <a:ext cx="5089264" cy="4085883"/>
          </a:xfrm>
        </p:spPr>
        <p:txBody>
          <a:bodyPr>
            <a:normAutofit/>
          </a:bodyPr>
          <a:lstStyle/>
          <a:p>
            <a:r>
              <a:rPr lang="en-US" dirty="0"/>
              <a:t>Thresholds for BBRKC PSC limits align with the State harvest strategy</a:t>
            </a:r>
          </a:p>
          <a:p>
            <a:r>
              <a:rPr lang="en-US" dirty="0"/>
              <a:t>Groundfish sector impacts if directed fishery is not opened/ thresholds not met:</a:t>
            </a:r>
          </a:p>
          <a:p>
            <a:pPr lvl="1"/>
            <a:r>
              <a:rPr lang="en-US" dirty="0"/>
              <a:t>Closed out of Red King Crab Savings Subarea (RCKSS) </a:t>
            </a:r>
          </a:p>
          <a:p>
            <a:pPr lvl="1"/>
            <a:r>
              <a:rPr lang="en-US" dirty="0"/>
              <a:t>Reduce A80 sector limit from 43,293 crab to 14,282 crab</a:t>
            </a:r>
          </a:p>
          <a:p>
            <a:pPr lvl="1"/>
            <a:r>
              <a:rPr lang="en-US" dirty="0"/>
              <a:t>Lower PSC limits may come at a cost (even when catch is not approaching the limits)</a:t>
            </a:r>
          </a:p>
          <a:p>
            <a:pPr lvl="1"/>
            <a:r>
              <a:rPr lang="en-US" dirty="0"/>
              <a:t>A Zone 1 closure likely to result in additional forgone revenue and increased costs associated with fishing </a:t>
            </a:r>
          </a:p>
          <a:p>
            <a:endParaRPr lang="en-US" dirty="0"/>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8" name="Picture 7" descr="Diagram&#10;&#10;Description automatically generated">
            <a:extLst>
              <a:ext uri="{FF2B5EF4-FFF2-40B4-BE49-F238E27FC236}">
                <a16:creationId xmlns:a16="http://schemas.microsoft.com/office/drawing/2014/main" id="{4A363373-F235-446A-935C-2FDCD480F24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82972" y="1270056"/>
            <a:ext cx="5615381" cy="4317887"/>
          </a:xfrm>
          <a:prstGeom prst="rect">
            <a:avLst/>
          </a:prstGeom>
          <a:ln>
            <a:solidFill>
              <a:schemeClr val="tx1"/>
            </a:solidFill>
          </a:ln>
        </p:spPr>
      </p:pic>
    </p:spTree>
    <p:extLst>
      <p:ext uri="{BB962C8B-B14F-4D97-AF65-F5344CB8AC3E}">
        <p14:creationId xmlns:p14="http://schemas.microsoft.com/office/powerpoint/2010/main" val="3782683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a:xfrm>
            <a:off x="253909" y="451513"/>
            <a:ext cx="9443518" cy="1320800"/>
          </a:xfrm>
        </p:spPr>
        <p:txBody>
          <a:bodyPr/>
          <a:lstStyle/>
          <a:p>
            <a:r>
              <a:rPr lang="en-US" dirty="0"/>
              <a:t>Alternative 1: Potential Effects on BBRKC</a:t>
            </a:r>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
        <p:nvSpPr>
          <p:cNvPr id="10" name="Content Placeholder 9">
            <a:extLst>
              <a:ext uri="{FF2B5EF4-FFF2-40B4-BE49-F238E27FC236}">
                <a16:creationId xmlns:a16="http://schemas.microsoft.com/office/drawing/2014/main" id="{B7FB9636-DA54-4ED0-8217-4F8013084F79}"/>
              </a:ext>
            </a:extLst>
          </p:cNvPr>
          <p:cNvSpPr>
            <a:spLocks noGrp="1"/>
          </p:cNvSpPr>
          <p:nvPr>
            <p:ph idx="1"/>
          </p:nvPr>
        </p:nvSpPr>
        <p:spPr>
          <a:xfrm>
            <a:off x="227144" y="1383843"/>
            <a:ext cx="11025875" cy="4206005"/>
          </a:xfrm>
        </p:spPr>
        <p:txBody>
          <a:bodyPr>
            <a:normAutofit/>
          </a:bodyPr>
          <a:lstStyle/>
          <a:p>
            <a:r>
              <a:rPr lang="en-US" dirty="0"/>
              <a:t>trawl PSC still represents a small portion of fishing mortality</a:t>
            </a:r>
          </a:p>
          <a:p>
            <a:r>
              <a:rPr lang="en-US" dirty="0"/>
              <a:t>other gear types are estimated to represent a greater portion of the crab PSC</a:t>
            </a:r>
          </a:p>
          <a:p>
            <a:r>
              <a:rPr lang="en-US" dirty="0"/>
              <a:t>crab PSC limits at their lowest threshold may have a modest impact on stock’s ability to rebuild</a:t>
            </a:r>
          </a:p>
        </p:txBody>
      </p:sp>
      <p:pic>
        <p:nvPicPr>
          <p:cNvPr id="12" name="Picture 11" descr="Chart, line chart, histogram&#10;&#10;Description automatically generated">
            <a:extLst>
              <a:ext uri="{FF2B5EF4-FFF2-40B4-BE49-F238E27FC236}">
                <a16:creationId xmlns:a16="http://schemas.microsoft.com/office/drawing/2014/main" id="{32A9E429-757C-4C73-9EBC-BAF261EB428B}"/>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244806" y="3156155"/>
            <a:ext cx="5641516" cy="3701844"/>
          </a:xfrm>
          <a:prstGeom prst="rect">
            <a:avLst/>
          </a:prstGeom>
          <a:noFill/>
        </p:spPr>
      </p:pic>
      <p:pic>
        <p:nvPicPr>
          <p:cNvPr id="13" name="Picture 12" descr="Chart, histogram&#10;&#10;Description automatically generated">
            <a:extLst>
              <a:ext uri="{FF2B5EF4-FFF2-40B4-BE49-F238E27FC236}">
                <a16:creationId xmlns:a16="http://schemas.microsoft.com/office/drawing/2014/main" id="{E1140C31-534A-44A9-875B-695ED6124B78}"/>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264348" y="3156156"/>
            <a:ext cx="5641516" cy="3701844"/>
          </a:xfrm>
          <a:prstGeom prst="rect">
            <a:avLst/>
          </a:prstGeom>
          <a:noFill/>
        </p:spPr>
      </p:pic>
      <p:pic>
        <p:nvPicPr>
          <p:cNvPr id="14" name="Content Placeholder 8" descr="A picture containing arthropod, invertebrate, crab, brachyuran&#10;&#10;Description automatically generated">
            <a:extLst>
              <a:ext uri="{FF2B5EF4-FFF2-40B4-BE49-F238E27FC236}">
                <a16:creationId xmlns:a16="http://schemas.microsoft.com/office/drawing/2014/main" id="{A67E1221-872A-414F-A13A-00C7D3D206AF}"/>
              </a:ext>
            </a:extLst>
          </p:cNvPr>
          <p:cNvPicPr>
            <a:picLocks noChangeAspect="1"/>
          </p:cNvPicPr>
          <p:nvPr/>
        </p:nvPicPr>
        <p:blipFill>
          <a:blip r:embed="rId5"/>
          <a:stretch>
            <a:fillRect/>
          </a:stretch>
        </p:blipFill>
        <p:spPr>
          <a:xfrm rot="13796655">
            <a:off x="10226384" y="-616386"/>
            <a:ext cx="2565679" cy="2507077"/>
          </a:xfrm>
          <a:prstGeom prst="rect">
            <a:avLst/>
          </a:prstGeom>
        </p:spPr>
      </p:pic>
    </p:spTree>
    <p:extLst>
      <p:ext uri="{BB962C8B-B14F-4D97-AF65-F5344CB8AC3E}">
        <p14:creationId xmlns:p14="http://schemas.microsoft.com/office/powerpoint/2010/main" val="866176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p:txBody>
          <a:bodyPr/>
          <a:lstStyle/>
          <a:p>
            <a:r>
              <a:rPr lang="en-US" dirty="0"/>
              <a:t>Sensitivity Analyses</a:t>
            </a:r>
          </a:p>
        </p:txBody>
      </p:sp>
      <p:sp>
        <p:nvSpPr>
          <p:cNvPr id="7" name="Content Placeholder 6">
            <a:extLst>
              <a:ext uri="{FF2B5EF4-FFF2-40B4-BE49-F238E27FC236}">
                <a16:creationId xmlns:a16="http://schemas.microsoft.com/office/drawing/2014/main" id="{9399C3D9-A500-4E2E-B174-48DCE86D466F}"/>
              </a:ext>
            </a:extLst>
          </p:cNvPr>
          <p:cNvSpPr>
            <a:spLocks noGrp="1"/>
          </p:cNvSpPr>
          <p:nvPr>
            <p:ph idx="1"/>
          </p:nvPr>
        </p:nvSpPr>
        <p:spPr>
          <a:xfrm>
            <a:off x="677333" y="1656093"/>
            <a:ext cx="9056601" cy="4750394"/>
          </a:xfrm>
        </p:spPr>
        <p:txBody>
          <a:bodyPr/>
          <a:lstStyle/>
          <a:p>
            <a:pPr>
              <a:spcBef>
                <a:spcPts val="1800"/>
              </a:spcBef>
            </a:pPr>
            <a:r>
              <a:rPr lang="en-US" dirty="0"/>
              <a:t>Potential impacts of unobserved trawl mortality</a:t>
            </a:r>
          </a:p>
          <a:p>
            <a:pPr lvl="0">
              <a:spcBef>
                <a:spcPts val="1800"/>
              </a:spcBef>
            </a:pPr>
            <a:r>
              <a:rPr lang="en-US" dirty="0"/>
              <a:t>For BBRKC, when </a:t>
            </a:r>
            <a:r>
              <a:rPr lang="en-US" b="1" dirty="0"/>
              <a:t>bycatch biomass increases by 500% or more</a:t>
            </a:r>
            <a:r>
              <a:rPr lang="en-US" dirty="0"/>
              <a:t> in the models, estimated MMB values in the terminal years </a:t>
            </a:r>
            <a:r>
              <a:rPr lang="en-US" b="1" dirty="0"/>
              <a:t>could decrease about 14% </a:t>
            </a:r>
            <a:r>
              <a:rPr lang="en-US" dirty="0"/>
              <a:t>or more; the decreases might be much larger for some years.</a:t>
            </a:r>
          </a:p>
          <a:p>
            <a:pPr lvl="0">
              <a:spcBef>
                <a:spcPts val="1800"/>
              </a:spcBef>
            </a:pPr>
            <a:r>
              <a:rPr lang="en-US" dirty="0"/>
              <a:t>For Tanner crab, based on previous catch rates,</a:t>
            </a:r>
            <a:r>
              <a:rPr lang="en-US" b="1" dirty="0"/>
              <a:t> increasing the bycatch by 1000</a:t>
            </a:r>
            <a:r>
              <a:rPr lang="en-US" dirty="0"/>
              <a:t>% would have lowered the MMB in the 1970s by an estimated </a:t>
            </a:r>
            <a:r>
              <a:rPr lang="en-US" b="1" dirty="0"/>
              <a:t>~100,000 t, while in recent years it would have been estimated to be ~6,000 t less. </a:t>
            </a:r>
          </a:p>
          <a:p>
            <a:pPr lvl="0">
              <a:spcBef>
                <a:spcPts val="1800"/>
              </a:spcBef>
            </a:pPr>
            <a:r>
              <a:rPr lang="en-US" dirty="0"/>
              <a:t>For snow crab, bycatch has been small enough that</a:t>
            </a:r>
            <a:r>
              <a:rPr lang="en-US" b="1" dirty="0"/>
              <a:t> increasing the bycatch input by 1000% resulted in only a ~2% change</a:t>
            </a:r>
            <a:r>
              <a:rPr lang="en-US" dirty="0"/>
              <a:t> in the terminal year of MMB (with largest changes in the mid-1990s through mid-2010).</a:t>
            </a:r>
          </a:p>
          <a:p>
            <a:pPr marL="0" indent="0">
              <a:buNone/>
            </a:pPr>
            <a:endParaRPr lang="en-US" dirty="0"/>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747698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a:xfrm>
            <a:off x="253909" y="451513"/>
            <a:ext cx="9443518" cy="1320800"/>
          </a:xfrm>
        </p:spPr>
        <p:txBody>
          <a:bodyPr/>
          <a:lstStyle/>
          <a:p>
            <a:r>
              <a:rPr lang="en-US" dirty="0"/>
              <a:t>Alternative 1: Impact of Lower BBRKC Limits on the Crab Directed Fishery</a:t>
            </a:r>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3" name="Content Placeholder 2">
            <a:extLst>
              <a:ext uri="{FF2B5EF4-FFF2-40B4-BE49-F238E27FC236}">
                <a16:creationId xmlns:a16="http://schemas.microsoft.com/office/drawing/2014/main" id="{DFFC5CD2-9848-4352-A6F6-64C595175A32}"/>
              </a:ext>
            </a:extLst>
          </p:cNvPr>
          <p:cNvSpPr>
            <a:spLocks noGrp="1"/>
          </p:cNvSpPr>
          <p:nvPr>
            <p:ph idx="1"/>
          </p:nvPr>
        </p:nvSpPr>
        <p:spPr>
          <a:xfrm>
            <a:off x="735611" y="2160589"/>
            <a:ext cx="8480113" cy="2666905"/>
          </a:xfrm>
        </p:spPr>
        <p:txBody>
          <a:bodyPr/>
          <a:lstStyle/>
          <a:p>
            <a:r>
              <a:rPr lang="en-US" dirty="0"/>
              <a:t>Rely on Economic SAFE (hopefully updated soon!) to describe some of the economic changes being experienced by the crab directed fisheries</a:t>
            </a:r>
          </a:p>
          <a:p>
            <a:r>
              <a:rPr lang="en-US" dirty="0"/>
              <a:t>Given the expectation for modest stock impacts, BBRKC PSC limits set to lower thresholds expected to have limited indirect impacts to the directed fishery</a:t>
            </a:r>
          </a:p>
        </p:txBody>
      </p:sp>
    </p:spTree>
    <p:extLst>
      <p:ext uri="{BB962C8B-B14F-4D97-AF65-F5344CB8AC3E}">
        <p14:creationId xmlns:p14="http://schemas.microsoft.com/office/powerpoint/2010/main" val="781504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72"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3" name="Straight Connector 72">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26" name="Picture 2" descr="Alaska Snow Crab | NOAA Fisheries">
            <a:extLst>
              <a:ext uri="{FF2B5EF4-FFF2-40B4-BE49-F238E27FC236}">
                <a16:creationId xmlns:a16="http://schemas.microsoft.com/office/drawing/2014/main" id="{DBF58EF4-8B4F-446B-B824-31E200E6418B}"/>
              </a:ext>
            </a:extLst>
          </p:cNvPr>
          <p:cNvPicPr>
            <a:picLocks noChangeAspect="1" noChangeArrowheads="1"/>
          </p:cNvPicPr>
          <p:nvPr/>
        </p:nvPicPr>
        <p:blipFill rotWithShape="1">
          <a:blip r:embed="rId3">
            <a:duotone>
              <a:prstClr val="black"/>
              <a:prstClr val="white"/>
            </a:duotone>
            <a:extLst>
              <a:ext uri="{28A0092B-C50C-407E-A947-70E740481C1C}">
                <a14:useLocalDpi xmlns:a14="http://schemas.microsoft.com/office/drawing/2010/main" val="0"/>
              </a:ext>
            </a:extLst>
          </a:blip>
          <a:srcRect l="20834" t="9091" r="16422"/>
          <a:stretch/>
        </p:blipFill>
        <p:spPr bwMode="auto">
          <a:xfrm>
            <a:off x="5097780" y="-1"/>
            <a:ext cx="7091044" cy="6858001"/>
          </a:xfrm>
          <a:custGeom>
            <a:avLst/>
            <a:gdLst/>
            <a:ahLst/>
            <a:cxnLst/>
            <a:rect l="l" t="t" r="r" b="b"/>
            <a:pathLst>
              <a:path w="7091044" h="6858001">
                <a:moveTo>
                  <a:pt x="405750" y="0"/>
                </a:moveTo>
                <a:lnTo>
                  <a:pt x="7091044" y="0"/>
                </a:lnTo>
                <a:lnTo>
                  <a:pt x="7091044" y="6858001"/>
                </a:lnTo>
                <a:lnTo>
                  <a:pt x="53572" y="6858001"/>
                </a:lnTo>
                <a:lnTo>
                  <a:pt x="1828991" y="4521201"/>
                </a:lnTo>
                <a:close/>
                <a:moveTo>
                  <a:pt x="0" y="0"/>
                </a:moveTo>
                <a:lnTo>
                  <a:pt x="405750" y="0"/>
                </a:lnTo>
                <a:lnTo>
                  <a:pt x="0" y="43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41AC2C5-57A2-468C-9957-E39BC7766C2E}"/>
              </a:ext>
            </a:extLst>
          </p:cNvPr>
          <p:cNvSpPr>
            <a:spLocks noGrp="1"/>
          </p:cNvSpPr>
          <p:nvPr>
            <p:ph type="title"/>
          </p:nvPr>
        </p:nvSpPr>
        <p:spPr>
          <a:xfrm>
            <a:off x="668866" y="1678666"/>
            <a:ext cx="5123515" cy="2369093"/>
          </a:xfrm>
        </p:spPr>
        <p:txBody>
          <a:bodyPr vert="horz" lIns="91440" tIns="45720" rIns="91440" bIns="45720" rtlCol="0" anchor="b">
            <a:normAutofit/>
          </a:bodyPr>
          <a:lstStyle/>
          <a:p>
            <a:pPr algn="r">
              <a:lnSpc>
                <a:spcPct val="90000"/>
              </a:lnSpc>
            </a:pPr>
            <a:r>
              <a:rPr lang="en-US" sz="4100"/>
              <a:t>Snow Crab in COBLZ and Tanner Crab in Zone 1 and 2</a:t>
            </a:r>
          </a:p>
        </p:txBody>
      </p:sp>
      <p:cxnSp>
        <p:nvCxnSpPr>
          <p:cNvPr id="83" name="Straight Connector 82">
            <a:extLst>
              <a:ext uri="{FF2B5EF4-FFF2-40B4-BE49-F238E27FC236}">
                <a16:creationId xmlns:a16="http://schemas.microsoft.com/office/drawing/2014/main" id="{27A85E05-9D34-4977-8352-DB39569974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5CDED616-E554-4DB6-9F28-08F38A64A9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7" name="Rectangle 23">
            <a:extLst>
              <a:ext uri="{FF2B5EF4-FFF2-40B4-BE49-F238E27FC236}">
                <a16:creationId xmlns:a16="http://schemas.microsoft.com/office/drawing/2014/main" id="{8CDA3497-1EDA-4EB3-9C27-4D9835D30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41F9764E-9AA0-49A3-9EA2-885EE991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24">
            <a:extLst>
              <a:ext uri="{FF2B5EF4-FFF2-40B4-BE49-F238E27FC236}">
                <a16:creationId xmlns:a16="http://schemas.microsoft.com/office/drawing/2014/main" id="{FA3A4F4A-4DC4-43F2-AC2D-06211A812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C4B79EA4-86A8-4739-B4F7-82A50A33828E}"/>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519954A3-9DFD-4C44-94BA-B95130A3BA1C}" type="slidenum">
              <a:rPr lang="en-US" sz="900">
                <a:solidFill>
                  <a:schemeClr val="bg1"/>
                </a:solidFill>
              </a:rPr>
              <a:pPr>
                <a:spcAft>
                  <a:spcPts val="600"/>
                </a:spcAft>
              </a:pPr>
              <a:t>17</a:t>
            </a:fld>
            <a:endParaRPr lang="en-US" sz="900">
              <a:solidFill>
                <a:schemeClr val="bg1"/>
              </a:solidFill>
            </a:endParaRPr>
          </a:p>
        </p:txBody>
      </p:sp>
      <p:sp>
        <p:nvSpPr>
          <p:cNvPr id="93" name="Rectangle 27">
            <a:extLst>
              <a:ext uri="{FF2B5EF4-FFF2-40B4-BE49-F238E27FC236}">
                <a16:creationId xmlns:a16="http://schemas.microsoft.com/office/drawing/2014/main" id="{84CFB374-B343-457A-B567-B4D784B1F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28">
            <a:extLst>
              <a:ext uri="{FF2B5EF4-FFF2-40B4-BE49-F238E27FC236}">
                <a16:creationId xmlns:a16="http://schemas.microsoft.com/office/drawing/2014/main" id="{0597FEEE-1E11-4396-BB69-B43FA92F9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9">
            <a:extLst>
              <a:ext uri="{FF2B5EF4-FFF2-40B4-BE49-F238E27FC236}">
                <a16:creationId xmlns:a16="http://schemas.microsoft.com/office/drawing/2014/main" id="{A2DB2F81-3E68-4044-B7C2-03DEEC50D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29">
            <a:extLst>
              <a:ext uri="{FF2B5EF4-FFF2-40B4-BE49-F238E27FC236}">
                <a16:creationId xmlns:a16="http://schemas.microsoft.com/office/drawing/2014/main" id="{DC2F7294-2397-4C96-AB1E-E66CDEA3B5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58317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p:txBody>
          <a:bodyPr/>
          <a:lstStyle/>
          <a:p>
            <a:r>
              <a:rPr lang="en-US" dirty="0"/>
              <a:t>Alternative 1: EBS Snow in COBLZ and </a:t>
            </a:r>
            <a:br>
              <a:rPr lang="en-US" dirty="0"/>
            </a:br>
            <a:r>
              <a:rPr lang="en-US" dirty="0"/>
              <a:t>Tanner Crab in Zone 1 and Zone 2</a:t>
            </a:r>
          </a:p>
        </p:txBody>
      </p:sp>
      <p:sp>
        <p:nvSpPr>
          <p:cNvPr id="7" name="Content Placeholder 6">
            <a:extLst>
              <a:ext uri="{FF2B5EF4-FFF2-40B4-BE49-F238E27FC236}">
                <a16:creationId xmlns:a16="http://schemas.microsoft.com/office/drawing/2014/main" id="{9399C3D9-A500-4E2E-B174-48DCE86D466F}"/>
              </a:ext>
            </a:extLst>
          </p:cNvPr>
          <p:cNvSpPr>
            <a:spLocks noGrp="1"/>
          </p:cNvSpPr>
          <p:nvPr>
            <p:ph idx="1"/>
          </p:nvPr>
        </p:nvSpPr>
        <p:spPr>
          <a:xfrm>
            <a:off x="412638" y="2553248"/>
            <a:ext cx="3419774" cy="3641061"/>
          </a:xfrm>
        </p:spPr>
        <p:txBody>
          <a:bodyPr>
            <a:normAutofit/>
          </a:bodyPr>
          <a:lstStyle/>
          <a:p>
            <a:r>
              <a:rPr lang="en-US" dirty="0"/>
              <a:t>Snow Crab PSC limit hit lowest threshold in 2017</a:t>
            </a:r>
          </a:p>
          <a:p>
            <a:r>
              <a:rPr lang="en-US" dirty="0"/>
              <a:t>Tanner Crab PSC limit hit lowest threshold in 2008-2010</a:t>
            </a:r>
          </a:p>
          <a:p>
            <a:pPr lvl="1"/>
            <a:endParaRPr lang="en-US" dirty="0"/>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2" name="Picture 1">
            <a:extLst>
              <a:ext uri="{FF2B5EF4-FFF2-40B4-BE49-F238E27FC236}">
                <a16:creationId xmlns:a16="http://schemas.microsoft.com/office/drawing/2014/main" id="{6E70C409-1EAE-4AD5-8004-9C168F6BD2FF}"/>
              </a:ext>
            </a:extLst>
          </p:cNvPr>
          <p:cNvPicPr>
            <a:picLocks noChangeAspect="1"/>
          </p:cNvPicPr>
          <p:nvPr/>
        </p:nvPicPr>
        <p:blipFill>
          <a:blip r:embed="rId3"/>
          <a:stretch>
            <a:fillRect/>
          </a:stretch>
        </p:blipFill>
        <p:spPr>
          <a:xfrm>
            <a:off x="3832412" y="3029403"/>
            <a:ext cx="5062562" cy="3511554"/>
          </a:xfrm>
          <a:prstGeom prst="rect">
            <a:avLst/>
          </a:prstGeom>
        </p:spPr>
      </p:pic>
      <p:sp>
        <p:nvSpPr>
          <p:cNvPr id="8" name="Content Placeholder 6">
            <a:extLst>
              <a:ext uri="{FF2B5EF4-FFF2-40B4-BE49-F238E27FC236}">
                <a16:creationId xmlns:a16="http://schemas.microsoft.com/office/drawing/2014/main" id="{673A45DC-B4D6-4DC0-9565-6103F12294E4}"/>
              </a:ext>
            </a:extLst>
          </p:cNvPr>
          <p:cNvSpPr txBox="1">
            <a:spLocks/>
          </p:cNvSpPr>
          <p:nvPr/>
        </p:nvSpPr>
        <p:spPr>
          <a:xfrm>
            <a:off x="5676570" y="2165349"/>
            <a:ext cx="4859866" cy="36410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COBLZ limit only hit once</a:t>
            </a:r>
          </a:p>
          <a:p>
            <a:pPr lvl="1"/>
            <a:r>
              <a:rPr lang="en-US" dirty="0"/>
              <a:t>BSAI TLAS in 2010</a:t>
            </a:r>
          </a:p>
          <a:p>
            <a:pPr lvl="1"/>
            <a:endParaRPr lang="en-US" dirty="0"/>
          </a:p>
        </p:txBody>
      </p:sp>
    </p:spTree>
    <p:extLst>
      <p:ext uri="{BB962C8B-B14F-4D97-AF65-F5344CB8AC3E}">
        <p14:creationId xmlns:p14="http://schemas.microsoft.com/office/powerpoint/2010/main" val="575728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p:txBody>
          <a:bodyPr/>
          <a:lstStyle/>
          <a:p>
            <a:r>
              <a:rPr lang="en-US" dirty="0"/>
              <a:t>Tanner Crab PSC use for TLAS</a:t>
            </a:r>
            <a:br>
              <a:rPr lang="en-US" dirty="0"/>
            </a:br>
            <a:r>
              <a:rPr lang="en-US" dirty="0"/>
              <a:t>in Zone 1 and Zone 2</a:t>
            </a:r>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3" name="Picture 2">
            <a:extLst>
              <a:ext uri="{FF2B5EF4-FFF2-40B4-BE49-F238E27FC236}">
                <a16:creationId xmlns:a16="http://schemas.microsoft.com/office/drawing/2014/main" id="{8197737B-8D15-486E-875C-637D29F8BB98}"/>
              </a:ext>
            </a:extLst>
          </p:cNvPr>
          <p:cNvPicPr>
            <a:picLocks noChangeAspect="1"/>
          </p:cNvPicPr>
          <p:nvPr/>
        </p:nvPicPr>
        <p:blipFill>
          <a:blip r:embed="rId3"/>
          <a:stretch>
            <a:fillRect/>
          </a:stretch>
        </p:blipFill>
        <p:spPr>
          <a:xfrm>
            <a:off x="677334" y="1930400"/>
            <a:ext cx="10402519" cy="3208337"/>
          </a:xfrm>
          <a:prstGeom prst="rect">
            <a:avLst/>
          </a:prstGeom>
        </p:spPr>
      </p:pic>
    </p:spTree>
    <p:extLst>
      <p:ext uri="{BB962C8B-B14F-4D97-AF65-F5344CB8AC3E}">
        <p14:creationId xmlns:p14="http://schemas.microsoft.com/office/powerpoint/2010/main" val="242839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177F-D614-4654-A2EE-FABFF7A71A32}"/>
              </a:ext>
            </a:extLst>
          </p:cNvPr>
          <p:cNvSpPr>
            <a:spLocks noGrp="1"/>
          </p:cNvSpPr>
          <p:nvPr>
            <p:ph type="title"/>
          </p:nvPr>
        </p:nvSpPr>
        <p:spPr>
          <a:xfrm>
            <a:off x="551329" y="284242"/>
            <a:ext cx="8596668" cy="1320800"/>
          </a:xfrm>
        </p:spPr>
        <p:txBody>
          <a:bodyPr/>
          <a:lstStyle/>
          <a:p>
            <a:r>
              <a:rPr lang="en-US" dirty="0"/>
              <a:t>History of action</a:t>
            </a:r>
          </a:p>
        </p:txBody>
      </p:sp>
      <p:sp>
        <p:nvSpPr>
          <p:cNvPr id="5" name="Slide Number Placeholder 4">
            <a:extLst>
              <a:ext uri="{FF2B5EF4-FFF2-40B4-BE49-F238E27FC236}">
                <a16:creationId xmlns:a16="http://schemas.microsoft.com/office/drawing/2014/main" id="{675CA4DC-B5D5-4868-BD95-408DAD3DB6E9}"/>
              </a:ext>
            </a:extLst>
          </p:cNvPr>
          <p:cNvSpPr>
            <a:spLocks noGrp="1"/>
          </p:cNvSpPr>
          <p:nvPr>
            <p:ph type="sldNum" sz="quarter" idx="12"/>
          </p:nvPr>
        </p:nvSpPr>
        <p:spPr/>
        <p:txBody>
          <a:bodyPr/>
          <a:lstStyle/>
          <a:p>
            <a:fld id="{519954A3-9DFD-4C44-94BA-B95130A3BA1C}" type="slidenum">
              <a:rPr lang="en-US" smtClean="0"/>
              <a:t>2</a:t>
            </a:fld>
            <a:endParaRPr lang="en-US" dirty="0"/>
          </a:p>
        </p:txBody>
      </p:sp>
      <p:graphicFrame>
        <p:nvGraphicFramePr>
          <p:cNvPr id="8" name="Content Placeholder 7">
            <a:extLst>
              <a:ext uri="{FF2B5EF4-FFF2-40B4-BE49-F238E27FC236}">
                <a16:creationId xmlns:a16="http://schemas.microsoft.com/office/drawing/2014/main" id="{EEEDD87A-70A7-4D17-9E16-7DD1B515D334}"/>
              </a:ext>
            </a:extLst>
          </p:cNvPr>
          <p:cNvGraphicFramePr>
            <a:graphicFrameLocks noGrp="1"/>
          </p:cNvGraphicFramePr>
          <p:nvPr>
            <p:ph idx="1"/>
            <p:extLst>
              <p:ext uri="{D42A27DB-BD31-4B8C-83A1-F6EECF244321}">
                <p14:modId xmlns:p14="http://schemas.microsoft.com/office/powerpoint/2010/main" val="837031570"/>
              </p:ext>
            </p:extLst>
          </p:nvPr>
        </p:nvGraphicFramePr>
        <p:xfrm>
          <a:off x="551329" y="1151717"/>
          <a:ext cx="10797989" cy="5072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3599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06D8-38E7-4D03-9333-6CA2753279DC}"/>
              </a:ext>
            </a:extLst>
          </p:cNvPr>
          <p:cNvSpPr>
            <a:spLocks noGrp="1"/>
          </p:cNvSpPr>
          <p:nvPr>
            <p:ph type="title"/>
          </p:nvPr>
        </p:nvSpPr>
        <p:spPr>
          <a:xfrm>
            <a:off x="569757" y="300317"/>
            <a:ext cx="8596668" cy="1320800"/>
          </a:xfrm>
        </p:spPr>
        <p:txBody>
          <a:bodyPr/>
          <a:lstStyle/>
          <a:p>
            <a:r>
              <a:rPr lang="en-US" dirty="0"/>
              <a:t>EBS Snow crab COBLZ PSC use relative to the lowest limits (# of crab), 2008-2020</a:t>
            </a:r>
          </a:p>
        </p:txBody>
      </p:sp>
      <p:sp>
        <p:nvSpPr>
          <p:cNvPr id="4" name="Slide Number Placeholder 3">
            <a:extLst>
              <a:ext uri="{FF2B5EF4-FFF2-40B4-BE49-F238E27FC236}">
                <a16:creationId xmlns:a16="http://schemas.microsoft.com/office/drawing/2014/main" id="{9BF61B03-3C56-499E-A20C-B5660EB8E7E1}"/>
              </a:ext>
            </a:extLst>
          </p:cNvPr>
          <p:cNvSpPr>
            <a:spLocks noGrp="1"/>
          </p:cNvSpPr>
          <p:nvPr>
            <p:ph type="sldNum" sz="quarter" idx="12"/>
          </p:nvPr>
        </p:nvSpPr>
        <p:spPr/>
        <p:txBody>
          <a:bodyPr/>
          <a:lstStyle/>
          <a:p>
            <a:fld id="{519954A3-9DFD-4C44-94BA-B95130A3BA1C}" type="slidenum">
              <a:rPr lang="en-US" smtClean="0"/>
              <a:t>20</a:t>
            </a:fld>
            <a:endParaRPr lang="en-US" dirty="0"/>
          </a:p>
        </p:txBody>
      </p:sp>
      <p:pic>
        <p:nvPicPr>
          <p:cNvPr id="5" name="Picture 4">
            <a:extLst>
              <a:ext uri="{FF2B5EF4-FFF2-40B4-BE49-F238E27FC236}">
                <a16:creationId xmlns:a16="http://schemas.microsoft.com/office/drawing/2014/main" id="{9D6163D6-19A6-482C-A93C-F3C7304BC00D}"/>
              </a:ext>
            </a:extLst>
          </p:cNvPr>
          <p:cNvPicPr>
            <a:picLocks noChangeAspect="1"/>
          </p:cNvPicPr>
          <p:nvPr/>
        </p:nvPicPr>
        <p:blipFill>
          <a:blip r:embed="rId2"/>
          <a:stretch>
            <a:fillRect/>
          </a:stretch>
        </p:blipFill>
        <p:spPr>
          <a:xfrm>
            <a:off x="1131052" y="1621117"/>
            <a:ext cx="7734300" cy="4419600"/>
          </a:xfrm>
          <a:prstGeom prst="rect">
            <a:avLst/>
          </a:prstGeom>
        </p:spPr>
      </p:pic>
    </p:spTree>
    <p:extLst>
      <p:ext uri="{BB962C8B-B14F-4D97-AF65-F5344CB8AC3E}">
        <p14:creationId xmlns:p14="http://schemas.microsoft.com/office/powerpoint/2010/main" val="746547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35917-F9B1-4954-B148-89D378713244}"/>
              </a:ext>
            </a:extLst>
          </p:cNvPr>
          <p:cNvSpPr>
            <a:spLocks noGrp="1"/>
          </p:cNvSpPr>
          <p:nvPr>
            <p:ph type="title"/>
          </p:nvPr>
        </p:nvSpPr>
        <p:spPr>
          <a:xfrm>
            <a:off x="583205" y="313764"/>
            <a:ext cx="8596668" cy="1320800"/>
          </a:xfrm>
        </p:spPr>
        <p:txBody>
          <a:bodyPr>
            <a:normAutofit fontScale="90000"/>
          </a:bodyPr>
          <a:lstStyle/>
          <a:p>
            <a:r>
              <a:rPr lang="en-US" dirty="0"/>
              <a:t>EBS Tanner Zone 1 PSC use relative to the lowest fixed limits (# of crab), 2008-2020</a:t>
            </a:r>
          </a:p>
        </p:txBody>
      </p:sp>
      <p:sp>
        <p:nvSpPr>
          <p:cNvPr id="4" name="Slide Number Placeholder 3">
            <a:extLst>
              <a:ext uri="{FF2B5EF4-FFF2-40B4-BE49-F238E27FC236}">
                <a16:creationId xmlns:a16="http://schemas.microsoft.com/office/drawing/2014/main" id="{8DBCF1A5-00F4-44A6-B581-6E2061ED1236}"/>
              </a:ext>
            </a:extLst>
          </p:cNvPr>
          <p:cNvSpPr>
            <a:spLocks noGrp="1"/>
          </p:cNvSpPr>
          <p:nvPr>
            <p:ph type="sldNum" sz="quarter" idx="12"/>
          </p:nvPr>
        </p:nvSpPr>
        <p:spPr/>
        <p:txBody>
          <a:bodyPr/>
          <a:lstStyle/>
          <a:p>
            <a:fld id="{519954A3-9DFD-4C44-94BA-B95130A3BA1C}" type="slidenum">
              <a:rPr lang="en-US" smtClean="0"/>
              <a:t>21</a:t>
            </a:fld>
            <a:endParaRPr lang="en-US" dirty="0"/>
          </a:p>
        </p:txBody>
      </p:sp>
      <p:pic>
        <p:nvPicPr>
          <p:cNvPr id="9" name="Picture 8" descr="Table&#10;&#10;Description automatically generated">
            <a:extLst>
              <a:ext uri="{FF2B5EF4-FFF2-40B4-BE49-F238E27FC236}">
                <a16:creationId xmlns:a16="http://schemas.microsoft.com/office/drawing/2014/main" id="{D8B9E196-58C9-4DF0-80B9-0857362D0C84}"/>
              </a:ext>
            </a:extLst>
          </p:cNvPr>
          <p:cNvPicPr>
            <a:picLocks noChangeAspect="1"/>
          </p:cNvPicPr>
          <p:nvPr/>
        </p:nvPicPr>
        <p:blipFill>
          <a:blip r:embed="rId2"/>
          <a:stretch>
            <a:fillRect/>
          </a:stretch>
        </p:blipFill>
        <p:spPr>
          <a:xfrm>
            <a:off x="816247" y="1513760"/>
            <a:ext cx="8622734" cy="4255027"/>
          </a:xfrm>
          <a:prstGeom prst="rect">
            <a:avLst/>
          </a:prstGeom>
        </p:spPr>
      </p:pic>
    </p:spTree>
    <p:extLst>
      <p:ext uri="{BB962C8B-B14F-4D97-AF65-F5344CB8AC3E}">
        <p14:creationId xmlns:p14="http://schemas.microsoft.com/office/powerpoint/2010/main" val="448565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021E20-10D3-4F2F-856D-B280E6A5B35A}"/>
              </a:ext>
            </a:extLst>
          </p:cNvPr>
          <p:cNvSpPr>
            <a:spLocks noGrp="1"/>
          </p:cNvSpPr>
          <p:nvPr>
            <p:ph type="sldNum" sz="quarter" idx="12"/>
          </p:nvPr>
        </p:nvSpPr>
        <p:spPr/>
        <p:txBody>
          <a:bodyPr/>
          <a:lstStyle/>
          <a:p>
            <a:fld id="{519954A3-9DFD-4C44-94BA-B95130A3BA1C}" type="slidenum">
              <a:rPr lang="en-US" smtClean="0"/>
              <a:t>22</a:t>
            </a:fld>
            <a:endParaRPr lang="en-US" dirty="0"/>
          </a:p>
        </p:txBody>
      </p:sp>
      <p:pic>
        <p:nvPicPr>
          <p:cNvPr id="5" name="Picture 4">
            <a:extLst>
              <a:ext uri="{FF2B5EF4-FFF2-40B4-BE49-F238E27FC236}">
                <a16:creationId xmlns:a16="http://schemas.microsoft.com/office/drawing/2014/main" id="{32BE7440-5819-45FC-B503-07D4C09DCC32}"/>
              </a:ext>
            </a:extLst>
          </p:cNvPr>
          <p:cNvPicPr>
            <a:picLocks noChangeAspect="1"/>
          </p:cNvPicPr>
          <p:nvPr/>
        </p:nvPicPr>
        <p:blipFill>
          <a:blip r:embed="rId2"/>
          <a:stretch>
            <a:fillRect/>
          </a:stretch>
        </p:blipFill>
        <p:spPr>
          <a:xfrm>
            <a:off x="1076118" y="1831355"/>
            <a:ext cx="8683673" cy="4127953"/>
          </a:xfrm>
          <a:prstGeom prst="rect">
            <a:avLst/>
          </a:prstGeom>
        </p:spPr>
      </p:pic>
      <p:sp>
        <p:nvSpPr>
          <p:cNvPr id="6" name="Title 1">
            <a:extLst>
              <a:ext uri="{FF2B5EF4-FFF2-40B4-BE49-F238E27FC236}">
                <a16:creationId xmlns:a16="http://schemas.microsoft.com/office/drawing/2014/main" id="{132AEB00-E0F0-46FC-AD84-374F4FFCF9F4}"/>
              </a:ext>
            </a:extLst>
          </p:cNvPr>
          <p:cNvSpPr txBox="1">
            <a:spLocks/>
          </p:cNvSpPr>
          <p:nvPr/>
        </p:nvSpPr>
        <p:spPr>
          <a:xfrm>
            <a:off x="677334" y="238292"/>
            <a:ext cx="8596668"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EBS Tanner Zone 2 PSC use relative to the lowest fixed limits (# of crab), 2008-2020</a:t>
            </a:r>
          </a:p>
        </p:txBody>
      </p:sp>
    </p:spTree>
    <p:extLst>
      <p:ext uri="{BB962C8B-B14F-4D97-AF65-F5344CB8AC3E}">
        <p14:creationId xmlns:p14="http://schemas.microsoft.com/office/powerpoint/2010/main" val="2380645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p:txBody>
          <a:bodyPr/>
          <a:lstStyle/>
          <a:p>
            <a:r>
              <a:rPr lang="en-US" dirty="0"/>
              <a:t>Tanner and Snow Crab Stock Status</a:t>
            </a:r>
          </a:p>
        </p:txBody>
      </p:sp>
      <p:sp>
        <p:nvSpPr>
          <p:cNvPr id="2" name="Text Placeholder 1">
            <a:extLst>
              <a:ext uri="{FF2B5EF4-FFF2-40B4-BE49-F238E27FC236}">
                <a16:creationId xmlns:a16="http://schemas.microsoft.com/office/drawing/2014/main" id="{30D28CF3-67BD-4354-9D27-C4A96D7EDD6C}"/>
              </a:ext>
            </a:extLst>
          </p:cNvPr>
          <p:cNvSpPr>
            <a:spLocks noGrp="1"/>
          </p:cNvSpPr>
          <p:nvPr>
            <p:ph type="body" idx="1"/>
          </p:nvPr>
        </p:nvSpPr>
        <p:spPr>
          <a:xfrm>
            <a:off x="675745" y="1405905"/>
            <a:ext cx="4185623" cy="576262"/>
          </a:xfrm>
        </p:spPr>
        <p:txBody>
          <a:bodyPr/>
          <a:lstStyle/>
          <a:p>
            <a:r>
              <a:rPr lang="en-US" dirty="0"/>
              <a:t>Tanner Crab	</a:t>
            </a:r>
          </a:p>
        </p:txBody>
      </p:sp>
      <p:sp>
        <p:nvSpPr>
          <p:cNvPr id="7" name="Content Placeholder 6">
            <a:extLst>
              <a:ext uri="{FF2B5EF4-FFF2-40B4-BE49-F238E27FC236}">
                <a16:creationId xmlns:a16="http://schemas.microsoft.com/office/drawing/2014/main" id="{9399C3D9-A500-4E2E-B174-48DCE86D466F}"/>
              </a:ext>
            </a:extLst>
          </p:cNvPr>
          <p:cNvSpPr>
            <a:spLocks noGrp="1"/>
          </p:cNvSpPr>
          <p:nvPr>
            <p:ph sz="half" idx="2"/>
          </p:nvPr>
        </p:nvSpPr>
        <p:spPr>
          <a:xfrm>
            <a:off x="675744" y="2147978"/>
            <a:ext cx="4185623" cy="3304117"/>
          </a:xfrm>
        </p:spPr>
        <p:txBody>
          <a:bodyPr>
            <a:normAutofit/>
          </a:bodyPr>
          <a:lstStyle/>
          <a:p>
            <a:r>
              <a:rPr lang="en-US" dirty="0"/>
              <a:t>EBT and WBT directed fisheries have experienced variable closures over time</a:t>
            </a:r>
          </a:p>
          <a:p>
            <a:r>
              <a:rPr lang="en-US" dirty="0"/>
              <a:t>MMB has been declining since 2014/15</a:t>
            </a:r>
          </a:p>
          <a:p>
            <a:r>
              <a:rPr lang="en-US" dirty="0"/>
              <a:t>Harvest strategy amended in March 2020</a:t>
            </a:r>
          </a:p>
          <a:p>
            <a:pPr lvl="1"/>
            <a:r>
              <a:rPr lang="en-US" dirty="0"/>
              <a:t>New thresholds for opening</a:t>
            </a:r>
          </a:p>
          <a:p>
            <a:pPr lvl="1"/>
            <a:r>
              <a:rPr lang="en-US" dirty="0"/>
              <a:t>Reduces number of years the fishery is closed</a:t>
            </a:r>
          </a:p>
        </p:txBody>
      </p:sp>
      <p:sp>
        <p:nvSpPr>
          <p:cNvPr id="3" name="Text Placeholder 2">
            <a:extLst>
              <a:ext uri="{FF2B5EF4-FFF2-40B4-BE49-F238E27FC236}">
                <a16:creationId xmlns:a16="http://schemas.microsoft.com/office/drawing/2014/main" id="{6AC21078-398F-4B59-90CA-F66E0C4336B3}"/>
              </a:ext>
            </a:extLst>
          </p:cNvPr>
          <p:cNvSpPr>
            <a:spLocks noGrp="1"/>
          </p:cNvSpPr>
          <p:nvPr>
            <p:ph type="body" sz="quarter" idx="3"/>
          </p:nvPr>
        </p:nvSpPr>
        <p:spPr>
          <a:xfrm>
            <a:off x="5470966" y="1405905"/>
            <a:ext cx="4185618" cy="576262"/>
          </a:xfrm>
        </p:spPr>
        <p:txBody>
          <a:bodyPr/>
          <a:lstStyle/>
          <a:p>
            <a:r>
              <a:rPr lang="en-US" dirty="0"/>
              <a:t>Snow Crab</a:t>
            </a:r>
          </a:p>
        </p:txBody>
      </p:sp>
      <p:sp>
        <p:nvSpPr>
          <p:cNvPr id="4" name="Content Placeholder 3">
            <a:extLst>
              <a:ext uri="{FF2B5EF4-FFF2-40B4-BE49-F238E27FC236}">
                <a16:creationId xmlns:a16="http://schemas.microsoft.com/office/drawing/2014/main" id="{F31CDEB0-F1E8-4B1E-ADC5-8043F4DD8C36}"/>
              </a:ext>
            </a:extLst>
          </p:cNvPr>
          <p:cNvSpPr>
            <a:spLocks noGrp="1"/>
          </p:cNvSpPr>
          <p:nvPr>
            <p:ph sz="quarter" idx="4"/>
          </p:nvPr>
        </p:nvSpPr>
        <p:spPr>
          <a:xfrm>
            <a:off x="5470967" y="2147977"/>
            <a:ext cx="4185617" cy="3304117"/>
          </a:xfrm>
        </p:spPr>
        <p:txBody>
          <a:bodyPr>
            <a:normAutofit/>
          </a:bodyPr>
          <a:lstStyle/>
          <a:p>
            <a:r>
              <a:rPr lang="en-US" dirty="0"/>
              <a:t>MMB increase</a:t>
            </a:r>
          </a:p>
          <a:p>
            <a:r>
              <a:rPr lang="en-US" dirty="0"/>
              <a:t>Large recruitment, positive trends</a:t>
            </a:r>
          </a:p>
          <a:p>
            <a:r>
              <a:rPr lang="en-US" dirty="0"/>
              <a:t>Unlikely for directed fishery closure in the near term</a:t>
            </a:r>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10" name="Picture 9" descr="A picture containing arthropod, invertebrate, crab, brachyuran&#10;&#10;Description automatically generated">
            <a:extLst>
              <a:ext uri="{FF2B5EF4-FFF2-40B4-BE49-F238E27FC236}">
                <a16:creationId xmlns:a16="http://schemas.microsoft.com/office/drawing/2014/main" id="{40980B3A-99BB-4745-A7D6-6F63AD69CF57}"/>
              </a:ext>
            </a:extLst>
          </p:cNvPr>
          <p:cNvPicPr>
            <a:picLocks noChangeAspect="1"/>
          </p:cNvPicPr>
          <p:nvPr/>
        </p:nvPicPr>
        <p:blipFill>
          <a:blip r:embed="rId3"/>
          <a:stretch>
            <a:fillRect/>
          </a:stretch>
        </p:blipFill>
        <p:spPr>
          <a:xfrm rot="12248898">
            <a:off x="7353304" y="-251337"/>
            <a:ext cx="3381375" cy="1962150"/>
          </a:xfrm>
          <a:prstGeom prst="rect">
            <a:avLst/>
          </a:prstGeom>
        </p:spPr>
      </p:pic>
    </p:spTree>
    <p:extLst>
      <p:ext uri="{BB962C8B-B14F-4D97-AF65-F5344CB8AC3E}">
        <p14:creationId xmlns:p14="http://schemas.microsoft.com/office/powerpoint/2010/main" val="1499210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664F850-BA8B-47AE-B11A-225CAB8969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634FC909-7343-4DEC-920F-098F56B476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4F22DB2-7E27-4CF7-8B17-254ECB9AE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6E593B3-91A3-4687-8B8D-FE37A3714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0C25B431-5C97-4B8D-B0A3-BFB8133C7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A37B366-497E-4CB8-A678-A770CE2BD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CF707EDC-52B2-4D5C-8EC3-71C66EE8B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F8E2DE7-7466-4EDF-8D69-BCA91A88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29C2E15-76CD-409E-9D6B-10DAD8881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9A24369-AC96-4A98-AD98-47A7217EC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D0DF9A3-4628-42F6-B0A4-44D97617E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5" name="Rectangle 34">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EE784C9-9E89-4482-A39F-91CDCDD700A8}"/>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14755" y="1635493"/>
            <a:ext cx="5486400" cy="3657600"/>
          </a:xfrm>
          <a:prstGeom prst="rect">
            <a:avLst/>
          </a:prstGeom>
          <a:noFill/>
        </p:spPr>
      </p:pic>
      <p:cxnSp>
        <p:nvCxnSpPr>
          <p:cNvPr id="37" name="Straight Connector 36">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1305" y="1650669"/>
            <a:ext cx="0" cy="3431969"/>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F734C7D-AF67-4B0B-8065-B04A46C570E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185050" y="1635493"/>
            <a:ext cx="5486400" cy="3657600"/>
          </a:xfrm>
          <a:prstGeom prst="rect">
            <a:avLst/>
          </a:prstGeom>
          <a:noFill/>
        </p:spPr>
      </p:pic>
      <p:sp>
        <p:nvSpPr>
          <p:cNvPr id="4" name="Slide Number Placeholder 3">
            <a:extLst>
              <a:ext uri="{FF2B5EF4-FFF2-40B4-BE49-F238E27FC236}">
                <a16:creationId xmlns:a16="http://schemas.microsoft.com/office/drawing/2014/main" id="{4A70A794-157F-4E65-ADAE-4FFCE6ED099B}"/>
              </a:ext>
            </a:extLst>
          </p:cNvPr>
          <p:cNvSpPr>
            <a:spLocks noGrp="1"/>
          </p:cNvSpPr>
          <p:nvPr>
            <p:ph type="sldNum" sz="quarter" idx="12"/>
          </p:nvPr>
        </p:nvSpPr>
        <p:spPr>
          <a:xfrm>
            <a:off x="10860438" y="6420107"/>
            <a:ext cx="683339" cy="365125"/>
          </a:xfrm>
        </p:spPr>
        <p:txBody>
          <a:bodyPr vert="horz" lIns="91440" tIns="45720" rIns="91440" bIns="45720" rtlCol="0" anchor="ctr">
            <a:normAutofit/>
          </a:bodyPr>
          <a:lstStyle/>
          <a:p>
            <a:pPr>
              <a:spcAft>
                <a:spcPts val="600"/>
              </a:spcAft>
            </a:pPr>
            <a:fld id="{519954A3-9DFD-4C44-94BA-B95130A3BA1C}" type="slidenum">
              <a:rPr lang="en-US" sz="900" kern="1200">
                <a:solidFill>
                  <a:srgbClr val="FFFFFF"/>
                </a:solidFill>
                <a:latin typeface="+mn-lt"/>
                <a:ea typeface="+mn-ea"/>
                <a:cs typeface="+mn-cs"/>
              </a:rPr>
              <a:pPr>
                <a:spcAft>
                  <a:spcPts val="600"/>
                </a:spcAft>
              </a:pPr>
              <a:t>24</a:t>
            </a:fld>
            <a:endParaRPr lang="en-US" sz="900" kern="1200">
              <a:solidFill>
                <a:srgbClr val="FFFFFF"/>
              </a:solidFill>
              <a:latin typeface="+mn-lt"/>
              <a:ea typeface="+mn-ea"/>
              <a:cs typeface="+mn-cs"/>
            </a:endParaRPr>
          </a:p>
        </p:txBody>
      </p:sp>
    </p:spTree>
    <p:extLst>
      <p:ext uri="{BB962C8B-B14F-4D97-AF65-F5344CB8AC3E}">
        <p14:creationId xmlns:p14="http://schemas.microsoft.com/office/powerpoint/2010/main" val="420764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664F850-BA8B-47AE-B11A-225CAB8969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634FC909-7343-4DEC-920F-098F56B476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4F22DB2-7E27-4CF7-8B17-254ECB9AE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6E593B3-91A3-4687-8B8D-FE37A3714F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0C25B431-5C97-4B8D-B0A3-BFB8133C7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A37B366-497E-4CB8-A678-A770CE2BD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CF707EDC-52B2-4D5C-8EC3-71C66EE8B3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BF8E2DE7-7466-4EDF-8D69-BCA91A88D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29C2E15-76CD-409E-9D6B-10DAD8881E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89A24369-AC96-4A98-AD98-47A7217EC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D0DF9A3-4628-42F6-B0A4-44D97617E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7459C506-5F4B-4B75-9218-C7C3F87FA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C659EEB-C3AE-4544-8263-417009DCDF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D99DB6C6-36F9-4576-A558-95153EADBE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694E7916-EDE4-4B50-A4A1-6B28FDD4D9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6F6CB7BB-4370-4173-97F8-F636C0F14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B0F590BB-1F51-4138-A2D4-2E483C84FB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4A492863-9797-45A2-BAB3-514F10C5F2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7C1E33F6-6D0F-4ECF-92F4-6F71D8BAF3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73EEEA64-7411-474B-BD0E-60C24B3F4E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F82A6DD-92BB-4443-B5A5-05240DD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79832BCB-1DCF-46AC-9FFA-170791668D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35" name="Rectangle 34">
            <a:extLst>
              <a:ext uri="{FF2B5EF4-FFF2-40B4-BE49-F238E27FC236}">
                <a16:creationId xmlns:a16="http://schemas.microsoft.com/office/drawing/2014/main" id="{4E74DA95-CD7A-4D5E-9D27-67A759CE7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14AA3B5C-0C55-4FFF-9C45-8F9F7C074A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1305" y="1650669"/>
            <a:ext cx="0" cy="3431969"/>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A70A794-157F-4E65-ADAE-4FFCE6ED099B}"/>
              </a:ext>
            </a:extLst>
          </p:cNvPr>
          <p:cNvSpPr>
            <a:spLocks noGrp="1"/>
          </p:cNvSpPr>
          <p:nvPr>
            <p:ph type="sldNum" sz="quarter" idx="12"/>
          </p:nvPr>
        </p:nvSpPr>
        <p:spPr>
          <a:xfrm>
            <a:off x="10860438" y="6420107"/>
            <a:ext cx="683339" cy="365125"/>
          </a:xfrm>
        </p:spPr>
        <p:txBody>
          <a:bodyPr vert="horz" lIns="91440" tIns="45720" rIns="91440" bIns="45720" rtlCol="0" anchor="ctr">
            <a:normAutofit/>
          </a:bodyPr>
          <a:lstStyle/>
          <a:p>
            <a:pPr>
              <a:spcAft>
                <a:spcPts val="600"/>
              </a:spcAft>
            </a:pPr>
            <a:fld id="{519954A3-9DFD-4C44-94BA-B95130A3BA1C}" type="slidenum">
              <a:rPr lang="en-US" sz="900" kern="1200">
                <a:solidFill>
                  <a:srgbClr val="FFFFFF"/>
                </a:solidFill>
                <a:latin typeface="+mn-lt"/>
                <a:ea typeface="+mn-ea"/>
                <a:cs typeface="+mn-cs"/>
              </a:rPr>
              <a:pPr>
                <a:spcAft>
                  <a:spcPts val="600"/>
                </a:spcAft>
              </a:pPr>
              <a:t>25</a:t>
            </a:fld>
            <a:endParaRPr lang="en-US" sz="900" kern="1200">
              <a:solidFill>
                <a:srgbClr val="FFFFFF"/>
              </a:solidFill>
              <a:latin typeface="+mn-lt"/>
              <a:ea typeface="+mn-ea"/>
              <a:cs typeface="+mn-cs"/>
            </a:endParaRPr>
          </a:p>
        </p:txBody>
      </p:sp>
      <p:graphicFrame>
        <p:nvGraphicFramePr>
          <p:cNvPr id="34" name="Chart 33">
            <a:extLst>
              <a:ext uri="{FF2B5EF4-FFF2-40B4-BE49-F238E27FC236}">
                <a16:creationId xmlns:a16="http://schemas.microsoft.com/office/drawing/2014/main" id="{F33298B3-3FC8-4C2D-923C-E7B053C701CA}"/>
              </a:ext>
            </a:extLst>
          </p:cNvPr>
          <p:cNvGraphicFramePr/>
          <p:nvPr>
            <p:extLst>
              <p:ext uri="{D42A27DB-BD31-4B8C-83A1-F6EECF244321}">
                <p14:modId xmlns:p14="http://schemas.microsoft.com/office/powerpoint/2010/main" val="2110438275"/>
              </p:ext>
            </p:extLst>
          </p:nvPr>
        </p:nvGraphicFramePr>
        <p:xfrm>
          <a:off x="6161696" y="1603263"/>
          <a:ext cx="548640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Chart 35">
            <a:extLst>
              <a:ext uri="{FF2B5EF4-FFF2-40B4-BE49-F238E27FC236}">
                <a16:creationId xmlns:a16="http://schemas.microsoft.com/office/drawing/2014/main" id="{84C1A92C-6BE5-4809-8949-C52CA02A6E67}"/>
              </a:ext>
            </a:extLst>
          </p:cNvPr>
          <p:cNvGraphicFramePr/>
          <p:nvPr>
            <p:extLst>
              <p:ext uri="{D42A27DB-BD31-4B8C-83A1-F6EECF244321}">
                <p14:modId xmlns:p14="http://schemas.microsoft.com/office/powerpoint/2010/main" val="1976732056"/>
              </p:ext>
            </p:extLst>
          </p:nvPr>
        </p:nvGraphicFramePr>
        <p:xfrm>
          <a:off x="440646" y="1611630"/>
          <a:ext cx="54864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8091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AC2C5-57A2-468C-9957-E39BC7766C2E}"/>
              </a:ext>
            </a:extLst>
          </p:cNvPr>
          <p:cNvSpPr>
            <a:spLocks noGrp="1"/>
          </p:cNvSpPr>
          <p:nvPr>
            <p:ph type="title"/>
          </p:nvPr>
        </p:nvSpPr>
        <p:spPr>
          <a:xfrm>
            <a:off x="4958150" y="1293731"/>
            <a:ext cx="4640627" cy="3508538"/>
          </a:xfrm>
        </p:spPr>
        <p:txBody>
          <a:bodyPr vert="horz" lIns="91440" tIns="45720" rIns="91440" bIns="45720" rtlCol="0" anchor="b">
            <a:normAutofit/>
          </a:bodyPr>
          <a:lstStyle/>
          <a:p>
            <a:pPr>
              <a:lnSpc>
                <a:spcPct val="90000"/>
              </a:lnSpc>
            </a:pPr>
            <a:r>
              <a:rPr lang="en-US" sz="5400" dirty="0">
                <a:solidFill>
                  <a:schemeClr val="accent5"/>
                </a:solidFill>
              </a:rPr>
              <a:t>Summary of Anticipated Changes Under Alt 2</a:t>
            </a:r>
          </a:p>
        </p:txBody>
      </p:sp>
      <p:pic>
        <p:nvPicPr>
          <p:cNvPr id="9" name="Picture 8">
            <a:extLst>
              <a:ext uri="{FF2B5EF4-FFF2-40B4-BE49-F238E27FC236}">
                <a16:creationId xmlns:a16="http://schemas.microsoft.com/office/drawing/2014/main" id="{AE654047-4F4E-4BCB-8CF7-58E83894A6A5}"/>
              </a:ext>
            </a:extLst>
          </p:cNvPr>
          <p:cNvPicPr>
            <a:picLocks noChangeAspect="1"/>
          </p:cNvPicPr>
          <p:nvPr/>
        </p:nvPicPr>
        <p:blipFill rotWithShape="1">
          <a:blip r:embed="rId3"/>
          <a:srcRect l="4221" t="1" r="-3" b="34627"/>
          <a:stretch/>
        </p:blipFill>
        <p:spPr>
          <a:xfrm>
            <a:off x="888604" y="2308560"/>
            <a:ext cx="3765692" cy="2248850"/>
          </a:xfrm>
          <a:prstGeom prst="rect">
            <a:avLst/>
          </a:prstGeom>
        </p:spPr>
      </p:pic>
      <p:sp>
        <p:nvSpPr>
          <p:cNvPr id="4" name="Slide Number Placeholder 3">
            <a:extLst>
              <a:ext uri="{FF2B5EF4-FFF2-40B4-BE49-F238E27FC236}">
                <a16:creationId xmlns:a16="http://schemas.microsoft.com/office/drawing/2014/main" id="{C4B79EA4-86A8-4739-B4F7-82A50A33828E}"/>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519954A3-9DFD-4C44-94BA-B95130A3BA1C}" type="slidenum">
              <a:rPr lang="en-US" sz="900" smtClean="0"/>
              <a:pPr>
                <a:spcAft>
                  <a:spcPts val="600"/>
                </a:spcAft>
              </a:pPr>
              <a:t>26</a:t>
            </a:fld>
            <a:endParaRPr lang="en-US" sz="900"/>
          </a:p>
        </p:txBody>
      </p:sp>
    </p:spTree>
    <p:extLst>
      <p:ext uri="{BB962C8B-B14F-4D97-AF65-F5344CB8AC3E}">
        <p14:creationId xmlns:p14="http://schemas.microsoft.com/office/powerpoint/2010/main" val="2416578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BDB8-B262-4870-A04C-CB6D9F93E55E}"/>
              </a:ext>
            </a:extLst>
          </p:cNvPr>
          <p:cNvSpPr>
            <a:spLocks noGrp="1"/>
          </p:cNvSpPr>
          <p:nvPr>
            <p:ph type="title"/>
          </p:nvPr>
        </p:nvSpPr>
        <p:spPr>
          <a:xfrm>
            <a:off x="677334" y="300318"/>
            <a:ext cx="8596668" cy="1320800"/>
          </a:xfrm>
        </p:spPr>
        <p:txBody>
          <a:bodyPr>
            <a:normAutofit fontScale="90000"/>
          </a:bodyPr>
          <a:lstStyle/>
          <a:p>
            <a:r>
              <a:rPr lang="en-US" dirty="0"/>
              <a:t>Trawl PSC limits by crab fishery, with years of closed crab fisheries circled, 2008-2020</a:t>
            </a:r>
          </a:p>
        </p:txBody>
      </p:sp>
      <p:sp>
        <p:nvSpPr>
          <p:cNvPr id="4" name="Slide Number Placeholder 3">
            <a:extLst>
              <a:ext uri="{FF2B5EF4-FFF2-40B4-BE49-F238E27FC236}">
                <a16:creationId xmlns:a16="http://schemas.microsoft.com/office/drawing/2014/main" id="{1E7D8431-12BC-4FDF-8975-AE1A70422FF6}"/>
              </a:ext>
            </a:extLst>
          </p:cNvPr>
          <p:cNvSpPr>
            <a:spLocks noGrp="1"/>
          </p:cNvSpPr>
          <p:nvPr>
            <p:ph type="sldNum" sz="quarter" idx="12"/>
          </p:nvPr>
        </p:nvSpPr>
        <p:spPr/>
        <p:txBody>
          <a:bodyPr/>
          <a:lstStyle/>
          <a:p>
            <a:fld id="{519954A3-9DFD-4C44-94BA-B95130A3BA1C}" type="slidenum">
              <a:rPr lang="en-US" smtClean="0"/>
              <a:t>27</a:t>
            </a:fld>
            <a:endParaRPr lang="en-US" dirty="0"/>
          </a:p>
        </p:txBody>
      </p:sp>
      <p:pic>
        <p:nvPicPr>
          <p:cNvPr id="5" name="Picture 4">
            <a:extLst>
              <a:ext uri="{FF2B5EF4-FFF2-40B4-BE49-F238E27FC236}">
                <a16:creationId xmlns:a16="http://schemas.microsoft.com/office/drawing/2014/main" id="{93650475-64C9-4C14-B841-DFFACA0C99E5}"/>
              </a:ext>
            </a:extLst>
          </p:cNvPr>
          <p:cNvPicPr>
            <a:picLocks noChangeAspect="1"/>
          </p:cNvPicPr>
          <p:nvPr/>
        </p:nvPicPr>
        <p:blipFill rotWithShape="1">
          <a:blip r:embed="rId3"/>
          <a:srcRect b="513"/>
          <a:stretch/>
        </p:blipFill>
        <p:spPr>
          <a:xfrm>
            <a:off x="816428" y="1674957"/>
            <a:ext cx="7939087" cy="4981113"/>
          </a:xfrm>
          <a:prstGeom prst="rect">
            <a:avLst/>
          </a:prstGeom>
        </p:spPr>
      </p:pic>
    </p:spTree>
    <p:extLst>
      <p:ext uri="{BB962C8B-B14F-4D97-AF65-F5344CB8AC3E}">
        <p14:creationId xmlns:p14="http://schemas.microsoft.com/office/powerpoint/2010/main" val="2358069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p:txBody>
          <a:bodyPr/>
          <a:lstStyle/>
          <a:p>
            <a:r>
              <a:rPr lang="en-US" dirty="0"/>
              <a:t>Alternative 2</a:t>
            </a:r>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28</a:t>
            </a:fld>
            <a:endParaRPr lang="en-US" dirty="0"/>
          </a:p>
        </p:txBody>
      </p:sp>
      <p:graphicFrame>
        <p:nvGraphicFramePr>
          <p:cNvPr id="9" name="Table 9">
            <a:extLst>
              <a:ext uri="{FF2B5EF4-FFF2-40B4-BE49-F238E27FC236}">
                <a16:creationId xmlns:a16="http://schemas.microsoft.com/office/drawing/2014/main" id="{D02CE83F-1268-4C1F-8B3D-5556C57314DF}"/>
              </a:ext>
            </a:extLst>
          </p:cNvPr>
          <p:cNvGraphicFramePr>
            <a:graphicFrameLocks noGrp="1"/>
          </p:cNvGraphicFramePr>
          <p:nvPr>
            <p:extLst>
              <p:ext uri="{D42A27DB-BD31-4B8C-83A1-F6EECF244321}">
                <p14:modId xmlns:p14="http://schemas.microsoft.com/office/powerpoint/2010/main" val="1149302672"/>
              </p:ext>
            </p:extLst>
          </p:nvPr>
        </p:nvGraphicFramePr>
        <p:xfrm>
          <a:off x="677334" y="1527161"/>
          <a:ext cx="8128000" cy="20218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931977812"/>
                    </a:ext>
                  </a:extLst>
                </a:gridCol>
                <a:gridCol w="4064000">
                  <a:extLst>
                    <a:ext uri="{9D8B030D-6E8A-4147-A177-3AD203B41FA5}">
                      <a16:colId xmlns:a16="http://schemas.microsoft.com/office/drawing/2014/main" val="4283698021"/>
                    </a:ext>
                  </a:extLst>
                </a:gridCol>
              </a:tblGrid>
              <a:tr h="370840">
                <a:tc>
                  <a:txBody>
                    <a:bodyPr/>
                    <a:lstStyle/>
                    <a:p>
                      <a:r>
                        <a:rPr lang="en-US" dirty="0"/>
                        <a:t>If directed _________ fishery is closed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PSC limit would 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5068117"/>
                  </a:ext>
                </a:extLst>
              </a:tr>
              <a:tr h="370840">
                <a:tc>
                  <a:txBody>
                    <a:bodyPr/>
                    <a:lstStyle/>
                    <a:p>
                      <a:r>
                        <a:rPr lang="en-US" dirty="0"/>
                        <a:t>BBRKC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32,000 animals in Zone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7054131"/>
                  </a:ext>
                </a:extLst>
              </a:tr>
              <a:tr h="370840">
                <a:tc>
                  <a:txBody>
                    <a:bodyPr/>
                    <a:lstStyle/>
                    <a:p>
                      <a:r>
                        <a:rPr lang="en-US" dirty="0"/>
                        <a:t>EBS snow crab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4.350 million animals in the COBLZ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100245"/>
                  </a:ext>
                </a:extLst>
              </a:tr>
              <a:tr h="370840">
                <a:tc>
                  <a:txBody>
                    <a:bodyPr/>
                    <a:lstStyle/>
                    <a:p>
                      <a:r>
                        <a:rPr lang="en-US" dirty="0"/>
                        <a:t>EBS tanner*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730,000 animals in Zone 1</a:t>
                      </a:r>
                    </a:p>
                    <a:p>
                      <a:r>
                        <a:rPr lang="en-US" dirty="0"/>
                        <a:t>2.07 animals in Zone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851058"/>
                  </a:ext>
                </a:extLst>
              </a:tr>
            </a:tbl>
          </a:graphicData>
        </a:graphic>
      </p:graphicFrame>
      <p:sp>
        <p:nvSpPr>
          <p:cNvPr id="11" name="TextBox 10">
            <a:extLst>
              <a:ext uri="{FF2B5EF4-FFF2-40B4-BE49-F238E27FC236}">
                <a16:creationId xmlns:a16="http://schemas.microsoft.com/office/drawing/2014/main" id="{00F78524-2B51-4B50-A75B-87C13B790DE3}"/>
              </a:ext>
            </a:extLst>
          </p:cNvPr>
          <p:cNvSpPr txBox="1"/>
          <p:nvPr/>
        </p:nvSpPr>
        <p:spPr>
          <a:xfrm>
            <a:off x="616374" y="3508361"/>
            <a:ext cx="8128000" cy="584775"/>
          </a:xfrm>
          <a:prstGeom prst="rect">
            <a:avLst/>
          </a:prstGeom>
          <a:noFill/>
        </p:spPr>
        <p:txBody>
          <a:bodyPr wrap="square" rtlCol="0">
            <a:spAutoFit/>
          </a:bodyPr>
          <a:lstStyle/>
          <a:p>
            <a:r>
              <a:rPr lang="en-US" sz="1600" dirty="0"/>
              <a:t>*These limits are not the lowest tier currently specified in regulation, but the lowest fixed amount. </a:t>
            </a:r>
          </a:p>
        </p:txBody>
      </p:sp>
      <p:sp>
        <p:nvSpPr>
          <p:cNvPr id="13" name="Content Placeholder 6">
            <a:extLst>
              <a:ext uri="{FF2B5EF4-FFF2-40B4-BE49-F238E27FC236}">
                <a16:creationId xmlns:a16="http://schemas.microsoft.com/office/drawing/2014/main" id="{587BD5D4-B6A9-4A5D-9286-6B63D1EF17B5}"/>
              </a:ext>
            </a:extLst>
          </p:cNvPr>
          <p:cNvSpPr>
            <a:spLocks noGrp="1"/>
          </p:cNvSpPr>
          <p:nvPr>
            <p:ph idx="1"/>
          </p:nvPr>
        </p:nvSpPr>
        <p:spPr>
          <a:xfrm>
            <a:off x="677334" y="4275698"/>
            <a:ext cx="8596668" cy="1948226"/>
          </a:xfrm>
        </p:spPr>
        <p:txBody>
          <a:bodyPr>
            <a:normAutofit fontScale="92500" lnSpcReduction="20000"/>
          </a:bodyPr>
          <a:lstStyle/>
          <a:p>
            <a:r>
              <a:rPr lang="en-US" dirty="0"/>
              <a:t>Expected impacts under Alternative 2 are essentially the same </a:t>
            </a:r>
            <a:r>
              <a:rPr lang="en-US" i="1" dirty="0"/>
              <a:t>types </a:t>
            </a:r>
            <a:r>
              <a:rPr lang="en-US" dirty="0"/>
              <a:t>of impacts highlighted under Alternative 1 </a:t>
            </a:r>
          </a:p>
          <a:p>
            <a:r>
              <a:rPr lang="en-US" dirty="0"/>
              <a:t>Alternative 2 </a:t>
            </a:r>
            <a:r>
              <a:rPr lang="en-US" i="1" dirty="0"/>
              <a:t>may increase the likelihood</a:t>
            </a:r>
            <a:r>
              <a:rPr lang="en-US" dirty="0"/>
              <a:t> crab PSC would be applied at lowest abundance-based thresholds </a:t>
            </a:r>
          </a:p>
          <a:p>
            <a:pPr lvl="1"/>
            <a:r>
              <a:rPr lang="en-US" dirty="0"/>
              <a:t>Particularly Zone 1 and Zone 2 Tanner PSC limits</a:t>
            </a:r>
          </a:p>
          <a:p>
            <a:r>
              <a:rPr lang="en-US" dirty="0"/>
              <a:t>Changes in groundfish trawl fishing behavior and thus changes in resource components are expected to be limited, relative to no action</a:t>
            </a:r>
          </a:p>
        </p:txBody>
      </p:sp>
    </p:spTree>
    <p:extLst>
      <p:ext uri="{BB962C8B-B14F-4D97-AF65-F5344CB8AC3E}">
        <p14:creationId xmlns:p14="http://schemas.microsoft.com/office/powerpoint/2010/main" val="3868434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p:txBody>
          <a:bodyPr/>
          <a:lstStyle/>
          <a:p>
            <a:r>
              <a:rPr lang="en-US" dirty="0"/>
              <a:t>Impacts of Alternative 2</a:t>
            </a:r>
          </a:p>
        </p:txBody>
      </p:sp>
      <p:sp>
        <p:nvSpPr>
          <p:cNvPr id="7" name="Content Placeholder 6">
            <a:extLst>
              <a:ext uri="{FF2B5EF4-FFF2-40B4-BE49-F238E27FC236}">
                <a16:creationId xmlns:a16="http://schemas.microsoft.com/office/drawing/2014/main" id="{9399C3D9-A500-4E2E-B174-48DCE86D466F}"/>
              </a:ext>
            </a:extLst>
          </p:cNvPr>
          <p:cNvSpPr>
            <a:spLocks noGrp="1"/>
          </p:cNvSpPr>
          <p:nvPr>
            <p:ph idx="1"/>
          </p:nvPr>
        </p:nvSpPr>
        <p:spPr>
          <a:xfrm>
            <a:off x="506218" y="1449054"/>
            <a:ext cx="9283242" cy="4592308"/>
          </a:xfrm>
        </p:spPr>
        <p:txBody>
          <a:bodyPr>
            <a:normAutofit/>
          </a:bodyPr>
          <a:lstStyle/>
          <a:p>
            <a:endParaRPr lang="en-US" dirty="0"/>
          </a:p>
          <a:p>
            <a:r>
              <a:rPr lang="en-US" dirty="0"/>
              <a:t>Limited scope of impacts is expected for BBRKC because thresholds are already aligned (not because lower PSC limits would have no effect)</a:t>
            </a:r>
          </a:p>
          <a:p>
            <a:r>
              <a:rPr lang="en-US" dirty="0"/>
              <a:t>Limited scope of impacts expected for snow and Tanner based on past PSC relative to lowest PSC limits</a:t>
            </a:r>
          </a:p>
          <a:p>
            <a:pPr lvl="1"/>
            <a:r>
              <a:rPr lang="en-US" dirty="0"/>
              <a:t>Large snow or Tanner crab recruitment events could change “typical” PSC pattern in groundfish trawl fisheries</a:t>
            </a:r>
          </a:p>
          <a:p>
            <a:pPr lvl="1"/>
            <a:r>
              <a:rPr lang="en-US" dirty="0"/>
              <a:t>Snow and Tanner crab PSC based on abundance estimates that include juveniles</a:t>
            </a:r>
          </a:p>
          <a:p>
            <a:pPr lvl="1"/>
            <a:r>
              <a:rPr lang="en-US" dirty="0"/>
              <a:t>Directed fishery may close due to low mature crab biomass, but large recruitment means PSC encounter rates could be higher</a:t>
            </a:r>
          </a:p>
          <a:p>
            <a:pPr lvl="1"/>
            <a:r>
              <a:rPr lang="en-US" dirty="0"/>
              <a:t>Further investigation of size selectivity</a:t>
            </a:r>
          </a:p>
          <a:p>
            <a:endParaRPr lang="en-US" dirty="0"/>
          </a:p>
          <a:p>
            <a:pPr lvl="1"/>
            <a:endParaRPr lang="en-US" dirty="0"/>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211113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177F-D614-4654-A2EE-FABFF7A71A32}"/>
              </a:ext>
            </a:extLst>
          </p:cNvPr>
          <p:cNvSpPr>
            <a:spLocks noGrp="1"/>
          </p:cNvSpPr>
          <p:nvPr>
            <p:ph type="title"/>
          </p:nvPr>
        </p:nvSpPr>
        <p:spPr/>
        <p:txBody>
          <a:bodyPr/>
          <a:lstStyle/>
          <a:p>
            <a:r>
              <a:rPr lang="en-US" dirty="0"/>
              <a:t>Alternatives</a:t>
            </a:r>
          </a:p>
        </p:txBody>
      </p:sp>
      <p:sp>
        <p:nvSpPr>
          <p:cNvPr id="6" name="Content Placeholder 5">
            <a:extLst>
              <a:ext uri="{FF2B5EF4-FFF2-40B4-BE49-F238E27FC236}">
                <a16:creationId xmlns:a16="http://schemas.microsoft.com/office/drawing/2014/main" id="{56D3F595-9B6D-4D4C-A212-4EC2AC33DCBA}"/>
              </a:ext>
            </a:extLst>
          </p:cNvPr>
          <p:cNvSpPr>
            <a:spLocks noGrp="1"/>
          </p:cNvSpPr>
          <p:nvPr>
            <p:ph idx="1"/>
          </p:nvPr>
        </p:nvSpPr>
        <p:spPr>
          <a:xfrm>
            <a:off x="677334" y="1276228"/>
            <a:ext cx="8596668" cy="4765134"/>
          </a:xfrm>
        </p:spPr>
        <p:txBody>
          <a:bodyPr>
            <a:normAutofit/>
          </a:bodyPr>
          <a:lstStyle/>
          <a:p>
            <a:r>
              <a:rPr lang="en-US" dirty="0"/>
              <a:t>Alternative 1: No Action</a:t>
            </a:r>
          </a:p>
          <a:p>
            <a:r>
              <a:rPr lang="en-US" dirty="0"/>
              <a:t>Alternative 2: Reduced PSC limits for BSAI trawl CDQ and non-CDQ groundfish fishing when the corresponding directed crab fishery is closed.</a:t>
            </a:r>
          </a:p>
          <a:p>
            <a:pPr lvl="1"/>
            <a:r>
              <a:rPr lang="en-US" sz="1800" dirty="0"/>
              <a:t>When no Crab Rationalization Program individual fishing quota (IFQ) is issued in a season for BBRKC, </a:t>
            </a:r>
            <a:r>
              <a:rPr lang="en-US" sz="1800" dirty="0" err="1"/>
              <a:t>bairdi</a:t>
            </a:r>
            <a:r>
              <a:rPr lang="en-US" sz="1800" dirty="0"/>
              <a:t>, or </a:t>
            </a:r>
            <a:r>
              <a:rPr lang="en-US" sz="1800" dirty="0" err="1"/>
              <a:t>opilio</a:t>
            </a:r>
            <a:r>
              <a:rPr lang="en-US" sz="1800" dirty="0"/>
              <a:t>, set the crab PSC limit for that stock at the lowest abundance-based level. As described in regulation at 50 CFR 679.21(e)(1), the PSC limits for the groundfish fisheries would be as follows under this alternative when the directed crab fishery is closed:</a:t>
            </a:r>
          </a:p>
          <a:p>
            <a:pPr lvl="2"/>
            <a:r>
              <a:rPr lang="en-US" sz="1800" dirty="0" err="1"/>
              <a:t>Bairdi</a:t>
            </a:r>
            <a:r>
              <a:rPr lang="en-US" sz="1800" dirty="0"/>
              <a:t> Zone 1 - 0.5% of total abundance minus 20,000 animals </a:t>
            </a:r>
          </a:p>
          <a:p>
            <a:pPr lvl="2"/>
            <a:r>
              <a:rPr lang="en-US" sz="1800" dirty="0" err="1"/>
              <a:t>Bairdi</a:t>
            </a:r>
            <a:r>
              <a:rPr lang="en-US" sz="1800" dirty="0"/>
              <a:t> Zone 2 - 1.2% of the total abundance minus 30,000 animals </a:t>
            </a:r>
          </a:p>
          <a:p>
            <a:pPr lvl="2"/>
            <a:r>
              <a:rPr lang="en-US" sz="1800" dirty="0"/>
              <a:t>BBRKC Zone 1 - 32,000 red king crab </a:t>
            </a:r>
          </a:p>
          <a:p>
            <a:pPr lvl="2"/>
            <a:r>
              <a:rPr lang="en-US" sz="1800" dirty="0" err="1"/>
              <a:t>Opilio</a:t>
            </a:r>
            <a:r>
              <a:rPr lang="en-US" sz="1800" dirty="0"/>
              <a:t> - 4.350 million animals </a:t>
            </a:r>
          </a:p>
          <a:p>
            <a:endParaRPr lang="en-US" dirty="0"/>
          </a:p>
        </p:txBody>
      </p:sp>
      <p:sp>
        <p:nvSpPr>
          <p:cNvPr id="5" name="Slide Number Placeholder 4">
            <a:extLst>
              <a:ext uri="{FF2B5EF4-FFF2-40B4-BE49-F238E27FC236}">
                <a16:creationId xmlns:a16="http://schemas.microsoft.com/office/drawing/2014/main" id="{675CA4DC-B5D5-4868-BD95-408DAD3DB6E9}"/>
              </a:ext>
            </a:extLst>
          </p:cNvPr>
          <p:cNvSpPr>
            <a:spLocks noGrp="1"/>
          </p:cNvSpPr>
          <p:nvPr>
            <p:ph type="sldNum" sz="quarter" idx="12"/>
          </p:nvPr>
        </p:nvSpPr>
        <p:spPr/>
        <p:txBody>
          <a:bodyPr/>
          <a:lstStyle/>
          <a:p>
            <a:fld id="{519954A3-9DFD-4C44-94BA-B95130A3BA1C}" type="slidenum">
              <a:rPr lang="en-US" smtClean="0"/>
              <a:t>3</a:t>
            </a:fld>
            <a:endParaRPr lang="en-US" dirty="0"/>
          </a:p>
        </p:txBody>
      </p:sp>
    </p:spTree>
    <p:extLst>
      <p:ext uri="{BB962C8B-B14F-4D97-AF65-F5344CB8AC3E}">
        <p14:creationId xmlns:p14="http://schemas.microsoft.com/office/powerpoint/2010/main" val="1840080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p:txBody>
          <a:bodyPr/>
          <a:lstStyle/>
          <a:p>
            <a:r>
              <a:rPr lang="en-US" dirty="0"/>
              <a:t>Additional Implications of Alternative 2</a:t>
            </a:r>
          </a:p>
        </p:txBody>
      </p:sp>
      <p:sp>
        <p:nvSpPr>
          <p:cNvPr id="7" name="Content Placeholder 6">
            <a:extLst>
              <a:ext uri="{FF2B5EF4-FFF2-40B4-BE49-F238E27FC236}">
                <a16:creationId xmlns:a16="http://schemas.microsoft.com/office/drawing/2014/main" id="{9399C3D9-A500-4E2E-B174-48DCE86D466F}"/>
              </a:ext>
            </a:extLst>
          </p:cNvPr>
          <p:cNvSpPr>
            <a:spLocks noGrp="1"/>
          </p:cNvSpPr>
          <p:nvPr>
            <p:ph idx="1"/>
          </p:nvPr>
        </p:nvSpPr>
        <p:spPr>
          <a:xfrm>
            <a:off x="694477" y="1656092"/>
            <a:ext cx="8355394" cy="3521026"/>
          </a:xfrm>
        </p:spPr>
        <p:txBody>
          <a:bodyPr/>
          <a:lstStyle/>
          <a:p>
            <a:endParaRPr lang="en-US" dirty="0"/>
          </a:p>
          <a:p>
            <a:r>
              <a:rPr lang="en-US" dirty="0"/>
              <a:t>Trawl crab PSC is a small portion of observed fishing mortality</a:t>
            </a:r>
          </a:p>
          <a:p>
            <a:pPr lvl="1"/>
            <a:r>
              <a:rPr lang="en-US" dirty="0"/>
              <a:t>Reduced BBRKC limits in Zone 1 may adversely impact groundfish trawl sector, but is most likely to provide greatest PSC savings </a:t>
            </a:r>
          </a:p>
          <a:p>
            <a:pPr lvl="1"/>
            <a:r>
              <a:rPr lang="en-US" dirty="0"/>
              <a:t>Reduced Tanner and snow crab limits would have limited impacts to groundfish sector, associated processors, and communities, based on past PSC use</a:t>
            </a:r>
          </a:p>
          <a:p>
            <a:r>
              <a:rPr lang="en-US" b="1" dirty="0"/>
              <a:t>More explicit and definitive link between management of directed crab fisheries and PSC limits in groundfish trawl fisheries</a:t>
            </a:r>
          </a:p>
          <a:p>
            <a:pPr lvl="1"/>
            <a:endParaRPr lang="en-US" dirty="0"/>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1519550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68CD13-33D6-4FBE-99E4-9E400CE39DA0}"/>
              </a:ext>
            </a:extLst>
          </p:cNvPr>
          <p:cNvSpPr>
            <a:spLocks noGrp="1"/>
          </p:cNvSpPr>
          <p:nvPr>
            <p:ph type="body" idx="1"/>
          </p:nvPr>
        </p:nvSpPr>
        <p:spPr>
          <a:xfrm>
            <a:off x="677334" y="3886919"/>
            <a:ext cx="8596668" cy="2519568"/>
          </a:xfrm>
        </p:spPr>
        <p:txBody>
          <a:bodyPr>
            <a:normAutofit/>
          </a:bodyPr>
          <a:lstStyle/>
          <a:p>
            <a:r>
              <a:rPr lang="en-US" sz="4400" dirty="0">
                <a:solidFill>
                  <a:schemeClr val="accent1"/>
                </a:solidFill>
                <a:latin typeface="+mj-lt"/>
                <a:ea typeface="+mj-ea"/>
                <a:cs typeface="+mj-cs"/>
              </a:rPr>
              <a:t>Questions?</a:t>
            </a:r>
          </a:p>
          <a:p>
            <a:endParaRPr lang="en-US" sz="700" dirty="0">
              <a:solidFill>
                <a:schemeClr val="accent1"/>
              </a:solidFill>
              <a:latin typeface="+mj-lt"/>
              <a:ea typeface="+mj-ea"/>
              <a:cs typeface="+mj-cs"/>
            </a:endParaRPr>
          </a:p>
          <a:p>
            <a:r>
              <a:rPr lang="en-US" dirty="0"/>
              <a:t>Sarah </a:t>
            </a:r>
            <a:r>
              <a:rPr lang="en-US" dirty="0" err="1"/>
              <a:t>Marrinan</a:t>
            </a:r>
            <a:endParaRPr lang="en-US" dirty="0"/>
          </a:p>
          <a:p>
            <a:r>
              <a:rPr lang="en-US" dirty="0">
                <a:hlinkClick r:id="rId3"/>
              </a:rPr>
              <a:t>sarah.marrinan@noaa.gov</a:t>
            </a:r>
            <a:endParaRPr lang="en-US" dirty="0"/>
          </a:p>
          <a:p>
            <a:r>
              <a:rPr lang="en-US" dirty="0"/>
              <a:t>907-602-1923</a:t>
            </a:r>
          </a:p>
        </p:txBody>
      </p:sp>
      <p:pic>
        <p:nvPicPr>
          <p:cNvPr id="5" name="Picture 4">
            <a:extLst>
              <a:ext uri="{FF2B5EF4-FFF2-40B4-BE49-F238E27FC236}">
                <a16:creationId xmlns:a16="http://schemas.microsoft.com/office/drawing/2014/main" id="{F6C06BA0-A49E-4891-AB1D-C235CE976A22}"/>
              </a:ext>
            </a:extLst>
          </p:cNvPr>
          <p:cNvPicPr>
            <a:picLocks noChangeAspect="1"/>
          </p:cNvPicPr>
          <p:nvPr/>
        </p:nvPicPr>
        <p:blipFill>
          <a:blip r:embed="rId4">
            <a:duotone>
              <a:schemeClr val="accent2">
                <a:shade val="45000"/>
                <a:satMod val="135000"/>
              </a:schemeClr>
              <a:prstClr val="white"/>
            </a:duotone>
          </a:blip>
          <a:stretch>
            <a:fillRect/>
          </a:stretch>
        </p:blipFill>
        <p:spPr>
          <a:xfrm>
            <a:off x="5823170" y="3521794"/>
            <a:ext cx="2611621" cy="2199565"/>
          </a:xfrm>
          <a:prstGeom prst="rect">
            <a:avLst/>
          </a:prstGeom>
        </p:spPr>
      </p:pic>
      <p:sp>
        <p:nvSpPr>
          <p:cNvPr id="7" name="Slide Number Placeholder 6">
            <a:extLst>
              <a:ext uri="{FF2B5EF4-FFF2-40B4-BE49-F238E27FC236}">
                <a16:creationId xmlns:a16="http://schemas.microsoft.com/office/drawing/2014/main" id="{D4C0727E-B2B9-4CE3-9E7F-B97B4AD93F54}"/>
              </a:ext>
            </a:extLst>
          </p:cNvPr>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13" name="Picture 12">
            <a:extLst>
              <a:ext uri="{FF2B5EF4-FFF2-40B4-BE49-F238E27FC236}">
                <a16:creationId xmlns:a16="http://schemas.microsoft.com/office/drawing/2014/main" id="{E80250B5-4239-4D7B-8C43-345731FEA85D}"/>
              </a:ext>
            </a:extLst>
          </p:cNvPr>
          <p:cNvPicPr>
            <a:picLocks noChangeAspect="1"/>
          </p:cNvPicPr>
          <p:nvPr/>
        </p:nvPicPr>
        <p:blipFill rotWithShape="1">
          <a:blip r:embed="rId5"/>
          <a:srcRect l="23605" t="30313" r="25812" b="33452"/>
          <a:stretch/>
        </p:blipFill>
        <p:spPr>
          <a:xfrm>
            <a:off x="8809027" y="-82044"/>
            <a:ext cx="3564294" cy="1605736"/>
          </a:xfrm>
          <a:prstGeom prst="rect">
            <a:avLst/>
          </a:prstGeom>
          <a:scene3d>
            <a:camera prst="orthographicFront">
              <a:rot lat="0" lon="0" rev="0"/>
            </a:camera>
            <a:lightRig rig="threePt" dir="t"/>
          </a:scene3d>
        </p:spPr>
      </p:pic>
      <p:sp>
        <p:nvSpPr>
          <p:cNvPr id="8" name="Title 1">
            <a:extLst>
              <a:ext uri="{FF2B5EF4-FFF2-40B4-BE49-F238E27FC236}">
                <a16:creationId xmlns:a16="http://schemas.microsoft.com/office/drawing/2014/main" id="{AE4F3632-F5B7-4DD0-8290-A0287DB5BC28}"/>
              </a:ext>
            </a:extLst>
          </p:cNvPr>
          <p:cNvSpPr txBox="1">
            <a:spLocks/>
          </p:cNvSpPr>
          <p:nvPr/>
        </p:nvSpPr>
        <p:spPr>
          <a:xfrm>
            <a:off x="1643282" y="192741"/>
            <a:ext cx="8596668" cy="768995"/>
          </a:xfrm>
          <a:prstGeom prst="rect">
            <a:avLst/>
          </a:prstGeom>
        </p:spPr>
        <p:txBody>
          <a:bodyPr vert="horz" lIns="91440" tIns="45720" rIns="91440" bIns="45720" rtlCol="0" anchor="b">
            <a:normAutofit/>
          </a:bodyPr>
          <a:lstStyle>
            <a:lvl1pPr algn="l" defTabSz="457200" rtl="0" eaLnBrk="1" latinLnBrk="0" hangingPunct="1">
              <a:spcBef>
                <a:spcPct val="0"/>
              </a:spcBef>
              <a:buNone/>
              <a:defRPr sz="44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Thanks!</a:t>
            </a:r>
          </a:p>
        </p:txBody>
      </p:sp>
      <p:sp>
        <p:nvSpPr>
          <p:cNvPr id="9" name="Text Placeholder 2">
            <a:extLst>
              <a:ext uri="{FF2B5EF4-FFF2-40B4-BE49-F238E27FC236}">
                <a16:creationId xmlns:a16="http://schemas.microsoft.com/office/drawing/2014/main" id="{5D549B82-E3E6-4F6D-B9BA-AE39367F87B8}"/>
              </a:ext>
            </a:extLst>
          </p:cNvPr>
          <p:cNvSpPr txBox="1">
            <a:spLocks/>
          </p:cNvSpPr>
          <p:nvPr/>
        </p:nvSpPr>
        <p:spPr>
          <a:xfrm>
            <a:off x="2077552" y="953170"/>
            <a:ext cx="8704229" cy="301371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r>
              <a:rPr lang="en-US" sz="2000" b="1" dirty="0"/>
              <a:t>Especially to stock assessment authors- </a:t>
            </a:r>
          </a:p>
          <a:p>
            <a:pPr marL="742950" lvl="1" indent="-285750">
              <a:buFont typeface="Arial" panose="020B0604020202020204" pitchFamily="34" charset="0"/>
              <a:buChar char="•"/>
            </a:pPr>
            <a:r>
              <a:rPr lang="en-US" sz="2000" dirty="0" err="1"/>
              <a:t>Jie</a:t>
            </a:r>
            <a:r>
              <a:rPr lang="en-US" sz="2000" dirty="0"/>
              <a:t> Zheng</a:t>
            </a:r>
          </a:p>
          <a:p>
            <a:pPr marL="742950" lvl="1" indent="-285750">
              <a:buFont typeface="Arial" panose="020B0604020202020204" pitchFamily="34" charset="0"/>
              <a:buChar char="•"/>
            </a:pPr>
            <a:r>
              <a:rPr lang="en-US" sz="2000" dirty="0"/>
              <a:t>William Stockhausen </a:t>
            </a:r>
          </a:p>
          <a:p>
            <a:pPr marL="742950" lvl="1" indent="-285750">
              <a:buFont typeface="Arial" panose="020B0604020202020204" pitchFamily="34" charset="0"/>
              <a:buChar char="•"/>
            </a:pPr>
            <a:r>
              <a:rPr lang="en-US" sz="2000" dirty="0"/>
              <a:t>Cody </a:t>
            </a:r>
            <a:r>
              <a:rPr lang="en-US" sz="2000" dirty="0" err="1"/>
              <a:t>Szuwalski</a:t>
            </a:r>
            <a:endParaRPr lang="en-US" sz="2000" dirty="0"/>
          </a:p>
          <a:p>
            <a:r>
              <a:rPr lang="en-US" sz="2000" b="1" dirty="0"/>
              <a:t>And all reviewers/ contributors!</a:t>
            </a:r>
          </a:p>
          <a:p>
            <a:r>
              <a:rPr lang="en-US" sz="2000" dirty="0"/>
              <a:t>(Section 6)</a:t>
            </a:r>
          </a:p>
        </p:txBody>
      </p:sp>
    </p:spTree>
    <p:extLst>
      <p:ext uri="{BB962C8B-B14F-4D97-AF65-F5344CB8AC3E}">
        <p14:creationId xmlns:p14="http://schemas.microsoft.com/office/powerpoint/2010/main" val="1894763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8C67E5-7342-4C02-90FC-32A609C6936D}"/>
              </a:ext>
            </a:extLst>
          </p:cNvPr>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5" name="Picture 4">
            <a:extLst>
              <a:ext uri="{FF2B5EF4-FFF2-40B4-BE49-F238E27FC236}">
                <a16:creationId xmlns:a16="http://schemas.microsoft.com/office/drawing/2014/main" id="{71CC8144-9977-4A61-A081-C7B62F678F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 y="1763487"/>
            <a:ext cx="12192000" cy="3967842"/>
          </a:xfrm>
          <a:prstGeom prst="rect">
            <a:avLst/>
          </a:prstGeom>
          <a:noFill/>
        </p:spPr>
      </p:pic>
      <p:sp>
        <p:nvSpPr>
          <p:cNvPr id="6" name="TextBox 5">
            <a:extLst>
              <a:ext uri="{FF2B5EF4-FFF2-40B4-BE49-F238E27FC236}">
                <a16:creationId xmlns:a16="http://schemas.microsoft.com/office/drawing/2014/main" id="{E3F765A6-DE95-4BD9-BCD6-9979D80D7675}"/>
              </a:ext>
            </a:extLst>
          </p:cNvPr>
          <p:cNvSpPr txBox="1"/>
          <p:nvPr/>
        </p:nvSpPr>
        <p:spPr>
          <a:xfrm>
            <a:off x="228600" y="310243"/>
            <a:ext cx="5867400" cy="523220"/>
          </a:xfrm>
          <a:prstGeom prst="rect">
            <a:avLst/>
          </a:prstGeom>
          <a:noFill/>
        </p:spPr>
        <p:txBody>
          <a:bodyPr wrap="square" rtlCol="0">
            <a:spAutoFit/>
          </a:bodyPr>
          <a:lstStyle/>
          <a:p>
            <a:r>
              <a:rPr lang="en-US" sz="2800" b="1" dirty="0"/>
              <a:t>Crab PSC size/sex composition</a:t>
            </a:r>
          </a:p>
        </p:txBody>
      </p:sp>
    </p:spTree>
    <p:extLst>
      <p:ext uri="{BB962C8B-B14F-4D97-AF65-F5344CB8AC3E}">
        <p14:creationId xmlns:p14="http://schemas.microsoft.com/office/powerpoint/2010/main" val="254532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359655-9B3F-41DF-AA7D-65591EF24A4D}"/>
              </a:ext>
            </a:extLst>
          </p:cNvPr>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6" name="Picture 5">
            <a:extLst>
              <a:ext uri="{FF2B5EF4-FFF2-40B4-BE49-F238E27FC236}">
                <a16:creationId xmlns:a16="http://schemas.microsoft.com/office/drawing/2014/main" id="{DCB207BF-C14E-4327-A31F-67EF9FB6DB8F}"/>
              </a:ext>
            </a:extLst>
          </p:cNvPr>
          <p:cNvPicPr>
            <a:picLocks noChangeAspect="1"/>
          </p:cNvPicPr>
          <p:nvPr/>
        </p:nvPicPr>
        <p:blipFill>
          <a:blip r:embed="rId2"/>
          <a:stretch>
            <a:fillRect/>
          </a:stretch>
        </p:blipFill>
        <p:spPr>
          <a:xfrm>
            <a:off x="2315496" y="1"/>
            <a:ext cx="9876503" cy="3221552"/>
          </a:xfrm>
          <a:prstGeom prst="rect">
            <a:avLst/>
          </a:prstGeom>
        </p:spPr>
      </p:pic>
      <p:pic>
        <p:nvPicPr>
          <p:cNvPr id="7" name="Picture 6">
            <a:extLst>
              <a:ext uri="{FF2B5EF4-FFF2-40B4-BE49-F238E27FC236}">
                <a16:creationId xmlns:a16="http://schemas.microsoft.com/office/drawing/2014/main" id="{D925E35A-E99E-4B01-A152-301C9F61A309}"/>
              </a:ext>
            </a:extLst>
          </p:cNvPr>
          <p:cNvPicPr>
            <a:picLocks noChangeAspect="1"/>
          </p:cNvPicPr>
          <p:nvPr/>
        </p:nvPicPr>
        <p:blipFill>
          <a:blip r:embed="rId3"/>
          <a:stretch>
            <a:fillRect/>
          </a:stretch>
        </p:blipFill>
        <p:spPr>
          <a:xfrm>
            <a:off x="0" y="3347093"/>
            <a:ext cx="10501650" cy="3510907"/>
          </a:xfrm>
          <a:prstGeom prst="rect">
            <a:avLst/>
          </a:prstGeom>
        </p:spPr>
      </p:pic>
    </p:spTree>
    <p:extLst>
      <p:ext uri="{BB962C8B-B14F-4D97-AF65-F5344CB8AC3E}">
        <p14:creationId xmlns:p14="http://schemas.microsoft.com/office/powerpoint/2010/main" val="1206371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346F47-D7A2-4004-A6C2-8F612CF238AF}"/>
              </a:ext>
            </a:extLst>
          </p:cNvPr>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5" name="Picture 4">
            <a:extLst>
              <a:ext uri="{FF2B5EF4-FFF2-40B4-BE49-F238E27FC236}">
                <a16:creationId xmlns:a16="http://schemas.microsoft.com/office/drawing/2014/main" id="{35B5FC6F-4CA7-4E5F-9812-02849F81DB1C}"/>
              </a:ext>
            </a:extLst>
          </p:cNvPr>
          <p:cNvPicPr>
            <a:picLocks noChangeAspect="1"/>
          </p:cNvPicPr>
          <p:nvPr/>
        </p:nvPicPr>
        <p:blipFill>
          <a:blip r:embed="rId3"/>
          <a:stretch>
            <a:fillRect/>
          </a:stretch>
        </p:blipFill>
        <p:spPr>
          <a:xfrm>
            <a:off x="0" y="1246868"/>
            <a:ext cx="12192000" cy="4165790"/>
          </a:xfrm>
          <a:prstGeom prst="rect">
            <a:avLst/>
          </a:prstGeom>
        </p:spPr>
      </p:pic>
      <p:sp>
        <p:nvSpPr>
          <p:cNvPr id="6" name="TextBox 5">
            <a:extLst>
              <a:ext uri="{FF2B5EF4-FFF2-40B4-BE49-F238E27FC236}">
                <a16:creationId xmlns:a16="http://schemas.microsoft.com/office/drawing/2014/main" id="{F88A9533-CAFF-4C9B-B2F4-0A1A51F8A928}"/>
              </a:ext>
            </a:extLst>
          </p:cNvPr>
          <p:cNvSpPr txBox="1"/>
          <p:nvPr/>
        </p:nvSpPr>
        <p:spPr>
          <a:xfrm>
            <a:off x="228600" y="310243"/>
            <a:ext cx="5867400" cy="523220"/>
          </a:xfrm>
          <a:prstGeom prst="rect">
            <a:avLst/>
          </a:prstGeom>
          <a:noFill/>
        </p:spPr>
        <p:txBody>
          <a:bodyPr wrap="square" rtlCol="0">
            <a:spAutoFit/>
          </a:bodyPr>
          <a:lstStyle/>
          <a:p>
            <a:r>
              <a:rPr lang="en-US" sz="2800" b="1" dirty="0"/>
              <a:t>Crab PSC size/sex composition</a:t>
            </a:r>
          </a:p>
        </p:txBody>
      </p:sp>
    </p:spTree>
    <p:extLst>
      <p:ext uri="{BB962C8B-B14F-4D97-AF65-F5344CB8AC3E}">
        <p14:creationId xmlns:p14="http://schemas.microsoft.com/office/powerpoint/2010/main" val="167846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057219-E3D4-40EB-B493-517546556067}"/>
              </a:ext>
            </a:extLst>
          </p:cNvPr>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5" name="Picture 4">
            <a:extLst>
              <a:ext uri="{FF2B5EF4-FFF2-40B4-BE49-F238E27FC236}">
                <a16:creationId xmlns:a16="http://schemas.microsoft.com/office/drawing/2014/main" id="{E2BE01B8-56A2-40CA-A84A-2A383240F49E}"/>
              </a:ext>
            </a:extLst>
          </p:cNvPr>
          <p:cNvPicPr>
            <a:picLocks noChangeAspect="1"/>
          </p:cNvPicPr>
          <p:nvPr/>
        </p:nvPicPr>
        <p:blipFill>
          <a:blip r:embed="rId2"/>
          <a:stretch>
            <a:fillRect/>
          </a:stretch>
        </p:blipFill>
        <p:spPr>
          <a:xfrm>
            <a:off x="-1" y="-1"/>
            <a:ext cx="10576341" cy="3410713"/>
          </a:xfrm>
          <a:prstGeom prst="rect">
            <a:avLst/>
          </a:prstGeom>
        </p:spPr>
      </p:pic>
      <p:pic>
        <p:nvPicPr>
          <p:cNvPr id="6" name="Picture 5">
            <a:extLst>
              <a:ext uri="{FF2B5EF4-FFF2-40B4-BE49-F238E27FC236}">
                <a16:creationId xmlns:a16="http://schemas.microsoft.com/office/drawing/2014/main" id="{2CF29128-AFC0-4DC5-8CA7-B07700EB07F9}"/>
              </a:ext>
            </a:extLst>
          </p:cNvPr>
          <p:cNvPicPr>
            <a:picLocks noChangeAspect="1"/>
          </p:cNvPicPr>
          <p:nvPr/>
        </p:nvPicPr>
        <p:blipFill>
          <a:blip r:embed="rId3"/>
          <a:stretch>
            <a:fillRect/>
          </a:stretch>
        </p:blipFill>
        <p:spPr>
          <a:xfrm>
            <a:off x="1542385" y="3429000"/>
            <a:ext cx="10649615" cy="3410713"/>
          </a:xfrm>
          <a:prstGeom prst="rect">
            <a:avLst/>
          </a:prstGeom>
        </p:spPr>
      </p:pic>
    </p:spTree>
    <p:extLst>
      <p:ext uri="{BB962C8B-B14F-4D97-AF65-F5344CB8AC3E}">
        <p14:creationId xmlns:p14="http://schemas.microsoft.com/office/powerpoint/2010/main" val="3916914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8A34F-AFE7-4F31-AAC3-449280842C9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9892574-D947-4E83-996A-7D6E0279F6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C447B1-4FDA-4AF3-8944-453B2B68D14C}"/>
              </a:ext>
            </a:extLst>
          </p:cNvPr>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5" name="Picture 4">
            <a:extLst>
              <a:ext uri="{FF2B5EF4-FFF2-40B4-BE49-F238E27FC236}">
                <a16:creationId xmlns:a16="http://schemas.microsoft.com/office/drawing/2014/main" id="{3846A1BB-FE58-487E-81C9-EA9E3229F9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342102"/>
            <a:ext cx="12192000" cy="4070555"/>
          </a:xfrm>
          <a:prstGeom prst="rect">
            <a:avLst/>
          </a:prstGeom>
          <a:noFill/>
        </p:spPr>
      </p:pic>
      <p:sp>
        <p:nvSpPr>
          <p:cNvPr id="6" name="TextBox 5">
            <a:extLst>
              <a:ext uri="{FF2B5EF4-FFF2-40B4-BE49-F238E27FC236}">
                <a16:creationId xmlns:a16="http://schemas.microsoft.com/office/drawing/2014/main" id="{0B6371FA-C12F-4F52-8104-6EDCCE81903B}"/>
              </a:ext>
            </a:extLst>
          </p:cNvPr>
          <p:cNvSpPr txBox="1"/>
          <p:nvPr/>
        </p:nvSpPr>
        <p:spPr>
          <a:xfrm>
            <a:off x="228600" y="310243"/>
            <a:ext cx="5867400" cy="523220"/>
          </a:xfrm>
          <a:prstGeom prst="rect">
            <a:avLst/>
          </a:prstGeom>
          <a:noFill/>
        </p:spPr>
        <p:txBody>
          <a:bodyPr wrap="square" rtlCol="0">
            <a:spAutoFit/>
          </a:bodyPr>
          <a:lstStyle/>
          <a:p>
            <a:r>
              <a:rPr lang="en-US" sz="2800" b="1" dirty="0"/>
              <a:t>Crab PSC size/sex composition</a:t>
            </a:r>
          </a:p>
        </p:txBody>
      </p:sp>
    </p:spTree>
    <p:extLst>
      <p:ext uri="{BB962C8B-B14F-4D97-AF65-F5344CB8AC3E}">
        <p14:creationId xmlns:p14="http://schemas.microsoft.com/office/powerpoint/2010/main" val="853588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EBE6C6-C397-4FBC-BDD3-9A8DA9BEEE0B}"/>
              </a:ext>
            </a:extLst>
          </p:cNvPr>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6" name="Picture 5">
            <a:extLst>
              <a:ext uri="{FF2B5EF4-FFF2-40B4-BE49-F238E27FC236}">
                <a16:creationId xmlns:a16="http://schemas.microsoft.com/office/drawing/2014/main" id="{5CFE3EAA-1D5C-46B7-A053-CA42764A638A}"/>
              </a:ext>
            </a:extLst>
          </p:cNvPr>
          <p:cNvPicPr>
            <a:picLocks noChangeAspect="1"/>
          </p:cNvPicPr>
          <p:nvPr/>
        </p:nvPicPr>
        <p:blipFill>
          <a:blip r:embed="rId2"/>
          <a:stretch>
            <a:fillRect/>
          </a:stretch>
        </p:blipFill>
        <p:spPr>
          <a:xfrm>
            <a:off x="1578076" y="3403764"/>
            <a:ext cx="10613923" cy="3454235"/>
          </a:xfrm>
          <a:prstGeom prst="rect">
            <a:avLst/>
          </a:prstGeom>
        </p:spPr>
      </p:pic>
      <p:pic>
        <p:nvPicPr>
          <p:cNvPr id="7" name="Picture 6">
            <a:extLst>
              <a:ext uri="{FF2B5EF4-FFF2-40B4-BE49-F238E27FC236}">
                <a16:creationId xmlns:a16="http://schemas.microsoft.com/office/drawing/2014/main" id="{2683EB75-08DB-48E9-8C52-ECEFC163C4AC}"/>
              </a:ext>
            </a:extLst>
          </p:cNvPr>
          <p:cNvPicPr>
            <a:picLocks noChangeAspect="1"/>
          </p:cNvPicPr>
          <p:nvPr/>
        </p:nvPicPr>
        <p:blipFill>
          <a:blip r:embed="rId3"/>
          <a:stretch>
            <a:fillRect/>
          </a:stretch>
        </p:blipFill>
        <p:spPr>
          <a:xfrm>
            <a:off x="0" y="0"/>
            <a:ext cx="10364612" cy="3403764"/>
          </a:xfrm>
          <a:prstGeom prst="rect">
            <a:avLst/>
          </a:prstGeom>
        </p:spPr>
      </p:pic>
    </p:spTree>
    <p:extLst>
      <p:ext uri="{BB962C8B-B14F-4D97-AF65-F5344CB8AC3E}">
        <p14:creationId xmlns:p14="http://schemas.microsoft.com/office/powerpoint/2010/main" val="1544915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7D1F-1F46-4DB3-910D-43CF92BA2317}"/>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1D4CB1B5-6658-424B-BC79-A7C6E0663C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BB143C-8629-45B9-817F-F21957FEBEF5}"/>
              </a:ext>
            </a:extLst>
          </p:cNvPr>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5" name="Picture 4">
            <a:extLst>
              <a:ext uri="{FF2B5EF4-FFF2-40B4-BE49-F238E27FC236}">
                <a16:creationId xmlns:a16="http://schemas.microsoft.com/office/drawing/2014/main" id="{9F48C277-FC76-43B7-96F3-535782E1741A}"/>
              </a:ext>
            </a:extLst>
          </p:cNvPr>
          <p:cNvPicPr>
            <a:picLocks noChangeAspect="1"/>
          </p:cNvPicPr>
          <p:nvPr/>
        </p:nvPicPr>
        <p:blipFill>
          <a:blip r:embed="rId2"/>
          <a:stretch>
            <a:fillRect/>
          </a:stretch>
        </p:blipFill>
        <p:spPr>
          <a:xfrm>
            <a:off x="1474839" y="92285"/>
            <a:ext cx="9306231" cy="6719576"/>
          </a:xfrm>
          <a:prstGeom prst="rect">
            <a:avLst/>
          </a:prstGeom>
        </p:spPr>
      </p:pic>
    </p:spTree>
    <p:extLst>
      <p:ext uri="{BB962C8B-B14F-4D97-AF65-F5344CB8AC3E}">
        <p14:creationId xmlns:p14="http://schemas.microsoft.com/office/powerpoint/2010/main" val="216766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F2066-3C3B-440D-9C5B-089AD17260D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3838B01-53D2-4688-81EB-606148E901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97BB36-344D-4ADB-B691-B7E6322E9654}"/>
              </a:ext>
            </a:extLst>
          </p:cNvPr>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5" name="Picture 4">
            <a:extLst>
              <a:ext uri="{FF2B5EF4-FFF2-40B4-BE49-F238E27FC236}">
                <a16:creationId xmlns:a16="http://schemas.microsoft.com/office/drawing/2014/main" id="{7F1AC393-4BB8-4DCF-82AD-5E66B999A0F2}"/>
              </a:ext>
            </a:extLst>
          </p:cNvPr>
          <p:cNvPicPr>
            <a:picLocks noChangeAspect="1"/>
          </p:cNvPicPr>
          <p:nvPr/>
        </p:nvPicPr>
        <p:blipFill>
          <a:blip r:embed="rId2"/>
          <a:stretch>
            <a:fillRect/>
          </a:stretch>
        </p:blipFill>
        <p:spPr>
          <a:xfrm>
            <a:off x="1445342" y="1"/>
            <a:ext cx="9399626" cy="6787012"/>
          </a:xfrm>
          <a:prstGeom prst="rect">
            <a:avLst/>
          </a:prstGeom>
        </p:spPr>
      </p:pic>
    </p:spTree>
    <p:extLst>
      <p:ext uri="{BB962C8B-B14F-4D97-AF65-F5344CB8AC3E}">
        <p14:creationId xmlns:p14="http://schemas.microsoft.com/office/powerpoint/2010/main" val="1057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A9D53-FB9F-4F0A-8A21-41876F28502F}"/>
              </a:ext>
            </a:extLst>
          </p:cNvPr>
          <p:cNvSpPr>
            <a:spLocks noGrp="1"/>
          </p:cNvSpPr>
          <p:nvPr>
            <p:ph type="title"/>
          </p:nvPr>
        </p:nvSpPr>
        <p:spPr/>
        <p:txBody>
          <a:bodyPr/>
          <a:lstStyle/>
          <a:p>
            <a:r>
              <a:rPr lang="en-US" dirty="0"/>
              <a:t>Purpose and Need</a:t>
            </a:r>
          </a:p>
        </p:txBody>
      </p:sp>
      <p:sp>
        <p:nvSpPr>
          <p:cNvPr id="3" name="Content Placeholder 2">
            <a:extLst>
              <a:ext uri="{FF2B5EF4-FFF2-40B4-BE49-F238E27FC236}">
                <a16:creationId xmlns:a16="http://schemas.microsoft.com/office/drawing/2014/main" id="{3D188DC7-BDBA-4F28-B4CB-E47468795A3F}"/>
              </a:ext>
            </a:extLst>
          </p:cNvPr>
          <p:cNvSpPr>
            <a:spLocks noGrp="1"/>
          </p:cNvSpPr>
          <p:nvPr>
            <p:ph idx="1"/>
          </p:nvPr>
        </p:nvSpPr>
        <p:spPr>
          <a:xfrm>
            <a:off x="677334" y="1703389"/>
            <a:ext cx="8596668" cy="3880773"/>
          </a:xfrm>
        </p:spPr>
        <p:txBody>
          <a:bodyPr>
            <a:normAutofit/>
          </a:bodyPr>
          <a:lstStyle/>
          <a:p>
            <a:r>
              <a:rPr lang="en-US" sz="2800" i="1" dirty="0"/>
              <a:t>“…This action is intended to ensure there is consistency in management measures between directed fisheries and bycatch in groundfish fisheries, making more explicit the balance of impacts to all the fisheries and communities that are affected by the status of depressed stocks.”</a:t>
            </a:r>
            <a:endParaRPr lang="en-US" sz="2800" dirty="0"/>
          </a:p>
        </p:txBody>
      </p:sp>
      <p:sp>
        <p:nvSpPr>
          <p:cNvPr id="4" name="Slide Number Placeholder 3">
            <a:extLst>
              <a:ext uri="{FF2B5EF4-FFF2-40B4-BE49-F238E27FC236}">
                <a16:creationId xmlns:a16="http://schemas.microsoft.com/office/drawing/2014/main" id="{D7E3F141-4030-4FAA-92C6-6209384ED94B}"/>
              </a:ext>
            </a:extLst>
          </p:cNvPr>
          <p:cNvSpPr>
            <a:spLocks noGrp="1"/>
          </p:cNvSpPr>
          <p:nvPr>
            <p:ph type="sldNum" sz="quarter" idx="12"/>
          </p:nvPr>
        </p:nvSpPr>
        <p:spPr/>
        <p:txBody>
          <a:bodyPr/>
          <a:lstStyle/>
          <a:p>
            <a:fld id="{519954A3-9DFD-4C44-94BA-B95130A3BA1C}" type="slidenum">
              <a:rPr lang="en-US" smtClean="0"/>
              <a:t>4</a:t>
            </a:fld>
            <a:endParaRPr lang="en-US" dirty="0"/>
          </a:p>
        </p:txBody>
      </p:sp>
    </p:spTree>
    <p:extLst>
      <p:ext uri="{BB962C8B-B14F-4D97-AF65-F5344CB8AC3E}">
        <p14:creationId xmlns:p14="http://schemas.microsoft.com/office/powerpoint/2010/main" val="2909334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44358-8B5F-447D-8858-2F97D48050A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42E57A98-0E6D-4903-B882-2A66671DE36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AB6961-01AD-4BC9-9217-0600E0C82881}"/>
              </a:ext>
            </a:extLst>
          </p:cNvPr>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5" name="Picture 4">
            <a:extLst>
              <a:ext uri="{FF2B5EF4-FFF2-40B4-BE49-F238E27FC236}">
                <a16:creationId xmlns:a16="http://schemas.microsoft.com/office/drawing/2014/main" id="{25B224E6-EB24-44FD-9FC1-BC798933A603}"/>
              </a:ext>
            </a:extLst>
          </p:cNvPr>
          <p:cNvPicPr>
            <a:picLocks noChangeAspect="1"/>
          </p:cNvPicPr>
          <p:nvPr/>
        </p:nvPicPr>
        <p:blipFill>
          <a:blip r:embed="rId2"/>
          <a:stretch>
            <a:fillRect/>
          </a:stretch>
        </p:blipFill>
        <p:spPr>
          <a:xfrm>
            <a:off x="1347029" y="0"/>
            <a:ext cx="9497941" cy="6858000"/>
          </a:xfrm>
          <a:prstGeom prst="rect">
            <a:avLst/>
          </a:prstGeom>
        </p:spPr>
      </p:pic>
    </p:spTree>
    <p:extLst>
      <p:ext uri="{BB962C8B-B14F-4D97-AF65-F5344CB8AC3E}">
        <p14:creationId xmlns:p14="http://schemas.microsoft.com/office/powerpoint/2010/main" val="1004574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DB68E-4E05-4DD8-9D0E-F8FC37B50058}"/>
              </a:ext>
            </a:extLst>
          </p:cNvPr>
          <p:cNvSpPr>
            <a:spLocks noGrp="1"/>
          </p:cNvSpPr>
          <p:nvPr>
            <p:ph type="title"/>
          </p:nvPr>
        </p:nvSpPr>
        <p:spPr/>
        <p:txBody>
          <a:bodyPr/>
          <a:lstStyle/>
          <a:p>
            <a:r>
              <a:rPr lang="en-US" dirty="0"/>
              <a:t>RKC PSC Limits and Use in the BBRKCSS</a:t>
            </a:r>
          </a:p>
        </p:txBody>
      </p:sp>
      <p:sp>
        <p:nvSpPr>
          <p:cNvPr id="4" name="Slide Number Placeholder 3">
            <a:extLst>
              <a:ext uri="{FF2B5EF4-FFF2-40B4-BE49-F238E27FC236}">
                <a16:creationId xmlns:a16="http://schemas.microsoft.com/office/drawing/2014/main" id="{E3480AD5-2F8D-47D0-BCFC-719035392D41}"/>
              </a:ext>
            </a:extLst>
          </p:cNvPr>
          <p:cNvSpPr>
            <a:spLocks noGrp="1"/>
          </p:cNvSpPr>
          <p:nvPr>
            <p:ph type="sldNum" sz="quarter" idx="12"/>
          </p:nvPr>
        </p:nvSpPr>
        <p:spPr/>
        <p:txBody>
          <a:bodyPr/>
          <a:lstStyle/>
          <a:p>
            <a:fld id="{519954A3-9DFD-4C44-94BA-B95130A3BA1C}" type="slidenum">
              <a:rPr lang="en-US" smtClean="0"/>
              <a:t>41</a:t>
            </a:fld>
            <a:endParaRPr lang="en-US" dirty="0"/>
          </a:p>
        </p:txBody>
      </p:sp>
      <p:graphicFrame>
        <p:nvGraphicFramePr>
          <p:cNvPr id="5" name="Chart 4">
            <a:extLst>
              <a:ext uri="{FF2B5EF4-FFF2-40B4-BE49-F238E27FC236}">
                <a16:creationId xmlns:a16="http://schemas.microsoft.com/office/drawing/2014/main" id="{2082A140-5AF2-4336-B16A-0414E4E19BCA}"/>
              </a:ext>
            </a:extLst>
          </p:cNvPr>
          <p:cNvGraphicFramePr/>
          <p:nvPr>
            <p:extLst>
              <p:ext uri="{D42A27DB-BD31-4B8C-83A1-F6EECF244321}">
                <p14:modId xmlns:p14="http://schemas.microsoft.com/office/powerpoint/2010/main" val="1762068255"/>
              </p:ext>
            </p:extLst>
          </p:nvPr>
        </p:nvGraphicFramePr>
        <p:xfrm>
          <a:off x="905054" y="1393371"/>
          <a:ext cx="8141228" cy="4855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9381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8733000-586E-49F6-854D-3BDDED7DF142}"/>
              </a:ext>
            </a:extLst>
          </p:cNvPr>
          <p:cNvSpPr>
            <a:spLocks noGrp="1"/>
          </p:cNvSpPr>
          <p:nvPr>
            <p:ph type="title"/>
          </p:nvPr>
        </p:nvSpPr>
        <p:spPr/>
        <p:txBody>
          <a:bodyPr/>
          <a:lstStyle/>
          <a:p>
            <a:r>
              <a:rPr lang="en-US" dirty="0"/>
              <a:t>Alternatives</a:t>
            </a:r>
          </a:p>
        </p:txBody>
      </p:sp>
      <p:sp>
        <p:nvSpPr>
          <p:cNvPr id="9" name="Content Placeholder 8">
            <a:extLst>
              <a:ext uri="{FF2B5EF4-FFF2-40B4-BE49-F238E27FC236}">
                <a16:creationId xmlns:a16="http://schemas.microsoft.com/office/drawing/2014/main" id="{7AE0AAA0-6FF5-4633-A6D9-38784E6FD2C0}"/>
              </a:ext>
            </a:extLst>
          </p:cNvPr>
          <p:cNvSpPr>
            <a:spLocks noGrp="1"/>
          </p:cNvSpPr>
          <p:nvPr>
            <p:ph idx="1"/>
          </p:nvPr>
        </p:nvSpPr>
        <p:spPr>
          <a:xfrm>
            <a:off x="677334" y="1541004"/>
            <a:ext cx="8596668" cy="1320800"/>
          </a:xfrm>
        </p:spPr>
        <p:txBody>
          <a:bodyPr/>
          <a:lstStyle/>
          <a:p>
            <a:r>
              <a:rPr lang="en-US" dirty="0"/>
              <a:t>The Council also requested that the analysis include source numbers for the crab abundance estimates used to calculate the PSC limits and clearly state whether they are from raw numbers from the NMFS bottom trawl survey or from stock assessment model estimates.</a:t>
            </a:r>
          </a:p>
        </p:txBody>
      </p:sp>
      <p:sp>
        <p:nvSpPr>
          <p:cNvPr id="7" name="Slide Number Placeholder 6">
            <a:extLst>
              <a:ext uri="{FF2B5EF4-FFF2-40B4-BE49-F238E27FC236}">
                <a16:creationId xmlns:a16="http://schemas.microsoft.com/office/drawing/2014/main" id="{ACA2D1F7-BDF9-4AB9-ACC6-B2591EC38F39}"/>
              </a:ext>
            </a:extLst>
          </p:cNvPr>
          <p:cNvSpPr>
            <a:spLocks noGrp="1"/>
          </p:cNvSpPr>
          <p:nvPr>
            <p:ph type="sldNum" sz="quarter" idx="12"/>
          </p:nvPr>
        </p:nvSpPr>
        <p:spPr/>
        <p:txBody>
          <a:bodyPr/>
          <a:lstStyle/>
          <a:p>
            <a:fld id="{D57F1E4F-1CFF-5643-939E-217C01CDF565}" type="slidenum">
              <a:rPr lang="en-US" smtClean="0"/>
              <a:pPr/>
              <a:t>5</a:t>
            </a:fld>
            <a:endParaRPr lang="en-US" dirty="0"/>
          </a:p>
        </p:txBody>
      </p:sp>
      <p:graphicFrame>
        <p:nvGraphicFramePr>
          <p:cNvPr id="2" name="Table 1">
            <a:extLst>
              <a:ext uri="{FF2B5EF4-FFF2-40B4-BE49-F238E27FC236}">
                <a16:creationId xmlns:a16="http://schemas.microsoft.com/office/drawing/2014/main" id="{CEEBCFB1-20A7-4362-940C-74956384BE52}"/>
              </a:ext>
            </a:extLst>
          </p:cNvPr>
          <p:cNvGraphicFramePr>
            <a:graphicFrameLocks noGrp="1"/>
          </p:cNvGraphicFramePr>
          <p:nvPr>
            <p:extLst>
              <p:ext uri="{D42A27DB-BD31-4B8C-83A1-F6EECF244321}">
                <p14:modId xmlns:p14="http://schemas.microsoft.com/office/powerpoint/2010/main" val="2815217807"/>
              </p:ext>
            </p:extLst>
          </p:nvPr>
        </p:nvGraphicFramePr>
        <p:xfrm>
          <a:off x="771463" y="2810435"/>
          <a:ext cx="9381066" cy="3179559"/>
        </p:xfrm>
        <a:graphic>
          <a:graphicData uri="http://schemas.openxmlformats.org/drawingml/2006/table">
            <a:tbl>
              <a:tblPr firstRow="1" firstCol="1" bandRow="1">
                <a:tableStyleId>{5C22544A-7EE6-4342-B048-85BDC9FD1C3A}</a:tableStyleId>
              </a:tblPr>
              <a:tblGrid>
                <a:gridCol w="1447041">
                  <a:extLst>
                    <a:ext uri="{9D8B030D-6E8A-4147-A177-3AD203B41FA5}">
                      <a16:colId xmlns:a16="http://schemas.microsoft.com/office/drawing/2014/main" val="2539188758"/>
                    </a:ext>
                  </a:extLst>
                </a:gridCol>
                <a:gridCol w="4470200">
                  <a:extLst>
                    <a:ext uri="{9D8B030D-6E8A-4147-A177-3AD203B41FA5}">
                      <a16:colId xmlns:a16="http://schemas.microsoft.com/office/drawing/2014/main" val="2629356043"/>
                    </a:ext>
                  </a:extLst>
                </a:gridCol>
                <a:gridCol w="3463825">
                  <a:extLst>
                    <a:ext uri="{9D8B030D-6E8A-4147-A177-3AD203B41FA5}">
                      <a16:colId xmlns:a16="http://schemas.microsoft.com/office/drawing/2014/main" val="1557449138"/>
                    </a:ext>
                  </a:extLst>
                </a:gridCol>
              </a:tblGrid>
              <a:tr h="648463">
                <a:tc>
                  <a:txBody>
                    <a:bodyPr/>
                    <a:lstStyle/>
                    <a:p>
                      <a:endParaRPr lang="en-US" sz="1600" dirty="0">
                        <a:effectLst/>
                        <a:latin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800"/>
                        </a:spcAft>
                      </a:pPr>
                      <a:r>
                        <a:rPr lang="en-US" sz="1600" dirty="0">
                          <a:effectLst/>
                        </a:rPr>
                        <a:t>Abundance estimate</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800"/>
                        </a:spcAft>
                      </a:pPr>
                      <a:r>
                        <a:rPr lang="en-US" sz="1600">
                          <a:effectLst/>
                        </a:rPr>
                        <a:t>Effective spawning biomass</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6146475"/>
                  </a:ext>
                </a:extLst>
              </a:tr>
              <a:tr h="1019416">
                <a:tc>
                  <a:txBody>
                    <a:bodyPr/>
                    <a:lstStyle/>
                    <a:p>
                      <a:pPr marL="0" marR="0">
                        <a:spcBef>
                          <a:spcPts val="0"/>
                        </a:spcBef>
                        <a:spcAft>
                          <a:spcPts val="800"/>
                        </a:spcAft>
                      </a:pPr>
                      <a:r>
                        <a:rPr lang="en-US" sz="1600">
                          <a:effectLst/>
                        </a:rPr>
                        <a:t>BBRKC</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800"/>
                        </a:spcAft>
                      </a:pPr>
                      <a:r>
                        <a:rPr lang="en-US" sz="1600" dirty="0">
                          <a:effectLst/>
                        </a:rPr>
                        <a:t>Modeled survey estimates of mature female abundance using data from NMFS bottom trawl survey</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800"/>
                        </a:spcAft>
                      </a:pPr>
                      <a:r>
                        <a:rPr lang="en-US" sz="1600">
                          <a:effectLst/>
                        </a:rPr>
                        <a:t>From stock assessment (mature males and females)</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8035039"/>
                  </a:ext>
                </a:extLst>
              </a:tr>
              <a:tr h="755840">
                <a:tc>
                  <a:txBody>
                    <a:bodyPr/>
                    <a:lstStyle/>
                    <a:p>
                      <a:pPr marL="0" marR="0">
                        <a:spcBef>
                          <a:spcPts val="0"/>
                        </a:spcBef>
                        <a:spcAft>
                          <a:spcPts val="800"/>
                        </a:spcAft>
                      </a:pPr>
                      <a:r>
                        <a:rPr lang="en-US" sz="1600">
                          <a:effectLst/>
                        </a:rPr>
                        <a:t>EBS Snow</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800"/>
                        </a:spcAft>
                      </a:pPr>
                      <a:r>
                        <a:rPr lang="en-US" sz="1600" dirty="0">
                          <a:effectLst/>
                        </a:rPr>
                        <a:t>Modeled estimates of total abundance (accounting for survey selectivity) using data from NMFS bottom trawl survey</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800"/>
                        </a:spcAft>
                      </a:pPr>
                      <a:r>
                        <a:rPr lang="en-US" sz="1600">
                          <a:effectLst/>
                        </a:rPr>
                        <a:t>N/A</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5034363"/>
                  </a:ext>
                </a:extLst>
              </a:tr>
              <a:tr h="755840">
                <a:tc>
                  <a:txBody>
                    <a:bodyPr/>
                    <a:lstStyle/>
                    <a:p>
                      <a:pPr marL="0" marR="0">
                        <a:spcBef>
                          <a:spcPts val="0"/>
                        </a:spcBef>
                        <a:spcAft>
                          <a:spcPts val="800"/>
                        </a:spcAft>
                      </a:pPr>
                      <a:r>
                        <a:rPr lang="en-US" sz="1600">
                          <a:effectLst/>
                        </a:rPr>
                        <a:t>EBS Tanner</a:t>
                      </a:r>
                      <a:endParaRPr lang="en-US" sz="16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800"/>
                        </a:spcAft>
                      </a:pPr>
                      <a:r>
                        <a:rPr lang="en-US" sz="1600" dirty="0">
                          <a:effectLst/>
                        </a:rPr>
                        <a:t>Modeled estimates of total abundance (accounting for survey selectivity) using data from NMFS bottom trawl survey</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800"/>
                        </a:spcAft>
                      </a:pPr>
                      <a:r>
                        <a:rPr lang="en-US" sz="1600" dirty="0">
                          <a:effectLst/>
                        </a:rPr>
                        <a:t>N/A</a:t>
                      </a:r>
                      <a:endParaRPr lang="en-US" sz="16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4087405"/>
                  </a:ext>
                </a:extLst>
              </a:tr>
            </a:tbl>
          </a:graphicData>
        </a:graphic>
      </p:graphicFrame>
    </p:spTree>
    <p:extLst>
      <p:ext uri="{BB962C8B-B14F-4D97-AF65-F5344CB8AC3E}">
        <p14:creationId xmlns:p14="http://schemas.microsoft.com/office/powerpoint/2010/main" val="1647140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54"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55" name="Straight Connector 54">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57"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41AC2C5-57A2-468C-9957-E39BC7766C2E}"/>
              </a:ext>
            </a:extLst>
          </p:cNvPr>
          <p:cNvSpPr>
            <a:spLocks noGrp="1"/>
          </p:cNvSpPr>
          <p:nvPr>
            <p:ph type="title"/>
          </p:nvPr>
        </p:nvSpPr>
        <p:spPr>
          <a:xfrm>
            <a:off x="4958150" y="1293731"/>
            <a:ext cx="4640627" cy="3508538"/>
          </a:xfrm>
        </p:spPr>
        <p:txBody>
          <a:bodyPr vert="horz" lIns="91440" tIns="45720" rIns="91440" bIns="45720" rtlCol="0" anchor="b">
            <a:normAutofit/>
          </a:bodyPr>
          <a:lstStyle/>
          <a:p>
            <a:pPr>
              <a:lnSpc>
                <a:spcPct val="90000"/>
              </a:lnSpc>
            </a:pPr>
            <a:r>
              <a:rPr lang="en-US" sz="5400" dirty="0">
                <a:solidFill>
                  <a:schemeClr val="accent5"/>
                </a:solidFill>
              </a:rPr>
              <a:t>Background and Summary of Alt 1, </a:t>
            </a:r>
            <a:br>
              <a:rPr lang="en-US" sz="5400" dirty="0">
                <a:solidFill>
                  <a:schemeClr val="accent5"/>
                </a:solidFill>
              </a:rPr>
            </a:br>
            <a:r>
              <a:rPr lang="en-US" sz="5400" dirty="0">
                <a:solidFill>
                  <a:schemeClr val="accent5"/>
                </a:solidFill>
              </a:rPr>
              <a:t>No Action</a:t>
            </a:r>
          </a:p>
        </p:txBody>
      </p:sp>
      <p:sp>
        <p:nvSpPr>
          <p:cNvPr id="65" name="Isosceles Triangle 64">
            <a:extLst>
              <a:ext uri="{FF2B5EF4-FFF2-40B4-BE49-F238E27FC236}">
                <a16:creationId xmlns:a16="http://schemas.microsoft.com/office/drawing/2014/main" id="{DC99427B-A97E-40A3-B1FD-4557346C6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Picture 8">
            <a:extLst>
              <a:ext uri="{FF2B5EF4-FFF2-40B4-BE49-F238E27FC236}">
                <a16:creationId xmlns:a16="http://schemas.microsoft.com/office/drawing/2014/main" id="{AE654047-4F4E-4BCB-8CF7-58E83894A6A5}"/>
              </a:ext>
            </a:extLst>
          </p:cNvPr>
          <p:cNvPicPr>
            <a:picLocks noChangeAspect="1"/>
          </p:cNvPicPr>
          <p:nvPr/>
        </p:nvPicPr>
        <p:blipFill rotWithShape="1">
          <a:blip r:embed="rId3"/>
          <a:srcRect l="4221" t="1" r="-3" b="34627"/>
          <a:stretch/>
        </p:blipFill>
        <p:spPr>
          <a:xfrm>
            <a:off x="888604" y="2308560"/>
            <a:ext cx="3765692" cy="2248850"/>
          </a:xfrm>
          <a:prstGeom prst="rect">
            <a:avLst/>
          </a:prstGeom>
        </p:spPr>
      </p:pic>
      <p:sp>
        <p:nvSpPr>
          <p:cNvPr id="4" name="Slide Number Placeholder 3">
            <a:extLst>
              <a:ext uri="{FF2B5EF4-FFF2-40B4-BE49-F238E27FC236}">
                <a16:creationId xmlns:a16="http://schemas.microsoft.com/office/drawing/2014/main" id="{C4B79EA4-86A8-4739-B4F7-82A50A33828E}"/>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a:spcAft>
                <a:spcPts val="600"/>
              </a:spcAft>
            </a:pPr>
            <a:fld id="{519954A3-9DFD-4C44-94BA-B95130A3BA1C}" type="slidenum">
              <a:rPr lang="en-US" sz="900" smtClean="0"/>
              <a:pPr>
                <a:spcAft>
                  <a:spcPts val="600"/>
                </a:spcAft>
              </a:pPr>
              <a:t>6</a:t>
            </a:fld>
            <a:endParaRPr lang="en-US" sz="900"/>
          </a:p>
        </p:txBody>
      </p:sp>
    </p:spTree>
    <p:extLst>
      <p:ext uri="{BB962C8B-B14F-4D97-AF65-F5344CB8AC3E}">
        <p14:creationId xmlns:p14="http://schemas.microsoft.com/office/powerpoint/2010/main" val="54054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69EFC-56BA-498D-81E7-DA1D09EAFF7D}"/>
              </a:ext>
            </a:extLst>
          </p:cNvPr>
          <p:cNvSpPr>
            <a:spLocks noGrp="1"/>
          </p:cNvSpPr>
          <p:nvPr>
            <p:ph type="title"/>
          </p:nvPr>
        </p:nvSpPr>
        <p:spPr/>
        <p:txBody>
          <a:bodyPr/>
          <a:lstStyle/>
          <a:p>
            <a:r>
              <a:rPr lang="en-US" dirty="0"/>
              <a:t>Triggered Area Closures</a:t>
            </a:r>
          </a:p>
        </p:txBody>
      </p:sp>
      <p:sp>
        <p:nvSpPr>
          <p:cNvPr id="4" name="Slide Number Placeholder 3">
            <a:extLst>
              <a:ext uri="{FF2B5EF4-FFF2-40B4-BE49-F238E27FC236}">
                <a16:creationId xmlns:a16="http://schemas.microsoft.com/office/drawing/2014/main" id="{6092DCC5-749B-4CD5-BF52-66E44829C289}"/>
              </a:ext>
            </a:extLst>
          </p:cNvPr>
          <p:cNvSpPr>
            <a:spLocks noGrp="1"/>
          </p:cNvSpPr>
          <p:nvPr>
            <p:ph type="sldNum" sz="quarter" idx="12"/>
          </p:nvPr>
        </p:nvSpPr>
        <p:spPr/>
        <p:txBody>
          <a:bodyPr/>
          <a:lstStyle/>
          <a:p>
            <a:fld id="{519954A3-9DFD-4C44-94BA-B95130A3BA1C}" type="slidenum">
              <a:rPr lang="en-US" smtClean="0"/>
              <a:t>7</a:t>
            </a:fld>
            <a:endParaRPr lang="en-US" dirty="0"/>
          </a:p>
        </p:txBody>
      </p:sp>
      <p:pic>
        <p:nvPicPr>
          <p:cNvPr id="5" name="Picture 4">
            <a:extLst>
              <a:ext uri="{FF2B5EF4-FFF2-40B4-BE49-F238E27FC236}">
                <a16:creationId xmlns:a16="http://schemas.microsoft.com/office/drawing/2014/main" id="{09769E9E-C9A9-496F-8C00-9225724522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3714" y="2306622"/>
            <a:ext cx="4621954" cy="3862266"/>
          </a:xfrm>
          <a:prstGeom prst="rect">
            <a:avLst/>
          </a:prstGeom>
          <a:noFill/>
          <a:ln>
            <a:noFill/>
          </a:ln>
        </p:spPr>
      </p:pic>
      <p:pic>
        <p:nvPicPr>
          <p:cNvPr id="6" name="Picture 5" descr="A close up of a map&#10;&#10;Description automatically generated">
            <a:extLst>
              <a:ext uri="{FF2B5EF4-FFF2-40B4-BE49-F238E27FC236}">
                <a16:creationId xmlns:a16="http://schemas.microsoft.com/office/drawing/2014/main" id="{740BB36E-F1AD-442F-A8BF-04034D4A498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245286" y="2270465"/>
            <a:ext cx="5198000" cy="3862266"/>
          </a:xfrm>
          <a:prstGeom prst="rect">
            <a:avLst/>
          </a:prstGeom>
        </p:spPr>
      </p:pic>
      <p:sp>
        <p:nvSpPr>
          <p:cNvPr id="7" name="Rectangle 6">
            <a:extLst>
              <a:ext uri="{FF2B5EF4-FFF2-40B4-BE49-F238E27FC236}">
                <a16:creationId xmlns:a16="http://schemas.microsoft.com/office/drawing/2014/main" id="{7F7BB5E7-0FBD-405B-98FA-69BFC46BC283}"/>
              </a:ext>
            </a:extLst>
          </p:cNvPr>
          <p:cNvSpPr/>
          <p:nvPr/>
        </p:nvSpPr>
        <p:spPr>
          <a:xfrm>
            <a:off x="353714" y="1624134"/>
            <a:ext cx="3183051" cy="646331"/>
          </a:xfrm>
          <a:prstGeom prst="rect">
            <a:avLst/>
          </a:prstGeom>
        </p:spPr>
        <p:txBody>
          <a:bodyPr wrap="none">
            <a:spAutoFit/>
          </a:bodyPr>
          <a:lstStyle/>
          <a:p>
            <a:r>
              <a:rPr lang="en-US" dirty="0"/>
              <a:t>Zone 1 and 2 area closures </a:t>
            </a:r>
          </a:p>
          <a:p>
            <a:r>
              <a:rPr lang="en-US" dirty="0"/>
              <a:t>(BBRKC and EBS Tanner crab)</a:t>
            </a:r>
          </a:p>
        </p:txBody>
      </p:sp>
      <p:sp>
        <p:nvSpPr>
          <p:cNvPr id="8" name="Rectangle 7">
            <a:extLst>
              <a:ext uri="{FF2B5EF4-FFF2-40B4-BE49-F238E27FC236}">
                <a16:creationId xmlns:a16="http://schemas.microsoft.com/office/drawing/2014/main" id="{AAB0CFBC-A4B2-46A1-81A6-1EA3978731C9}"/>
              </a:ext>
            </a:extLst>
          </p:cNvPr>
          <p:cNvSpPr/>
          <p:nvPr/>
        </p:nvSpPr>
        <p:spPr>
          <a:xfrm>
            <a:off x="5472186" y="1619898"/>
            <a:ext cx="3680816" cy="646331"/>
          </a:xfrm>
          <a:prstGeom prst="rect">
            <a:avLst/>
          </a:prstGeom>
        </p:spPr>
        <p:txBody>
          <a:bodyPr wrap="none">
            <a:spAutoFit/>
          </a:bodyPr>
          <a:lstStyle/>
          <a:p>
            <a:r>
              <a:rPr lang="en-US" i="1" dirty="0"/>
              <a:t>C. </a:t>
            </a:r>
            <a:r>
              <a:rPr lang="en-US" i="1" dirty="0" err="1"/>
              <a:t>Opilio</a:t>
            </a:r>
            <a:r>
              <a:rPr lang="en-US" dirty="0"/>
              <a:t> Bycatch Limitation Zone</a:t>
            </a:r>
          </a:p>
          <a:p>
            <a:r>
              <a:rPr lang="en-US" dirty="0"/>
              <a:t>(COBLZ)</a:t>
            </a:r>
          </a:p>
        </p:txBody>
      </p:sp>
    </p:spTree>
    <p:extLst>
      <p:ext uri="{BB962C8B-B14F-4D97-AF65-F5344CB8AC3E}">
        <p14:creationId xmlns:p14="http://schemas.microsoft.com/office/powerpoint/2010/main" val="2165323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p:txBody>
          <a:bodyPr/>
          <a:lstStyle/>
          <a:p>
            <a:r>
              <a:rPr lang="en-US"/>
              <a:t>Zone 1 Red King Crab PSC Limits</a:t>
            </a:r>
            <a:endParaRPr lang="en-US" dirty="0"/>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8</a:t>
            </a:fld>
            <a:endParaRPr lang="en-US" dirty="0"/>
          </a:p>
        </p:txBody>
      </p:sp>
      <p:graphicFrame>
        <p:nvGraphicFramePr>
          <p:cNvPr id="11" name="Table 10">
            <a:extLst>
              <a:ext uri="{FF2B5EF4-FFF2-40B4-BE49-F238E27FC236}">
                <a16:creationId xmlns:a16="http://schemas.microsoft.com/office/drawing/2014/main" id="{B0124923-903C-4468-9A83-585B266AA2B3}"/>
              </a:ext>
            </a:extLst>
          </p:cNvPr>
          <p:cNvGraphicFramePr>
            <a:graphicFrameLocks noGrp="1"/>
          </p:cNvGraphicFramePr>
          <p:nvPr>
            <p:extLst>
              <p:ext uri="{D42A27DB-BD31-4B8C-83A1-F6EECF244321}">
                <p14:modId xmlns:p14="http://schemas.microsoft.com/office/powerpoint/2010/main" val="718455798"/>
              </p:ext>
            </p:extLst>
          </p:nvPr>
        </p:nvGraphicFramePr>
        <p:xfrm>
          <a:off x="537882" y="1627094"/>
          <a:ext cx="9560859" cy="3778624"/>
        </p:xfrm>
        <a:graphic>
          <a:graphicData uri="http://schemas.openxmlformats.org/drawingml/2006/table">
            <a:tbl>
              <a:tblPr firstRow="1" firstCol="1" bandRow="1">
                <a:tableStyleId>{B301B821-A1FF-4177-AEE7-76D212191A09}</a:tableStyleId>
              </a:tblPr>
              <a:tblGrid>
                <a:gridCol w="7234518">
                  <a:extLst>
                    <a:ext uri="{9D8B030D-6E8A-4147-A177-3AD203B41FA5}">
                      <a16:colId xmlns:a16="http://schemas.microsoft.com/office/drawing/2014/main" val="3103260587"/>
                    </a:ext>
                  </a:extLst>
                </a:gridCol>
                <a:gridCol w="2326341">
                  <a:extLst>
                    <a:ext uri="{9D8B030D-6E8A-4147-A177-3AD203B41FA5}">
                      <a16:colId xmlns:a16="http://schemas.microsoft.com/office/drawing/2014/main" val="3566353937"/>
                    </a:ext>
                  </a:extLst>
                </a:gridCol>
              </a:tblGrid>
              <a:tr h="695530">
                <a:tc>
                  <a:txBody>
                    <a:bodyPr/>
                    <a:lstStyle/>
                    <a:p>
                      <a:pPr marL="0" marR="0" algn="l">
                        <a:spcBef>
                          <a:spcPts val="0"/>
                        </a:spcBef>
                        <a:spcAft>
                          <a:spcPts val="0"/>
                        </a:spcAft>
                      </a:pPr>
                      <a:r>
                        <a:rPr lang="en-US" sz="1600" dirty="0">
                          <a:solidFill>
                            <a:schemeClr val="tx1"/>
                          </a:solidFill>
                          <a:effectLst/>
                        </a:rPr>
                        <a:t>When the number of mature female red king crab is …</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4862" marR="4862" marT="72933" marB="48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1600" dirty="0">
                          <a:solidFill>
                            <a:schemeClr val="tx1"/>
                          </a:solidFill>
                          <a:effectLst/>
                        </a:rPr>
                        <a:t>The zone 1 PSC limit will be …</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4862" marR="4862" marT="72933" marB="48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6752738"/>
                  </a:ext>
                </a:extLst>
              </a:tr>
              <a:tr h="1027698">
                <a:tc>
                  <a:txBody>
                    <a:bodyPr/>
                    <a:lstStyle/>
                    <a:p>
                      <a:pPr marL="0" marR="0" algn="l">
                        <a:spcBef>
                          <a:spcPts val="0"/>
                        </a:spcBef>
                        <a:spcAft>
                          <a:spcPts val="0"/>
                        </a:spcAft>
                      </a:pPr>
                      <a:r>
                        <a:rPr lang="en-US" sz="1600" b="0" dirty="0">
                          <a:solidFill>
                            <a:schemeClr val="tx1"/>
                          </a:solidFill>
                          <a:effectLst/>
                        </a:rPr>
                        <a:t>(A) At or below the threshold of 8.4 million mature crab or the effective spawning biomass is less than or equal to 14.5 million </a:t>
                      </a:r>
                      <a:r>
                        <a:rPr lang="en-US" sz="1600" b="0" dirty="0" err="1">
                          <a:solidFill>
                            <a:schemeClr val="tx1"/>
                          </a:solidFill>
                          <a:effectLst/>
                        </a:rPr>
                        <a:t>lb</a:t>
                      </a:r>
                      <a:r>
                        <a:rPr lang="en-US" sz="1600" b="0" dirty="0">
                          <a:solidFill>
                            <a:schemeClr val="tx1"/>
                          </a:solidFill>
                          <a:effectLst/>
                        </a:rPr>
                        <a:t> (6,577 mt)</a:t>
                      </a:r>
                      <a:endParaRPr lang="en-US" sz="2400" b="0" dirty="0">
                        <a:solidFill>
                          <a:schemeClr val="tx1"/>
                        </a:solidFill>
                        <a:effectLst/>
                        <a:latin typeface="Times New Roman" panose="02020603050405020304" pitchFamily="18" charset="0"/>
                        <a:ea typeface="Times New Roman" panose="02020603050405020304" pitchFamily="18" charset="0"/>
                      </a:endParaRPr>
                    </a:p>
                  </a:txBody>
                  <a:tcPr marL="4862" marR="4862" marT="72933" marB="48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tx1"/>
                          </a:solidFill>
                          <a:effectLst/>
                        </a:rPr>
                        <a:t>32,000 red king crab.</a:t>
                      </a:r>
                      <a:endParaRPr lang="en-US" sz="2400" b="0" dirty="0">
                        <a:solidFill>
                          <a:schemeClr val="tx1"/>
                        </a:solidFill>
                        <a:effectLst/>
                        <a:latin typeface="Times New Roman" panose="02020603050405020304" pitchFamily="18" charset="0"/>
                        <a:ea typeface="Times New Roman" panose="02020603050405020304" pitchFamily="18" charset="0"/>
                      </a:endParaRPr>
                    </a:p>
                  </a:txBody>
                  <a:tcPr marL="4862" marR="4862" marT="72933" marB="48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32035331"/>
                  </a:ext>
                </a:extLst>
              </a:tr>
              <a:tr h="1027698">
                <a:tc>
                  <a:txBody>
                    <a:bodyPr/>
                    <a:lstStyle/>
                    <a:p>
                      <a:pPr marL="0" marR="0" algn="l">
                        <a:spcBef>
                          <a:spcPts val="0"/>
                        </a:spcBef>
                        <a:spcAft>
                          <a:spcPts val="0"/>
                        </a:spcAft>
                      </a:pPr>
                      <a:r>
                        <a:rPr lang="en-US" sz="1600" b="0" dirty="0">
                          <a:solidFill>
                            <a:schemeClr val="tx1"/>
                          </a:solidFill>
                          <a:effectLst/>
                        </a:rPr>
                        <a:t>(B) Above the threshold of 8.4 million mature crab and the effective spawning biomass is greater than 14.5 but less than 55 million </a:t>
                      </a:r>
                      <a:r>
                        <a:rPr lang="en-US" sz="1600" b="0" dirty="0" err="1">
                          <a:solidFill>
                            <a:schemeClr val="tx1"/>
                          </a:solidFill>
                          <a:effectLst/>
                        </a:rPr>
                        <a:t>lb</a:t>
                      </a:r>
                      <a:r>
                        <a:rPr lang="en-US" sz="1600" b="0" dirty="0">
                          <a:solidFill>
                            <a:schemeClr val="tx1"/>
                          </a:solidFill>
                          <a:effectLst/>
                        </a:rPr>
                        <a:t> (24,948 mt)</a:t>
                      </a:r>
                      <a:endParaRPr lang="en-US" sz="2400" b="0" dirty="0">
                        <a:solidFill>
                          <a:schemeClr val="tx1"/>
                        </a:solidFill>
                        <a:effectLst/>
                        <a:latin typeface="Times New Roman" panose="02020603050405020304" pitchFamily="18" charset="0"/>
                        <a:ea typeface="Times New Roman" panose="02020603050405020304" pitchFamily="18" charset="0"/>
                      </a:endParaRPr>
                    </a:p>
                  </a:txBody>
                  <a:tcPr marL="4862" marR="4862" marT="72933" marB="48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tx1"/>
                          </a:solidFill>
                          <a:effectLst/>
                        </a:rPr>
                        <a:t>97,000 red king crab.</a:t>
                      </a:r>
                      <a:endParaRPr lang="en-US" sz="2400" b="0" dirty="0">
                        <a:solidFill>
                          <a:schemeClr val="tx1"/>
                        </a:solidFill>
                        <a:effectLst/>
                        <a:latin typeface="Times New Roman" panose="02020603050405020304" pitchFamily="18" charset="0"/>
                        <a:ea typeface="Times New Roman" panose="02020603050405020304" pitchFamily="18" charset="0"/>
                      </a:endParaRPr>
                    </a:p>
                  </a:txBody>
                  <a:tcPr marL="4862" marR="4862" marT="72933" marB="48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1726400"/>
                  </a:ext>
                </a:extLst>
              </a:tr>
              <a:tr h="1027698">
                <a:tc>
                  <a:txBody>
                    <a:bodyPr/>
                    <a:lstStyle/>
                    <a:p>
                      <a:pPr marL="0" marR="0" algn="l">
                        <a:spcBef>
                          <a:spcPts val="0"/>
                        </a:spcBef>
                        <a:spcAft>
                          <a:spcPts val="0"/>
                        </a:spcAft>
                      </a:pPr>
                      <a:r>
                        <a:rPr lang="en-US" sz="1600" b="0" dirty="0">
                          <a:solidFill>
                            <a:schemeClr val="tx1"/>
                          </a:solidFill>
                          <a:effectLst/>
                        </a:rPr>
                        <a:t>(C) Above the threshold of 8.4 million mature crab and the effective spawning biomass is equal to or greater than 55 million </a:t>
                      </a:r>
                      <a:r>
                        <a:rPr lang="en-US" sz="1600" b="0" dirty="0" err="1">
                          <a:solidFill>
                            <a:schemeClr val="tx1"/>
                          </a:solidFill>
                          <a:effectLst/>
                        </a:rPr>
                        <a:t>lb</a:t>
                      </a:r>
                      <a:endParaRPr lang="en-US" sz="2400" b="0" dirty="0">
                        <a:solidFill>
                          <a:schemeClr val="tx1"/>
                        </a:solidFill>
                        <a:effectLst/>
                        <a:latin typeface="Times New Roman" panose="02020603050405020304" pitchFamily="18" charset="0"/>
                        <a:ea typeface="Times New Roman" panose="02020603050405020304" pitchFamily="18" charset="0"/>
                      </a:endParaRPr>
                    </a:p>
                  </a:txBody>
                  <a:tcPr marL="4862" marR="4862" marT="72933" marB="48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0" dirty="0">
                          <a:solidFill>
                            <a:schemeClr val="tx1"/>
                          </a:solidFill>
                          <a:effectLst/>
                        </a:rPr>
                        <a:t>197,000 red king crab.</a:t>
                      </a:r>
                      <a:endParaRPr lang="en-US" sz="2400" b="0" dirty="0">
                        <a:solidFill>
                          <a:schemeClr val="tx1"/>
                        </a:solidFill>
                        <a:effectLst/>
                        <a:latin typeface="Times New Roman" panose="02020603050405020304" pitchFamily="18" charset="0"/>
                        <a:ea typeface="Times New Roman" panose="02020603050405020304" pitchFamily="18" charset="0"/>
                      </a:endParaRPr>
                    </a:p>
                  </a:txBody>
                  <a:tcPr marL="4862" marR="4862" marT="72933" marB="48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7510121"/>
                  </a:ext>
                </a:extLst>
              </a:tr>
            </a:tbl>
          </a:graphicData>
        </a:graphic>
      </p:graphicFrame>
      <p:sp>
        <p:nvSpPr>
          <p:cNvPr id="27" name="Title 1">
            <a:extLst>
              <a:ext uri="{FF2B5EF4-FFF2-40B4-BE49-F238E27FC236}">
                <a16:creationId xmlns:a16="http://schemas.microsoft.com/office/drawing/2014/main" id="{4C6DAC01-F921-49E8-AEFA-018A2F582114}"/>
              </a:ext>
            </a:extLst>
          </p:cNvPr>
          <p:cNvSpPr txBox="1">
            <a:spLocks/>
          </p:cNvSpPr>
          <p:nvPr/>
        </p:nvSpPr>
        <p:spPr>
          <a:xfrm>
            <a:off x="551329" y="6284259"/>
            <a:ext cx="2581850" cy="6096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i="1" dirty="0">
                <a:solidFill>
                  <a:schemeClr val="accent2"/>
                </a:solidFill>
              </a:rPr>
              <a:t>Section 2.1</a:t>
            </a:r>
          </a:p>
        </p:txBody>
      </p:sp>
    </p:spTree>
    <p:extLst>
      <p:ext uri="{BB962C8B-B14F-4D97-AF65-F5344CB8AC3E}">
        <p14:creationId xmlns:p14="http://schemas.microsoft.com/office/powerpoint/2010/main" val="2073879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p:txBody>
          <a:bodyPr/>
          <a:lstStyle/>
          <a:p>
            <a:r>
              <a:rPr lang="en-US" dirty="0"/>
              <a:t>COBLZ Snow Crab PSC Limits</a:t>
            </a:r>
          </a:p>
        </p:txBody>
      </p:sp>
      <p:sp>
        <p:nvSpPr>
          <p:cNvPr id="7" name="Content Placeholder 6">
            <a:extLst>
              <a:ext uri="{FF2B5EF4-FFF2-40B4-BE49-F238E27FC236}">
                <a16:creationId xmlns:a16="http://schemas.microsoft.com/office/drawing/2014/main" id="{9399C3D9-A500-4E2E-B174-48DCE86D466F}"/>
              </a:ext>
            </a:extLst>
          </p:cNvPr>
          <p:cNvSpPr>
            <a:spLocks noGrp="1"/>
          </p:cNvSpPr>
          <p:nvPr>
            <p:ph idx="1"/>
          </p:nvPr>
        </p:nvSpPr>
        <p:spPr>
          <a:xfrm>
            <a:off x="677334" y="1640610"/>
            <a:ext cx="4430694" cy="3880773"/>
          </a:xfrm>
        </p:spPr>
        <p:txBody>
          <a:bodyPr/>
          <a:lstStyle/>
          <a:p>
            <a:r>
              <a:rPr lang="en-US" dirty="0"/>
              <a:t>Set annually at 0.1133% of the snow crab abundance estimates minus 150,000 crab unless minimum or maximum abundance threshold is reached.</a:t>
            </a:r>
          </a:p>
          <a:p>
            <a:pPr lvl="1"/>
            <a:r>
              <a:rPr lang="en-US" dirty="0"/>
              <a:t>If 0.1133% multiplied by the total abundance is less than 4.5 million, then the minimum PSC limit will be 4.350 million animals. </a:t>
            </a:r>
          </a:p>
          <a:p>
            <a:pPr lvl="1"/>
            <a:r>
              <a:rPr lang="en-US" dirty="0"/>
              <a:t>If 0.1133% multiplied by the total abundance is greater than 13 million, then the maximum PSC limit will be 12.850 million animals. </a:t>
            </a:r>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8" name="Picture 7" descr="Chart&#10;&#10;Description automatically generated">
            <a:extLst>
              <a:ext uri="{FF2B5EF4-FFF2-40B4-BE49-F238E27FC236}">
                <a16:creationId xmlns:a16="http://schemas.microsoft.com/office/drawing/2014/main" id="{0DAE21EE-99D1-4E3C-861E-6FC1AA53A4BB}"/>
              </a:ext>
            </a:extLst>
          </p:cNvPr>
          <p:cNvPicPr/>
          <p:nvPr/>
        </p:nvPicPr>
        <p:blipFill>
          <a:blip r:embed="rId3">
            <a:extLst>
              <a:ext uri="{28A0092B-C50C-407E-A947-70E740481C1C}">
                <a14:useLocalDpi xmlns:a14="http://schemas.microsoft.com/office/drawing/2010/main" val="0"/>
              </a:ext>
            </a:extLst>
          </a:blip>
          <a:stretch>
            <a:fillRect/>
          </a:stretch>
        </p:blipFill>
        <p:spPr>
          <a:xfrm>
            <a:off x="5403630" y="1762647"/>
            <a:ext cx="4303123" cy="3332705"/>
          </a:xfrm>
          <a:prstGeom prst="rect">
            <a:avLst/>
          </a:prstGeom>
          <a:ln>
            <a:solidFill>
              <a:schemeClr val="tx1"/>
            </a:solidFill>
          </a:ln>
        </p:spPr>
      </p:pic>
    </p:spTree>
    <p:extLst>
      <p:ext uri="{BB962C8B-B14F-4D97-AF65-F5344CB8AC3E}">
        <p14:creationId xmlns:p14="http://schemas.microsoft.com/office/powerpoint/2010/main" val="33162723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TotalTime>
  <Words>1962</Words>
  <Application>Microsoft Office PowerPoint</Application>
  <PresentationFormat>Widescreen</PresentationFormat>
  <Paragraphs>251</Paragraphs>
  <Slides>41</Slides>
  <Notes>28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Times New Roman</vt:lpstr>
      <vt:lpstr>Trebuchet MS</vt:lpstr>
      <vt:lpstr>Wingdings 3</vt:lpstr>
      <vt:lpstr>Facet</vt:lpstr>
      <vt:lpstr>Preliminary/Initial Review of Crab Prohibited Species Catch Limits in the BSAI Groundfish Trawl Fisheries</vt:lpstr>
      <vt:lpstr>History of action</vt:lpstr>
      <vt:lpstr>Alternatives</vt:lpstr>
      <vt:lpstr>Purpose and Need</vt:lpstr>
      <vt:lpstr>Alternatives</vt:lpstr>
      <vt:lpstr>Background and Summary of Alt 1,  No Action</vt:lpstr>
      <vt:lpstr>Triggered Area Closures</vt:lpstr>
      <vt:lpstr>Zone 1 Red King Crab PSC Limits</vt:lpstr>
      <vt:lpstr>COBLZ Snow Crab PSC Limits</vt:lpstr>
      <vt:lpstr>EBS Tanner Crab PSC Limits</vt:lpstr>
      <vt:lpstr>Bristol Bay Red King Crab in Zone 1</vt:lpstr>
      <vt:lpstr>Alternative 1: BBRKC Use Based on the Lowest Limits</vt:lpstr>
      <vt:lpstr>Alternative 1: Impact of Lower BBRKC Limits to the Groundfish Sectors</vt:lpstr>
      <vt:lpstr>Alternative 1: Potential Effects on BBRKC</vt:lpstr>
      <vt:lpstr>Sensitivity Analyses</vt:lpstr>
      <vt:lpstr>Alternative 1: Impact of Lower BBRKC Limits on the Crab Directed Fishery</vt:lpstr>
      <vt:lpstr>Snow Crab in COBLZ and Tanner Crab in Zone 1 and 2</vt:lpstr>
      <vt:lpstr>Alternative 1: EBS Snow in COBLZ and  Tanner Crab in Zone 1 and Zone 2</vt:lpstr>
      <vt:lpstr>Tanner Crab PSC use for TLAS in Zone 1 and Zone 2</vt:lpstr>
      <vt:lpstr>EBS Snow crab COBLZ PSC use relative to the lowest limits (# of crab), 2008-2020</vt:lpstr>
      <vt:lpstr>EBS Tanner Zone 1 PSC use relative to the lowest fixed limits (# of crab), 2008-2020</vt:lpstr>
      <vt:lpstr>PowerPoint Presentation</vt:lpstr>
      <vt:lpstr>Tanner and Snow Crab Stock Status</vt:lpstr>
      <vt:lpstr>PowerPoint Presentation</vt:lpstr>
      <vt:lpstr>PowerPoint Presentation</vt:lpstr>
      <vt:lpstr>Summary of Anticipated Changes Under Alt 2</vt:lpstr>
      <vt:lpstr>Trawl PSC limits by crab fishery, with years of closed crab fisheries circled, 2008-2020</vt:lpstr>
      <vt:lpstr>Alternative 2</vt:lpstr>
      <vt:lpstr>Impacts of Alternative 2</vt:lpstr>
      <vt:lpstr>Additional Implications of Alternative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RKC PSC Limits and Use in the BBRKCSS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Preliminary/Initial Review of Crab Prohibited Species Catch Limits in the BSAI Groundfish Trawl Fisheries</dc:title>
  <dc:creator>Sara Cleaver</dc:creator>
  <cp:lastModifiedBy>Sara Cleaver</cp:lastModifiedBy>
  <cp:revision>3</cp:revision>
  <dcterms:created xsi:type="dcterms:W3CDTF">2021-01-13T04:19:44Z</dcterms:created>
  <dcterms:modified xsi:type="dcterms:W3CDTF">2021-01-13T04:40:51Z</dcterms:modified>
</cp:coreProperties>
</file>