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30"/>
  </p:notesMasterIdLst>
  <p:sldIdLst>
    <p:sldId id="345" r:id="rId2"/>
    <p:sldId id="328" r:id="rId3"/>
    <p:sldId id="407" r:id="rId4"/>
    <p:sldId id="431" r:id="rId5"/>
    <p:sldId id="432" r:id="rId6"/>
    <p:sldId id="402" r:id="rId7"/>
    <p:sldId id="409" r:id="rId8"/>
    <p:sldId id="408" r:id="rId9"/>
    <p:sldId id="413" r:id="rId10"/>
    <p:sldId id="412" r:id="rId11"/>
    <p:sldId id="414" r:id="rId12"/>
    <p:sldId id="411" r:id="rId13"/>
    <p:sldId id="415" r:id="rId14"/>
    <p:sldId id="403" r:id="rId15"/>
    <p:sldId id="416" r:id="rId16"/>
    <p:sldId id="396" r:id="rId17"/>
    <p:sldId id="398" r:id="rId18"/>
    <p:sldId id="376" r:id="rId19"/>
    <p:sldId id="395" r:id="rId20"/>
    <p:sldId id="397" r:id="rId21"/>
    <p:sldId id="418" r:id="rId22"/>
    <p:sldId id="427" r:id="rId23"/>
    <p:sldId id="434" r:id="rId24"/>
    <p:sldId id="399" r:id="rId25"/>
    <p:sldId id="422" r:id="rId26"/>
    <p:sldId id="417" r:id="rId27"/>
    <p:sldId id="419" r:id="rId28"/>
    <p:sldId id="435" r:id="rId29"/>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312" userDrawn="1">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FF"/>
    <a:srgbClr val="FF9900"/>
    <a:srgbClr val="FF9966"/>
    <a:srgbClr val="FFFF00"/>
    <a:srgbClr val="0099FF"/>
    <a:srgbClr val="FF6600"/>
    <a:srgbClr val="CB5935"/>
    <a:srgbClr val="0000FF"/>
    <a:srgbClr val="FF3300"/>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734" autoAdjust="0"/>
    <p:restoredTop sz="92479" autoAdjust="0"/>
  </p:normalViewPr>
  <p:slideViewPr>
    <p:cSldViewPr>
      <p:cViewPr>
        <p:scale>
          <a:sx n="160" d="100"/>
          <a:sy n="160" d="100"/>
        </p:scale>
        <p:origin x="-1206" y="114"/>
      </p:cViewPr>
      <p:guideLst>
        <p:guide orient="horz" pos="2160"/>
        <p:guide pos="331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2376" y="90"/>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78383" cy="469745"/>
          </a:xfrm>
          <a:prstGeom prst="rect">
            <a:avLst/>
          </a:prstGeom>
          <a:noFill/>
          <a:ln w="9525">
            <a:noFill/>
            <a:miter lim="800000"/>
            <a:headEnd/>
            <a:tailEnd/>
          </a:ln>
          <a:effectLst/>
        </p:spPr>
        <p:txBody>
          <a:bodyPr vert="horz" wrap="square" lIns="94221" tIns="47111" rIns="94221" bIns="47111" numCol="1" anchor="t" anchorCtr="0" compatLnSpc="1">
            <a:prstTxWarp prst="textNoShape">
              <a:avLst/>
            </a:prstTxWarp>
          </a:bodyPr>
          <a:lstStyle>
            <a:lvl1pPr defTabSz="942300">
              <a:defRPr sz="1200">
                <a:solidFill>
                  <a:schemeClr val="tx1"/>
                </a:solidFill>
                <a:latin typeface="Arial" charset="0"/>
              </a:defRPr>
            </a:lvl1pPr>
          </a:lstStyle>
          <a:p>
            <a:endParaRPr lang="en-US"/>
          </a:p>
        </p:txBody>
      </p:sp>
      <p:sp>
        <p:nvSpPr>
          <p:cNvPr id="10243" name="Rectangle 3"/>
          <p:cNvSpPr>
            <a:spLocks noGrp="1" noChangeArrowheads="1"/>
          </p:cNvSpPr>
          <p:nvPr>
            <p:ph type="dt" idx="1"/>
          </p:nvPr>
        </p:nvSpPr>
        <p:spPr bwMode="auto">
          <a:xfrm>
            <a:off x="4022485" y="0"/>
            <a:ext cx="3078383" cy="469745"/>
          </a:xfrm>
          <a:prstGeom prst="rect">
            <a:avLst/>
          </a:prstGeom>
          <a:noFill/>
          <a:ln w="9525">
            <a:noFill/>
            <a:miter lim="800000"/>
            <a:headEnd/>
            <a:tailEnd/>
          </a:ln>
          <a:effectLst/>
        </p:spPr>
        <p:txBody>
          <a:bodyPr vert="horz" wrap="square" lIns="94221" tIns="47111" rIns="94221" bIns="47111" numCol="1" anchor="t" anchorCtr="0" compatLnSpc="1">
            <a:prstTxWarp prst="textNoShape">
              <a:avLst/>
            </a:prstTxWarp>
          </a:bodyPr>
          <a:lstStyle>
            <a:lvl1pPr algn="r" defTabSz="942300">
              <a:defRPr sz="1200">
                <a:solidFill>
                  <a:schemeClr val="tx1"/>
                </a:solidFill>
                <a:latin typeface="Arial" charset="0"/>
              </a:defRPr>
            </a:lvl1pPr>
          </a:lstStyle>
          <a:p>
            <a:endParaRPr lang="en-US"/>
          </a:p>
        </p:txBody>
      </p:sp>
      <p:sp>
        <p:nvSpPr>
          <p:cNvPr id="10244" name="Rectangle 4"/>
          <p:cNvSpPr>
            <a:spLocks noGrp="1" noRot="1" noChangeAspect="1" noChangeArrowheads="1" noTextEdit="1"/>
          </p:cNvSpPr>
          <p:nvPr>
            <p:ph type="sldImg" idx="2"/>
          </p:nvPr>
        </p:nvSpPr>
        <p:spPr bwMode="auto">
          <a:xfrm>
            <a:off x="1203325" y="703263"/>
            <a:ext cx="4695825" cy="3521075"/>
          </a:xfrm>
          <a:prstGeom prst="rect">
            <a:avLst/>
          </a:prstGeom>
          <a:noFill/>
          <a:ln w="9525">
            <a:solidFill>
              <a:srgbClr val="000000"/>
            </a:solidFill>
            <a:miter lim="800000"/>
            <a:headEnd/>
            <a:tailEnd/>
          </a:ln>
          <a:effectLst/>
        </p:spPr>
      </p:sp>
      <p:sp>
        <p:nvSpPr>
          <p:cNvPr id="10245" name="Rectangle 5"/>
          <p:cNvSpPr>
            <a:spLocks noGrp="1" noChangeArrowheads="1"/>
          </p:cNvSpPr>
          <p:nvPr>
            <p:ph type="body" sz="quarter" idx="3"/>
          </p:nvPr>
        </p:nvSpPr>
        <p:spPr bwMode="auto">
          <a:xfrm>
            <a:off x="710891" y="4460167"/>
            <a:ext cx="5680693" cy="4224494"/>
          </a:xfrm>
          <a:prstGeom prst="rect">
            <a:avLst/>
          </a:prstGeom>
          <a:noFill/>
          <a:ln w="9525">
            <a:noFill/>
            <a:miter lim="800000"/>
            <a:headEnd/>
            <a:tailEnd/>
          </a:ln>
          <a:effectLst/>
        </p:spPr>
        <p:txBody>
          <a:bodyPr vert="horz" wrap="square" lIns="94221" tIns="47111" rIns="94221" bIns="4711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46" name="Rectangle 6"/>
          <p:cNvSpPr>
            <a:spLocks noGrp="1" noChangeArrowheads="1"/>
          </p:cNvSpPr>
          <p:nvPr>
            <p:ph type="ftr" sz="quarter" idx="4"/>
          </p:nvPr>
        </p:nvSpPr>
        <p:spPr bwMode="auto">
          <a:xfrm>
            <a:off x="0" y="8917127"/>
            <a:ext cx="3078383" cy="469745"/>
          </a:xfrm>
          <a:prstGeom prst="rect">
            <a:avLst/>
          </a:prstGeom>
          <a:noFill/>
          <a:ln w="9525">
            <a:noFill/>
            <a:miter lim="800000"/>
            <a:headEnd/>
            <a:tailEnd/>
          </a:ln>
          <a:effectLst/>
        </p:spPr>
        <p:txBody>
          <a:bodyPr vert="horz" wrap="square" lIns="94221" tIns="47111" rIns="94221" bIns="47111" numCol="1" anchor="b" anchorCtr="0" compatLnSpc="1">
            <a:prstTxWarp prst="textNoShape">
              <a:avLst/>
            </a:prstTxWarp>
          </a:bodyPr>
          <a:lstStyle>
            <a:lvl1pPr defTabSz="942300">
              <a:defRPr sz="1200">
                <a:solidFill>
                  <a:schemeClr val="tx1"/>
                </a:solidFill>
                <a:latin typeface="Arial" charset="0"/>
              </a:defRPr>
            </a:lvl1pPr>
          </a:lstStyle>
          <a:p>
            <a:endParaRPr lang="en-US"/>
          </a:p>
        </p:txBody>
      </p:sp>
      <p:sp>
        <p:nvSpPr>
          <p:cNvPr id="10247" name="Rectangle 7"/>
          <p:cNvSpPr>
            <a:spLocks noGrp="1" noChangeArrowheads="1"/>
          </p:cNvSpPr>
          <p:nvPr>
            <p:ph type="sldNum" sz="quarter" idx="5"/>
          </p:nvPr>
        </p:nvSpPr>
        <p:spPr bwMode="auto">
          <a:xfrm>
            <a:off x="4022485" y="8917127"/>
            <a:ext cx="3078383" cy="469745"/>
          </a:xfrm>
          <a:prstGeom prst="rect">
            <a:avLst/>
          </a:prstGeom>
          <a:noFill/>
          <a:ln w="9525">
            <a:noFill/>
            <a:miter lim="800000"/>
            <a:headEnd/>
            <a:tailEnd/>
          </a:ln>
          <a:effectLst/>
        </p:spPr>
        <p:txBody>
          <a:bodyPr vert="horz" wrap="square" lIns="94221" tIns="47111" rIns="94221" bIns="47111" numCol="1" anchor="b" anchorCtr="0" compatLnSpc="1">
            <a:prstTxWarp prst="textNoShape">
              <a:avLst/>
            </a:prstTxWarp>
          </a:bodyPr>
          <a:lstStyle>
            <a:lvl1pPr algn="r" defTabSz="942300">
              <a:defRPr sz="1200">
                <a:solidFill>
                  <a:schemeClr val="tx1"/>
                </a:solidFill>
                <a:latin typeface="Arial" charset="0"/>
              </a:defRPr>
            </a:lvl1pPr>
          </a:lstStyle>
          <a:p>
            <a:fld id="{94C6FC58-BB4A-4980-BF13-71A32539BB26}" type="slidenum">
              <a:rPr lang="en-US"/>
              <a:pPr/>
              <a:t>‹#›</a:t>
            </a:fld>
            <a:endParaRPr lang="en-US"/>
          </a:p>
        </p:txBody>
      </p:sp>
    </p:spTree>
    <p:extLst>
      <p:ext uri="{BB962C8B-B14F-4D97-AF65-F5344CB8AC3E}">
        <p14:creationId xmlns:p14="http://schemas.microsoft.com/office/powerpoint/2010/main" val="205331609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26B875-E98E-4BED-BF53-8C99D0018D94}" type="slidenum">
              <a:rPr lang="en-US"/>
              <a:pPr/>
              <a:t>1</a:t>
            </a:fld>
            <a:endParaRPr lang="en-US"/>
          </a:p>
        </p:txBody>
      </p:sp>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852A54-2411-4539-80FB-63CEF204E379}" type="slidenum">
              <a:rPr lang="en-US"/>
              <a:pPr/>
              <a:t>10</a:t>
            </a:fld>
            <a:endParaRPr lang="en-US"/>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p:txBody>
          <a:bodyPr/>
          <a:lstStyle/>
          <a:p>
            <a:pPr defTabSz="924641">
              <a:defRPr/>
            </a:pPr>
            <a:endParaRPr lang="en-US" dirty="0" smtClean="0"/>
          </a:p>
          <a:p>
            <a:pPr defTabSz="924641">
              <a:defRPr/>
            </a:pPr>
            <a:endParaRPr lang="en-US" baseline="0" dirty="0" smtClean="0"/>
          </a:p>
          <a:p>
            <a:endParaRPr lang="en-US" dirty="0"/>
          </a:p>
        </p:txBody>
      </p:sp>
    </p:spTree>
    <p:extLst>
      <p:ext uri="{BB962C8B-B14F-4D97-AF65-F5344CB8AC3E}">
        <p14:creationId xmlns:p14="http://schemas.microsoft.com/office/powerpoint/2010/main" val="3678866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852A54-2411-4539-80FB-63CEF204E379}" type="slidenum">
              <a:rPr lang="en-US"/>
              <a:pPr/>
              <a:t>11</a:t>
            </a:fld>
            <a:endParaRPr lang="en-US"/>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8080979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852A54-2411-4539-80FB-63CEF204E379}" type="slidenum">
              <a:rPr lang="en-US"/>
              <a:pPr/>
              <a:t>12</a:t>
            </a:fld>
            <a:endParaRPr lang="en-US"/>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p:txBody>
          <a:bodyPr/>
          <a:lstStyle/>
          <a:p>
            <a:pPr defTabSz="924641">
              <a:defRPr/>
            </a:pPr>
            <a:endParaRPr lang="en-US" dirty="0" smtClean="0"/>
          </a:p>
          <a:p>
            <a:pPr defTabSz="924641">
              <a:defRPr/>
            </a:pPr>
            <a:endParaRPr lang="en-US" baseline="0" dirty="0" smtClean="0"/>
          </a:p>
        </p:txBody>
      </p:sp>
    </p:spTree>
    <p:extLst>
      <p:ext uri="{BB962C8B-B14F-4D97-AF65-F5344CB8AC3E}">
        <p14:creationId xmlns:p14="http://schemas.microsoft.com/office/powerpoint/2010/main" val="9526810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852A54-2411-4539-80FB-63CEF204E379}" type="slidenum">
              <a:rPr lang="en-US"/>
              <a:pPr/>
              <a:t>13</a:t>
            </a:fld>
            <a:endParaRPr lang="en-US"/>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p:txBody>
          <a:bodyPr/>
          <a:lstStyle/>
          <a:p>
            <a:pPr defTabSz="924641">
              <a:defRPr/>
            </a:pPr>
            <a:endParaRPr lang="en-US" dirty="0" smtClean="0"/>
          </a:p>
          <a:p>
            <a:pPr defTabSz="924641">
              <a:defRPr/>
            </a:pPr>
            <a:endParaRPr lang="en-US" baseline="0" dirty="0" smtClean="0"/>
          </a:p>
        </p:txBody>
      </p:sp>
    </p:spTree>
    <p:extLst>
      <p:ext uri="{BB962C8B-B14F-4D97-AF65-F5344CB8AC3E}">
        <p14:creationId xmlns:p14="http://schemas.microsoft.com/office/powerpoint/2010/main" val="17322143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defRPr/>
            </a:pPr>
            <a:endParaRPr lang="en-US" baseline="0" dirty="0" smtClean="0"/>
          </a:p>
          <a:p>
            <a:endParaRPr lang="en-US" baseline="0" dirty="0" smtClean="0"/>
          </a:p>
          <a:p>
            <a:pPr defTabSz="924641">
              <a:defRPr/>
            </a:pPr>
            <a:endParaRPr lang="en-US" baseline="0" dirty="0" smtClean="0"/>
          </a:p>
          <a:p>
            <a:pPr defTabSz="924641">
              <a:defRPr/>
            </a:pPr>
            <a:endParaRPr lang="en-US" baseline="0" dirty="0" smtClean="0"/>
          </a:p>
        </p:txBody>
      </p:sp>
      <p:sp>
        <p:nvSpPr>
          <p:cNvPr id="4" name="Slide Number Placeholder 3"/>
          <p:cNvSpPr>
            <a:spLocks noGrp="1"/>
          </p:cNvSpPr>
          <p:nvPr>
            <p:ph type="sldNum" sz="quarter" idx="10"/>
          </p:nvPr>
        </p:nvSpPr>
        <p:spPr/>
        <p:txBody>
          <a:bodyPr/>
          <a:lstStyle/>
          <a:p>
            <a:fld id="{94C6FC58-BB4A-4980-BF13-71A32539BB26}" type="slidenum">
              <a:rPr lang="en-US" smtClean="0"/>
              <a:pPr/>
              <a:t>14</a:t>
            </a:fld>
            <a:endParaRPr lang="en-US"/>
          </a:p>
        </p:txBody>
      </p:sp>
    </p:spTree>
    <p:extLst>
      <p:ext uri="{BB962C8B-B14F-4D97-AF65-F5344CB8AC3E}">
        <p14:creationId xmlns:p14="http://schemas.microsoft.com/office/powerpoint/2010/main" val="29843977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defRPr/>
            </a:pPr>
            <a:endParaRPr lang="en-US" baseline="0" dirty="0" smtClean="0"/>
          </a:p>
        </p:txBody>
      </p:sp>
      <p:sp>
        <p:nvSpPr>
          <p:cNvPr id="4" name="Slide Number Placeholder 3"/>
          <p:cNvSpPr>
            <a:spLocks noGrp="1"/>
          </p:cNvSpPr>
          <p:nvPr>
            <p:ph type="sldNum" sz="quarter" idx="10"/>
          </p:nvPr>
        </p:nvSpPr>
        <p:spPr/>
        <p:txBody>
          <a:bodyPr/>
          <a:lstStyle/>
          <a:p>
            <a:fld id="{94C6FC58-BB4A-4980-BF13-71A32539BB26}" type="slidenum">
              <a:rPr lang="en-US" smtClean="0"/>
              <a:pPr/>
              <a:t>15</a:t>
            </a:fld>
            <a:endParaRPr lang="en-US"/>
          </a:p>
        </p:txBody>
      </p:sp>
    </p:spTree>
    <p:extLst>
      <p:ext uri="{BB962C8B-B14F-4D97-AF65-F5344CB8AC3E}">
        <p14:creationId xmlns:p14="http://schemas.microsoft.com/office/powerpoint/2010/main" val="7309579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4641">
              <a:defRPr/>
            </a:pPr>
            <a:endParaRPr lang="en-US" baseline="0" dirty="0" smtClean="0"/>
          </a:p>
        </p:txBody>
      </p:sp>
      <p:sp>
        <p:nvSpPr>
          <p:cNvPr id="4" name="Slide Number Placeholder 3"/>
          <p:cNvSpPr>
            <a:spLocks noGrp="1"/>
          </p:cNvSpPr>
          <p:nvPr>
            <p:ph type="sldNum" sz="quarter" idx="10"/>
          </p:nvPr>
        </p:nvSpPr>
        <p:spPr/>
        <p:txBody>
          <a:bodyPr/>
          <a:lstStyle/>
          <a:p>
            <a:fld id="{94C6FC58-BB4A-4980-BF13-71A32539BB26}" type="slidenum">
              <a:rPr lang="en-US" smtClean="0"/>
              <a:pPr/>
              <a:t>16</a:t>
            </a:fld>
            <a:endParaRPr lang="en-US"/>
          </a:p>
        </p:txBody>
      </p:sp>
    </p:spTree>
    <p:extLst>
      <p:ext uri="{BB962C8B-B14F-4D97-AF65-F5344CB8AC3E}">
        <p14:creationId xmlns:p14="http://schemas.microsoft.com/office/powerpoint/2010/main" val="3219298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4641">
              <a:defRPr/>
            </a:pPr>
            <a:endParaRPr lang="en-US" baseline="0" dirty="0" smtClean="0"/>
          </a:p>
        </p:txBody>
      </p:sp>
      <p:sp>
        <p:nvSpPr>
          <p:cNvPr id="4" name="Slide Number Placeholder 3"/>
          <p:cNvSpPr>
            <a:spLocks noGrp="1"/>
          </p:cNvSpPr>
          <p:nvPr>
            <p:ph type="sldNum" sz="quarter" idx="10"/>
          </p:nvPr>
        </p:nvSpPr>
        <p:spPr/>
        <p:txBody>
          <a:bodyPr/>
          <a:lstStyle/>
          <a:p>
            <a:fld id="{94C6FC58-BB4A-4980-BF13-71A32539BB26}" type="slidenum">
              <a:rPr lang="en-US" smtClean="0"/>
              <a:pPr/>
              <a:t>17</a:t>
            </a:fld>
            <a:endParaRPr lang="en-US"/>
          </a:p>
        </p:txBody>
      </p:sp>
    </p:spTree>
    <p:extLst>
      <p:ext uri="{BB962C8B-B14F-4D97-AF65-F5344CB8AC3E}">
        <p14:creationId xmlns:p14="http://schemas.microsoft.com/office/powerpoint/2010/main" val="429088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94C6FC58-BB4A-4980-BF13-71A32539BB26}"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4C6FC58-BB4A-4980-BF13-71A32539BB26}"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852A54-2411-4539-80FB-63CEF204E379}" type="slidenum">
              <a:rPr lang="en-US"/>
              <a:pPr/>
              <a:t>2</a:t>
            </a:fld>
            <a:endParaRPr lang="en-US"/>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p:txBody>
          <a:bodyPr/>
          <a:lstStyle/>
          <a:p>
            <a:pPr defTabSz="924641">
              <a:defRPr/>
            </a:pPr>
            <a:endParaRPr lang="en-US" baseline="0"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852A54-2411-4539-80FB-63CEF204E379}" type="slidenum">
              <a:rPr lang="en-US"/>
              <a:pPr/>
              <a:t>20</a:t>
            </a:fld>
            <a:endParaRPr lang="en-US"/>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p:txBody>
          <a:bodyPr/>
          <a:lstStyle/>
          <a:p>
            <a:endParaRPr lang="en-US" dirty="0" smtClean="0"/>
          </a:p>
        </p:txBody>
      </p:sp>
    </p:spTree>
    <p:extLst>
      <p:ext uri="{BB962C8B-B14F-4D97-AF65-F5344CB8AC3E}">
        <p14:creationId xmlns:p14="http://schemas.microsoft.com/office/powerpoint/2010/main" val="3885788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852A54-2411-4539-80FB-63CEF204E379}" type="slidenum">
              <a:rPr lang="en-US"/>
              <a:pPr/>
              <a:t>21</a:t>
            </a:fld>
            <a:endParaRPr lang="en-US"/>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p:txBody>
          <a:bodyPr/>
          <a:lstStyle/>
          <a:p>
            <a:endParaRPr lang="en-US" dirty="0" smtClean="0"/>
          </a:p>
          <a:p>
            <a:endParaRPr lang="en-US" baseline="0" dirty="0" smtClean="0"/>
          </a:p>
        </p:txBody>
      </p:sp>
    </p:spTree>
    <p:extLst>
      <p:ext uri="{BB962C8B-B14F-4D97-AF65-F5344CB8AC3E}">
        <p14:creationId xmlns:p14="http://schemas.microsoft.com/office/powerpoint/2010/main" val="30961625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94C6FC58-BB4A-4980-BF13-71A32539BB26}" type="slidenum">
              <a:rPr lang="en-US" smtClean="0"/>
              <a:pPr/>
              <a:t>22</a:t>
            </a:fld>
            <a:endParaRPr lang="en-US"/>
          </a:p>
        </p:txBody>
      </p:sp>
    </p:spTree>
    <p:extLst>
      <p:ext uri="{BB962C8B-B14F-4D97-AF65-F5344CB8AC3E}">
        <p14:creationId xmlns:p14="http://schemas.microsoft.com/office/powerpoint/2010/main" val="21265007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94C6FC58-BB4A-4980-BF13-71A32539BB26}" type="slidenum">
              <a:rPr lang="en-US" smtClean="0"/>
              <a:pPr/>
              <a:t>23</a:t>
            </a:fld>
            <a:endParaRPr lang="en-US"/>
          </a:p>
        </p:txBody>
      </p:sp>
    </p:spTree>
    <p:extLst>
      <p:ext uri="{BB962C8B-B14F-4D97-AF65-F5344CB8AC3E}">
        <p14:creationId xmlns:p14="http://schemas.microsoft.com/office/powerpoint/2010/main" val="36560978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C6FC58-BB4A-4980-BF13-71A32539BB26}" type="slidenum">
              <a:rPr lang="en-US" smtClean="0"/>
              <a:pPr/>
              <a:t>24</a:t>
            </a:fld>
            <a:endParaRPr lang="en-US"/>
          </a:p>
        </p:txBody>
      </p:sp>
    </p:spTree>
    <p:extLst>
      <p:ext uri="{BB962C8B-B14F-4D97-AF65-F5344CB8AC3E}">
        <p14:creationId xmlns:p14="http://schemas.microsoft.com/office/powerpoint/2010/main" val="17596035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C6FC58-BB4A-4980-BF13-71A32539BB26}" type="slidenum">
              <a:rPr lang="en-US" smtClean="0"/>
              <a:pPr/>
              <a:t>25</a:t>
            </a:fld>
            <a:endParaRPr lang="en-US"/>
          </a:p>
        </p:txBody>
      </p:sp>
    </p:spTree>
    <p:extLst>
      <p:ext uri="{BB962C8B-B14F-4D97-AF65-F5344CB8AC3E}">
        <p14:creationId xmlns:p14="http://schemas.microsoft.com/office/powerpoint/2010/main" val="39878315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852A54-2411-4539-80FB-63CEF204E379}" type="slidenum">
              <a:rPr lang="en-US"/>
              <a:pPr/>
              <a:t>26</a:t>
            </a:fld>
            <a:endParaRPr lang="en-US"/>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p:txBody>
          <a:bodyPr/>
          <a:lstStyle/>
          <a:p>
            <a:endParaRPr lang="en-US" dirty="0" smtClean="0"/>
          </a:p>
        </p:txBody>
      </p:sp>
    </p:spTree>
    <p:extLst>
      <p:ext uri="{BB962C8B-B14F-4D97-AF65-F5344CB8AC3E}">
        <p14:creationId xmlns:p14="http://schemas.microsoft.com/office/powerpoint/2010/main" val="4482654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C6FC58-BB4A-4980-BF13-71A32539BB26}" type="slidenum">
              <a:rPr lang="en-US" smtClean="0"/>
              <a:pPr/>
              <a:t>27</a:t>
            </a:fld>
            <a:endParaRPr lang="en-US"/>
          </a:p>
        </p:txBody>
      </p:sp>
    </p:spTree>
    <p:extLst>
      <p:ext uri="{BB962C8B-B14F-4D97-AF65-F5344CB8AC3E}">
        <p14:creationId xmlns:p14="http://schemas.microsoft.com/office/powerpoint/2010/main" val="25057391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C6FC58-BB4A-4980-BF13-71A32539BB26}" type="slidenum">
              <a:rPr lang="en-US" smtClean="0"/>
              <a:pPr/>
              <a:t>28</a:t>
            </a:fld>
            <a:endParaRPr lang="en-US"/>
          </a:p>
        </p:txBody>
      </p:sp>
    </p:spTree>
    <p:extLst>
      <p:ext uri="{BB962C8B-B14F-4D97-AF65-F5344CB8AC3E}">
        <p14:creationId xmlns:p14="http://schemas.microsoft.com/office/powerpoint/2010/main" val="2612494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852A54-2411-4539-80FB-63CEF204E379}" type="slidenum">
              <a:rPr lang="en-US"/>
              <a:pPr/>
              <a:t>3</a:t>
            </a:fld>
            <a:endParaRPr lang="en-US"/>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p:txBody>
          <a:bodyPr/>
          <a:lstStyle/>
          <a:p>
            <a:pPr defTabSz="924641">
              <a:defRPr/>
            </a:pPr>
            <a:endParaRPr lang="en-US" baseline="0" dirty="0" smtClean="0"/>
          </a:p>
        </p:txBody>
      </p:sp>
    </p:spTree>
    <p:extLst>
      <p:ext uri="{BB962C8B-B14F-4D97-AF65-F5344CB8AC3E}">
        <p14:creationId xmlns:p14="http://schemas.microsoft.com/office/powerpoint/2010/main" val="4231965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852A54-2411-4539-80FB-63CEF204E379}" type="slidenum">
              <a:rPr lang="en-US"/>
              <a:pPr/>
              <a:t>4</a:t>
            </a:fld>
            <a:endParaRPr lang="en-US"/>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p:txBody>
          <a:bodyPr/>
          <a:lstStyle/>
          <a:p>
            <a:pPr defTabSz="924641">
              <a:defRPr/>
            </a:pPr>
            <a:endParaRPr lang="en-US" baseline="0" dirty="0" smtClean="0"/>
          </a:p>
        </p:txBody>
      </p:sp>
    </p:spTree>
    <p:extLst>
      <p:ext uri="{BB962C8B-B14F-4D97-AF65-F5344CB8AC3E}">
        <p14:creationId xmlns:p14="http://schemas.microsoft.com/office/powerpoint/2010/main" val="3537902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852A54-2411-4539-80FB-63CEF204E379}" type="slidenum">
              <a:rPr lang="en-US"/>
              <a:pPr/>
              <a:t>5</a:t>
            </a:fld>
            <a:endParaRPr lang="en-US"/>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p:txBody>
          <a:bodyPr/>
          <a:lstStyle/>
          <a:p>
            <a:pPr defTabSz="924641">
              <a:defRPr/>
            </a:pPr>
            <a:endParaRPr lang="en-US" baseline="0" dirty="0" smtClean="0"/>
          </a:p>
        </p:txBody>
      </p:sp>
    </p:spTree>
    <p:extLst>
      <p:ext uri="{BB962C8B-B14F-4D97-AF65-F5344CB8AC3E}">
        <p14:creationId xmlns:p14="http://schemas.microsoft.com/office/powerpoint/2010/main" val="3096483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852A54-2411-4539-80FB-63CEF204E379}" type="slidenum">
              <a:rPr lang="en-US"/>
              <a:pPr/>
              <a:t>6</a:t>
            </a:fld>
            <a:endParaRPr lang="en-US"/>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p:txBody>
          <a:bodyPr/>
          <a:lstStyle/>
          <a:p>
            <a:pPr defTabSz="924641">
              <a:defRPr/>
            </a:pPr>
            <a:endParaRPr lang="en-US" baseline="0" dirty="0" smtClean="0"/>
          </a:p>
          <a:p>
            <a:pPr defTabSz="924641">
              <a:defRPr/>
            </a:pPr>
            <a:endParaRPr lang="en-US" baseline="0" dirty="0" smtClean="0"/>
          </a:p>
          <a:p>
            <a:endParaRPr lang="en-US" dirty="0"/>
          </a:p>
        </p:txBody>
      </p:sp>
    </p:spTree>
    <p:extLst>
      <p:ext uri="{BB962C8B-B14F-4D97-AF65-F5344CB8AC3E}">
        <p14:creationId xmlns:p14="http://schemas.microsoft.com/office/powerpoint/2010/main" val="15360410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852A54-2411-4539-80FB-63CEF204E379}" type="slidenum">
              <a:rPr lang="en-US"/>
              <a:pPr/>
              <a:t>7</a:t>
            </a:fld>
            <a:endParaRPr lang="en-US"/>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68691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852A54-2411-4539-80FB-63CEF204E379}" type="slidenum">
              <a:rPr lang="en-US"/>
              <a:pPr/>
              <a:t>8</a:t>
            </a:fld>
            <a:endParaRPr lang="en-US"/>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p:txBody>
          <a:bodyPr/>
          <a:lstStyle/>
          <a:p>
            <a:pPr defTabSz="924641">
              <a:defRPr/>
            </a:pPr>
            <a:endParaRPr lang="en-US" dirty="0" smtClean="0"/>
          </a:p>
          <a:p>
            <a:endParaRPr lang="en-US" dirty="0"/>
          </a:p>
        </p:txBody>
      </p:sp>
    </p:spTree>
    <p:extLst>
      <p:ext uri="{BB962C8B-B14F-4D97-AF65-F5344CB8AC3E}">
        <p14:creationId xmlns:p14="http://schemas.microsoft.com/office/powerpoint/2010/main" val="3973004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852A54-2411-4539-80FB-63CEF204E379}" type="slidenum">
              <a:rPr lang="en-US"/>
              <a:pPr/>
              <a:t>9</a:t>
            </a:fld>
            <a:endParaRPr lang="en-US"/>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p:txBody>
          <a:bodyPr/>
          <a:lstStyle/>
          <a:p>
            <a:pPr defTabSz="924641">
              <a:defRPr/>
            </a:pPr>
            <a:endParaRPr lang="en-US" dirty="0" smtClean="0"/>
          </a:p>
          <a:p>
            <a:pPr defTabSz="924641">
              <a:defRPr/>
            </a:pPr>
            <a:endParaRPr lang="en-US" dirty="0" smtClean="0"/>
          </a:p>
        </p:txBody>
      </p:sp>
    </p:spTree>
    <p:extLst>
      <p:ext uri="{BB962C8B-B14F-4D97-AF65-F5344CB8AC3E}">
        <p14:creationId xmlns:p14="http://schemas.microsoft.com/office/powerpoint/2010/main" val="3813781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C06C5A-0F3A-49B6-A3FF-0C1BF682E4CA}" type="slidenum">
              <a:rPr lang="en-US" smtClean="0"/>
              <a:pPr/>
              <a:t>‹#›</a:t>
            </a:fld>
            <a:endParaRPr lang="en-US"/>
          </a:p>
        </p:txBody>
      </p:sp>
    </p:spTree>
    <p:extLst>
      <p:ext uri="{BB962C8B-B14F-4D97-AF65-F5344CB8AC3E}">
        <p14:creationId xmlns:p14="http://schemas.microsoft.com/office/powerpoint/2010/main" val="4032651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BCF19E-CBD4-4F44-9709-0904522FAB31}" type="slidenum">
              <a:rPr lang="en-US" smtClean="0"/>
              <a:pPr/>
              <a:t>‹#›</a:t>
            </a:fld>
            <a:endParaRPr lang="en-US"/>
          </a:p>
        </p:txBody>
      </p:sp>
    </p:spTree>
    <p:extLst>
      <p:ext uri="{BB962C8B-B14F-4D97-AF65-F5344CB8AC3E}">
        <p14:creationId xmlns:p14="http://schemas.microsoft.com/office/powerpoint/2010/main" val="3276559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3A8C2-512B-4806-8158-D0751354FBE9}" type="slidenum">
              <a:rPr lang="en-US" smtClean="0"/>
              <a:pPr/>
              <a:t>‹#›</a:t>
            </a:fld>
            <a:endParaRPr lang="en-US"/>
          </a:p>
        </p:txBody>
      </p:sp>
    </p:spTree>
    <p:extLst>
      <p:ext uri="{BB962C8B-B14F-4D97-AF65-F5344CB8AC3E}">
        <p14:creationId xmlns:p14="http://schemas.microsoft.com/office/powerpoint/2010/main" val="2908897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D2BCBF-66C5-48A8-A90E-F3B0EC2B1462}" type="slidenum">
              <a:rPr lang="en-US" smtClean="0"/>
              <a:pPr/>
              <a:t>‹#›</a:t>
            </a:fld>
            <a:endParaRPr lang="en-US"/>
          </a:p>
        </p:txBody>
      </p:sp>
    </p:spTree>
    <p:extLst>
      <p:ext uri="{BB962C8B-B14F-4D97-AF65-F5344CB8AC3E}">
        <p14:creationId xmlns:p14="http://schemas.microsoft.com/office/powerpoint/2010/main" val="619918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5AC1CE-D049-4407-A174-AB0EF6893642}" type="slidenum">
              <a:rPr lang="en-US" smtClean="0"/>
              <a:pPr/>
              <a:t>‹#›</a:t>
            </a:fld>
            <a:endParaRPr lang="en-US"/>
          </a:p>
        </p:txBody>
      </p:sp>
    </p:spTree>
    <p:extLst>
      <p:ext uri="{BB962C8B-B14F-4D97-AF65-F5344CB8AC3E}">
        <p14:creationId xmlns:p14="http://schemas.microsoft.com/office/powerpoint/2010/main" val="2132892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417797-D4E6-4113-8C74-08C0EC6AC364}" type="slidenum">
              <a:rPr lang="en-US" smtClean="0"/>
              <a:pPr/>
              <a:t>‹#›</a:t>
            </a:fld>
            <a:endParaRPr lang="en-US"/>
          </a:p>
        </p:txBody>
      </p:sp>
    </p:spTree>
    <p:extLst>
      <p:ext uri="{BB962C8B-B14F-4D97-AF65-F5344CB8AC3E}">
        <p14:creationId xmlns:p14="http://schemas.microsoft.com/office/powerpoint/2010/main" val="2604966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5B76F8-9FE3-4135-BFF2-FADCF7AF9F4F}" type="slidenum">
              <a:rPr lang="en-US" smtClean="0"/>
              <a:pPr/>
              <a:t>‹#›</a:t>
            </a:fld>
            <a:endParaRPr lang="en-US"/>
          </a:p>
        </p:txBody>
      </p:sp>
    </p:spTree>
    <p:extLst>
      <p:ext uri="{BB962C8B-B14F-4D97-AF65-F5344CB8AC3E}">
        <p14:creationId xmlns:p14="http://schemas.microsoft.com/office/powerpoint/2010/main" val="2799954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12FABC-9848-43D8-A395-106D184F5724}" type="slidenum">
              <a:rPr lang="en-US" smtClean="0"/>
              <a:pPr/>
              <a:t>‹#›</a:t>
            </a:fld>
            <a:endParaRPr lang="en-US"/>
          </a:p>
        </p:txBody>
      </p:sp>
    </p:spTree>
    <p:extLst>
      <p:ext uri="{BB962C8B-B14F-4D97-AF65-F5344CB8AC3E}">
        <p14:creationId xmlns:p14="http://schemas.microsoft.com/office/powerpoint/2010/main" val="2962269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DBFFBA-49A3-437E-AB16-73915BCB9592}" type="slidenum">
              <a:rPr lang="en-US" smtClean="0"/>
              <a:pPr/>
              <a:t>‹#›</a:t>
            </a:fld>
            <a:endParaRPr lang="en-US"/>
          </a:p>
        </p:txBody>
      </p:sp>
    </p:spTree>
    <p:extLst>
      <p:ext uri="{BB962C8B-B14F-4D97-AF65-F5344CB8AC3E}">
        <p14:creationId xmlns:p14="http://schemas.microsoft.com/office/powerpoint/2010/main" val="4185082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BC9065-4C22-4374-A266-9EB1C158BFDF}" type="slidenum">
              <a:rPr lang="en-US" smtClean="0"/>
              <a:pPr/>
              <a:t>‹#›</a:t>
            </a:fld>
            <a:endParaRPr lang="en-US"/>
          </a:p>
        </p:txBody>
      </p:sp>
    </p:spTree>
    <p:extLst>
      <p:ext uri="{BB962C8B-B14F-4D97-AF65-F5344CB8AC3E}">
        <p14:creationId xmlns:p14="http://schemas.microsoft.com/office/powerpoint/2010/main" val="867257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E28B52-2453-4535-A069-B373441298FC}" type="slidenum">
              <a:rPr lang="en-US" smtClean="0"/>
              <a:pPr/>
              <a:t>‹#›</a:t>
            </a:fld>
            <a:endParaRPr lang="en-US"/>
          </a:p>
        </p:txBody>
      </p:sp>
    </p:spTree>
    <p:extLst>
      <p:ext uri="{BB962C8B-B14F-4D97-AF65-F5344CB8AC3E}">
        <p14:creationId xmlns:p14="http://schemas.microsoft.com/office/powerpoint/2010/main" val="3568977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4D6277-B1FD-4F2E-AFA2-9E778F609E75}" type="slidenum">
              <a:rPr lang="en-US" smtClean="0"/>
              <a:pPr/>
              <a:t>‹#›</a:t>
            </a:fld>
            <a:endParaRPr lang="en-US"/>
          </a:p>
        </p:txBody>
      </p:sp>
    </p:spTree>
    <p:extLst>
      <p:ext uri="{BB962C8B-B14F-4D97-AF65-F5344CB8AC3E}">
        <p14:creationId xmlns:p14="http://schemas.microsoft.com/office/powerpoint/2010/main" val="823085420"/>
      </p:ext>
    </p:extLst>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wm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tif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r="5535"/>
          <a:stretch/>
        </p:blipFill>
        <p:spPr>
          <a:xfrm>
            <a:off x="0" y="-25400"/>
            <a:ext cx="9753600" cy="6883400"/>
          </a:xfrm>
          <a:prstGeom prst="rect">
            <a:avLst/>
          </a:prstGeom>
        </p:spPr>
      </p:pic>
      <p:sp>
        <p:nvSpPr>
          <p:cNvPr id="3" name="Text Box 5"/>
          <p:cNvSpPr txBox="1">
            <a:spLocks noChangeArrowheads="1"/>
          </p:cNvSpPr>
          <p:nvPr/>
        </p:nvSpPr>
        <p:spPr bwMode="auto">
          <a:xfrm>
            <a:off x="59645" y="152400"/>
            <a:ext cx="9210506" cy="2185214"/>
          </a:xfrm>
          <a:prstGeom prst="rect">
            <a:avLst/>
          </a:prstGeom>
          <a:noFill/>
          <a:ln w="9525">
            <a:noFill/>
            <a:miter lim="800000"/>
            <a:headEnd/>
            <a:tailEnd/>
          </a:ln>
          <a:effectLst/>
        </p:spPr>
        <p:txBody>
          <a:bodyPr wrap="square">
            <a:spAutoFit/>
          </a:bodyPr>
          <a:lstStyle/>
          <a:p>
            <a:pPr marL="342900" indent="-342900"/>
            <a:r>
              <a:rPr lang="en-US" sz="2700" b="1" dirty="0" smtClean="0">
                <a:solidFill>
                  <a:schemeClr val="bg1"/>
                </a:solidFill>
              </a:rPr>
              <a:t>2020 winter acoustic-trawl </a:t>
            </a:r>
            <a:r>
              <a:rPr lang="en-US" sz="2700" b="1" dirty="0">
                <a:solidFill>
                  <a:schemeClr val="bg1"/>
                </a:solidFill>
              </a:rPr>
              <a:t>survey </a:t>
            </a:r>
            <a:r>
              <a:rPr lang="en-US" sz="2700" b="1" dirty="0" smtClean="0">
                <a:solidFill>
                  <a:schemeClr val="bg1"/>
                </a:solidFill>
              </a:rPr>
              <a:t>of the Bogoslof Island area</a:t>
            </a:r>
            <a:r>
              <a:rPr lang="en-US" sz="3600" b="1" dirty="0" smtClean="0">
                <a:solidFill>
                  <a:schemeClr val="bg1"/>
                </a:solidFill>
              </a:rPr>
              <a:t> </a:t>
            </a:r>
            <a:r>
              <a:rPr lang="en-US" sz="3200" b="1" dirty="0" smtClean="0">
                <a:solidFill>
                  <a:schemeClr val="bg1"/>
                </a:solidFill>
              </a:rPr>
              <a:t>              </a:t>
            </a:r>
            <a:endParaRPr lang="en-US" sz="3200" b="1" dirty="0">
              <a:solidFill>
                <a:schemeClr val="bg1"/>
              </a:solidFill>
            </a:endParaRPr>
          </a:p>
          <a:p>
            <a:pPr marL="342900" indent="-342900"/>
            <a:endParaRPr lang="en-US" sz="2800" dirty="0">
              <a:solidFill>
                <a:schemeClr val="tx1"/>
              </a:solidFill>
            </a:endParaRPr>
          </a:p>
          <a:p>
            <a:pPr marL="342900" indent="-342900"/>
            <a:r>
              <a:rPr lang="en-US" sz="3200" dirty="0">
                <a:solidFill>
                  <a:schemeClr val="bg1"/>
                </a:solidFill>
              </a:rPr>
              <a:t>      </a:t>
            </a:r>
            <a:endParaRPr lang="en-US" sz="2000" i="1" dirty="0">
              <a:solidFill>
                <a:schemeClr val="bg1"/>
              </a:solidFill>
            </a:endParaRPr>
          </a:p>
          <a:p>
            <a:pPr marL="342900" indent="-342900"/>
            <a:r>
              <a:rPr lang="en-US" sz="2000" dirty="0">
                <a:solidFill>
                  <a:schemeClr val="bg1"/>
                </a:solidFill>
              </a:rPr>
              <a:t>                                                                                                                                                  </a:t>
            </a:r>
          </a:p>
          <a:p>
            <a:pPr marL="342900" indent="-342900"/>
            <a:r>
              <a:rPr lang="en-US" sz="2000" dirty="0">
                <a:solidFill>
                  <a:schemeClr val="bg1"/>
                </a:solidFill>
              </a:rPr>
              <a:t>                                                                    </a:t>
            </a:r>
          </a:p>
        </p:txBody>
      </p:sp>
      <p:sp>
        <p:nvSpPr>
          <p:cNvPr id="5" name="Rectangle 9"/>
          <p:cNvSpPr>
            <a:spLocks noChangeArrowheads="1"/>
          </p:cNvSpPr>
          <p:nvPr/>
        </p:nvSpPr>
        <p:spPr bwMode="auto">
          <a:xfrm>
            <a:off x="59645" y="838200"/>
            <a:ext cx="3617262" cy="646331"/>
          </a:xfrm>
          <a:prstGeom prst="rect">
            <a:avLst/>
          </a:prstGeom>
          <a:noFill/>
          <a:ln w="9525">
            <a:noFill/>
            <a:miter lim="800000"/>
            <a:headEnd/>
            <a:tailEnd/>
          </a:ln>
          <a:effectLst/>
        </p:spPr>
        <p:txBody>
          <a:bodyPr wrap="square">
            <a:spAutoFit/>
          </a:bodyPr>
          <a:lstStyle/>
          <a:p>
            <a:r>
              <a:rPr lang="en-US" b="1" dirty="0" smtClean="0">
                <a:solidFill>
                  <a:schemeClr val="bg1"/>
                </a:solidFill>
              </a:rPr>
              <a:t>Denise McKelvey &amp; </a:t>
            </a:r>
            <a:r>
              <a:rPr lang="en-US" b="1" dirty="0">
                <a:solidFill>
                  <a:schemeClr val="bg1"/>
                </a:solidFill>
              </a:rPr>
              <a:t>MACE </a:t>
            </a:r>
            <a:r>
              <a:rPr lang="en-US" b="1" dirty="0" smtClean="0">
                <a:solidFill>
                  <a:schemeClr val="bg1"/>
                </a:solidFill>
              </a:rPr>
              <a:t>Program </a:t>
            </a:r>
          </a:p>
          <a:p>
            <a:r>
              <a:rPr lang="en-US" b="1" dirty="0" smtClean="0">
                <a:solidFill>
                  <a:schemeClr val="bg1"/>
                </a:solidFill>
              </a:rPr>
              <a:t>Alaska Fisheries Science Center</a:t>
            </a:r>
            <a:endParaRPr lang="en-US" b="1" dirty="0">
              <a:solidFill>
                <a:schemeClr val="bg1"/>
              </a:solidFill>
            </a:endParaRPr>
          </a:p>
        </p:txBody>
      </p:sp>
      <p:pic>
        <p:nvPicPr>
          <p:cNvPr id="7" name="Picture 6" descr="MACE_logo_bw_sm"/>
          <p:cNvPicPr>
            <a:picLocks noChangeAspect="1" noChangeArrowheads="1"/>
          </p:cNvPicPr>
          <p:nvPr/>
        </p:nvPicPr>
        <p:blipFill>
          <a:blip r:embed="rId4" cstate="print"/>
          <a:srcRect/>
          <a:stretch>
            <a:fillRect/>
          </a:stretch>
        </p:blipFill>
        <p:spPr bwMode="auto">
          <a:xfrm>
            <a:off x="194835" y="6063085"/>
            <a:ext cx="208763" cy="153227"/>
          </a:xfrm>
          <a:prstGeom prst="rect">
            <a:avLst/>
          </a:prstGeom>
          <a:noFill/>
        </p:spPr>
      </p:pic>
      <p:sp>
        <p:nvSpPr>
          <p:cNvPr id="4" name="Rectangle 8"/>
          <p:cNvSpPr>
            <a:spLocks noChangeArrowheads="1"/>
          </p:cNvSpPr>
          <p:nvPr/>
        </p:nvSpPr>
        <p:spPr bwMode="auto">
          <a:xfrm>
            <a:off x="472440" y="5589829"/>
            <a:ext cx="3204467" cy="1138773"/>
          </a:xfrm>
          <a:prstGeom prst="rect">
            <a:avLst/>
          </a:prstGeom>
          <a:noFill/>
          <a:ln w="9525">
            <a:noFill/>
            <a:miter lim="800000"/>
            <a:headEnd/>
            <a:tailEnd/>
          </a:ln>
          <a:effectLst/>
        </p:spPr>
        <p:txBody>
          <a:bodyPr wrap="none">
            <a:spAutoFit/>
          </a:bodyPr>
          <a:lstStyle/>
          <a:p>
            <a:endParaRPr lang="en-US" sz="2000" b="1" dirty="0" smtClean="0">
              <a:solidFill>
                <a:schemeClr val="tx1"/>
              </a:solidFill>
            </a:endParaRPr>
          </a:p>
          <a:p>
            <a:r>
              <a:rPr lang="en-US" sz="2400" b="1" dirty="0" smtClean="0"/>
              <a:t>19</a:t>
            </a:r>
            <a:r>
              <a:rPr lang="en-US" sz="2400" b="1" dirty="0" smtClean="0">
                <a:solidFill>
                  <a:schemeClr val="tx1"/>
                </a:solidFill>
              </a:rPr>
              <a:t>–23 February 2020</a:t>
            </a:r>
            <a:endParaRPr lang="en-US" sz="2400" b="1" dirty="0">
              <a:solidFill>
                <a:schemeClr val="tx1"/>
              </a:solidFill>
            </a:endParaRPr>
          </a:p>
          <a:p>
            <a:r>
              <a:rPr lang="en-US" sz="2400" b="1" dirty="0">
                <a:solidFill>
                  <a:schemeClr val="tx1"/>
                </a:solidFill>
              </a:rPr>
              <a:t>NOAA ship </a:t>
            </a:r>
            <a:r>
              <a:rPr lang="en-US" sz="2400" b="1" i="1" dirty="0">
                <a:solidFill>
                  <a:schemeClr val="tx1"/>
                </a:solidFill>
              </a:rPr>
              <a:t>Oscar Dyson</a:t>
            </a:r>
          </a:p>
        </p:txBody>
      </p:sp>
      <p:pic>
        <p:nvPicPr>
          <p:cNvPr id="8" name="Picture 7" descr="noaa"/>
          <p:cNvPicPr>
            <a:picLocks noChangeAspect="1" noChangeArrowheads="1"/>
          </p:cNvPicPr>
          <p:nvPr/>
        </p:nvPicPr>
        <p:blipFill>
          <a:blip r:embed="rId5" cstate="print"/>
          <a:srcRect/>
          <a:stretch>
            <a:fillRect/>
          </a:stretch>
        </p:blipFill>
        <p:spPr bwMode="auto">
          <a:xfrm>
            <a:off x="130739" y="6309323"/>
            <a:ext cx="349484" cy="35693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7778" b="7778"/>
          <a:stretch/>
        </p:blipFill>
        <p:spPr>
          <a:xfrm>
            <a:off x="783615" y="304800"/>
            <a:ext cx="7579894" cy="6400800"/>
          </a:xfrm>
          <a:prstGeom prst="rect">
            <a:avLst/>
          </a:prstGeom>
        </p:spPr>
      </p:pic>
      <p:sp>
        <p:nvSpPr>
          <p:cNvPr id="10" name="TextBox 9"/>
          <p:cNvSpPr txBox="1"/>
          <p:nvPr/>
        </p:nvSpPr>
        <p:spPr>
          <a:xfrm>
            <a:off x="1786054" y="1413210"/>
            <a:ext cx="1066318" cy="400110"/>
          </a:xfrm>
          <a:prstGeom prst="rect">
            <a:avLst/>
          </a:prstGeom>
          <a:noFill/>
        </p:spPr>
        <p:txBody>
          <a:bodyPr wrap="none" rtlCol="0">
            <a:spAutoFit/>
          </a:bodyPr>
          <a:lstStyle/>
          <a:p>
            <a:r>
              <a:rPr lang="en-US" sz="2000" dirty="0" smtClean="0">
                <a:solidFill>
                  <a:schemeClr val="bg1"/>
                </a:solidFill>
              </a:rPr>
              <a:t>Samalga</a:t>
            </a:r>
            <a:endParaRPr lang="en-US" sz="2000" dirty="0">
              <a:solidFill>
                <a:schemeClr val="bg1"/>
              </a:solidFill>
            </a:endParaRPr>
          </a:p>
        </p:txBody>
      </p:sp>
      <p:sp>
        <p:nvSpPr>
          <p:cNvPr id="11" name="TextBox 10"/>
          <p:cNvSpPr txBox="1"/>
          <p:nvPr/>
        </p:nvSpPr>
        <p:spPr>
          <a:xfrm>
            <a:off x="4940359" y="673223"/>
            <a:ext cx="939681" cy="400110"/>
          </a:xfrm>
          <a:prstGeom prst="rect">
            <a:avLst/>
          </a:prstGeom>
          <a:noFill/>
        </p:spPr>
        <p:txBody>
          <a:bodyPr wrap="none" rtlCol="0">
            <a:spAutoFit/>
          </a:bodyPr>
          <a:lstStyle/>
          <a:p>
            <a:r>
              <a:rPr lang="en-US" sz="2000" dirty="0" smtClean="0">
                <a:solidFill>
                  <a:schemeClr val="bg1"/>
                </a:solidFill>
              </a:rPr>
              <a:t>Umnak</a:t>
            </a:r>
            <a:endParaRPr lang="en-US" sz="2000" dirty="0">
              <a:solidFill>
                <a:schemeClr val="bg1"/>
              </a:solidFill>
            </a:endParaRPr>
          </a:p>
        </p:txBody>
      </p:sp>
      <p:sp>
        <p:nvSpPr>
          <p:cNvPr id="21" name="Oval 20"/>
          <p:cNvSpPr/>
          <p:nvPr/>
        </p:nvSpPr>
        <p:spPr bwMode="auto">
          <a:xfrm>
            <a:off x="1752600" y="1613265"/>
            <a:ext cx="3844803" cy="3993688"/>
          </a:xfrm>
          <a:prstGeom prst="ellipse">
            <a:avLst/>
          </a:prstGeom>
          <a:noFill/>
          <a:ln w="254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FFFF00"/>
              </a:solidFill>
              <a:effectLst/>
              <a:latin typeface="Times New Roman" pitchFamily="18" charset="0"/>
            </a:endParaRPr>
          </a:p>
        </p:txBody>
      </p:sp>
      <p:sp>
        <p:nvSpPr>
          <p:cNvPr id="22" name="Oval 21"/>
          <p:cNvSpPr/>
          <p:nvPr/>
        </p:nvSpPr>
        <p:spPr bwMode="auto">
          <a:xfrm>
            <a:off x="5306061" y="514618"/>
            <a:ext cx="2953309" cy="3340918"/>
          </a:xfrm>
          <a:prstGeom prst="ellipse">
            <a:avLst/>
          </a:prstGeom>
          <a:noFill/>
          <a:ln w="254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FFFF00"/>
              </a:solidFill>
              <a:effectLst/>
              <a:latin typeface="Times New Roman" pitchFamily="18" charset="0"/>
            </a:endParaRPr>
          </a:p>
        </p:txBody>
      </p:sp>
    </p:spTree>
    <p:extLst>
      <p:ext uri="{BB962C8B-B14F-4D97-AF65-F5344CB8AC3E}">
        <p14:creationId xmlns:p14="http://schemas.microsoft.com/office/powerpoint/2010/main" val="430432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7778" b="7778"/>
          <a:stretch/>
        </p:blipFill>
        <p:spPr>
          <a:xfrm>
            <a:off x="783615" y="304800"/>
            <a:ext cx="7579894" cy="6400800"/>
          </a:xfrm>
          <a:prstGeom prst="rect">
            <a:avLst/>
          </a:prstGeom>
        </p:spPr>
      </p:pic>
      <p:sp>
        <p:nvSpPr>
          <p:cNvPr id="10" name="TextBox 9"/>
          <p:cNvSpPr txBox="1"/>
          <p:nvPr/>
        </p:nvSpPr>
        <p:spPr>
          <a:xfrm>
            <a:off x="1786054" y="1413210"/>
            <a:ext cx="1066318" cy="400110"/>
          </a:xfrm>
          <a:prstGeom prst="rect">
            <a:avLst/>
          </a:prstGeom>
          <a:noFill/>
        </p:spPr>
        <p:txBody>
          <a:bodyPr wrap="none" rtlCol="0">
            <a:spAutoFit/>
          </a:bodyPr>
          <a:lstStyle/>
          <a:p>
            <a:r>
              <a:rPr lang="en-US" sz="2000" dirty="0" smtClean="0">
                <a:solidFill>
                  <a:schemeClr val="bg1"/>
                </a:solidFill>
              </a:rPr>
              <a:t>Samalga</a:t>
            </a:r>
            <a:endParaRPr lang="en-US" sz="2000" dirty="0">
              <a:solidFill>
                <a:schemeClr val="bg1"/>
              </a:solidFill>
            </a:endParaRPr>
          </a:p>
        </p:txBody>
      </p:sp>
      <p:sp>
        <p:nvSpPr>
          <p:cNvPr id="11" name="TextBox 10"/>
          <p:cNvSpPr txBox="1"/>
          <p:nvPr/>
        </p:nvSpPr>
        <p:spPr>
          <a:xfrm>
            <a:off x="4940359" y="673223"/>
            <a:ext cx="939681" cy="400110"/>
          </a:xfrm>
          <a:prstGeom prst="rect">
            <a:avLst/>
          </a:prstGeom>
          <a:noFill/>
        </p:spPr>
        <p:txBody>
          <a:bodyPr wrap="none" rtlCol="0">
            <a:spAutoFit/>
          </a:bodyPr>
          <a:lstStyle/>
          <a:p>
            <a:r>
              <a:rPr lang="en-US" sz="2000" dirty="0" smtClean="0">
                <a:solidFill>
                  <a:schemeClr val="bg1"/>
                </a:solidFill>
              </a:rPr>
              <a:t>Umnak</a:t>
            </a:r>
            <a:endParaRPr lang="en-US" sz="2000" dirty="0">
              <a:solidFill>
                <a:schemeClr val="bg1"/>
              </a:solidFill>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39858" y="1295400"/>
            <a:ext cx="3352800" cy="2514600"/>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87058" y="2524991"/>
            <a:ext cx="3352800" cy="2514600"/>
          </a:xfrm>
          <a:prstGeom prst="rect">
            <a:avLst/>
          </a:prstGeom>
        </p:spPr>
      </p:pic>
    </p:spTree>
    <p:extLst>
      <p:ext uri="{BB962C8B-B14F-4D97-AF65-F5344CB8AC3E}">
        <p14:creationId xmlns:p14="http://schemas.microsoft.com/office/powerpoint/2010/main" val="28252228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7778" b="7778"/>
          <a:stretch/>
        </p:blipFill>
        <p:spPr>
          <a:xfrm>
            <a:off x="783615" y="304800"/>
            <a:ext cx="7579894" cy="6400800"/>
          </a:xfrm>
          <a:prstGeom prst="rect">
            <a:avLst/>
          </a:prstGeom>
        </p:spPr>
      </p:pic>
      <p:sp>
        <p:nvSpPr>
          <p:cNvPr id="10" name="TextBox 9"/>
          <p:cNvSpPr txBox="1"/>
          <p:nvPr/>
        </p:nvSpPr>
        <p:spPr>
          <a:xfrm>
            <a:off x="1786054" y="1413210"/>
            <a:ext cx="1066318" cy="400110"/>
          </a:xfrm>
          <a:prstGeom prst="rect">
            <a:avLst/>
          </a:prstGeom>
          <a:noFill/>
        </p:spPr>
        <p:txBody>
          <a:bodyPr wrap="none" rtlCol="0">
            <a:spAutoFit/>
          </a:bodyPr>
          <a:lstStyle/>
          <a:p>
            <a:r>
              <a:rPr lang="en-US" sz="2000" dirty="0" smtClean="0">
                <a:solidFill>
                  <a:schemeClr val="bg1"/>
                </a:solidFill>
              </a:rPr>
              <a:t>Samalga</a:t>
            </a:r>
            <a:endParaRPr lang="en-US" sz="2000" dirty="0">
              <a:solidFill>
                <a:schemeClr val="bg1"/>
              </a:solidFill>
            </a:endParaRPr>
          </a:p>
        </p:txBody>
      </p:sp>
      <p:sp>
        <p:nvSpPr>
          <p:cNvPr id="11" name="TextBox 10"/>
          <p:cNvSpPr txBox="1"/>
          <p:nvPr/>
        </p:nvSpPr>
        <p:spPr>
          <a:xfrm>
            <a:off x="4940359" y="673223"/>
            <a:ext cx="939681" cy="400110"/>
          </a:xfrm>
          <a:prstGeom prst="rect">
            <a:avLst/>
          </a:prstGeom>
          <a:noFill/>
        </p:spPr>
        <p:txBody>
          <a:bodyPr wrap="none" rtlCol="0">
            <a:spAutoFit/>
          </a:bodyPr>
          <a:lstStyle/>
          <a:p>
            <a:r>
              <a:rPr lang="en-US" sz="2000" dirty="0" smtClean="0">
                <a:solidFill>
                  <a:schemeClr val="bg1"/>
                </a:solidFill>
              </a:rPr>
              <a:t>Umnak</a:t>
            </a:r>
            <a:endParaRPr lang="en-US" sz="2000" dirty="0">
              <a:solidFill>
                <a:schemeClr val="bg1"/>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3615" y="2181743"/>
            <a:ext cx="3813048" cy="2542032"/>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50461" y="1073333"/>
            <a:ext cx="3813048" cy="2542032"/>
          </a:xfrm>
          <a:prstGeom prst="rect">
            <a:avLst/>
          </a:prstGeom>
        </p:spPr>
      </p:pic>
    </p:spTree>
    <p:extLst>
      <p:ext uri="{BB962C8B-B14F-4D97-AF65-F5344CB8AC3E}">
        <p14:creationId xmlns:p14="http://schemas.microsoft.com/office/powerpoint/2010/main" val="10064112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7778" b="7778"/>
          <a:stretch/>
        </p:blipFill>
        <p:spPr>
          <a:xfrm>
            <a:off x="783615" y="304800"/>
            <a:ext cx="7579894" cy="6400800"/>
          </a:xfrm>
          <a:prstGeom prst="rect">
            <a:avLst/>
          </a:prstGeom>
        </p:spPr>
      </p:pic>
      <p:sp>
        <p:nvSpPr>
          <p:cNvPr id="10" name="TextBox 9"/>
          <p:cNvSpPr txBox="1"/>
          <p:nvPr/>
        </p:nvSpPr>
        <p:spPr>
          <a:xfrm>
            <a:off x="1786054" y="1413210"/>
            <a:ext cx="1066318" cy="400110"/>
          </a:xfrm>
          <a:prstGeom prst="rect">
            <a:avLst/>
          </a:prstGeom>
          <a:noFill/>
        </p:spPr>
        <p:txBody>
          <a:bodyPr wrap="none" rtlCol="0">
            <a:spAutoFit/>
          </a:bodyPr>
          <a:lstStyle/>
          <a:p>
            <a:r>
              <a:rPr lang="en-US" sz="2000" dirty="0" smtClean="0">
                <a:solidFill>
                  <a:schemeClr val="bg1"/>
                </a:solidFill>
              </a:rPr>
              <a:t>Samalga</a:t>
            </a:r>
            <a:endParaRPr lang="en-US" sz="2000" dirty="0">
              <a:solidFill>
                <a:schemeClr val="bg1"/>
              </a:solidFill>
            </a:endParaRPr>
          </a:p>
        </p:txBody>
      </p:sp>
      <p:sp>
        <p:nvSpPr>
          <p:cNvPr id="11" name="TextBox 10"/>
          <p:cNvSpPr txBox="1"/>
          <p:nvPr/>
        </p:nvSpPr>
        <p:spPr>
          <a:xfrm>
            <a:off x="4940359" y="673223"/>
            <a:ext cx="939681" cy="400110"/>
          </a:xfrm>
          <a:prstGeom prst="rect">
            <a:avLst/>
          </a:prstGeom>
          <a:noFill/>
        </p:spPr>
        <p:txBody>
          <a:bodyPr wrap="none" rtlCol="0">
            <a:spAutoFit/>
          </a:bodyPr>
          <a:lstStyle/>
          <a:p>
            <a:r>
              <a:rPr lang="en-US" sz="2000" dirty="0" smtClean="0">
                <a:solidFill>
                  <a:schemeClr val="bg1"/>
                </a:solidFill>
              </a:rPr>
              <a:t>Umnak</a:t>
            </a:r>
            <a:endParaRPr lang="en-US" sz="2000" dirty="0">
              <a:solidFill>
                <a:schemeClr val="bg1"/>
              </a:solidFill>
            </a:endParaRPr>
          </a:p>
        </p:txBody>
      </p:sp>
      <p:grpSp>
        <p:nvGrpSpPr>
          <p:cNvPr id="5" name="Group 4"/>
          <p:cNvGrpSpPr/>
          <p:nvPr/>
        </p:nvGrpSpPr>
        <p:grpSpPr>
          <a:xfrm>
            <a:off x="7102288" y="3855634"/>
            <a:ext cx="654423" cy="1107305"/>
            <a:chOff x="7241159" y="3855634"/>
            <a:chExt cx="654423" cy="1107305"/>
          </a:xfrm>
        </p:grpSpPr>
        <p:sp>
          <p:nvSpPr>
            <p:cNvPr id="3" name="Up Arrow Callout 2"/>
            <p:cNvSpPr/>
            <p:nvPr/>
          </p:nvSpPr>
          <p:spPr>
            <a:xfrm>
              <a:off x="7294822" y="3855634"/>
              <a:ext cx="547098" cy="1107305"/>
            </a:xfrm>
            <a:prstGeom prst="upArrow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241159" y="4257519"/>
              <a:ext cx="654423" cy="646331"/>
            </a:xfrm>
            <a:prstGeom prst="rect">
              <a:avLst/>
            </a:prstGeom>
            <a:noFill/>
          </p:spPr>
          <p:txBody>
            <a:bodyPr wrap="square" rtlCol="0">
              <a:spAutoFit/>
            </a:bodyPr>
            <a:lstStyle/>
            <a:p>
              <a:r>
                <a:rPr lang="en-US" dirty="0" smtClean="0">
                  <a:solidFill>
                    <a:schemeClr val="bg1"/>
                  </a:solidFill>
                </a:rPr>
                <a:t>2018 </a:t>
              </a:r>
            </a:p>
            <a:p>
              <a:r>
                <a:rPr lang="en-US" dirty="0" smtClean="0">
                  <a:solidFill>
                    <a:schemeClr val="bg1"/>
                  </a:solidFill>
                </a:rPr>
                <a:t> 82%</a:t>
              </a:r>
              <a:endParaRPr lang="en-US" dirty="0">
                <a:solidFill>
                  <a:schemeClr val="bg1"/>
                </a:solidFill>
              </a:endParaRPr>
            </a:p>
          </p:txBody>
        </p:sp>
      </p:gr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48044" y="1073333"/>
            <a:ext cx="3813048" cy="2542032"/>
          </a:xfrm>
          <a:prstGeom prst="rect">
            <a:avLst/>
          </a:prstGeom>
        </p:spPr>
      </p:pic>
      <p:sp>
        <p:nvSpPr>
          <p:cNvPr id="4" name="Oval 3"/>
          <p:cNvSpPr/>
          <p:nvPr/>
        </p:nvSpPr>
        <p:spPr>
          <a:xfrm>
            <a:off x="6629400" y="3017434"/>
            <a:ext cx="1600200" cy="83820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8508" y="2165178"/>
            <a:ext cx="3813048" cy="2542032"/>
          </a:xfrm>
          <a:prstGeom prst="rect">
            <a:avLst/>
          </a:prstGeom>
        </p:spPr>
      </p:pic>
    </p:spTree>
    <p:extLst>
      <p:ext uri="{BB962C8B-B14F-4D97-AF65-F5344CB8AC3E}">
        <p14:creationId xmlns:p14="http://schemas.microsoft.com/office/powerpoint/2010/main" val="5577183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71600" y="228600"/>
            <a:ext cx="6817242" cy="461665"/>
          </a:xfrm>
          <a:prstGeom prst="rect">
            <a:avLst/>
          </a:prstGeom>
          <a:noFill/>
        </p:spPr>
        <p:txBody>
          <a:bodyPr wrap="square" rtlCol="0">
            <a:spAutoFit/>
          </a:bodyPr>
          <a:lstStyle/>
          <a:p>
            <a:pPr algn="ctr"/>
            <a:r>
              <a:rPr lang="en-US" sz="2400" dirty="0" smtClean="0">
                <a:latin typeface="Calibri" panose="020F0502020204030204" pitchFamily="34" charset="0"/>
              </a:rPr>
              <a:t>Bogoslof  Island area AT survey:  </a:t>
            </a:r>
            <a:r>
              <a:rPr lang="en-US" sz="2400" dirty="0" smtClean="0">
                <a:solidFill>
                  <a:srgbClr val="FFFF00"/>
                </a:solidFill>
                <a:latin typeface="Calibri" panose="020F0502020204030204" pitchFamily="34" charset="0"/>
              </a:rPr>
              <a:t>February 2020</a:t>
            </a:r>
            <a:endParaRPr lang="en-US" sz="2400" dirty="0">
              <a:solidFill>
                <a:srgbClr val="FFFF00"/>
              </a:solidFill>
              <a:latin typeface="Calibri" panose="020F050202020403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6043" y="690265"/>
            <a:ext cx="5908356" cy="5908356"/>
          </a:xfrm>
          <a:prstGeom prst="rect">
            <a:avLst/>
          </a:prstGeom>
        </p:spPr>
      </p:pic>
      <p:cxnSp>
        <p:nvCxnSpPr>
          <p:cNvPr id="4" name="Straight Arrow Connector 3"/>
          <p:cNvCxnSpPr/>
          <p:nvPr/>
        </p:nvCxnSpPr>
        <p:spPr>
          <a:xfrm flipV="1">
            <a:off x="4977519" y="875892"/>
            <a:ext cx="508881" cy="343308"/>
          </a:xfrm>
          <a:prstGeom prst="straightConnector1">
            <a:avLst/>
          </a:prstGeom>
          <a:ln w="444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2857500" y="1288504"/>
            <a:ext cx="2209800" cy="415489"/>
            <a:chOff x="2835828" y="2194373"/>
            <a:chExt cx="1619535" cy="415489"/>
          </a:xfrm>
        </p:grpSpPr>
        <p:sp>
          <p:nvSpPr>
            <p:cNvPr id="8" name="TextBox 7"/>
            <p:cNvSpPr txBox="1"/>
            <p:nvPr/>
          </p:nvSpPr>
          <p:spPr>
            <a:xfrm>
              <a:off x="2835828" y="2240530"/>
              <a:ext cx="1619535" cy="369332"/>
            </a:xfrm>
            <a:prstGeom prst="rect">
              <a:avLst/>
            </a:prstGeom>
            <a:noFill/>
          </p:spPr>
          <p:txBody>
            <a:bodyPr wrap="square" rtlCol="0">
              <a:spAutoFit/>
            </a:bodyPr>
            <a:lstStyle/>
            <a:p>
              <a:r>
                <a:rPr lang="en-US" dirty="0" smtClean="0">
                  <a:solidFill>
                    <a:schemeClr val="accent5"/>
                  </a:solidFill>
                </a:rPr>
                <a:t>30 thousand </a:t>
              </a:r>
              <a:r>
                <a:rPr lang="en-US" dirty="0" smtClean="0">
                  <a:solidFill>
                    <a:schemeClr val="accent5"/>
                  </a:solidFill>
                </a:rPr>
                <a:t>t/nm</a:t>
              </a:r>
              <a:endParaRPr lang="en-US" dirty="0">
                <a:solidFill>
                  <a:schemeClr val="accent5"/>
                </a:solidFill>
              </a:endParaRPr>
            </a:p>
          </p:txBody>
        </p:sp>
        <p:sp>
          <p:nvSpPr>
            <p:cNvPr id="10" name="Rectangle 9"/>
            <p:cNvSpPr/>
            <p:nvPr/>
          </p:nvSpPr>
          <p:spPr>
            <a:xfrm>
              <a:off x="4040659" y="2194373"/>
              <a:ext cx="185445" cy="276999"/>
            </a:xfrm>
            <a:prstGeom prst="rect">
              <a:avLst/>
            </a:prstGeom>
          </p:spPr>
          <p:txBody>
            <a:bodyPr wrap="square">
              <a:spAutoFit/>
            </a:bodyPr>
            <a:lstStyle/>
            <a:p>
              <a:r>
                <a:rPr lang="en-US" sz="1200" dirty="0">
                  <a:solidFill>
                    <a:schemeClr val="accent5"/>
                  </a:solidFill>
                </a:rPr>
                <a:t>2</a:t>
              </a:r>
            </a:p>
          </p:txBody>
        </p:sp>
      </p:grpSp>
    </p:spTree>
    <p:extLst>
      <p:ext uri="{BB962C8B-B14F-4D97-AF65-F5344CB8AC3E}">
        <p14:creationId xmlns:p14="http://schemas.microsoft.com/office/powerpoint/2010/main" val="10259526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6043" y="690265"/>
            <a:ext cx="5908356" cy="5908356"/>
          </a:xfrm>
          <a:prstGeom prst="rect">
            <a:avLst/>
          </a:prstGeom>
        </p:spPr>
      </p:pic>
      <p:sp>
        <p:nvSpPr>
          <p:cNvPr id="5" name="TextBox 4"/>
          <p:cNvSpPr txBox="1"/>
          <p:nvPr/>
        </p:nvSpPr>
        <p:spPr>
          <a:xfrm>
            <a:off x="1371600" y="228600"/>
            <a:ext cx="6817242" cy="461665"/>
          </a:xfrm>
          <a:prstGeom prst="rect">
            <a:avLst/>
          </a:prstGeom>
          <a:noFill/>
        </p:spPr>
        <p:txBody>
          <a:bodyPr wrap="square" rtlCol="0">
            <a:spAutoFit/>
          </a:bodyPr>
          <a:lstStyle/>
          <a:p>
            <a:pPr algn="ctr"/>
            <a:r>
              <a:rPr lang="en-US" sz="2400" dirty="0" smtClean="0">
                <a:latin typeface="Calibri" panose="020F0502020204030204" pitchFamily="34" charset="0"/>
              </a:rPr>
              <a:t>Bogoslof  Island area AT survey:  </a:t>
            </a:r>
            <a:r>
              <a:rPr lang="en-US" sz="2400" dirty="0" smtClean="0">
                <a:solidFill>
                  <a:srgbClr val="FFFF00"/>
                </a:solidFill>
                <a:latin typeface="Calibri" panose="020F0502020204030204" pitchFamily="34" charset="0"/>
              </a:rPr>
              <a:t>February 2020</a:t>
            </a:r>
            <a:endParaRPr lang="en-US" sz="2400" dirty="0">
              <a:solidFill>
                <a:srgbClr val="FFFF00"/>
              </a:solidFill>
              <a:latin typeface="Calibri" panose="020F0502020204030204" pitchFamily="34" charset="0"/>
            </a:endParaRPr>
          </a:p>
        </p:txBody>
      </p:sp>
      <p:sp>
        <p:nvSpPr>
          <p:cNvPr id="4" name="TextBox 3"/>
          <p:cNvSpPr txBox="1"/>
          <p:nvPr/>
        </p:nvSpPr>
        <p:spPr>
          <a:xfrm>
            <a:off x="3005376" y="1219200"/>
            <a:ext cx="1774845" cy="707886"/>
          </a:xfrm>
          <a:prstGeom prst="rect">
            <a:avLst/>
          </a:prstGeom>
          <a:noFill/>
        </p:spPr>
        <p:txBody>
          <a:bodyPr wrap="none" rtlCol="0">
            <a:spAutoFit/>
          </a:bodyPr>
          <a:lstStyle/>
          <a:p>
            <a:r>
              <a:rPr lang="en-US" sz="2000" dirty="0" smtClean="0">
                <a:solidFill>
                  <a:schemeClr val="accent1">
                    <a:lumMod val="75000"/>
                  </a:schemeClr>
                </a:solidFill>
              </a:rPr>
              <a:t>350 million fish</a:t>
            </a:r>
          </a:p>
          <a:p>
            <a:r>
              <a:rPr lang="en-US" sz="2000" dirty="0" smtClean="0">
                <a:solidFill>
                  <a:schemeClr val="accent1">
                    <a:lumMod val="75000"/>
                  </a:schemeClr>
                </a:solidFill>
              </a:rPr>
              <a:t>345 thousand t</a:t>
            </a:r>
            <a:endParaRPr lang="en-US" sz="2000" dirty="0">
              <a:solidFill>
                <a:schemeClr val="accent1">
                  <a:lumMod val="75000"/>
                </a:schemeClr>
              </a:solidFill>
            </a:endParaRPr>
          </a:p>
        </p:txBody>
      </p:sp>
    </p:spTree>
    <p:extLst>
      <p:ext uri="{BB962C8B-B14F-4D97-AF65-F5344CB8AC3E}">
        <p14:creationId xmlns:p14="http://schemas.microsoft.com/office/powerpoint/2010/main" val="1756099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Arrow Connector 8"/>
          <p:cNvCxnSpPr/>
          <p:nvPr/>
        </p:nvCxnSpPr>
        <p:spPr bwMode="auto">
          <a:xfrm>
            <a:off x="3048000" y="3048000"/>
            <a:ext cx="152400" cy="457200"/>
          </a:xfrm>
          <a:prstGeom prst="straightConnector1">
            <a:avLst/>
          </a:prstGeom>
          <a:solidFill>
            <a:schemeClr val="accent1"/>
          </a:solidFill>
          <a:ln w="9525" cap="flat" cmpd="sng" algn="ctr">
            <a:solidFill>
              <a:schemeClr val="bg1"/>
            </a:solidFill>
            <a:prstDash val="solid"/>
            <a:round/>
            <a:headEnd type="none" w="med" len="med"/>
            <a:tailEnd type="arrow"/>
          </a:ln>
          <a:effectLst/>
        </p:spPr>
      </p:cxnSp>
      <p:sp>
        <p:nvSpPr>
          <p:cNvPr id="11" name="TextBox 10"/>
          <p:cNvSpPr txBox="1"/>
          <p:nvPr/>
        </p:nvSpPr>
        <p:spPr>
          <a:xfrm>
            <a:off x="2819400" y="381000"/>
            <a:ext cx="3962401" cy="461665"/>
          </a:xfrm>
          <a:prstGeom prst="rect">
            <a:avLst/>
          </a:prstGeom>
          <a:noFill/>
        </p:spPr>
        <p:txBody>
          <a:bodyPr wrap="square" rtlCol="0">
            <a:spAutoFit/>
          </a:bodyPr>
          <a:lstStyle/>
          <a:p>
            <a:r>
              <a:rPr lang="en-US" sz="2400" dirty="0" smtClean="0">
                <a:latin typeface="Calibri" panose="020F0502020204030204" pitchFamily="34" charset="0"/>
              </a:rPr>
              <a:t>2020 population at length</a:t>
            </a:r>
            <a:endParaRPr lang="en-US" sz="2400" dirty="0">
              <a:latin typeface="Calibri" panose="020F0502020204030204" pitchFamily="34" charset="0"/>
            </a:endParaRPr>
          </a:p>
        </p:txBody>
      </p:sp>
      <p:pic>
        <p:nvPicPr>
          <p:cNvPr id="2" name="Picture 1"/>
          <p:cNvPicPr>
            <a:picLocks noChangeAspect="1"/>
          </p:cNvPicPr>
          <p:nvPr/>
        </p:nvPicPr>
        <p:blipFill>
          <a:blip r:embed="rId3"/>
          <a:stretch>
            <a:fillRect/>
          </a:stretch>
        </p:blipFill>
        <p:spPr>
          <a:xfrm>
            <a:off x="1596452" y="1295400"/>
            <a:ext cx="6408296" cy="5212080"/>
          </a:xfrm>
          <a:prstGeom prst="rect">
            <a:avLst/>
          </a:prstGeom>
        </p:spPr>
      </p:pic>
    </p:spTree>
    <p:extLst>
      <p:ext uri="{BB962C8B-B14F-4D97-AF65-F5344CB8AC3E}">
        <p14:creationId xmlns:p14="http://schemas.microsoft.com/office/powerpoint/2010/main" val="35988718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Arrow Connector 8"/>
          <p:cNvCxnSpPr/>
          <p:nvPr/>
        </p:nvCxnSpPr>
        <p:spPr bwMode="auto">
          <a:xfrm>
            <a:off x="3048000" y="3048000"/>
            <a:ext cx="152400" cy="457200"/>
          </a:xfrm>
          <a:prstGeom prst="straightConnector1">
            <a:avLst/>
          </a:prstGeom>
          <a:solidFill>
            <a:schemeClr val="accent1"/>
          </a:solidFill>
          <a:ln w="9525" cap="flat" cmpd="sng" algn="ctr">
            <a:solidFill>
              <a:schemeClr val="bg1"/>
            </a:solidFill>
            <a:prstDash val="solid"/>
            <a:round/>
            <a:headEnd type="none" w="med" len="med"/>
            <a:tailEnd type="arrow"/>
          </a:ln>
          <a:effectLst/>
        </p:spPr>
      </p:cxnSp>
      <p:sp>
        <p:nvSpPr>
          <p:cNvPr id="11" name="TextBox 10"/>
          <p:cNvSpPr txBox="1"/>
          <p:nvPr/>
        </p:nvSpPr>
        <p:spPr>
          <a:xfrm>
            <a:off x="2514600" y="287101"/>
            <a:ext cx="4267201" cy="461665"/>
          </a:xfrm>
          <a:prstGeom prst="rect">
            <a:avLst/>
          </a:prstGeom>
          <a:noFill/>
        </p:spPr>
        <p:txBody>
          <a:bodyPr wrap="square" rtlCol="0">
            <a:spAutoFit/>
          </a:bodyPr>
          <a:lstStyle/>
          <a:p>
            <a:r>
              <a:rPr lang="en-US" sz="2400" dirty="0" smtClean="0">
                <a:solidFill>
                  <a:srgbClr val="FFFF00"/>
                </a:solidFill>
                <a:latin typeface="Calibri" panose="020F0502020204030204" pitchFamily="34" charset="0"/>
              </a:rPr>
              <a:t>2018-2020</a:t>
            </a:r>
            <a:r>
              <a:rPr lang="en-US" sz="2400" dirty="0" smtClean="0">
                <a:latin typeface="Calibri" panose="020F0502020204030204" pitchFamily="34" charset="0"/>
              </a:rPr>
              <a:t> population at length</a:t>
            </a:r>
            <a:endParaRPr lang="en-US" sz="2400" dirty="0">
              <a:latin typeface="Calibri" panose="020F0502020204030204" pitchFamily="34" charset="0"/>
            </a:endParaRPr>
          </a:p>
        </p:txBody>
      </p:sp>
      <p:pic>
        <p:nvPicPr>
          <p:cNvPr id="4" name="Picture 3"/>
          <p:cNvPicPr>
            <a:picLocks noChangeAspect="1"/>
          </p:cNvPicPr>
          <p:nvPr/>
        </p:nvPicPr>
        <p:blipFill>
          <a:blip r:embed="rId3"/>
          <a:stretch>
            <a:fillRect/>
          </a:stretch>
        </p:blipFill>
        <p:spPr>
          <a:xfrm>
            <a:off x="1600199" y="1298448"/>
            <a:ext cx="6409944" cy="5219526"/>
          </a:xfrm>
          <a:prstGeom prst="rect">
            <a:avLst/>
          </a:prstGeom>
        </p:spPr>
      </p:pic>
    </p:spTree>
    <p:extLst>
      <p:ext uri="{BB962C8B-B14F-4D97-AF65-F5344CB8AC3E}">
        <p14:creationId xmlns:p14="http://schemas.microsoft.com/office/powerpoint/2010/main" val="27926463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5501" r="8922"/>
          <a:stretch/>
        </p:blipFill>
        <p:spPr>
          <a:xfrm>
            <a:off x="1828800" y="0"/>
            <a:ext cx="6781800" cy="7027653"/>
          </a:xfrm>
          <a:prstGeom prst="rect">
            <a:avLst/>
          </a:prstGeom>
        </p:spPr>
      </p:pic>
      <p:sp>
        <p:nvSpPr>
          <p:cNvPr id="3" name="TextBox 2"/>
          <p:cNvSpPr txBox="1"/>
          <p:nvPr/>
        </p:nvSpPr>
        <p:spPr>
          <a:xfrm>
            <a:off x="838200" y="1066800"/>
            <a:ext cx="1447800" cy="1200329"/>
          </a:xfrm>
          <a:prstGeom prst="rect">
            <a:avLst/>
          </a:prstGeom>
          <a:noFill/>
        </p:spPr>
        <p:txBody>
          <a:bodyPr wrap="square" rtlCol="0">
            <a:spAutoFit/>
          </a:bodyPr>
          <a:lstStyle/>
          <a:p>
            <a:r>
              <a:rPr lang="en-US" sz="2400" dirty="0" smtClean="0">
                <a:solidFill>
                  <a:srgbClr val="FF9900"/>
                </a:solidFill>
                <a:latin typeface="Calibri" panose="020F0502020204030204" pitchFamily="34" charset="0"/>
              </a:rPr>
              <a:t>Historical </a:t>
            </a:r>
          </a:p>
          <a:p>
            <a:r>
              <a:rPr lang="en-US" sz="2400" dirty="0" smtClean="0">
                <a:solidFill>
                  <a:srgbClr val="FF9900"/>
                </a:solidFill>
                <a:latin typeface="Calibri" panose="020F0502020204030204" pitchFamily="34" charset="0"/>
              </a:rPr>
              <a:t>biomass </a:t>
            </a:r>
          </a:p>
          <a:p>
            <a:r>
              <a:rPr lang="en-US" sz="2400" dirty="0" smtClean="0">
                <a:solidFill>
                  <a:srgbClr val="FF9900"/>
                </a:solidFill>
                <a:latin typeface="Calibri" panose="020F0502020204030204" pitchFamily="34" charset="0"/>
              </a:rPr>
              <a:t>at length</a:t>
            </a:r>
            <a:endParaRPr lang="en-US" sz="2400" dirty="0">
              <a:solidFill>
                <a:srgbClr val="FF9900"/>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4038600" y="3356593"/>
            <a:ext cx="3886200" cy="338554"/>
          </a:xfrm>
          <a:prstGeom prst="rect">
            <a:avLst/>
          </a:prstGeom>
          <a:noFill/>
        </p:spPr>
        <p:txBody>
          <a:bodyPr wrap="square" rtlCol="0">
            <a:spAutoFit/>
          </a:bodyPr>
          <a:lstStyle/>
          <a:p>
            <a:r>
              <a:rPr lang="en-US" sz="1600" dirty="0" smtClean="0">
                <a:solidFill>
                  <a:schemeClr val="tx1">
                    <a:lumMod val="95000"/>
                  </a:schemeClr>
                </a:solidFill>
                <a:latin typeface="+mn-lt"/>
              </a:rPr>
              <a:t>1 million tons (60% of 1.67 million tons)</a:t>
            </a:r>
            <a:endParaRPr lang="en-US" sz="1600" dirty="0">
              <a:solidFill>
                <a:schemeClr val="tx1">
                  <a:lumMod val="95000"/>
                </a:schemeClr>
              </a:solidFill>
              <a:latin typeface="+mn-lt"/>
            </a:endParaRPr>
          </a:p>
        </p:txBody>
      </p:sp>
      <p:pic>
        <p:nvPicPr>
          <p:cNvPr id="3" name="Picture 2"/>
          <p:cNvPicPr>
            <a:picLocks noChangeAspect="1"/>
          </p:cNvPicPr>
          <p:nvPr/>
        </p:nvPicPr>
        <p:blipFill>
          <a:blip r:embed="rId3"/>
          <a:stretch>
            <a:fillRect/>
          </a:stretch>
        </p:blipFill>
        <p:spPr>
          <a:xfrm>
            <a:off x="-10213" y="472184"/>
            <a:ext cx="9154213" cy="5784748"/>
          </a:xfrm>
          <a:prstGeom prst="rect">
            <a:avLst/>
          </a:prstGeom>
        </p:spPr>
      </p:pic>
      <p:sp>
        <p:nvSpPr>
          <p:cNvPr id="4" name="Oval 3"/>
          <p:cNvSpPr/>
          <p:nvPr/>
        </p:nvSpPr>
        <p:spPr>
          <a:xfrm>
            <a:off x="8534400" y="4724400"/>
            <a:ext cx="533400" cy="1488305"/>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85158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8889" b="8889"/>
          <a:stretch/>
        </p:blipFill>
        <p:spPr>
          <a:xfrm>
            <a:off x="3124200" y="1905000"/>
            <a:ext cx="5833476" cy="4796414"/>
          </a:xfrm>
          <a:prstGeom prst="rect">
            <a:avLst/>
          </a:prstGeom>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13939" t="1111" r="7072" b="20000"/>
          <a:stretch/>
        </p:blipFill>
        <p:spPr>
          <a:xfrm>
            <a:off x="228599" y="191449"/>
            <a:ext cx="2895601" cy="2234648"/>
          </a:xfrm>
          <a:prstGeom prst="rect">
            <a:avLst/>
          </a:prstGeom>
        </p:spPr>
      </p:pic>
      <p:sp>
        <p:nvSpPr>
          <p:cNvPr id="5" name="TextBox 4"/>
          <p:cNvSpPr txBox="1"/>
          <p:nvPr/>
        </p:nvSpPr>
        <p:spPr>
          <a:xfrm>
            <a:off x="3544267" y="459316"/>
            <a:ext cx="5108226" cy="830997"/>
          </a:xfrm>
          <a:prstGeom prst="rect">
            <a:avLst/>
          </a:prstGeom>
          <a:noFill/>
        </p:spPr>
        <p:txBody>
          <a:bodyPr wrap="square" rtlCol="0">
            <a:spAutoFit/>
          </a:bodyPr>
          <a:lstStyle/>
          <a:p>
            <a:pPr algn="ctr"/>
            <a:r>
              <a:rPr lang="en-US" sz="2400" dirty="0" smtClean="0">
                <a:latin typeface="Calibri" panose="020F0502020204030204" pitchFamily="34" charset="0"/>
              </a:rPr>
              <a:t>Bogoslof  Island area AT survey:  </a:t>
            </a:r>
            <a:r>
              <a:rPr lang="en-US" sz="2400" dirty="0" smtClean="0">
                <a:solidFill>
                  <a:srgbClr val="FFFF00"/>
                </a:solidFill>
                <a:latin typeface="Calibri" panose="020F0502020204030204" pitchFamily="34" charset="0"/>
              </a:rPr>
              <a:t>February 2020</a:t>
            </a:r>
            <a:endParaRPr lang="en-US" sz="2400" dirty="0">
              <a:solidFill>
                <a:srgbClr val="FFFF00"/>
              </a:solidFill>
              <a:latin typeface="Calibri" panose="020F0502020204030204" pitchFamily="34" charset="0"/>
            </a:endParaRPr>
          </a:p>
        </p:txBody>
      </p:sp>
      <p:sp>
        <p:nvSpPr>
          <p:cNvPr id="9" name="TextBox 8"/>
          <p:cNvSpPr txBox="1"/>
          <p:nvPr/>
        </p:nvSpPr>
        <p:spPr>
          <a:xfrm>
            <a:off x="1024522" y="851993"/>
            <a:ext cx="1760955" cy="646331"/>
          </a:xfrm>
          <a:prstGeom prst="rect">
            <a:avLst/>
          </a:prstGeom>
          <a:noFill/>
        </p:spPr>
        <p:txBody>
          <a:bodyPr wrap="square" rtlCol="0">
            <a:spAutoFit/>
          </a:bodyPr>
          <a:lstStyle/>
          <a:p>
            <a:r>
              <a:rPr lang="en-US" dirty="0" smtClean="0">
                <a:solidFill>
                  <a:schemeClr val="bg1"/>
                </a:solidFill>
                <a:latin typeface="+mn-lt"/>
              </a:rPr>
              <a:t>Central Bering Sea Specific area</a:t>
            </a:r>
            <a:endParaRPr lang="en-US" dirty="0">
              <a:solidFill>
                <a:schemeClr val="bg1"/>
              </a:solidFill>
              <a:latin typeface="+mn-lt"/>
            </a:endParaRPr>
          </a:p>
        </p:txBody>
      </p:sp>
      <p:sp>
        <p:nvSpPr>
          <p:cNvPr id="2" name="Left Arrow 1"/>
          <p:cNvSpPr/>
          <p:nvPr/>
        </p:nvSpPr>
        <p:spPr>
          <a:xfrm>
            <a:off x="7467600" y="2118713"/>
            <a:ext cx="978408" cy="30738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81200" y="914400"/>
            <a:ext cx="5329236" cy="461665"/>
          </a:xfrm>
          <a:prstGeom prst="rect">
            <a:avLst/>
          </a:prstGeom>
          <a:noFill/>
        </p:spPr>
        <p:txBody>
          <a:bodyPr wrap="square" rtlCol="0">
            <a:spAutoFit/>
          </a:bodyPr>
          <a:lstStyle/>
          <a:p>
            <a:pPr algn="ctr"/>
            <a:r>
              <a:rPr lang="en-US" sz="2400" dirty="0" smtClean="0">
                <a:latin typeface="Calibri" panose="020F0502020204030204" pitchFamily="34" charset="0"/>
              </a:rPr>
              <a:t>Bogoslof  Island area AT survey: </a:t>
            </a:r>
            <a:r>
              <a:rPr lang="en-US" sz="2400" dirty="0" smtClean="0">
                <a:solidFill>
                  <a:schemeClr val="accent4"/>
                </a:solidFill>
                <a:latin typeface="Calibri" panose="020F0502020204030204" pitchFamily="34" charset="0"/>
              </a:rPr>
              <a:t>2020</a:t>
            </a:r>
            <a:endParaRPr lang="en-US" sz="2400" dirty="0">
              <a:solidFill>
                <a:schemeClr val="accent4"/>
              </a:solidFill>
              <a:latin typeface="Calibri" panose="020F0502020204030204" pitchFamily="34" charset="0"/>
            </a:endParaRPr>
          </a:p>
        </p:txBody>
      </p:sp>
      <p:sp>
        <p:nvSpPr>
          <p:cNvPr id="3" name="TextBox 2"/>
          <p:cNvSpPr txBox="1"/>
          <p:nvPr/>
        </p:nvSpPr>
        <p:spPr>
          <a:xfrm>
            <a:off x="1981200" y="1524000"/>
            <a:ext cx="5329236" cy="2369880"/>
          </a:xfrm>
          <a:prstGeom prst="rect">
            <a:avLst/>
          </a:prstGeom>
          <a:noFill/>
        </p:spPr>
        <p:txBody>
          <a:bodyPr wrap="square" rtlCol="0">
            <a:spAutoFit/>
          </a:bodyPr>
          <a:lstStyle/>
          <a:p>
            <a:pPr algn="ctr"/>
            <a:r>
              <a:rPr lang="en-US" sz="2400" u="sng" dirty="0" smtClean="0">
                <a:solidFill>
                  <a:schemeClr val="accent4"/>
                </a:solidFill>
                <a:latin typeface="Calibri" panose="020F0502020204030204" pitchFamily="34" charset="0"/>
              </a:rPr>
              <a:t>Analysis improvements include</a:t>
            </a:r>
            <a:r>
              <a:rPr lang="en-US" sz="2400" dirty="0" smtClean="0">
                <a:solidFill>
                  <a:schemeClr val="accent4"/>
                </a:solidFill>
                <a:latin typeface="Calibri" panose="020F0502020204030204" pitchFamily="34" charset="0"/>
              </a:rPr>
              <a:t>:</a:t>
            </a:r>
          </a:p>
          <a:p>
            <a:pPr algn="ctr"/>
            <a:endParaRPr lang="en-US" sz="1600" dirty="0" smtClean="0">
              <a:solidFill>
                <a:schemeClr val="accent4"/>
              </a:solidFill>
              <a:latin typeface="Calibri" panose="020F0502020204030204" pitchFamily="34" charset="0"/>
            </a:endParaRPr>
          </a:p>
          <a:p>
            <a:pPr algn="ctr"/>
            <a:r>
              <a:rPr lang="en-US" sz="2000" dirty="0" smtClean="0">
                <a:solidFill>
                  <a:schemeClr val="accent4"/>
                </a:solidFill>
                <a:latin typeface="Calibri" panose="020F0502020204030204" pitchFamily="34" charset="0"/>
              </a:rPr>
              <a:t>Nearest haul</a:t>
            </a:r>
          </a:p>
          <a:p>
            <a:pPr algn="ctr"/>
            <a:r>
              <a:rPr lang="en-US" sz="2000" dirty="0" smtClean="0">
                <a:solidFill>
                  <a:schemeClr val="accent4"/>
                </a:solidFill>
                <a:latin typeface="Calibri" panose="020F0502020204030204" pitchFamily="34" charset="0"/>
              </a:rPr>
              <a:t>Not just pollock</a:t>
            </a:r>
          </a:p>
          <a:p>
            <a:pPr algn="ctr"/>
            <a:r>
              <a:rPr lang="en-US" sz="2000" dirty="0" smtClean="0">
                <a:solidFill>
                  <a:schemeClr val="accent4"/>
                </a:solidFill>
                <a:latin typeface="Calibri" panose="020F0502020204030204" pitchFamily="34" charset="0"/>
              </a:rPr>
              <a:t>Net </a:t>
            </a:r>
            <a:r>
              <a:rPr lang="en-US" sz="2000" dirty="0">
                <a:solidFill>
                  <a:schemeClr val="accent4"/>
                </a:solidFill>
                <a:latin typeface="Calibri" panose="020F0502020204030204" pitchFamily="34" charset="0"/>
              </a:rPr>
              <a:t>selectivity</a:t>
            </a:r>
          </a:p>
          <a:p>
            <a:pPr algn="ctr"/>
            <a:endParaRPr lang="en-US" sz="2000" dirty="0" smtClean="0">
              <a:solidFill>
                <a:schemeClr val="accent4"/>
              </a:solidFill>
              <a:latin typeface="Calibri" panose="020F0502020204030204" pitchFamily="34" charset="0"/>
            </a:endParaRPr>
          </a:p>
          <a:p>
            <a:pPr algn="ctr"/>
            <a:endParaRPr lang="en-US" sz="2600" dirty="0" smtClean="0">
              <a:solidFill>
                <a:schemeClr val="accent4"/>
              </a:solidFill>
              <a:latin typeface="Calibri" panose="020F0502020204030204" pitchFamily="34" charset="0"/>
            </a:endParaRPr>
          </a:p>
        </p:txBody>
      </p:sp>
    </p:spTree>
    <p:extLst>
      <p:ext uri="{BB962C8B-B14F-4D97-AF65-F5344CB8AC3E}">
        <p14:creationId xmlns:p14="http://schemas.microsoft.com/office/powerpoint/2010/main" val="17763180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81200" y="914400"/>
            <a:ext cx="5329236" cy="461665"/>
          </a:xfrm>
          <a:prstGeom prst="rect">
            <a:avLst/>
          </a:prstGeom>
          <a:noFill/>
        </p:spPr>
        <p:txBody>
          <a:bodyPr wrap="square" rtlCol="0">
            <a:spAutoFit/>
          </a:bodyPr>
          <a:lstStyle/>
          <a:p>
            <a:pPr algn="ctr"/>
            <a:r>
              <a:rPr lang="en-US" sz="2400" dirty="0" smtClean="0">
                <a:latin typeface="Calibri" panose="020F0502020204030204" pitchFamily="34" charset="0"/>
              </a:rPr>
              <a:t>Bogoslof  Island area AT survey: </a:t>
            </a:r>
            <a:r>
              <a:rPr lang="en-US" sz="2400" dirty="0" smtClean="0">
                <a:solidFill>
                  <a:schemeClr val="accent4"/>
                </a:solidFill>
                <a:latin typeface="Calibri" panose="020F0502020204030204" pitchFamily="34" charset="0"/>
              </a:rPr>
              <a:t>2020</a:t>
            </a:r>
            <a:endParaRPr lang="en-US" sz="2400" dirty="0">
              <a:solidFill>
                <a:schemeClr val="accent4"/>
              </a:solidFill>
              <a:latin typeface="Calibri" panose="020F0502020204030204" pitchFamily="34" charset="0"/>
            </a:endParaRPr>
          </a:p>
        </p:txBody>
      </p:sp>
      <p:sp>
        <p:nvSpPr>
          <p:cNvPr id="3" name="TextBox 2"/>
          <p:cNvSpPr txBox="1"/>
          <p:nvPr/>
        </p:nvSpPr>
        <p:spPr>
          <a:xfrm>
            <a:off x="1981200" y="1524000"/>
            <a:ext cx="5329236" cy="2092881"/>
          </a:xfrm>
          <a:prstGeom prst="rect">
            <a:avLst/>
          </a:prstGeom>
          <a:noFill/>
        </p:spPr>
        <p:txBody>
          <a:bodyPr wrap="square" rtlCol="0">
            <a:spAutoFit/>
          </a:bodyPr>
          <a:lstStyle/>
          <a:p>
            <a:pPr algn="ctr"/>
            <a:r>
              <a:rPr lang="en-US" sz="2400" u="sng" dirty="0" smtClean="0">
                <a:solidFill>
                  <a:schemeClr val="accent4"/>
                </a:solidFill>
                <a:latin typeface="Calibri" panose="020F0502020204030204" pitchFamily="34" charset="0"/>
              </a:rPr>
              <a:t>Analysis improvements include</a:t>
            </a:r>
            <a:r>
              <a:rPr lang="en-US" sz="2400" dirty="0" smtClean="0">
                <a:solidFill>
                  <a:schemeClr val="accent4"/>
                </a:solidFill>
                <a:latin typeface="Calibri" panose="020F0502020204030204" pitchFamily="34" charset="0"/>
              </a:rPr>
              <a:t>:</a:t>
            </a:r>
          </a:p>
          <a:p>
            <a:pPr algn="ctr"/>
            <a:endParaRPr lang="en-US" sz="1600" dirty="0" smtClean="0">
              <a:solidFill>
                <a:schemeClr val="accent4"/>
              </a:solidFill>
              <a:latin typeface="Calibri" panose="020F0502020204030204" pitchFamily="34" charset="0"/>
            </a:endParaRPr>
          </a:p>
          <a:p>
            <a:pPr algn="ctr"/>
            <a:r>
              <a:rPr lang="en-US" sz="2000" dirty="0" smtClean="0">
                <a:solidFill>
                  <a:schemeClr val="accent4"/>
                </a:solidFill>
                <a:latin typeface="Calibri" panose="020F0502020204030204" pitchFamily="34" charset="0"/>
              </a:rPr>
              <a:t>Nearest haul</a:t>
            </a:r>
          </a:p>
          <a:p>
            <a:pPr algn="ctr"/>
            <a:r>
              <a:rPr lang="en-US" sz="2000" dirty="0" smtClean="0">
                <a:solidFill>
                  <a:schemeClr val="accent4"/>
                </a:solidFill>
                <a:latin typeface="Calibri" panose="020F0502020204030204" pitchFamily="34" charset="0"/>
              </a:rPr>
              <a:t>Not just pollock</a:t>
            </a:r>
          </a:p>
          <a:p>
            <a:pPr algn="ctr"/>
            <a:r>
              <a:rPr lang="en-US" sz="2000" dirty="0">
                <a:solidFill>
                  <a:schemeClr val="accent4"/>
                </a:solidFill>
                <a:latin typeface="Calibri" panose="020F0502020204030204" pitchFamily="34" charset="0"/>
              </a:rPr>
              <a:t>Net selectivity</a:t>
            </a:r>
          </a:p>
          <a:p>
            <a:pPr algn="ctr"/>
            <a:endParaRPr lang="en-US" sz="2600" dirty="0" smtClean="0">
              <a:solidFill>
                <a:schemeClr val="accent4"/>
              </a:solidFill>
              <a:latin typeface="Calibri" panose="020F0502020204030204" pitchFamily="34" charset="0"/>
            </a:endParaRPr>
          </a:p>
        </p:txBody>
      </p:sp>
      <p:sp>
        <p:nvSpPr>
          <p:cNvPr id="4" name="TextBox 3"/>
          <p:cNvSpPr txBox="1"/>
          <p:nvPr/>
        </p:nvSpPr>
        <p:spPr>
          <a:xfrm>
            <a:off x="1981200" y="3887926"/>
            <a:ext cx="5329236" cy="2400657"/>
          </a:xfrm>
          <a:prstGeom prst="rect">
            <a:avLst/>
          </a:prstGeom>
          <a:noFill/>
        </p:spPr>
        <p:txBody>
          <a:bodyPr wrap="square" rtlCol="0">
            <a:spAutoFit/>
          </a:bodyPr>
          <a:lstStyle/>
          <a:p>
            <a:pPr algn="ctr"/>
            <a:r>
              <a:rPr lang="en-US" sz="2400" u="sng" dirty="0" smtClean="0">
                <a:solidFill>
                  <a:srgbClr val="00CCFF"/>
                </a:solidFill>
                <a:latin typeface="Calibri" panose="020F0502020204030204" pitchFamily="34" charset="0"/>
              </a:rPr>
              <a:t>Historically</a:t>
            </a:r>
            <a:r>
              <a:rPr lang="en-US" sz="2400" dirty="0" smtClean="0">
                <a:solidFill>
                  <a:srgbClr val="00CCFF"/>
                </a:solidFill>
                <a:latin typeface="Calibri" panose="020F0502020204030204" pitchFamily="34" charset="0"/>
              </a:rPr>
              <a:t>:</a:t>
            </a:r>
          </a:p>
          <a:p>
            <a:pPr algn="ctr"/>
            <a:endParaRPr lang="en-US" sz="1600" dirty="0" smtClean="0">
              <a:solidFill>
                <a:srgbClr val="00CCFF"/>
              </a:solidFill>
              <a:latin typeface="Calibri" panose="020F0502020204030204" pitchFamily="34" charset="0"/>
            </a:endParaRPr>
          </a:p>
          <a:p>
            <a:pPr algn="ctr"/>
            <a:r>
              <a:rPr lang="en-US" sz="2000" dirty="0" smtClean="0">
                <a:solidFill>
                  <a:srgbClr val="00CCFF"/>
                </a:solidFill>
                <a:latin typeface="Calibri" panose="020F0502020204030204" pitchFamily="34" charset="0"/>
              </a:rPr>
              <a:t>Pooled  length distributions</a:t>
            </a:r>
          </a:p>
          <a:p>
            <a:pPr algn="ctr"/>
            <a:r>
              <a:rPr lang="en-US" sz="2000" dirty="0" smtClean="0">
                <a:solidFill>
                  <a:srgbClr val="00CCFF"/>
                </a:solidFill>
                <a:latin typeface="Calibri" panose="020F0502020204030204" pitchFamily="34" charset="0"/>
              </a:rPr>
              <a:t>Just pollock</a:t>
            </a:r>
          </a:p>
          <a:p>
            <a:pPr algn="ctr"/>
            <a:r>
              <a:rPr lang="en-US" sz="2000" dirty="0" smtClean="0">
                <a:solidFill>
                  <a:srgbClr val="00CCFF"/>
                </a:solidFill>
                <a:latin typeface="Calibri" panose="020F0502020204030204" pitchFamily="34" charset="0"/>
              </a:rPr>
              <a:t>No </a:t>
            </a:r>
            <a:r>
              <a:rPr lang="en-US" sz="2000" dirty="0">
                <a:solidFill>
                  <a:srgbClr val="00CCFF"/>
                </a:solidFill>
                <a:latin typeface="Calibri" panose="020F0502020204030204" pitchFamily="34" charset="0"/>
              </a:rPr>
              <a:t>net selectivity</a:t>
            </a:r>
          </a:p>
          <a:p>
            <a:pPr algn="ctr"/>
            <a:endParaRPr lang="en-US" sz="2000" dirty="0" smtClean="0">
              <a:solidFill>
                <a:srgbClr val="00CCFF"/>
              </a:solidFill>
              <a:latin typeface="Calibri" panose="020F0502020204030204" pitchFamily="34" charset="0"/>
            </a:endParaRPr>
          </a:p>
          <a:p>
            <a:pPr algn="ctr"/>
            <a:endParaRPr lang="en-US" sz="2600" dirty="0" smtClean="0">
              <a:solidFill>
                <a:srgbClr val="00CCFF"/>
              </a:solidFill>
              <a:latin typeface="Calibri" panose="020F0502020204030204" pitchFamily="34" charset="0"/>
            </a:endParaRPr>
          </a:p>
        </p:txBody>
      </p:sp>
    </p:spTree>
    <p:extLst>
      <p:ext uri="{BB962C8B-B14F-4D97-AF65-F5344CB8AC3E}">
        <p14:creationId xmlns:p14="http://schemas.microsoft.com/office/powerpoint/2010/main" val="22372844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31872" y="305232"/>
            <a:ext cx="4207042" cy="461665"/>
          </a:xfrm>
          <a:prstGeom prst="rect">
            <a:avLst/>
          </a:prstGeom>
          <a:noFill/>
        </p:spPr>
        <p:txBody>
          <a:bodyPr wrap="square" rtlCol="0">
            <a:spAutoFit/>
          </a:bodyPr>
          <a:lstStyle/>
          <a:p>
            <a:pPr algn="ctr"/>
            <a:r>
              <a:rPr lang="en-US" sz="2400" u="sng" dirty="0" smtClean="0">
                <a:solidFill>
                  <a:srgbClr val="92D050"/>
                </a:solidFill>
                <a:latin typeface="Calibri" panose="020F0502020204030204" pitchFamily="34" charset="0"/>
              </a:rPr>
              <a:t>2020 Analysis changes </a:t>
            </a:r>
            <a:r>
              <a:rPr lang="en-US" sz="2400" dirty="0" smtClean="0">
                <a:solidFill>
                  <a:srgbClr val="92D050"/>
                </a:solidFill>
                <a:latin typeface="Calibri" panose="020F0502020204030204" pitchFamily="34" charset="0"/>
              </a:rPr>
              <a:t>:</a:t>
            </a:r>
          </a:p>
        </p:txBody>
      </p:sp>
      <p:sp>
        <p:nvSpPr>
          <p:cNvPr id="14" name="Rectangle 13"/>
          <p:cNvSpPr/>
          <p:nvPr/>
        </p:nvSpPr>
        <p:spPr>
          <a:xfrm>
            <a:off x="6402949" y="323404"/>
            <a:ext cx="1415772" cy="461665"/>
          </a:xfrm>
          <a:prstGeom prst="rect">
            <a:avLst/>
          </a:prstGeom>
        </p:spPr>
        <p:txBody>
          <a:bodyPr wrap="none">
            <a:spAutoFit/>
          </a:bodyPr>
          <a:lstStyle/>
          <a:p>
            <a:r>
              <a:rPr lang="en-US" sz="2400" b="1" u="sng" dirty="0" smtClean="0">
                <a:solidFill>
                  <a:srgbClr val="92D050"/>
                </a:solidFill>
              </a:rPr>
              <a:t>Biomass t</a:t>
            </a:r>
            <a:endParaRPr lang="en-US" sz="2400" b="1" u="sng" dirty="0">
              <a:solidFill>
                <a:srgbClr val="92D050"/>
              </a:solidFill>
            </a:endParaRPr>
          </a:p>
        </p:txBody>
      </p:sp>
      <p:sp>
        <p:nvSpPr>
          <p:cNvPr id="17" name="Right Arrow 16"/>
          <p:cNvSpPr/>
          <p:nvPr/>
        </p:nvSpPr>
        <p:spPr>
          <a:xfrm>
            <a:off x="4759878" y="1213739"/>
            <a:ext cx="978408" cy="285170"/>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18603" y="1171270"/>
            <a:ext cx="1784463" cy="400110"/>
          </a:xfrm>
          <a:prstGeom prst="rect">
            <a:avLst/>
          </a:prstGeom>
        </p:spPr>
        <p:txBody>
          <a:bodyPr wrap="none">
            <a:spAutoFit/>
          </a:bodyPr>
          <a:lstStyle/>
          <a:p>
            <a:r>
              <a:rPr lang="en-US" sz="2000" b="1" dirty="0">
                <a:solidFill>
                  <a:srgbClr val="92D050"/>
                </a:solidFill>
              </a:rPr>
              <a:t>345 thousand t</a:t>
            </a:r>
          </a:p>
        </p:txBody>
      </p:sp>
      <p:sp>
        <p:nvSpPr>
          <p:cNvPr id="19" name="TextBox 18"/>
          <p:cNvSpPr txBox="1"/>
          <p:nvPr/>
        </p:nvSpPr>
        <p:spPr>
          <a:xfrm>
            <a:off x="1338309" y="845809"/>
            <a:ext cx="3079540" cy="1015663"/>
          </a:xfrm>
          <a:prstGeom prst="rect">
            <a:avLst/>
          </a:prstGeom>
          <a:noFill/>
        </p:spPr>
        <p:txBody>
          <a:bodyPr wrap="square" rtlCol="0">
            <a:spAutoFit/>
          </a:bodyPr>
          <a:lstStyle/>
          <a:p>
            <a:pPr algn="ctr"/>
            <a:r>
              <a:rPr lang="en-US" sz="2000" dirty="0">
                <a:solidFill>
                  <a:srgbClr val="92D050"/>
                </a:solidFill>
                <a:latin typeface="Calibri" panose="020F0502020204030204" pitchFamily="34" charset="0"/>
              </a:rPr>
              <a:t>Nearest haul</a:t>
            </a:r>
          </a:p>
          <a:p>
            <a:pPr algn="ctr"/>
            <a:r>
              <a:rPr lang="en-US" sz="2000" dirty="0" smtClean="0">
                <a:solidFill>
                  <a:srgbClr val="92D050"/>
                </a:solidFill>
                <a:latin typeface="Calibri" panose="020F0502020204030204" pitchFamily="34" charset="0"/>
              </a:rPr>
              <a:t>Not just pollock</a:t>
            </a:r>
          </a:p>
          <a:p>
            <a:pPr algn="ctr"/>
            <a:r>
              <a:rPr lang="en-US" sz="2000" dirty="0">
                <a:solidFill>
                  <a:srgbClr val="92D050"/>
                </a:solidFill>
                <a:latin typeface="Calibri" panose="020F0502020204030204" pitchFamily="34" charset="0"/>
              </a:rPr>
              <a:t>Net </a:t>
            </a:r>
            <a:r>
              <a:rPr lang="en-US" sz="2000" dirty="0" smtClean="0">
                <a:solidFill>
                  <a:srgbClr val="92D050"/>
                </a:solidFill>
                <a:latin typeface="Calibri" panose="020F0502020204030204" pitchFamily="34" charset="0"/>
              </a:rPr>
              <a:t>selectivity</a:t>
            </a:r>
            <a:endParaRPr lang="en-US" sz="2000" dirty="0">
              <a:solidFill>
                <a:srgbClr val="92D050"/>
              </a:solidFill>
              <a:latin typeface="Calibri" panose="020F0502020204030204" pitchFamily="34" charset="0"/>
            </a:endParaRPr>
          </a:p>
        </p:txBody>
      </p:sp>
    </p:spTree>
    <p:extLst>
      <p:ext uri="{BB962C8B-B14F-4D97-AF65-F5344CB8AC3E}">
        <p14:creationId xmlns:p14="http://schemas.microsoft.com/office/powerpoint/2010/main" val="3074644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31872" y="305232"/>
            <a:ext cx="4207042" cy="461665"/>
          </a:xfrm>
          <a:prstGeom prst="rect">
            <a:avLst/>
          </a:prstGeom>
          <a:noFill/>
        </p:spPr>
        <p:txBody>
          <a:bodyPr wrap="square" rtlCol="0">
            <a:spAutoFit/>
          </a:bodyPr>
          <a:lstStyle/>
          <a:p>
            <a:pPr algn="ctr"/>
            <a:r>
              <a:rPr lang="en-US" sz="2400" u="sng" dirty="0" smtClean="0">
                <a:solidFill>
                  <a:srgbClr val="92D050"/>
                </a:solidFill>
                <a:latin typeface="Calibri" panose="020F0502020204030204" pitchFamily="34" charset="0"/>
              </a:rPr>
              <a:t>2020 Analysis changes </a:t>
            </a:r>
            <a:r>
              <a:rPr lang="en-US" sz="2400" dirty="0" smtClean="0">
                <a:solidFill>
                  <a:srgbClr val="92D050"/>
                </a:solidFill>
                <a:latin typeface="Calibri" panose="020F0502020204030204" pitchFamily="34" charset="0"/>
              </a:rPr>
              <a:t>:</a:t>
            </a:r>
          </a:p>
        </p:txBody>
      </p:sp>
      <p:sp>
        <p:nvSpPr>
          <p:cNvPr id="2" name="Right Arrow 1"/>
          <p:cNvSpPr/>
          <p:nvPr/>
        </p:nvSpPr>
        <p:spPr>
          <a:xfrm>
            <a:off x="4759878" y="1213739"/>
            <a:ext cx="978408" cy="285170"/>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218603" y="1171270"/>
            <a:ext cx="1784463" cy="400110"/>
          </a:xfrm>
          <a:prstGeom prst="rect">
            <a:avLst/>
          </a:prstGeom>
        </p:spPr>
        <p:txBody>
          <a:bodyPr wrap="none">
            <a:spAutoFit/>
          </a:bodyPr>
          <a:lstStyle/>
          <a:p>
            <a:r>
              <a:rPr lang="en-US" sz="2000" b="1" dirty="0">
                <a:solidFill>
                  <a:srgbClr val="92D050"/>
                </a:solidFill>
              </a:rPr>
              <a:t>345 thousand t</a:t>
            </a:r>
          </a:p>
        </p:txBody>
      </p:sp>
      <p:sp>
        <p:nvSpPr>
          <p:cNvPr id="14" name="Rectangle 13"/>
          <p:cNvSpPr/>
          <p:nvPr/>
        </p:nvSpPr>
        <p:spPr>
          <a:xfrm>
            <a:off x="6402949" y="323404"/>
            <a:ext cx="1415772" cy="461665"/>
          </a:xfrm>
          <a:prstGeom prst="rect">
            <a:avLst/>
          </a:prstGeom>
        </p:spPr>
        <p:txBody>
          <a:bodyPr wrap="none">
            <a:spAutoFit/>
          </a:bodyPr>
          <a:lstStyle/>
          <a:p>
            <a:r>
              <a:rPr lang="en-US" sz="2400" b="1" u="sng" dirty="0" smtClean="0">
                <a:solidFill>
                  <a:srgbClr val="92D050"/>
                </a:solidFill>
              </a:rPr>
              <a:t>Biomass t</a:t>
            </a:r>
            <a:endParaRPr lang="en-US" sz="2400" b="1" u="sng" dirty="0">
              <a:solidFill>
                <a:srgbClr val="92D050"/>
              </a:solidFill>
            </a:endParaRPr>
          </a:p>
        </p:txBody>
      </p:sp>
      <p:sp>
        <p:nvSpPr>
          <p:cNvPr id="21" name="TextBox 20"/>
          <p:cNvSpPr txBox="1"/>
          <p:nvPr/>
        </p:nvSpPr>
        <p:spPr>
          <a:xfrm>
            <a:off x="1338309" y="845809"/>
            <a:ext cx="3079540" cy="1015663"/>
          </a:xfrm>
          <a:prstGeom prst="rect">
            <a:avLst/>
          </a:prstGeom>
          <a:noFill/>
        </p:spPr>
        <p:txBody>
          <a:bodyPr wrap="square" rtlCol="0">
            <a:spAutoFit/>
          </a:bodyPr>
          <a:lstStyle/>
          <a:p>
            <a:pPr algn="ctr"/>
            <a:r>
              <a:rPr lang="en-US" sz="2000" dirty="0">
                <a:solidFill>
                  <a:srgbClr val="92D050"/>
                </a:solidFill>
                <a:latin typeface="Calibri" panose="020F0502020204030204" pitchFamily="34" charset="0"/>
              </a:rPr>
              <a:t>Nearest haul</a:t>
            </a:r>
          </a:p>
          <a:p>
            <a:pPr algn="ctr"/>
            <a:r>
              <a:rPr lang="en-US" sz="2000" dirty="0" smtClean="0">
                <a:solidFill>
                  <a:srgbClr val="92D050"/>
                </a:solidFill>
                <a:latin typeface="Calibri" panose="020F0502020204030204" pitchFamily="34" charset="0"/>
              </a:rPr>
              <a:t>Not just pollock</a:t>
            </a:r>
          </a:p>
          <a:p>
            <a:pPr algn="ctr"/>
            <a:r>
              <a:rPr lang="en-US" sz="2000" dirty="0">
                <a:solidFill>
                  <a:srgbClr val="92D050"/>
                </a:solidFill>
                <a:latin typeface="Calibri" panose="020F0502020204030204" pitchFamily="34" charset="0"/>
              </a:rPr>
              <a:t>Net </a:t>
            </a:r>
            <a:r>
              <a:rPr lang="en-US" sz="2000" dirty="0" smtClean="0">
                <a:solidFill>
                  <a:srgbClr val="92D050"/>
                </a:solidFill>
                <a:latin typeface="Calibri" panose="020F0502020204030204" pitchFamily="34" charset="0"/>
              </a:rPr>
              <a:t>selectivity</a:t>
            </a:r>
            <a:endParaRPr lang="en-US" sz="2000" dirty="0">
              <a:solidFill>
                <a:srgbClr val="92D050"/>
              </a:solidFill>
              <a:latin typeface="Calibri" panose="020F0502020204030204" pitchFamily="34" charset="0"/>
            </a:endParaRPr>
          </a:p>
        </p:txBody>
      </p:sp>
      <p:pic>
        <p:nvPicPr>
          <p:cNvPr id="10" name="Picture 9"/>
          <p:cNvPicPr>
            <a:picLocks noChangeAspect="1"/>
          </p:cNvPicPr>
          <p:nvPr/>
        </p:nvPicPr>
        <p:blipFill>
          <a:blip r:embed="rId3"/>
          <a:stretch>
            <a:fillRect/>
          </a:stretch>
        </p:blipFill>
        <p:spPr>
          <a:xfrm>
            <a:off x="1215267" y="2193038"/>
            <a:ext cx="6405164" cy="4464067"/>
          </a:xfrm>
          <a:prstGeom prst="rect">
            <a:avLst/>
          </a:prstGeom>
        </p:spPr>
      </p:pic>
    </p:spTree>
    <p:extLst>
      <p:ext uri="{BB962C8B-B14F-4D97-AF65-F5344CB8AC3E}">
        <p14:creationId xmlns:p14="http://schemas.microsoft.com/office/powerpoint/2010/main" val="20897465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228600"/>
            <a:ext cx="7467600" cy="6275665"/>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409700" y="685800"/>
            <a:ext cx="6819900" cy="5170646"/>
          </a:xfrm>
          <a:prstGeom prst="rect">
            <a:avLst/>
          </a:prstGeom>
        </p:spPr>
        <p:txBody>
          <a:bodyPr wrap="square">
            <a:spAutoFit/>
          </a:bodyPr>
          <a:lstStyle/>
          <a:p>
            <a:r>
              <a:rPr lang="en-US" sz="2400" b="1" dirty="0" smtClean="0"/>
              <a:t>Summary</a:t>
            </a:r>
          </a:p>
          <a:p>
            <a:endParaRPr lang="en-US" b="1" dirty="0"/>
          </a:p>
          <a:p>
            <a:pPr marL="285750" indent="-285750">
              <a:buFont typeface="Arial" panose="020B0604020202020204" pitchFamily="34" charset="0"/>
              <a:buChar char="•"/>
            </a:pPr>
            <a:r>
              <a:rPr lang="en-US" sz="1600" dirty="0" smtClean="0"/>
              <a:t>We found the LFS net to be an asset during our February cruise in that it was easier to deploy and retrieve in rough weather, and it is comparable to the AWT for catching adult pollock </a:t>
            </a:r>
            <a:endParaRPr lang="en-US" sz="1600" dirty="0"/>
          </a:p>
          <a:p>
            <a:pPr marL="285750" indent="-285750">
              <a:buFont typeface="Arial" panose="020B0604020202020204" pitchFamily="34" charset="0"/>
              <a:buChar char="•"/>
            </a:pPr>
            <a:endParaRPr lang="en-US" sz="1600" dirty="0" smtClean="0"/>
          </a:p>
          <a:p>
            <a:pPr marL="285750" indent="-285750">
              <a:buFont typeface="Arial" panose="020B0604020202020204" pitchFamily="34" charset="0"/>
              <a:buChar char="•"/>
            </a:pPr>
            <a:r>
              <a:rPr lang="en-US" sz="1600" dirty="0" smtClean="0"/>
              <a:t>Most female pollock were pre-spawning suggesting survey timing was good </a:t>
            </a:r>
          </a:p>
          <a:p>
            <a:pPr marL="285750" indent="-285750">
              <a:buFont typeface="Arial" panose="020B0604020202020204" pitchFamily="34" charset="0"/>
              <a:buChar char="•"/>
            </a:pPr>
            <a:endParaRPr lang="en-US" sz="1600" dirty="0" smtClean="0"/>
          </a:p>
          <a:p>
            <a:pPr marL="285750" indent="-285750">
              <a:buFont typeface="Arial" panose="020B0604020202020204" pitchFamily="34" charset="0"/>
              <a:buChar char="•"/>
            </a:pPr>
            <a:r>
              <a:rPr lang="en-US" sz="1600" dirty="0" smtClean="0"/>
              <a:t>Pollock were concentrated in the Samalga region</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smtClean="0"/>
              <a:t>Improved analysis includes: </a:t>
            </a:r>
          </a:p>
          <a:p>
            <a:r>
              <a:rPr lang="en-US" sz="1600" dirty="0" smtClean="0"/>
              <a:t>	Nearest-haul approach allowing us to account for other species 	contributing to </a:t>
            </a:r>
            <a:r>
              <a:rPr lang="en-US" sz="1600" dirty="0"/>
              <a:t>the backscatter, </a:t>
            </a:r>
            <a:r>
              <a:rPr lang="en-US" sz="1600" dirty="0" smtClean="0"/>
              <a:t>and </a:t>
            </a:r>
            <a:r>
              <a:rPr lang="en-US" sz="1600" dirty="0"/>
              <a:t>Net selectivity </a:t>
            </a:r>
            <a:r>
              <a:rPr lang="en-US" sz="1600" dirty="0" smtClean="0"/>
              <a:t>corrections</a:t>
            </a:r>
            <a:endParaRPr lang="en-US" sz="1600" dirty="0"/>
          </a:p>
          <a:p>
            <a:pPr marL="285750" indent="-285750">
              <a:buFont typeface="Arial" panose="020B0604020202020204" pitchFamily="34" charset="0"/>
              <a:buChar char="•"/>
            </a:pPr>
            <a:endParaRPr lang="en-US" sz="1600" dirty="0" smtClean="0"/>
          </a:p>
          <a:p>
            <a:pPr marL="285750" indent="-285750">
              <a:buFont typeface="Arial" panose="020B0604020202020204" pitchFamily="34" charset="0"/>
              <a:buChar char="•"/>
            </a:pPr>
            <a:r>
              <a:rPr lang="en-US" sz="1600" dirty="0" smtClean="0"/>
              <a:t>Pollock abundance was estimated at 350 million fish</a:t>
            </a:r>
            <a:r>
              <a:rPr lang="en-US" sz="1600" dirty="0"/>
              <a:t>, </a:t>
            </a:r>
            <a:r>
              <a:rPr lang="en-US" sz="1600" dirty="0" smtClean="0"/>
              <a:t>with the biomass at 345 thousand t</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smtClean="0"/>
              <a:t>2020 biomass 48 % decrease from 2018</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smtClean="0"/>
              <a:t>Next Bogoslof survey is planned for 2022</a:t>
            </a:r>
            <a:endParaRPr lang="en-US" sz="1600" dirty="0"/>
          </a:p>
        </p:txBody>
      </p:sp>
    </p:spTree>
    <p:extLst>
      <p:ext uri="{BB962C8B-B14F-4D97-AF65-F5344CB8AC3E}">
        <p14:creationId xmlns:p14="http://schemas.microsoft.com/office/powerpoint/2010/main" val="34243878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0431"/>
            <a:ext cx="9427833" cy="6657569"/>
          </a:xfrm>
          <a:prstGeom prst="rect">
            <a:avLst/>
          </a:prstGeom>
        </p:spPr>
      </p:pic>
      <p:sp>
        <p:nvSpPr>
          <p:cNvPr id="3" name="Rectangle 2"/>
          <p:cNvSpPr/>
          <p:nvPr/>
        </p:nvSpPr>
        <p:spPr>
          <a:xfrm>
            <a:off x="3573121" y="1066800"/>
            <a:ext cx="2281587" cy="584775"/>
          </a:xfrm>
          <a:prstGeom prst="rect">
            <a:avLst/>
          </a:prstGeom>
        </p:spPr>
        <p:txBody>
          <a:bodyPr wrap="none">
            <a:spAutoFit/>
          </a:bodyPr>
          <a:lstStyle/>
          <a:p>
            <a:r>
              <a:rPr lang="en-US" sz="3200" b="1" dirty="0" smtClean="0">
                <a:solidFill>
                  <a:schemeClr val="accent1">
                    <a:lumMod val="75000"/>
                  </a:schemeClr>
                </a:solidFill>
              </a:rPr>
              <a:t>Questions??</a:t>
            </a:r>
            <a:endParaRPr lang="en-US" sz="3200" b="1" dirty="0">
              <a:solidFill>
                <a:schemeClr val="accent1">
                  <a:lumMod val="75000"/>
                </a:schemeClr>
              </a:solidFill>
            </a:endParaRPr>
          </a:p>
        </p:txBody>
      </p:sp>
      <p:sp>
        <p:nvSpPr>
          <p:cNvPr id="4" name="Rectangle 3"/>
          <p:cNvSpPr/>
          <p:nvPr/>
        </p:nvSpPr>
        <p:spPr>
          <a:xfrm>
            <a:off x="7696200" y="6604084"/>
            <a:ext cx="1669047" cy="253916"/>
          </a:xfrm>
          <a:prstGeom prst="rect">
            <a:avLst/>
          </a:prstGeom>
        </p:spPr>
        <p:txBody>
          <a:bodyPr wrap="none">
            <a:spAutoFit/>
          </a:bodyPr>
          <a:lstStyle/>
          <a:p>
            <a:r>
              <a:rPr lang="en-US" sz="1050" b="1" dirty="0" smtClean="0">
                <a:solidFill>
                  <a:schemeClr val="accent1">
                    <a:lumMod val="75000"/>
                  </a:schemeClr>
                </a:solidFill>
              </a:rPr>
              <a:t>Photo by Matthew Phillips</a:t>
            </a:r>
            <a:endParaRPr lang="en-US" sz="1050" b="1" dirty="0">
              <a:solidFill>
                <a:schemeClr val="accent1">
                  <a:lumMod val="75000"/>
                </a:schemeClr>
              </a:solidFill>
            </a:endParaRPr>
          </a:p>
        </p:txBody>
      </p:sp>
    </p:spTree>
    <p:extLst>
      <p:ext uri="{BB962C8B-B14F-4D97-AF65-F5344CB8AC3E}">
        <p14:creationId xmlns:p14="http://schemas.microsoft.com/office/powerpoint/2010/main" val="13077855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70155" y="762000"/>
            <a:ext cx="2590800" cy="2277547"/>
          </a:xfrm>
          <a:prstGeom prst="rect">
            <a:avLst/>
          </a:prstGeom>
          <a:noFill/>
        </p:spPr>
        <p:txBody>
          <a:bodyPr wrap="square" rtlCol="0">
            <a:spAutoFit/>
          </a:bodyPr>
          <a:lstStyle/>
          <a:p>
            <a:pPr algn="ctr"/>
            <a:r>
              <a:rPr lang="en-US" sz="2400" u="sng" dirty="0" smtClean="0">
                <a:solidFill>
                  <a:schemeClr val="accent4"/>
                </a:solidFill>
                <a:latin typeface="Calibri" panose="020F0502020204030204" pitchFamily="34" charset="0"/>
              </a:rPr>
              <a:t>2020</a:t>
            </a:r>
            <a:endParaRPr lang="en-US" sz="2400" dirty="0" smtClean="0">
              <a:solidFill>
                <a:schemeClr val="accent4"/>
              </a:solidFill>
              <a:latin typeface="Calibri" panose="020F0502020204030204" pitchFamily="34" charset="0"/>
            </a:endParaRPr>
          </a:p>
          <a:p>
            <a:pPr algn="ctr"/>
            <a:endParaRPr lang="en-US" sz="1200" dirty="0" smtClean="0">
              <a:solidFill>
                <a:schemeClr val="accent4"/>
              </a:solidFill>
              <a:latin typeface="Calibri" panose="020F0502020204030204" pitchFamily="34" charset="0"/>
            </a:endParaRPr>
          </a:p>
          <a:p>
            <a:pPr algn="ctr"/>
            <a:r>
              <a:rPr lang="en-US" sz="2000" dirty="0" smtClean="0">
                <a:solidFill>
                  <a:schemeClr val="accent4"/>
                </a:solidFill>
                <a:latin typeface="Calibri" panose="020F0502020204030204" pitchFamily="34" charset="0"/>
              </a:rPr>
              <a:t>Nearest haul uses individual length samples for single interval</a:t>
            </a:r>
          </a:p>
          <a:p>
            <a:pPr algn="ctr"/>
            <a:endParaRPr lang="en-US" sz="2600" dirty="0" smtClean="0">
              <a:solidFill>
                <a:schemeClr val="accent4"/>
              </a:solidFill>
              <a:latin typeface="Calibri" panose="020F0502020204030204" pitchFamily="34" charset="0"/>
            </a:endParaRPr>
          </a:p>
        </p:txBody>
      </p:sp>
      <p:sp>
        <p:nvSpPr>
          <p:cNvPr id="4" name="TextBox 3"/>
          <p:cNvSpPr txBox="1"/>
          <p:nvPr/>
        </p:nvSpPr>
        <p:spPr>
          <a:xfrm>
            <a:off x="1219200" y="3733800"/>
            <a:ext cx="2133600" cy="1569660"/>
          </a:xfrm>
          <a:prstGeom prst="rect">
            <a:avLst/>
          </a:prstGeom>
          <a:noFill/>
        </p:spPr>
        <p:txBody>
          <a:bodyPr wrap="square" rtlCol="0">
            <a:spAutoFit/>
          </a:bodyPr>
          <a:lstStyle/>
          <a:p>
            <a:pPr algn="ctr"/>
            <a:r>
              <a:rPr lang="en-US" sz="2400" u="sng" dirty="0" smtClean="0">
                <a:solidFill>
                  <a:srgbClr val="00CCFF"/>
                </a:solidFill>
                <a:latin typeface="Calibri" panose="020F0502020204030204" pitchFamily="34" charset="0"/>
              </a:rPr>
              <a:t>Historically</a:t>
            </a:r>
            <a:endParaRPr lang="en-US" sz="2400" dirty="0" smtClean="0">
              <a:solidFill>
                <a:srgbClr val="00CCFF"/>
              </a:solidFill>
              <a:latin typeface="Calibri" panose="020F0502020204030204" pitchFamily="34" charset="0"/>
            </a:endParaRPr>
          </a:p>
          <a:p>
            <a:pPr algn="ctr"/>
            <a:endParaRPr lang="en-US" sz="1200" dirty="0" smtClean="0">
              <a:solidFill>
                <a:srgbClr val="00CCFF"/>
              </a:solidFill>
              <a:latin typeface="Calibri" panose="020F0502020204030204" pitchFamily="34" charset="0"/>
            </a:endParaRPr>
          </a:p>
          <a:p>
            <a:pPr algn="ctr"/>
            <a:r>
              <a:rPr lang="en-US" sz="2000" dirty="0" smtClean="0">
                <a:solidFill>
                  <a:srgbClr val="00CCFF"/>
                </a:solidFill>
                <a:latin typeface="Calibri" panose="020F0502020204030204" pitchFamily="34" charset="0"/>
              </a:rPr>
              <a:t>Pooled length samples applied across broad area</a:t>
            </a:r>
            <a:endParaRPr lang="en-US" sz="2600" dirty="0" smtClean="0">
              <a:solidFill>
                <a:srgbClr val="00CCFF"/>
              </a:solidFill>
              <a:latin typeface="Calibri" panose="020F050202020403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026" y="304800"/>
            <a:ext cx="3767328" cy="282549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62400" y="3505200"/>
            <a:ext cx="3764121" cy="2823091"/>
          </a:xfrm>
          <a:prstGeom prst="rect">
            <a:avLst/>
          </a:prstGeom>
        </p:spPr>
      </p:pic>
    </p:spTree>
    <p:extLst>
      <p:ext uri="{BB962C8B-B14F-4D97-AF65-F5344CB8AC3E}">
        <p14:creationId xmlns:p14="http://schemas.microsoft.com/office/powerpoint/2010/main" val="18798166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00" y="152400"/>
            <a:ext cx="5181600" cy="6477000"/>
          </a:xfrm>
          <a:prstGeom prst="rect">
            <a:avLst/>
          </a:prstGeom>
        </p:spPr>
      </p:pic>
    </p:spTree>
    <p:extLst>
      <p:ext uri="{BB962C8B-B14F-4D97-AF65-F5344CB8AC3E}">
        <p14:creationId xmlns:p14="http://schemas.microsoft.com/office/powerpoint/2010/main" val="42884812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00" y="3580888"/>
            <a:ext cx="5029200" cy="3364076"/>
          </a:xfrm>
          <a:prstGeom prst="rect">
            <a:avLst/>
          </a:prstGeom>
        </p:spPr>
      </p:pic>
      <p:pic>
        <p:nvPicPr>
          <p:cNvPr id="5" name="Picture 4"/>
          <p:cNvPicPr>
            <a:picLocks noChangeAspect="1"/>
          </p:cNvPicPr>
          <p:nvPr/>
        </p:nvPicPr>
        <p:blipFill>
          <a:blip r:embed="rId4"/>
          <a:stretch>
            <a:fillRect/>
          </a:stretch>
        </p:blipFill>
        <p:spPr>
          <a:xfrm>
            <a:off x="2057400" y="152400"/>
            <a:ext cx="5061973" cy="3530430"/>
          </a:xfrm>
          <a:prstGeom prst="rect">
            <a:avLst/>
          </a:prstGeom>
        </p:spPr>
      </p:pic>
    </p:spTree>
    <p:extLst>
      <p:ext uri="{BB962C8B-B14F-4D97-AF65-F5344CB8AC3E}">
        <p14:creationId xmlns:p14="http://schemas.microsoft.com/office/powerpoint/2010/main" val="20795861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907981" y="395139"/>
            <a:ext cx="1760955" cy="646331"/>
          </a:xfrm>
          <a:prstGeom prst="rect">
            <a:avLst/>
          </a:prstGeom>
          <a:noFill/>
        </p:spPr>
        <p:txBody>
          <a:bodyPr wrap="square" rtlCol="0">
            <a:spAutoFit/>
          </a:bodyPr>
          <a:lstStyle/>
          <a:p>
            <a:r>
              <a:rPr lang="en-US" dirty="0" smtClean="0">
                <a:solidFill>
                  <a:schemeClr val="bg1"/>
                </a:solidFill>
                <a:latin typeface="+mn-lt"/>
              </a:rPr>
              <a:t>Central Bering Sea Specific area</a:t>
            </a:r>
            <a:endParaRPr lang="en-US" dirty="0">
              <a:solidFill>
                <a:schemeClr val="bg1"/>
              </a:solidFill>
              <a:latin typeface="+mn-lt"/>
            </a:endParaRPr>
          </a:p>
        </p:txBody>
      </p:sp>
      <p:sp>
        <p:nvSpPr>
          <p:cNvPr id="6" name="TextBox 5"/>
          <p:cNvSpPr txBox="1"/>
          <p:nvPr/>
        </p:nvSpPr>
        <p:spPr>
          <a:xfrm>
            <a:off x="642731" y="1115400"/>
            <a:ext cx="7315199" cy="492443"/>
          </a:xfrm>
          <a:prstGeom prst="rect">
            <a:avLst/>
          </a:prstGeom>
          <a:noFill/>
        </p:spPr>
        <p:txBody>
          <a:bodyPr wrap="square" rtlCol="0">
            <a:spAutoFit/>
          </a:bodyPr>
          <a:lstStyle/>
          <a:p>
            <a:pPr algn="ctr"/>
            <a:r>
              <a:rPr lang="en-US" sz="2600" dirty="0" smtClean="0">
                <a:latin typeface="Calibri" panose="020F0502020204030204" pitchFamily="34" charset="0"/>
              </a:rPr>
              <a:t>AWT                                  and                             LFS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3601" y="1695025"/>
            <a:ext cx="3270378" cy="4360504"/>
          </a:xfrm>
          <a:prstGeom prst="rect">
            <a:avLst/>
          </a:prstGeom>
        </p:spPr>
      </p:pic>
      <p:sp>
        <p:nvSpPr>
          <p:cNvPr id="8" name="TextBox 7"/>
          <p:cNvSpPr txBox="1"/>
          <p:nvPr/>
        </p:nvSpPr>
        <p:spPr>
          <a:xfrm>
            <a:off x="1212781" y="292706"/>
            <a:ext cx="6712019" cy="492443"/>
          </a:xfrm>
          <a:prstGeom prst="rect">
            <a:avLst/>
          </a:prstGeom>
          <a:noFill/>
        </p:spPr>
        <p:txBody>
          <a:bodyPr wrap="square" rtlCol="0">
            <a:spAutoFit/>
          </a:bodyPr>
          <a:lstStyle/>
          <a:p>
            <a:pPr algn="ctr"/>
            <a:r>
              <a:rPr lang="en-US" sz="2600" dirty="0" smtClean="0">
                <a:latin typeface="Calibri" panose="020F0502020204030204" pitchFamily="34" charset="0"/>
              </a:rPr>
              <a:t>Midwater nets:</a:t>
            </a:r>
          </a:p>
        </p:txBody>
      </p:sp>
      <p:cxnSp>
        <p:nvCxnSpPr>
          <p:cNvPr id="4" name="Straight Arrow Connector 3"/>
          <p:cNvCxnSpPr/>
          <p:nvPr/>
        </p:nvCxnSpPr>
        <p:spPr>
          <a:xfrm>
            <a:off x="1788458" y="1621095"/>
            <a:ext cx="2250142" cy="2493705"/>
          </a:xfrm>
          <a:prstGeom prst="straightConnector1">
            <a:avLst/>
          </a:prstGeom>
          <a:ln w="254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5257800" y="1681773"/>
            <a:ext cx="1828800" cy="2433027"/>
          </a:xfrm>
          <a:prstGeom prst="straightConnector1">
            <a:avLst/>
          </a:prstGeom>
          <a:ln w="254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74961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907981" y="395139"/>
            <a:ext cx="1760955" cy="646331"/>
          </a:xfrm>
          <a:prstGeom prst="rect">
            <a:avLst/>
          </a:prstGeom>
          <a:noFill/>
        </p:spPr>
        <p:txBody>
          <a:bodyPr wrap="square" rtlCol="0">
            <a:spAutoFit/>
          </a:bodyPr>
          <a:lstStyle/>
          <a:p>
            <a:r>
              <a:rPr lang="en-US" dirty="0" smtClean="0">
                <a:solidFill>
                  <a:schemeClr val="bg1"/>
                </a:solidFill>
                <a:latin typeface="+mn-lt"/>
              </a:rPr>
              <a:t>Central Bering Sea Specific area</a:t>
            </a:r>
            <a:endParaRPr lang="en-US" dirty="0">
              <a:solidFill>
                <a:schemeClr val="bg1"/>
              </a:solidFill>
              <a:latin typeface="+mn-lt"/>
            </a:endParaRPr>
          </a:p>
        </p:txBody>
      </p:sp>
      <p:sp>
        <p:nvSpPr>
          <p:cNvPr id="6" name="TextBox 5"/>
          <p:cNvSpPr txBox="1"/>
          <p:nvPr/>
        </p:nvSpPr>
        <p:spPr>
          <a:xfrm>
            <a:off x="642731" y="1115400"/>
            <a:ext cx="7315199" cy="492443"/>
          </a:xfrm>
          <a:prstGeom prst="rect">
            <a:avLst/>
          </a:prstGeom>
          <a:noFill/>
        </p:spPr>
        <p:txBody>
          <a:bodyPr wrap="square" rtlCol="0">
            <a:spAutoFit/>
          </a:bodyPr>
          <a:lstStyle/>
          <a:p>
            <a:pPr algn="ctr"/>
            <a:r>
              <a:rPr lang="en-US" sz="2600" dirty="0" smtClean="0">
                <a:latin typeface="Calibri" panose="020F0502020204030204" pitchFamily="34" charset="0"/>
              </a:rPr>
              <a:t>AWT                                  and                             LFS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3601" y="1695025"/>
            <a:ext cx="3270378" cy="4360504"/>
          </a:xfrm>
          <a:prstGeom prst="rect">
            <a:avLst/>
          </a:prstGeom>
        </p:spPr>
      </p:pic>
      <p:sp>
        <p:nvSpPr>
          <p:cNvPr id="8" name="TextBox 7"/>
          <p:cNvSpPr txBox="1"/>
          <p:nvPr/>
        </p:nvSpPr>
        <p:spPr>
          <a:xfrm>
            <a:off x="1212781" y="292706"/>
            <a:ext cx="6712019" cy="492443"/>
          </a:xfrm>
          <a:prstGeom prst="rect">
            <a:avLst/>
          </a:prstGeom>
          <a:noFill/>
        </p:spPr>
        <p:txBody>
          <a:bodyPr wrap="square" rtlCol="0">
            <a:spAutoFit/>
          </a:bodyPr>
          <a:lstStyle/>
          <a:p>
            <a:pPr algn="ctr"/>
            <a:r>
              <a:rPr lang="en-US" sz="2600" dirty="0" smtClean="0">
                <a:latin typeface="Calibri" panose="020F0502020204030204" pitchFamily="34" charset="0"/>
              </a:rPr>
              <a:t>Midwater nets:</a:t>
            </a:r>
          </a:p>
        </p:txBody>
      </p:sp>
      <p:cxnSp>
        <p:nvCxnSpPr>
          <p:cNvPr id="4" name="Straight Arrow Connector 3"/>
          <p:cNvCxnSpPr/>
          <p:nvPr/>
        </p:nvCxnSpPr>
        <p:spPr>
          <a:xfrm>
            <a:off x="1788458" y="1621095"/>
            <a:ext cx="2250142" cy="2493705"/>
          </a:xfrm>
          <a:prstGeom prst="straightConnector1">
            <a:avLst/>
          </a:prstGeom>
          <a:ln w="254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5257800" y="1681773"/>
            <a:ext cx="1828800" cy="2433027"/>
          </a:xfrm>
          <a:prstGeom prst="straightConnector1">
            <a:avLst/>
          </a:prstGeom>
          <a:ln w="254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10884" y="2450871"/>
            <a:ext cx="2505342" cy="1938992"/>
          </a:xfrm>
          <a:prstGeom prst="rect">
            <a:avLst/>
          </a:prstGeom>
          <a:noFill/>
        </p:spPr>
        <p:txBody>
          <a:bodyPr wrap="square" rtlCol="0">
            <a:spAutoFit/>
          </a:bodyPr>
          <a:lstStyle/>
          <a:p>
            <a:pPr algn="ctr"/>
            <a:r>
              <a:rPr lang="en-US" sz="2400" dirty="0" smtClean="0">
                <a:latin typeface="Calibri" panose="020F0502020204030204" pitchFamily="34" charset="0"/>
              </a:rPr>
              <a:t>0.5 inch</a:t>
            </a:r>
          </a:p>
          <a:p>
            <a:pPr algn="ctr"/>
            <a:r>
              <a:rPr lang="en-US" sz="2400" dirty="0" smtClean="0">
                <a:latin typeface="Calibri" panose="020F0502020204030204" pitchFamily="34" charset="0"/>
              </a:rPr>
              <a:t>codend liner</a:t>
            </a:r>
          </a:p>
          <a:p>
            <a:pPr algn="ctr"/>
            <a:endParaRPr lang="en-US" sz="2400" dirty="0">
              <a:latin typeface="Calibri" panose="020F0502020204030204" pitchFamily="34" charset="0"/>
            </a:endParaRPr>
          </a:p>
          <a:p>
            <a:pPr algn="ctr"/>
            <a:r>
              <a:rPr lang="en-US" sz="2400" dirty="0" smtClean="0">
                <a:latin typeface="Calibri" panose="020F0502020204030204" pitchFamily="34" charset="0"/>
              </a:rPr>
              <a:t>30 m (avg)</a:t>
            </a:r>
          </a:p>
          <a:p>
            <a:pPr algn="ctr"/>
            <a:r>
              <a:rPr lang="en-US" sz="2400" dirty="0" smtClean="0">
                <a:latin typeface="Calibri" panose="020F0502020204030204" pitchFamily="34" charset="0"/>
              </a:rPr>
              <a:t>Vertical opening</a:t>
            </a:r>
          </a:p>
        </p:txBody>
      </p:sp>
    </p:spTree>
    <p:extLst>
      <p:ext uri="{BB962C8B-B14F-4D97-AF65-F5344CB8AC3E}">
        <p14:creationId xmlns:p14="http://schemas.microsoft.com/office/powerpoint/2010/main" val="28840459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907981" y="395139"/>
            <a:ext cx="1760955" cy="646331"/>
          </a:xfrm>
          <a:prstGeom prst="rect">
            <a:avLst/>
          </a:prstGeom>
          <a:noFill/>
        </p:spPr>
        <p:txBody>
          <a:bodyPr wrap="square" rtlCol="0">
            <a:spAutoFit/>
          </a:bodyPr>
          <a:lstStyle/>
          <a:p>
            <a:r>
              <a:rPr lang="en-US" dirty="0" smtClean="0">
                <a:solidFill>
                  <a:schemeClr val="bg1"/>
                </a:solidFill>
                <a:latin typeface="+mn-lt"/>
              </a:rPr>
              <a:t>Central Bering Sea Specific area</a:t>
            </a:r>
            <a:endParaRPr lang="en-US" dirty="0">
              <a:solidFill>
                <a:schemeClr val="bg1"/>
              </a:solidFill>
              <a:latin typeface="+mn-lt"/>
            </a:endParaRPr>
          </a:p>
        </p:txBody>
      </p:sp>
      <p:sp>
        <p:nvSpPr>
          <p:cNvPr id="6" name="TextBox 5"/>
          <p:cNvSpPr txBox="1"/>
          <p:nvPr/>
        </p:nvSpPr>
        <p:spPr>
          <a:xfrm>
            <a:off x="642731" y="1115400"/>
            <a:ext cx="7315199" cy="492443"/>
          </a:xfrm>
          <a:prstGeom prst="rect">
            <a:avLst/>
          </a:prstGeom>
          <a:noFill/>
        </p:spPr>
        <p:txBody>
          <a:bodyPr wrap="square" rtlCol="0">
            <a:spAutoFit/>
          </a:bodyPr>
          <a:lstStyle/>
          <a:p>
            <a:pPr algn="ctr"/>
            <a:r>
              <a:rPr lang="en-US" sz="2600" dirty="0" smtClean="0">
                <a:latin typeface="Calibri" panose="020F0502020204030204" pitchFamily="34" charset="0"/>
              </a:rPr>
              <a:t>AWT                                  and                             LFS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3601" y="1695025"/>
            <a:ext cx="3270378" cy="4360504"/>
          </a:xfrm>
          <a:prstGeom prst="rect">
            <a:avLst/>
          </a:prstGeom>
        </p:spPr>
      </p:pic>
      <p:sp>
        <p:nvSpPr>
          <p:cNvPr id="8" name="TextBox 7"/>
          <p:cNvSpPr txBox="1"/>
          <p:nvPr/>
        </p:nvSpPr>
        <p:spPr>
          <a:xfrm>
            <a:off x="1212781" y="292706"/>
            <a:ext cx="6712019" cy="492443"/>
          </a:xfrm>
          <a:prstGeom prst="rect">
            <a:avLst/>
          </a:prstGeom>
          <a:noFill/>
        </p:spPr>
        <p:txBody>
          <a:bodyPr wrap="square" rtlCol="0">
            <a:spAutoFit/>
          </a:bodyPr>
          <a:lstStyle/>
          <a:p>
            <a:pPr algn="ctr"/>
            <a:r>
              <a:rPr lang="en-US" sz="2600" dirty="0" smtClean="0">
                <a:latin typeface="Calibri" panose="020F0502020204030204" pitchFamily="34" charset="0"/>
              </a:rPr>
              <a:t>Midwater nets:</a:t>
            </a:r>
          </a:p>
        </p:txBody>
      </p:sp>
      <p:cxnSp>
        <p:nvCxnSpPr>
          <p:cNvPr id="4" name="Straight Arrow Connector 3"/>
          <p:cNvCxnSpPr/>
          <p:nvPr/>
        </p:nvCxnSpPr>
        <p:spPr>
          <a:xfrm>
            <a:off x="1788458" y="1621095"/>
            <a:ext cx="2250142" cy="2493705"/>
          </a:xfrm>
          <a:prstGeom prst="straightConnector1">
            <a:avLst/>
          </a:prstGeom>
          <a:ln w="254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5257800" y="1681773"/>
            <a:ext cx="1828800" cy="2433027"/>
          </a:xfrm>
          <a:prstGeom prst="straightConnector1">
            <a:avLst/>
          </a:prstGeom>
          <a:ln w="254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10884" y="2450871"/>
            <a:ext cx="2505342" cy="1938992"/>
          </a:xfrm>
          <a:prstGeom prst="rect">
            <a:avLst/>
          </a:prstGeom>
          <a:noFill/>
        </p:spPr>
        <p:txBody>
          <a:bodyPr wrap="square" rtlCol="0">
            <a:spAutoFit/>
          </a:bodyPr>
          <a:lstStyle/>
          <a:p>
            <a:pPr algn="ctr"/>
            <a:r>
              <a:rPr lang="en-US" sz="2400" dirty="0" smtClean="0">
                <a:latin typeface="Calibri" panose="020F0502020204030204" pitchFamily="34" charset="0"/>
              </a:rPr>
              <a:t>0.5 inch</a:t>
            </a:r>
          </a:p>
          <a:p>
            <a:pPr algn="ctr"/>
            <a:r>
              <a:rPr lang="en-US" sz="2400" dirty="0" smtClean="0">
                <a:latin typeface="Calibri" panose="020F0502020204030204" pitchFamily="34" charset="0"/>
              </a:rPr>
              <a:t>codend liner</a:t>
            </a:r>
          </a:p>
          <a:p>
            <a:pPr algn="ctr"/>
            <a:endParaRPr lang="en-US" sz="2400" dirty="0">
              <a:latin typeface="Calibri" panose="020F0502020204030204" pitchFamily="34" charset="0"/>
            </a:endParaRPr>
          </a:p>
          <a:p>
            <a:pPr algn="ctr"/>
            <a:r>
              <a:rPr lang="en-US" sz="2400" dirty="0" smtClean="0">
                <a:latin typeface="Calibri" panose="020F0502020204030204" pitchFamily="34" charset="0"/>
              </a:rPr>
              <a:t>30 m (avg)</a:t>
            </a:r>
          </a:p>
          <a:p>
            <a:pPr algn="ctr"/>
            <a:r>
              <a:rPr lang="en-US" sz="2400" dirty="0" smtClean="0">
                <a:latin typeface="Calibri" panose="020F0502020204030204" pitchFamily="34" charset="0"/>
              </a:rPr>
              <a:t>Vertical opening</a:t>
            </a:r>
          </a:p>
        </p:txBody>
      </p:sp>
      <p:sp>
        <p:nvSpPr>
          <p:cNvPr id="11" name="TextBox 10"/>
          <p:cNvSpPr txBox="1"/>
          <p:nvPr/>
        </p:nvSpPr>
        <p:spPr>
          <a:xfrm>
            <a:off x="6553200" y="2450871"/>
            <a:ext cx="2290629" cy="2308324"/>
          </a:xfrm>
          <a:prstGeom prst="rect">
            <a:avLst/>
          </a:prstGeom>
          <a:noFill/>
        </p:spPr>
        <p:txBody>
          <a:bodyPr wrap="square" rtlCol="0">
            <a:spAutoFit/>
          </a:bodyPr>
          <a:lstStyle/>
          <a:p>
            <a:pPr algn="ctr"/>
            <a:r>
              <a:rPr lang="en-US" sz="2400" dirty="0" smtClean="0">
                <a:latin typeface="Calibri" panose="020F0502020204030204" pitchFamily="34" charset="0"/>
              </a:rPr>
              <a:t>1/8 inch </a:t>
            </a:r>
          </a:p>
          <a:p>
            <a:pPr algn="ctr"/>
            <a:r>
              <a:rPr lang="en-US" sz="2400" dirty="0" smtClean="0">
                <a:latin typeface="Calibri" panose="020F0502020204030204" pitchFamily="34" charset="0"/>
              </a:rPr>
              <a:t>codend liner</a:t>
            </a:r>
          </a:p>
          <a:p>
            <a:pPr algn="ctr"/>
            <a:endParaRPr lang="en-US" sz="2400" dirty="0">
              <a:latin typeface="Calibri" panose="020F0502020204030204" pitchFamily="34" charset="0"/>
            </a:endParaRPr>
          </a:p>
          <a:p>
            <a:pPr algn="ctr"/>
            <a:r>
              <a:rPr lang="en-US" sz="2400" dirty="0" smtClean="0">
                <a:latin typeface="Calibri" panose="020F0502020204030204" pitchFamily="34" charset="0"/>
              </a:rPr>
              <a:t>17 m (avg)</a:t>
            </a:r>
          </a:p>
          <a:p>
            <a:pPr algn="ctr"/>
            <a:r>
              <a:rPr lang="en-US" sz="2400" dirty="0" smtClean="0">
                <a:latin typeface="Calibri" panose="020F0502020204030204" pitchFamily="34" charset="0"/>
              </a:rPr>
              <a:t>Vertical opening</a:t>
            </a:r>
            <a:endParaRPr lang="en-US" sz="2400" dirty="0">
              <a:latin typeface="Calibri" panose="020F0502020204030204" pitchFamily="34" charset="0"/>
            </a:endParaRPr>
          </a:p>
          <a:p>
            <a:pPr algn="ctr"/>
            <a:endParaRPr lang="en-US" sz="2400" dirty="0" smtClean="0">
              <a:latin typeface="Calibri" panose="020F0502020204030204" pitchFamily="34" charset="0"/>
            </a:endParaRPr>
          </a:p>
        </p:txBody>
      </p:sp>
    </p:spTree>
    <p:extLst>
      <p:ext uri="{BB962C8B-B14F-4D97-AF65-F5344CB8AC3E}">
        <p14:creationId xmlns:p14="http://schemas.microsoft.com/office/powerpoint/2010/main" val="33161088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7778" b="7778"/>
          <a:stretch/>
        </p:blipFill>
        <p:spPr>
          <a:xfrm>
            <a:off x="782053" y="228600"/>
            <a:ext cx="7579894" cy="6400800"/>
          </a:xfrm>
          <a:prstGeom prst="rect">
            <a:avLst/>
          </a:prstGeom>
        </p:spPr>
      </p:pic>
    </p:spTree>
    <p:extLst>
      <p:ext uri="{BB962C8B-B14F-4D97-AF65-F5344CB8AC3E}">
        <p14:creationId xmlns:p14="http://schemas.microsoft.com/office/powerpoint/2010/main" val="3915081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09600" y="152406"/>
            <a:ext cx="7924800" cy="65532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935217" y="248266"/>
            <a:ext cx="3540265" cy="461665"/>
          </a:xfrm>
          <a:prstGeom prst="rect">
            <a:avLst/>
          </a:prstGeom>
          <a:noFill/>
        </p:spPr>
        <p:txBody>
          <a:bodyPr wrap="none" rtlCol="0">
            <a:spAutoFit/>
          </a:bodyPr>
          <a:lstStyle/>
          <a:p>
            <a:r>
              <a:rPr lang="en-US" sz="2400" dirty="0" smtClean="0">
                <a:solidFill>
                  <a:srgbClr val="FFC000"/>
                </a:solidFill>
              </a:rPr>
              <a:t>4 pairs </a:t>
            </a:r>
            <a:r>
              <a:rPr lang="en-US" dirty="0" smtClean="0">
                <a:solidFill>
                  <a:srgbClr val="FFC000"/>
                </a:solidFill>
              </a:rPr>
              <a:t>(pairs #1 and #4 removed)</a:t>
            </a:r>
            <a:endParaRPr lang="en-US" dirty="0">
              <a:solidFill>
                <a:srgbClr val="FFC000"/>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200" y="838200"/>
            <a:ext cx="6210300" cy="2328863"/>
          </a:xfrm>
          <a:prstGeom prst="rect">
            <a:avLst/>
          </a:prstGeom>
        </p:spPr>
      </p:pic>
      <p:grpSp>
        <p:nvGrpSpPr>
          <p:cNvPr id="12" name="Group 11"/>
          <p:cNvGrpSpPr/>
          <p:nvPr/>
        </p:nvGrpSpPr>
        <p:grpSpPr>
          <a:xfrm>
            <a:off x="932688" y="3293300"/>
            <a:ext cx="7278624" cy="3095071"/>
            <a:chOff x="1151641" y="3561761"/>
            <a:chExt cx="7278624" cy="3095071"/>
          </a:xfrm>
        </p:grpSpPr>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1641" y="3561761"/>
              <a:ext cx="4642607" cy="3095071"/>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8475" r="30756"/>
            <a:stretch/>
          </p:blipFill>
          <p:spPr>
            <a:xfrm>
              <a:off x="5610865" y="3563793"/>
              <a:ext cx="2819400" cy="3093039"/>
            </a:xfrm>
            <a:prstGeom prst="rect">
              <a:avLst/>
            </a:prstGeom>
          </p:spPr>
        </p:pic>
      </p:grpSp>
    </p:spTree>
    <p:extLst>
      <p:ext uri="{BB962C8B-B14F-4D97-AF65-F5344CB8AC3E}">
        <p14:creationId xmlns:p14="http://schemas.microsoft.com/office/powerpoint/2010/main" val="12256609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7778" b="7778"/>
          <a:stretch/>
        </p:blipFill>
        <p:spPr>
          <a:xfrm>
            <a:off x="783615" y="304800"/>
            <a:ext cx="7579894" cy="6400800"/>
          </a:xfrm>
          <a:prstGeom prst="rect">
            <a:avLst/>
          </a:prstGeom>
        </p:spPr>
      </p:pic>
    </p:spTree>
    <p:extLst>
      <p:ext uri="{BB962C8B-B14F-4D97-AF65-F5344CB8AC3E}">
        <p14:creationId xmlns:p14="http://schemas.microsoft.com/office/powerpoint/2010/main" val="38382776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7778" b="7778"/>
          <a:stretch/>
        </p:blipFill>
        <p:spPr>
          <a:xfrm>
            <a:off x="783615" y="304800"/>
            <a:ext cx="7579894" cy="64008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2401" y="457200"/>
            <a:ext cx="3530600" cy="2647950"/>
          </a:xfrm>
          <a:prstGeom prst="rect">
            <a:avLst/>
          </a:prstGeom>
        </p:spPr>
      </p:pic>
    </p:spTree>
    <p:extLst>
      <p:ext uri="{BB962C8B-B14F-4D97-AF65-F5344CB8AC3E}">
        <p14:creationId xmlns:p14="http://schemas.microsoft.com/office/powerpoint/2010/main" val="7031134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19237</TotalTime>
  <Words>418</Words>
  <Application>Microsoft Office PowerPoint</Application>
  <PresentationFormat>On-screen Show (4:3)</PresentationFormat>
  <Paragraphs>144</Paragraphs>
  <Slides>28</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NOAA/NMFS/AFSC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Denise McKelvey</dc:creator>
  <cp:lastModifiedBy>Denise McKelvey</cp:lastModifiedBy>
  <cp:revision>1078</cp:revision>
  <cp:lastPrinted>2020-09-04T13:56:30Z</cp:lastPrinted>
  <dcterms:created xsi:type="dcterms:W3CDTF">2008-09-15T17:26:56Z</dcterms:created>
  <dcterms:modified xsi:type="dcterms:W3CDTF">2020-09-16T02:35:25Z</dcterms:modified>
</cp:coreProperties>
</file>