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25"/>
  </p:notesMasterIdLst>
  <p:handoutMasterIdLst>
    <p:handoutMasterId r:id="rId26"/>
  </p:handoutMasterIdLst>
  <p:sldIdLst>
    <p:sldId id="323" r:id="rId3"/>
    <p:sldId id="505" r:id="rId4"/>
    <p:sldId id="506" r:id="rId5"/>
    <p:sldId id="508" r:id="rId6"/>
    <p:sldId id="518" r:id="rId7"/>
    <p:sldId id="519" r:id="rId8"/>
    <p:sldId id="520" r:id="rId9"/>
    <p:sldId id="524" r:id="rId10"/>
    <p:sldId id="525" r:id="rId11"/>
    <p:sldId id="521" r:id="rId12"/>
    <p:sldId id="526" r:id="rId13"/>
    <p:sldId id="522" r:id="rId14"/>
    <p:sldId id="523" r:id="rId15"/>
    <p:sldId id="528" r:id="rId16"/>
    <p:sldId id="527" r:id="rId17"/>
    <p:sldId id="529" r:id="rId18"/>
    <p:sldId id="531" r:id="rId19"/>
    <p:sldId id="530" r:id="rId20"/>
    <p:sldId id="532" r:id="rId21"/>
    <p:sldId id="533" r:id="rId22"/>
    <p:sldId id="534" r:id="rId23"/>
    <p:sldId id="536" r:id="rId24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BD5B6C8-C3E3-47E2-814E-B1CFC8E19CF3}">
          <p14:sldIdLst>
            <p14:sldId id="323"/>
            <p14:sldId id="505"/>
            <p14:sldId id="506"/>
            <p14:sldId id="508"/>
            <p14:sldId id="518"/>
            <p14:sldId id="519"/>
            <p14:sldId id="520"/>
            <p14:sldId id="524"/>
            <p14:sldId id="525"/>
            <p14:sldId id="521"/>
            <p14:sldId id="526"/>
            <p14:sldId id="522"/>
            <p14:sldId id="523"/>
            <p14:sldId id="528"/>
            <p14:sldId id="527"/>
            <p14:sldId id="529"/>
            <p14:sldId id="531"/>
            <p14:sldId id="530"/>
            <p14:sldId id="532"/>
            <p14:sldId id="533"/>
            <p14:sldId id="534"/>
            <p14:sldId id="5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6" autoAdjust="0"/>
    <p:restoredTop sz="86486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22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 smtClean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19" y="1375592"/>
            <a:ext cx="6909881" cy="1208140"/>
          </a:xfrm>
        </p:spPr>
        <p:txBody>
          <a:bodyPr/>
          <a:lstStyle/>
          <a:p>
            <a:pPr algn="ctr"/>
            <a:r>
              <a:rPr lang="en-US" sz="3600" b="0" dirty="0" smtClean="0"/>
              <a:t>Update on BSAI </a:t>
            </a:r>
            <a:r>
              <a:rPr lang="en-US" sz="3600" b="0" dirty="0" err="1" smtClean="0"/>
              <a:t>Blackspotted</a:t>
            </a:r>
            <a:r>
              <a:rPr lang="en-US" sz="3600" b="0" dirty="0" smtClean="0"/>
              <a:t> –</a:t>
            </a:r>
            <a:r>
              <a:rPr lang="en-US" sz="3600" b="0" dirty="0" err="1" smtClean="0"/>
              <a:t>Rougheye</a:t>
            </a:r>
            <a:r>
              <a:rPr lang="en-US" sz="3600" b="0" dirty="0" smtClean="0"/>
              <a:t> Assessment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Paul </a:t>
            </a:r>
            <a:r>
              <a:rPr lang="en-US" sz="3200" dirty="0" smtClean="0"/>
              <a:t>Spencer and Jim </a:t>
            </a:r>
            <a:r>
              <a:rPr lang="en-US" sz="3200" dirty="0" err="1" smtClean="0"/>
              <a:t>Ianelli</a:t>
            </a: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Alaska Fisheries Science Center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“other survey data” </a:t>
            </a:r>
            <a:r>
              <a:rPr lang="en-US" dirty="0"/>
              <a:t>t</a:t>
            </a:r>
            <a:r>
              <a:rPr lang="en-US" dirty="0" smtClean="0"/>
              <a:t>o augment abundance and size composition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806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Multiple surveys in an assessment can be useful to fill in temporal gaps, or account for differential selectivity</a:t>
            </a:r>
          </a:p>
          <a:p>
            <a:r>
              <a:rPr lang="en-US" dirty="0" smtClean="0"/>
              <a:t>An implicit assumption is made that each survey is an observation of a single underlying population, and that differences between survey estimates reflect sampling characteristics (catchability, selectivity) (Conn 2010)</a:t>
            </a:r>
          </a:p>
          <a:p>
            <a:r>
              <a:rPr lang="en-US" dirty="0" smtClean="0"/>
              <a:t>Comparison of surveys that cover only a portion of the stock area is complicated, and could reflect different underlying population signals (Conn 2010, Peterson et al. 2021, Maunder and </a:t>
            </a:r>
            <a:r>
              <a:rPr lang="en-US" dirty="0" err="1" smtClean="0"/>
              <a:t>Piner</a:t>
            </a:r>
            <a:r>
              <a:rPr lang="en-US" dirty="0" smtClean="0"/>
              <a:t>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4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“other survey data” </a:t>
            </a:r>
            <a:r>
              <a:rPr lang="en-US" dirty="0"/>
              <a:t>t</a:t>
            </a:r>
            <a:r>
              <a:rPr lang="en-US" dirty="0" smtClean="0"/>
              <a:t>o augment abundance and size composition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80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None of the potential “other” surveys covers the entire stock area</a:t>
            </a:r>
          </a:p>
          <a:p>
            <a:r>
              <a:rPr lang="en-US" dirty="0" smtClean="0"/>
              <a:t>There are substantial ecological and oceanographic differences between subareas of the Aleutian Islands</a:t>
            </a:r>
          </a:p>
          <a:p>
            <a:r>
              <a:rPr lang="en-US" dirty="0" smtClean="0"/>
              <a:t>There is generally weak correlation between subarea indices of abundance (both within and between </a:t>
            </a:r>
            <a:r>
              <a:rPr lang="en-US" dirty="0" smtClean="0"/>
              <a:t>surveys)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AFSC </a:t>
            </a:r>
            <a:r>
              <a:rPr lang="en-US" dirty="0"/>
              <a:t>l</a:t>
            </a:r>
            <a:r>
              <a:rPr lang="en-US" dirty="0" smtClean="0"/>
              <a:t>ongline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4800600" cy="39199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1600200"/>
            <a:ext cx="3505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Estimates of Relative Population Number are produced for the NW and SW areas, despite no observations</a:t>
            </a:r>
          </a:p>
          <a:p>
            <a:endParaRPr lang="en-US" dirty="0"/>
          </a:p>
          <a:p>
            <a:r>
              <a:rPr lang="en-US" dirty="0" smtClean="0"/>
              <a:t>We can compare the correspondence in the areas where we do have observations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589" y="4800600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Echave</a:t>
            </a:r>
            <a:r>
              <a:rPr lang="en-US" dirty="0" smtClean="0"/>
              <a:t> et 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7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between RPNs in the NE and SE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486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1" y="381000"/>
            <a:ext cx="8686800" cy="67601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Correlation between longline RPNs (NE + SE) and AFSC trawl survey abundance (EAI and east part of CAI)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3733800" cy="4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IPHC longline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844" y="1828800"/>
            <a:ext cx="2912165" cy="20242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Prior to 2020, good coverage throughout the AI</a:t>
            </a:r>
          </a:p>
          <a:p>
            <a:r>
              <a:rPr lang="en-US" dirty="0" smtClean="0"/>
              <a:t>After 2020, much reduced coverage in the AI</a:t>
            </a:r>
            <a:endParaRPr lang="en-US" dirty="0"/>
          </a:p>
        </p:txBody>
      </p:sp>
      <p:pic>
        <p:nvPicPr>
          <p:cNvPr id="1026" name="Picture 2" descr="https://lh6.googleusercontent.com/RDkWe8D__20_BZBL1B1_4YDVtVus8iah51vJ-6uOBY9lC-kQuyazIXtzDURl6wdcf1Ombi7TjN60Wh4D6kHeMTaVlriAKpuXOu3Y4l4yFLAvUiTuls-8bRNG5GtAAu3dxPgEE2ft9KBsy07cCMz06f3GR9xYE8oVFnDZCXm1zwdsv6Vjlvtk3RT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/>
          <a:stretch/>
        </p:blipFill>
        <p:spPr bwMode="auto">
          <a:xfrm>
            <a:off x="381000" y="1600200"/>
            <a:ext cx="5546035" cy="34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4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between IPHC survey and AFSC trawl survey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5254142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complexity in the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AI Ecosystem Status Report recognizes 3 distinct ecoregions in the AI, which were developed by a team of ecosystem scientists</a:t>
            </a:r>
          </a:p>
          <a:p>
            <a:r>
              <a:rPr lang="en-US" dirty="0" smtClean="0"/>
              <a:t>The west ecoregion is distinct from the central ecoregion with respect to northward flow through deep passes </a:t>
            </a:r>
          </a:p>
          <a:p>
            <a:r>
              <a:rPr lang="en-US" dirty="0" smtClean="0"/>
              <a:t>The stock structure review also reviewed evidence for ecosystem structure, including spatial patterns in the biological and physical </a:t>
            </a:r>
            <a:r>
              <a:rPr lang="en-US" dirty="0" err="1" smtClean="0"/>
              <a:t>oceangraphy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6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inclusion of alternative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not including the existing alternative surveys:</a:t>
            </a:r>
          </a:p>
          <a:p>
            <a:pPr lvl="1"/>
            <a:r>
              <a:rPr lang="en-US" dirty="0"/>
              <a:t>Mismatch in spatial coverage relative to stock area (and existing AFSC trawl survey)</a:t>
            </a:r>
          </a:p>
          <a:p>
            <a:pPr lvl="1"/>
            <a:r>
              <a:rPr lang="en-US" dirty="0"/>
              <a:t>Spatial complexity of the AI complicates interpretation of partial-area surveys</a:t>
            </a:r>
          </a:p>
          <a:p>
            <a:r>
              <a:rPr lang="en-US" dirty="0" smtClean="0"/>
              <a:t>This conclusion is consistent with that for AI </a:t>
            </a:r>
            <a:r>
              <a:rPr lang="en-US" dirty="0" err="1"/>
              <a:t>s</a:t>
            </a:r>
            <a:r>
              <a:rPr lang="en-US" dirty="0" err="1" smtClean="0"/>
              <a:t>hortspine</a:t>
            </a:r>
            <a:r>
              <a:rPr lang="en-US" dirty="0" smtClean="0"/>
              <a:t> </a:t>
            </a:r>
            <a:r>
              <a:rPr lang="en-US" dirty="0" err="1" smtClean="0"/>
              <a:t>thornyhead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8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8153400" cy="2895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M values were based on the relatively recent research of Then et al. (2015), a commonly used updated analysis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SSC accepted this methodology in October, 2020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 estimate of 0.049 is consistent with other north Pacific stocks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British Columbia: range of 0.035 – 0.055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 West coast: estimated at 0.042, with 95% CI of 0.035 – 0.049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5951220" cy="1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8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Discuss initial responses to Plan Team and SSC comments</a:t>
            </a:r>
          </a:p>
          <a:p>
            <a:r>
              <a:rPr lang="en-US" dirty="0" smtClean="0"/>
              <a:t>Present modeling options for 2022 assessment </a:t>
            </a:r>
          </a:p>
        </p:txBody>
      </p:sp>
    </p:spTree>
    <p:extLst>
      <p:ext uri="{BB962C8B-B14F-4D97-AF65-F5344CB8AC3E}">
        <p14:creationId xmlns:p14="http://schemas.microsoft.com/office/powerpoint/2010/main" val="2529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fishery and survey depths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657600" cy="4285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Mean depths of fishery effort have changed in the WAI and EAI, not so much in the CAI</a:t>
            </a:r>
          </a:p>
          <a:p>
            <a:r>
              <a:rPr lang="en-US" dirty="0" smtClean="0"/>
              <a:t>Depths of capture have changed for both the fishery </a:t>
            </a:r>
            <a:r>
              <a:rPr lang="en-US" i="1" dirty="0" smtClean="0"/>
              <a:t>and</a:t>
            </a:r>
            <a:r>
              <a:rPr lang="en-US" dirty="0" smtClean="0"/>
              <a:t>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5" y="1111842"/>
            <a:ext cx="3892015" cy="50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size compositions?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371600"/>
            <a:ext cx="32004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size compositions from the trawl fishery are similar to those in the trawl survey</a:t>
            </a:r>
          </a:p>
          <a:p>
            <a:r>
              <a:rPr lang="en-US" dirty="0" smtClean="0"/>
              <a:t>Each has shown a decrease in size over time</a:t>
            </a:r>
          </a:p>
          <a:p>
            <a:r>
              <a:rPr lang="en-US" dirty="0"/>
              <a:t>WAI, 2016-2018: 34% and 29% of fishery and survey composition &gt; 40 cm, respectively </a:t>
            </a:r>
          </a:p>
          <a:p>
            <a:r>
              <a:rPr lang="en-US" dirty="0" smtClean="0"/>
              <a:t>WAI, 2002-2002: 82% and 86% of fishery and survey composition &gt; 40 cm, respectively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8" r="4546" b="27701"/>
          <a:stretch/>
        </p:blipFill>
        <p:spPr>
          <a:xfrm>
            <a:off x="596347" y="1265416"/>
            <a:ext cx="4800601" cy="2853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1660" r="5123"/>
          <a:stretch/>
        </p:blipFill>
        <p:spPr>
          <a:xfrm>
            <a:off x="443948" y="4419600"/>
            <a:ext cx="4917027" cy="19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2022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do not recommend including either the IPHC or AFSC longline surveys</a:t>
            </a:r>
          </a:p>
          <a:p>
            <a:r>
              <a:rPr lang="en-US" dirty="0" smtClean="0"/>
              <a:t>Length compositions in the trawl fishery to those in the AFSC survey, indicating that increases in the proportion of small fish are not primarily a function of fishing effort</a:t>
            </a:r>
          </a:p>
          <a:p>
            <a:r>
              <a:rPr lang="en-US" dirty="0" smtClean="0"/>
              <a:t>It is unclear what effort that modeling time-varying fishery effort would have on the model, although this could be explored in the 2022 assessment.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SSC Comments, Dec 2020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Depths of survey samples, trends by depth</a:t>
            </a:r>
          </a:p>
          <a:p>
            <a:r>
              <a:rPr lang="en-US" dirty="0" smtClean="0"/>
              <a:t>Spatial overlap of fishery and survey effort</a:t>
            </a:r>
          </a:p>
          <a:p>
            <a:r>
              <a:rPr lang="en-US" dirty="0" smtClean="0"/>
              <a:t>Explore “other” survey data (NMFS longline, IPHC longline, ADF&amp;G survey)</a:t>
            </a:r>
          </a:p>
          <a:p>
            <a:r>
              <a:rPr lang="en-US" dirty="0" smtClean="0"/>
              <a:t>Value of M are “very high”</a:t>
            </a:r>
          </a:p>
          <a:p>
            <a:r>
              <a:rPr lang="en-US" dirty="0" smtClean="0"/>
              <a:t>Shifts of fishing effort to shallower depths</a:t>
            </a:r>
          </a:p>
          <a:p>
            <a:r>
              <a:rPr lang="en-US" dirty="0" smtClean="0"/>
              <a:t>Have changes in fleet behavior affected fishery age/size compositions?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1a) Survey sample sizes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20290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Survey sampling effort is relatively evenly distributed between the WAI, CAI, and EAI, with less effort in the SBS</a:t>
            </a:r>
          </a:p>
          <a:p>
            <a:pPr lvl="0"/>
            <a:r>
              <a:rPr lang="en-US" dirty="0" smtClean="0"/>
              <a:t>The 100m – 200m depth zones receives the most sampling effort </a:t>
            </a:r>
          </a:p>
        </p:txBody>
      </p:sp>
    </p:spTree>
    <p:extLst>
      <p:ext uri="{BB962C8B-B14F-4D97-AF65-F5344CB8AC3E}">
        <p14:creationId xmlns:p14="http://schemas.microsoft.com/office/powerpoint/2010/main" val="91529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biomass trends, by depth and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00200"/>
            <a:ext cx="8572500" cy="25717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24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In most areas, the 300m – 500m depth zone has the most biomass</a:t>
            </a:r>
          </a:p>
          <a:p>
            <a:pPr lvl="0"/>
            <a:r>
              <a:rPr lang="en-US" dirty="0" smtClean="0"/>
              <a:t>Biomass is currently low in the WAI and northern part of the CAI</a:t>
            </a:r>
          </a:p>
        </p:txBody>
      </p:sp>
    </p:spTree>
    <p:extLst>
      <p:ext uri="{BB962C8B-B14F-4D97-AF65-F5344CB8AC3E}">
        <p14:creationId xmlns:p14="http://schemas.microsoft.com/office/powerpoint/2010/main" val="155258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overlap of fishery 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1612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Green = successfully trawled stations, red = </a:t>
            </a:r>
            <a:r>
              <a:rPr lang="en-US" dirty="0" err="1" smtClean="0"/>
              <a:t>untrawlable</a:t>
            </a:r>
            <a:r>
              <a:rPr lang="en-US" dirty="0" smtClean="0"/>
              <a:t> stations</a:t>
            </a:r>
          </a:p>
          <a:p>
            <a:r>
              <a:rPr lang="en-US" dirty="0" smtClean="0"/>
              <a:t>The three ellipses are areas with fishing effort but no survey sampling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905" b="13055"/>
          <a:stretch/>
        </p:blipFill>
        <p:spPr>
          <a:xfrm>
            <a:off x="1143000" y="1451675"/>
            <a:ext cx="5715000" cy="31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 of fishery and survey hauls, by longitude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5181600" y="1905000"/>
            <a:ext cx="3810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Observed fishery hauls which had positive catch of </a:t>
            </a:r>
            <a:r>
              <a:rPr lang="en-US" dirty="0" err="1" smtClean="0"/>
              <a:t>Blackspotted</a:t>
            </a:r>
            <a:r>
              <a:rPr lang="en-US" dirty="0" smtClean="0"/>
              <a:t>/</a:t>
            </a:r>
            <a:r>
              <a:rPr lang="en-US" dirty="0" err="1" smtClean="0"/>
              <a:t>rougheye</a:t>
            </a:r>
            <a:r>
              <a:rPr lang="en-US" dirty="0" smtClean="0"/>
              <a:t> rockfish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62000" y="1905000"/>
            <a:ext cx="4048125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 of fishery catch and survey CPUE, by longitude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5181600" y="1905000"/>
            <a:ext cx="3810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Observed fishery hauls which had positive catch of </a:t>
            </a:r>
            <a:r>
              <a:rPr lang="en-US" dirty="0" err="1" smtClean="0"/>
              <a:t>Blackspotted</a:t>
            </a:r>
            <a:r>
              <a:rPr lang="en-US" dirty="0" smtClean="0"/>
              <a:t>/</a:t>
            </a:r>
            <a:r>
              <a:rPr lang="en-US" dirty="0" err="1" smtClean="0"/>
              <a:t>rougheye</a:t>
            </a:r>
            <a:r>
              <a:rPr lang="en-US" dirty="0" smtClean="0"/>
              <a:t> rockfish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761" b="33381"/>
          <a:stretch/>
        </p:blipFill>
        <p:spPr>
          <a:xfrm>
            <a:off x="440788" y="1904999"/>
            <a:ext cx="4579593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overlap 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20290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We would not expect the spatial distribution of survey and fishery effort to match </a:t>
            </a:r>
          </a:p>
          <a:p>
            <a:pPr lvl="0"/>
            <a:r>
              <a:rPr lang="en-US" dirty="0" smtClean="0"/>
              <a:t>Cara </a:t>
            </a:r>
            <a:r>
              <a:rPr lang="en-US" dirty="0" err="1" smtClean="0"/>
              <a:t>Hesselbach</a:t>
            </a:r>
            <a:r>
              <a:rPr lang="en-US" dirty="0" smtClean="0"/>
              <a:t> (Alaska Pacific University student) is studying spatial overlap of fishery and survey, and has recognized consistency in fishery and survey composition data. </a:t>
            </a:r>
          </a:p>
        </p:txBody>
      </p:sp>
    </p:spTree>
    <p:extLst>
      <p:ext uri="{BB962C8B-B14F-4D97-AF65-F5344CB8AC3E}">
        <p14:creationId xmlns:p14="http://schemas.microsoft.com/office/powerpoint/2010/main" val="2413704254"/>
      </p:ext>
    </p:extLst>
  </p:cSld>
  <p:clrMapOvr>
    <a:masterClrMapping/>
  </p:clrMapOvr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13915</TotalTime>
  <Words>906</Words>
  <Application>Microsoft Office PowerPoint</Application>
  <PresentationFormat>On-screen Show (4:3)</PresentationFormat>
  <Paragraphs>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Arial Narrow Bold</vt:lpstr>
      <vt:lpstr>Calibri</vt:lpstr>
      <vt:lpstr>5_NOAA Fisheries Content Slides</vt:lpstr>
      <vt:lpstr>NOAA Title Options</vt:lpstr>
      <vt:lpstr>Update on BSAI Blackspotted –Rougheye Assessment  Paul Spencer and Jim Ianelli   Alaska Fisheries Science Center    </vt:lpstr>
      <vt:lpstr>Objectives</vt:lpstr>
      <vt:lpstr>SSC Comments, Dec 2020</vt:lpstr>
      <vt:lpstr>1a) Survey sample sizes </vt:lpstr>
      <vt:lpstr>Survey biomass trends, by depth and area</vt:lpstr>
      <vt:lpstr>Spatial overlap of fishery and survey</vt:lpstr>
      <vt:lpstr>Proportion of fishery and survey hauls, by longitude </vt:lpstr>
      <vt:lpstr>Proportion of fishery catch and survey CPUE, by longitude </vt:lpstr>
      <vt:lpstr>Spatial overlap summary</vt:lpstr>
      <vt:lpstr>Explore “other survey data” to augment abundance and size composition data</vt:lpstr>
      <vt:lpstr>Explore “other survey data” to augment abundance and size composition data</vt:lpstr>
      <vt:lpstr>AFSC longline survey</vt:lpstr>
      <vt:lpstr>Correlation between RPNs in the NE and SE areas</vt:lpstr>
      <vt:lpstr>Correlation between longline RPNs (NE + SE) and AFSC trawl survey abundance (EAI and east part of CAI)</vt:lpstr>
      <vt:lpstr>IPHC longline survey</vt:lpstr>
      <vt:lpstr>Correlation between IPHC survey and AFSC trawl survey </vt:lpstr>
      <vt:lpstr>Spatial complexity in the AI</vt:lpstr>
      <vt:lpstr>Summary on inclusion of alternative surveys</vt:lpstr>
      <vt:lpstr>Natural Mortality</vt:lpstr>
      <vt:lpstr>Shifts in fishery and survey depths</vt:lpstr>
      <vt:lpstr>Shifts in size compositions?</vt:lpstr>
      <vt:lpstr>Recommendations for 2022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Paul Spencer</cp:lastModifiedBy>
  <cp:revision>437</cp:revision>
  <cp:lastPrinted>2015-03-17T20:47:49Z</cp:lastPrinted>
  <dcterms:modified xsi:type="dcterms:W3CDTF">2022-09-20T10:44:04Z</dcterms:modified>
</cp:coreProperties>
</file>