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2" r:id="rId1"/>
    <p:sldMasterId id="2147483688" r:id="rId2"/>
  </p:sldMasterIdLst>
  <p:notesMasterIdLst>
    <p:notesMasterId r:id="rId37"/>
  </p:notesMasterIdLst>
  <p:handoutMasterIdLst>
    <p:handoutMasterId r:id="rId38"/>
  </p:handoutMasterIdLst>
  <p:sldIdLst>
    <p:sldId id="323" r:id="rId3"/>
    <p:sldId id="510" r:id="rId4"/>
    <p:sldId id="511" r:id="rId5"/>
    <p:sldId id="509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25" r:id="rId14"/>
    <p:sldId id="527" r:id="rId15"/>
    <p:sldId id="519" r:id="rId16"/>
    <p:sldId id="526" r:id="rId17"/>
    <p:sldId id="538" r:id="rId18"/>
    <p:sldId id="522" r:id="rId19"/>
    <p:sldId id="528" r:id="rId20"/>
    <p:sldId id="523" r:id="rId21"/>
    <p:sldId id="524" r:id="rId22"/>
    <p:sldId id="529" r:id="rId23"/>
    <p:sldId id="532" r:id="rId24"/>
    <p:sldId id="533" r:id="rId25"/>
    <p:sldId id="534" r:id="rId26"/>
    <p:sldId id="535" r:id="rId27"/>
    <p:sldId id="536" r:id="rId28"/>
    <p:sldId id="530" r:id="rId29"/>
    <p:sldId id="531" r:id="rId30"/>
    <p:sldId id="537" r:id="rId31"/>
    <p:sldId id="539" r:id="rId32"/>
    <p:sldId id="544" r:id="rId33"/>
    <p:sldId id="540" r:id="rId34"/>
    <p:sldId id="541" r:id="rId35"/>
    <p:sldId id="542" r:id="rId36"/>
  </p:sldIdLst>
  <p:sldSz cx="9144000" cy="6858000" type="screen4x3"/>
  <p:notesSz cx="69342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8" autoAdjust="0"/>
    <p:restoredTop sz="86486" autoAdjust="0"/>
  </p:normalViewPr>
  <p:slideViewPr>
    <p:cSldViewPr>
      <p:cViewPr varScale="1">
        <p:scale>
          <a:sx n="77" d="100"/>
          <a:sy n="77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279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6F1158A6-0DF6-4525-BFAD-14783405E41E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279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5C846350-B401-4959-94CD-27BFF3634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27775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690563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3421" y="4379596"/>
            <a:ext cx="5547359" cy="414908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27775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966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kern="1200" dirty="0" smtClean="0"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kern="1200" smtClean="0">
                <a:latin typeface="Arial Narrow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github.com/nwfsc-assess/nwfscAgeingError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http://barefootecologist.com.au/shiny_m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375592"/>
            <a:ext cx="7162799" cy="1208140"/>
          </a:xfrm>
        </p:spPr>
        <p:txBody>
          <a:bodyPr/>
          <a:lstStyle/>
          <a:p>
            <a:pPr algn="ctr"/>
            <a:r>
              <a:rPr lang="en-US" sz="3200" dirty="0"/>
              <a:t>Evaluation of recruitment estimates in the Bering Sea/Aleutian Islands Blackspotted/</a:t>
            </a:r>
            <a:r>
              <a:rPr lang="en-US" sz="3200" dirty="0" err="1"/>
              <a:t>Rougheye</a:t>
            </a:r>
            <a:r>
              <a:rPr lang="en-US" sz="3200" dirty="0"/>
              <a:t> rockfish assessment, and their management implications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Paul Spencer and Jim </a:t>
            </a:r>
            <a:r>
              <a:rPr lang="en-US" sz="3200" dirty="0" err="1" smtClean="0"/>
              <a:t>Ianelli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Alaska Fisheries Science Center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5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76014"/>
          </a:xfrm>
        </p:spPr>
        <p:txBody>
          <a:bodyPr/>
          <a:lstStyle/>
          <a:p>
            <a:r>
              <a:rPr lang="en-US" dirty="0" smtClean="0"/>
              <a:t>Data conflict illustrated in the 2018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1294"/>
            <a:ext cx="3940254" cy="50991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1447800"/>
            <a:ext cx="3733800" cy="449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Model 18.1 degrades the fit to the survey biomass data in order to fit the composition data better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Differences in the composition fits </a:t>
            </a:r>
            <a:r>
              <a:rPr lang="en-US" dirty="0">
                <a:solidFill>
                  <a:schemeClr val="tx1"/>
                </a:solidFill>
              </a:rPr>
              <a:t>between 18.1 and 18.2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appear relatively small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6014"/>
          </a:xfrm>
        </p:spPr>
        <p:txBody>
          <a:bodyPr/>
          <a:lstStyle/>
          <a:p>
            <a:r>
              <a:rPr lang="en-US" dirty="0"/>
              <a:t>Data conflict illustrated in the 2018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524" r="7739" b="7936"/>
          <a:stretch/>
        </p:blipFill>
        <p:spPr>
          <a:xfrm>
            <a:off x="304800" y="1796143"/>
            <a:ext cx="3727269" cy="4315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43" y="1584495"/>
            <a:ext cx="4156258" cy="4524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4271" y="1082599"/>
            <a:ext cx="324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Root Mean Squared Errors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1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Concentration of estimated stock into a small number of year classes (Model 18.1)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Model 18.1 achieves the fits to the composition data by having strong recruitments in recent years (for year classes that have low survey selectivity).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72" b="17280"/>
          <a:stretch/>
        </p:blipFill>
        <p:spPr>
          <a:xfrm>
            <a:off x="228600" y="2667000"/>
            <a:ext cx="5717134" cy="2438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69980" y="2438400"/>
            <a:ext cx="2969666" cy="403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For Model 18.1:</a:t>
            </a:r>
          </a:p>
          <a:p>
            <a:endParaRPr lang="en-US" dirty="0"/>
          </a:p>
          <a:p>
            <a:r>
              <a:rPr lang="en-US" sz="2000" dirty="0" smtClean="0"/>
              <a:t>2002 </a:t>
            </a:r>
            <a:r>
              <a:rPr lang="en-US" sz="2000" dirty="0"/>
              <a:t>y</a:t>
            </a:r>
            <a:r>
              <a:rPr lang="en-US" sz="2000" dirty="0" smtClean="0"/>
              <a:t>ear class is 19% of 2018 biomass</a:t>
            </a:r>
          </a:p>
          <a:p>
            <a:endParaRPr lang="en-US" sz="2000" dirty="0"/>
          </a:p>
          <a:p>
            <a:r>
              <a:rPr lang="en-US" sz="2000" dirty="0" smtClean="0"/>
              <a:t>2002, 1998, and 1999 year classes are 37% of the total biomass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in recent biomass trends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0" y="1295400"/>
            <a:ext cx="3810000" cy="2819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sz="2400" dirty="0"/>
              <a:t>O</a:t>
            </a:r>
            <a:r>
              <a:rPr lang="en-US" sz="2400" dirty="0" smtClean="0"/>
              <a:t>verall </a:t>
            </a:r>
            <a:r>
              <a:rPr lang="en-US" sz="2400" dirty="0"/>
              <a:t>decreasing trend in the AI survey biomass trend, yet the 2018 population model shows a strong increase in recent total biomass (i.e., a factor of 4 since ~ 2000)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77983"/>
            <a:ext cx="4876800" cy="31893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7675" y="4706983"/>
            <a:ext cx="82296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the 2018 presentation: “</a:t>
            </a:r>
            <a:r>
              <a:rPr lang="en-US" i="1" dirty="0"/>
              <a:t>Models that do not </a:t>
            </a:r>
            <a:r>
              <a:rPr lang="en-US" i="1" dirty="0" err="1"/>
              <a:t>downweight</a:t>
            </a:r>
            <a:r>
              <a:rPr lang="en-US" i="1" dirty="0"/>
              <a:t> the age and length composition data suggest the total biomass is ~ 3- 4 times the current survey biomass, and composed mostly of young fish partially selected by the </a:t>
            </a:r>
            <a:r>
              <a:rPr lang="en-US" i="1" dirty="0" smtClean="0"/>
              <a:t>survey. With </a:t>
            </a:r>
            <a:r>
              <a:rPr lang="en-US" i="1" dirty="0"/>
              <a:t>the new survey biomass estimates and composition data, this seems increasingly implausible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Recruitment variability, and retrospective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814"/>
            <a:ext cx="8229600" cy="7739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more variability in estimated year class strength than those estimated from Model 18.1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76305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Model 18.1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9674" y="1875927"/>
            <a:ext cx="4267200" cy="449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Some key year classes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2002 year class: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1.7 M (2008 peel)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22.5 M (2012 peel)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12.4 M (2014 peel)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19.4 M (2018 peel)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1998 Year class: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33 M (2010 peel),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7.8 M (2018 peel)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06" y="2158959"/>
            <a:ext cx="3241629" cy="39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Recruitment variability, and retrospective bias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5939028" cy="3849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34604" b="55000"/>
          <a:stretch/>
        </p:blipFill>
        <p:spPr>
          <a:xfrm>
            <a:off x="1371600" y="4909228"/>
            <a:ext cx="5715000" cy="10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magnitude in year-class estimates between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133056"/>
          </a:xfrm>
        </p:spPr>
        <p:txBody>
          <a:bodyPr/>
          <a:lstStyle/>
          <a:p>
            <a:r>
              <a:rPr lang="en-US" dirty="0" smtClean="0"/>
              <a:t>For example, the estimate </a:t>
            </a:r>
            <a:r>
              <a:rPr lang="en-US" dirty="0"/>
              <a:t>of the 1998 year class has declined from 23.1 million in the 2014 assessment to 7.8 million in the 2018 </a:t>
            </a:r>
            <a:r>
              <a:rPr lang="en-US" dirty="0" smtClean="0"/>
              <a:t>assessment (also, some recent year classes were estimated as very large in the 2018 assessment)</a:t>
            </a:r>
          </a:p>
          <a:p>
            <a:r>
              <a:rPr lang="en-US" dirty="0" smtClean="0"/>
              <a:t>These observations were a factor in recommending the Francis weighting in the 2018 assessment (along with decline in older fish)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66" y="189708"/>
            <a:ext cx="8436933" cy="674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Management implications – large inter-assessment changes in ABC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7793" y="1546255"/>
            <a:ext cx="4267200" cy="449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Annual BSAI ABC increases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2020: 28% (from 2019)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2021*: 27% (from 2020)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As these young </a:t>
            </a:r>
            <a:r>
              <a:rPr lang="en-US" dirty="0" smtClean="0"/>
              <a:t>fish in Model 18.1 </a:t>
            </a:r>
            <a:r>
              <a:rPr lang="en-US" dirty="0"/>
              <a:t>increase in age and grow larger, they become more selected by the fishery and the </a:t>
            </a:r>
            <a:br>
              <a:rPr lang="en-US" dirty="0"/>
            </a:br>
            <a:r>
              <a:rPr lang="en-US" dirty="0"/>
              <a:t>ABC increases.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085" y="5867400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*From 2019 partial assessment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3485266"/>
            <a:ext cx="3222171" cy="27891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1295400"/>
            <a:ext cx="2841171" cy="1707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954" y="3202889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population for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0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the retrospective pattern, it is likely that estimates of year classes currently estimated as large (and fueling the rapid increase in ABC) may be revised downward with new data</a:t>
            </a:r>
          </a:p>
          <a:p>
            <a:r>
              <a:rPr lang="en-US" dirty="0"/>
              <a:t>Without a definitive increase in the survey biomass estimates or more reliable estimates of year class strength, </a:t>
            </a:r>
            <a:r>
              <a:rPr lang="en-US" dirty="0" smtClean="0"/>
              <a:t>the large </a:t>
            </a:r>
            <a:r>
              <a:rPr lang="en-US" dirty="0"/>
              <a:t>percentage increases in ABC </a:t>
            </a:r>
            <a:r>
              <a:rPr lang="en-US" dirty="0" smtClean="0"/>
              <a:t>may </a:t>
            </a:r>
            <a:r>
              <a:rPr lang="en-US" dirty="0"/>
              <a:t>not be warranted for a long-lived stock </a:t>
            </a:r>
            <a:r>
              <a:rPr lang="en-US" dirty="0" smtClean="0"/>
              <a:t>that </a:t>
            </a:r>
            <a:r>
              <a:rPr lang="en-US" dirty="0"/>
              <a:t>has exhibited less than expected older fish in recent surveys and fishery </a:t>
            </a:r>
            <a:r>
              <a:rPr lang="en-US" dirty="0" smtClean="0"/>
              <a:t>catch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Explorations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133214"/>
            <a:ext cx="8534400" cy="4525963"/>
          </a:xfrm>
        </p:spPr>
        <p:txBody>
          <a:bodyPr/>
          <a:lstStyle/>
          <a:p>
            <a:r>
              <a:rPr lang="en-US" dirty="0" smtClean="0"/>
              <a:t>Suggested modeling topics from the BSAI Plan Team</a:t>
            </a:r>
          </a:p>
          <a:p>
            <a:pPr lvl="1"/>
            <a:r>
              <a:rPr lang="en-US" dirty="0" smtClean="0"/>
              <a:t>Update the aging error index</a:t>
            </a:r>
          </a:p>
          <a:p>
            <a:pPr lvl="1"/>
            <a:r>
              <a:rPr lang="en-US" dirty="0"/>
              <a:t>Larger bounds on natural mortality prior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Dome-shaped survey selectivity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676014"/>
          </a:xfrm>
        </p:spPr>
        <p:txBody>
          <a:bodyPr>
            <a:normAutofit/>
          </a:bodyPr>
          <a:lstStyle/>
          <a:p>
            <a:r>
              <a:rPr lang="en-US" dirty="0" err="1" smtClean="0"/>
              <a:t>Sawtooth</a:t>
            </a:r>
            <a:r>
              <a:rPr lang="en-US" dirty="0" smtClean="0"/>
              <a:t> pattern in recent BSAI ABCs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4572000"/>
            <a:ext cx="8229600" cy="14660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ABC recommendations for the year following an off year (black points) are based on uncertain year class strengths (black points)</a:t>
            </a:r>
          </a:p>
          <a:p>
            <a:r>
              <a:rPr lang="en-US" dirty="0" smtClean="0"/>
              <a:t>The ABC recommendations are often downgraded when full assessments (with new data) occur (red points)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4582668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ageing error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22979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Based on estimation procedure in Punt et al. (2008); </a:t>
            </a:r>
            <a:r>
              <a:rPr lang="en-US" u="sng" dirty="0">
                <a:hlinkClick r:id="rId2"/>
              </a:rPr>
              <a:t>https://github.com/nwfsc-assess/nwfscAgeingError</a:t>
            </a:r>
            <a:endParaRPr lang="en-US" dirty="0" smtClean="0"/>
          </a:p>
          <a:p>
            <a:r>
              <a:rPr lang="en-US" dirty="0" smtClean="0"/>
              <a:t>Likelihood-based method, estimates the mean and standard deviation of read ages for each reader</a:t>
            </a:r>
          </a:p>
          <a:p>
            <a:r>
              <a:rPr lang="en-US" dirty="0" smtClean="0"/>
              <a:t>Applied to 2,341 double-reads of BSAI blackspotted/</a:t>
            </a:r>
            <a:r>
              <a:rPr lang="en-US" dirty="0" err="1" smtClean="0"/>
              <a:t>rougheye</a:t>
            </a:r>
            <a:r>
              <a:rPr lang="en-US" dirty="0" smtClean="0"/>
              <a:t> rockfish sampled from 1986-2017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2210"/>
            <a:ext cx="4114800" cy="2477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8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updated ageing error index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" y="1133214"/>
            <a:ext cx="3753548" cy="4786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237" y="1133214"/>
            <a:ext cx="3757563" cy="2407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1743" y="3886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With more ageing error, model is able to estimated larger recruitments for some year classes because these would be “smeared out” in the observed data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37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natural mortality prior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298370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Based on research by Then et al. (2015), accessed via online app developed by Jason Cope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barefootecologist.com.au/shiny_m.html</a:t>
            </a:r>
            <a:r>
              <a:rPr lang="en-US" u="sng" dirty="0" smtClean="0"/>
              <a:t>)</a:t>
            </a:r>
            <a:endParaRPr lang="en-US" dirty="0" smtClean="0"/>
          </a:p>
          <a:p>
            <a:r>
              <a:rPr lang="en-US" dirty="0" smtClean="0"/>
              <a:t>Used 3 life-history models based on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max</a:t>
            </a:r>
            <a:r>
              <a:rPr lang="en-US" dirty="0" smtClean="0"/>
              <a:t>, which Then et al. recommend over methods based on growth parameters</a:t>
            </a:r>
          </a:p>
          <a:p>
            <a:r>
              <a:rPr lang="en-US" dirty="0" smtClean="0"/>
              <a:t>Oldest age for BSAI blackspotted/</a:t>
            </a:r>
            <a:r>
              <a:rPr lang="en-US" dirty="0" err="1" smtClean="0"/>
              <a:t>rougheye</a:t>
            </a:r>
            <a:r>
              <a:rPr lang="en-US" dirty="0" smtClean="0"/>
              <a:t> is 121 years, we considered values of 100,125,150</a:t>
            </a:r>
          </a:p>
          <a:p>
            <a:r>
              <a:rPr lang="en-US" dirty="0" smtClean="0"/>
              <a:t>Mean and standard deviation of </a:t>
            </a:r>
            <a:r>
              <a:rPr lang="en-US" i="1" dirty="0" smtClean="0"/>
              <a:t>M</a:t>
            </a:r>
            <a:r>
              <a:rPr lang="en-US" dirty="0" smtClean="0"/>
              <a:t> prior was set to 0.045 and 0.1, respectively. 2018 assessment had 0.03 and 0.05</a:t>
            </a:r>
          </a:p>
          <a:p>
            <a:r>
              <a:rPr lang="en-US" dirty="0" smtClean="0"/>
              <a:t>Consistent with assessment of British Columbia blackspotted/</a:t>
            </a:r>
            <a:r>
              <a:rPr lang="en-US" dirty="0" err="1" smtClean="0"/>
              <a:t>rougheye</a:t>
            </a:r>
            <a:r>
              <a:rPr lang="en-US" dirty="0" smtClean="0"/>
              <a:t> rockfish, who used a range of 0.035 – 0.055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62902"/>
            <a:ext cx="82870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updated </a:t>
            </a:r>
            <a:r>
              <a:rPr lang="en-US" i="1" dirty="0" smtClean="0"/>
              <a:t>M</a:t>
            </a:r>
            <a:r>
              <a:rPr lang="en-US" dirty="0" smtClean="0"/>
              <a:t> prior distribution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91743" y="3886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Population abundance is scale larger to compensate for larger </a:t>
            </a:r>
            <a:r>
              <a:rPr lang="en-US" sz="1800" i="1" dirty="0" smtClean="0"/>
              <a:t>M. </a:t>
            </a:r>
            <a:r>
              <a:rPr lang="en-US" sz="1800" dirty="0" smtClean="0"/>
              <a:t>Higher survey biomass in 1990s. Estimate of </a:t>
            </a:r>
            <a:r>
              <a:rPr lang="en-US" sz="1800" i="1" dirty="0" smtClean="0"/>
              <a:t>M</a:t>
            </a:r>
            <a:r>
              <a:rPr lang="en-US" sz="1800" dirty="0" smtClean="0"/>
              <a:t> is 0.092, which seems implausibly large.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13620"/>
            <a:ext cx="3844290" cy="4900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890" y="1133213"/>
            <a:ext cx="3775710" cy="24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Dome-shaped survey selectivity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1002507"/>
          </a:xfrm>
        </p:spPr>
        <p:txBody>
          <a:bodyPr>
            <a:normAutofit/>
          </a:bodyPr>
          <a:lstStyle/>
          <a:p>
            <a:r>
              <a:rPr lang="en-US" dirty="0" smtClean="0"/>
              <a:t>Used modified double normal equation: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245" r="19168"/>
          <a:stretch/>
        </p:blipFill>
        <p:spPr>
          <a:xfrm>
            <a:off x="1600200" y="1905000"/>
            <a:ext cx="6238690" cy="1219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144"/>
            <a:ext cx="4582668" cy="29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dome-shaped selectivity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91743" y="3886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Lower recruitment than 2018 model. Higher total biomass and survey biomass prior to 2010, smaller afterwards. Relatively minor differences.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0" y="1133213"/>
            <a:ext cx="3754781" cy="4786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081" y="1133212"/>
            <a:ext cx="3700153" cy="23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effect of model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issues present in model 18.1 (i.e., estimated large year classes based on limited data, a rapidly increasing population based on strong year classes of young fish not completely observed in the survey, and a poor residual pattern in the fit to the survey biomass estimates) have not been resolved by these exploratory model alternatives.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none of these exploratory models fit the large survey biomass estimates in 2000, 2002, and 2012. </a:t>
            </a:r>
          </a:p>
        </p:txBody>
      </p:sp>
    </p:spTree>
    <p:extLst>
      <p:ext uri="{BB962C8B-B14F-4D97-AF65-F5344CB8AC3E}">
        <p14:creationId xmlns:p14="http://schemas.microsoft.com/office/powerpoint/2010/main" val="22856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 pattern of exploratory models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10391"/>
              </p:ext>
            </p:extLst>
          </p:nvPr>
        </p:nvGraphicFramePr>
        <p:xfrm>
          <a:off x="838200" y="1295400"/>
          <a:ext cx="7467600" cy="2197291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3268145031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62097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Name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Differences from Model 18.1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62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ae_m_McIan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ageing error, updated natural mortality prior distribution, updated McAllister-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Ianelli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data weights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1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ae_m_Francis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ageing error, updated natural mortality prior distribution, updated Francis data weights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294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ae_m_drop14</a:t>
                      </a: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ageing error, updated natural mortality prior distribution, set most recent 14 year classes to the estimated mean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recruitment, same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weights as model </a:t>
                      </a:r>
                      <a:r>
                        <a:rPr lang="en-US" sz="1600" i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ae_m_Francis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76287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4543" y="3947245"/>
            <a:ext cx="78534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model </a:t>
            </a:r>
            <a:r>
              <a:rPr lang="en-US" sz="1600" i="1" dirty="0" smtClean="0"/>
              <a:t>ae_m_drop14</a:t>
            </a:r>
            <a:r>
              <a:rPr lang="en-US" sz="1600" dirty="0" smtClean="0"/>
              <a:t>, most year classes are estimated as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Most recent 14 year classes estimated as 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This model was motivated by cases where we do not use recruitment estimates that </a:t>
            </a:r>
          </a:p>
          <a:p>
            <a:r>
              <a:rPr lang="en-US" sz="1600" dirty="0" smtClean="0"/>
              <a:t>we think are unreliable. 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491" t="725" r="39697" b="8429"/>
          <a:stretch/>
        </p:blipFill>
        <p:spPr>
          <a:xfrm>
            <a:off x="6118497" y="3929828"/>
            <a:ext cx="2124798" cy="472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983" t="3724" r="38758" b="24068"/>
          <a:stretch/>
        </p:blipFill>
        <p:spPr>
          <a:xfrm>
            <a:off x="6153331" y="4666237"/>
            <a:ext cx="2159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Retrospective pattern of exploratory </a:t>
            </a:r>
            <a:r>
              <a:rPr lang="en-US" dirty="0" smtClean="0"/>
              <a:t>models – still strong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2836452" cy="3593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52" y="2590800"/>
            <a:ext cx="2875169" cy="3636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821" y="2599509"/>
            <a:ext cx="2836452" cy="35879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r="37241"/>
          <a:stretch/>
        </p:blipFill>
        <p:spPr>
          <a:xfrm>
            <a:off x="6066426" y="990600"/>
            <a:ext cx="2938847" cy="1201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7377"/>
            <a:ext cx="7204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McAllister-</a:t>
            </a:r>
            <a:r>
              <a:rPr lang="en-US" dirty="0" err="1" smtClean="0"/>
              <a:t>Ianelli</a:t>
            </a:r>
            <a:r>
              <a:rPr lang="en-US" dirty="0" smtClean="0"/>
              <a:t> 			Francis			drop14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concerns/observations (partial)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Drop in abundance of older fish</a:t>
            </a:r>
          </a:p>
          <a:p>
            <a:pPr marL="514350" indent="-514350">
              <a:buAutoNum type="arabicParenR"/>
            </a:pPr>
            <a:r>
              <a:rPr lang="en-US" dirty="0" smtClean="0"/>
              <a:t>Mismatch in data vs model total mortality</a:t>
            </a:r>
          </a:p>
          <a:p>
            <a:pPr marL="514350" indent="-514350">
              <a:buAutoNum type="arabicParenR"/>
            </a:pPr>
            <a:r>
              <a:rPr lang="en-US" dirty="0" smtClean="0"/>
              <a:t>Poor residual pattern for the AI survey biomass</a:t>
            </a:r>
          </a:p>
          <a:p>
            <a:pPr marL="514350" indent="-514350">
              <a:buAutoNum type="arabicParenR"/>
            </a:pPr>
            <a:r>
              <a:rPr lang="en-US" dirty="0" smtClean="0"/>
              <a:t>Mismatch in model biomass vs survey biomass trend</a:t>
            </a:r>
          </a:p>
          <a:p>
            <a:pPr marL="514350" indent="-514350">
              <a:buAutoNum type="arabicParenR"/>
            </a:pPr>
            <a:r>
              <a:rPr lang="en-US" dirty="0" smtClean="0"/>
              <a:t>Changes in magnitude of year class estimates</a:t>
            </a:r>
          </a:p>
          <a:p>
            <a:pPr marL="514350" indent="-514350">
              <a:buAutoNum type="arabicParenR"/>
            </a:pPr>
            <a:r>
              <a:rPr lang="en-US" dirty="0" smtClean="0"/>
              <a:t>Large inter-assessment changes in ABC</a:t>
            </a:r>
          </a:p>
          <a:p>
            <a:pPr marL="514350" indent="-514350">
              <a:buAutoNum type="arabicParenR"/>
            </a:pPr>
            <a:r>
              <a:rPr lang="en-US" dirty="0" smtClean="0"/>
              <a:t>Population shifts younger, and estimated to be concentrated in a small number of age classes</a:t>
            </a:r>
          </a:p>
          <a:p>
            <a:pPr marL="514350" indent="-514350">
              <a:buAutoNum type="arabicParenR"/>
            </a:pPr>
            <a:r>
              <a:rPr lang="en-US" dirty="0" smtClean="0"/>
              <a:t>Positive retrospective bias in recruitment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of data and models from the 2018 assessment, with some additional graphs</a:t>
            </a:r>
          </a:p>
          <a:p>
            <a:r>
              <a:rPr lang="en-US" dirty="0" smtClean="0"/>
              <a:t>Management implications of uncertain estimates of year class strength</a:t>
            </a:r>
          </a:p>
          <a:p>
            <a:r>
              <a:rPr lang="en-US" dirty="0" smtClean="0"/>
              <a:t>Evaluate the effect of three modeling recommendations from the BSAI Plan Team</a:t>
            </a:r>
          </a:p>
          <a:p>
            <a:r>
              <a:rPr lang="en-US" dirty="0" smtClean="0"/>
              <a:t>Evaluate retrospective patterns in exploratory models</a:t>
            </a:r>
          </a:p>
          <a:p>
            <a:r>
              <a:rPr lang="en-US" dirty="0" smtClean="0"/>
              <a:t>Recommendations for November 2020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observations regarding data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980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Data-weighting procedures that give relatively stronger emphasis to fitting the composition data can produce slightly better fits to these data. However, these cases also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1)  Degraded fits to the biomass trend data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  Stronger retrospective bias in recruitment patterns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3)  Large estimates of recruitment for recent year 		classes with low selectivity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4)  Large </a:t>
            </a:r>
            <a:r>
              <a:rPr lang="en-US" dirty="0" err="1" smtClean="0"/>
              <a:t>interannual</a:t>
            </a:r>
            <a:r>
              <a:rPr lang="en-US" dirty="0" smtClean="0"/>
              <a:t> variability in projected ABCs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weighting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our view, we should not base our management and projected harvest specifications on recruitment estimates with large uncertainty</a:t>
            </a:r>
          </a:p>
          <a:p>
            <a:r>
              <a:rPr lang="en-US" dirty="0" smtClean="0"/>
              <a:t>Co-author and internal reviewers have commented on similarities with sablefish assessment (loss of older fish, increased younger fish, large and unreliable estimates of recent year classes)</a:t>
            </a:r>
            <a:endParaRPr lang="en-US" dirty="0"/>
          </a:p>
          <a:p>
            <a:r>
              <a:rPr lang="en-US" dirty="0" smtClean="0"/>
              <a:t>A useful precedent is sablefish management (although the methodology for data weighting differs)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weighting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model results and management specifications depend on the choice for data-weighting</a:t>
            </a:r>
          </a:p>
          <a:p>
            <a:r>
              <a:rPr lang="en-US" dirty="0" smtClean="0"/>
              <a:t>How much weight do we want to give the biomass trend, and how much to the composition data?</a:t>
            </a:r>
          </a:p>
          <a:p>
            <a:r>
              <a:rPr lang="en-US" dirty="0" smtClean="0"/>
              <a:t>None of the procedures considered here completely drops data from the assessment.</a:t>
            </a:r>
          </a:p>
          <a:p>
            <a:r>
              <a:rPr lang="en-US" dirty="0" smtClean="0"/>
              <a:t>The Francis weighting procedure is the most commonly used data-weighting method in U.S. west coast assessments, and has a theoretical foundation that accounts for the correlations within each given year of composition data (which reduces the amount of informative data)</a:t>
            </a:r>
          </a:p>
          <a:p>
            <a:r>
              <a:rPr lang="en-US" dirty="0" smtClean="0"/>
              <a:t>Other data-weighting approaches could be considered (i.e., </a:t>
            </a:r>
            <a:r>
              <a:rPr lang="en-US" dirty="0" err="1" smtClean="0"/>
              <a:t>Dirichlet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for November 2020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Use the updated ageing error matrix</a:t>
            </a:r>
          </a:p>
          <a:p>
            <a:r>
              <a:rPr lang="en-US" dirty="0" smtClean="0"/>
              <a:t>Updated natural mortality prior distribution (either </a:t>
            </a:r>
            <a:r>
              <a:rPr lang="en-US" i="1" dirty="0" smtClean="0"/>
              <a:t>M</a:t>
            </a:r>
            <a:r>
              <a:rPr lang="en-US" dirty="0" smtClean="0"/>
              <a:t> set at 0.045, or with an informative prior)</a:t>
            </a:r>
          </a:p>
          <a:p>
            <a:r>
              <a:rPr lang="en-US" dirty="0" smtClean="0"/>
              <a:t>Francis weighting for the composition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AI portion of the stock assess with age-structured model:</a:t>
            </a:r>
          </a:p>
          <a:p>
            <a:pPr lvl="1"/>
            <a:r>
              <a:rPr lang="en-US" dirty="0" smtClean="0"/>
              <a:t>Strong conflict </a:t>
            </a:r>
            <a:r>
              <a:rPr lang="en-US" dirty="0"/>
              <a:t>between biomass index and composition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2018 models </a:t>
            </a:r>
          </a:p>
          <a:p>
            <a:pPr lvl="2"/>
            <a:r>
              <a:rPr lang="en-US" dirty="0"/>
              <a:t>18.1 --  McAllister-</a:t>
            </a:r>
            <a:r>
              <a:rPr lang="en-US" dirty="0" err="1"/>
              <a:t>Ianelli</a:t>
            </a:r>
            <a:r>
              <a:rPr lang="en-US" dirty="0"/>
              <a:t> weighting, relatively more emphasis on fitting </a:t>
            </a:r>
            <a:r>
              <a:rPr lang="en-US" dirty="0" smtClean="0"/>
              <a:t>age/length </a:t>
            </a:r>
            <a:r>
              <a:rPr lang="en-US" dirty="0"/>
              <a:t>comps, worse fit to biomass index</a:t>
            </a:r>
          </a:p>
          <a:p>
            <a:pPr lvl="2"/>
            <a:r>
              <a:rPr lang="en-US" dirty="0"/>
              <a:t>18.2 – Francis weighting, relatively less emphasis on fitting age/length comps, better fit to biomass index (recommended by authors) </a:t>
            </a:r>
            <a:endParaRPr lang="en-US" dirty="0" smtClean="0"/>
          </a:p>
          <a:p>
            <a:pPr lvl="1"/>
            <a:r>
              <a:rPr lang="en-US" dirty="0" smtClean="0"/>
              <a:t>“Missing” older fish, higher levels of younger fish (both fishery and survey) </a:t>
            </a:r>
          </a:p>
        </p:txBody>
      </p:sp>
    </p:spTree>
    <p:extLst>
      <p:ext uri="{BB962C8B-B14F-4D97-AF65-F5344CB8AC3E}">
        <p14:creationId xmlns:p14="http://schemas.microsoft.com/office/powerpoint/2010/main" val="38835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586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Decline in older/larger fish in recent years from AI survey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79" t="7212" r="18000"/>
          <a:stretch/>
        </p:blipFill>
        <p:spPr>
          <a:xfrm>
            <a:off x="685800" y="1447800"/>
            <a:ext cx="3268348" cy="47732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86674" y="4419600"/>
            <a:ext cx="9144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3886200"/>
            <a:ext cx="914400" cy="21488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09803" y="3438786"/>
            <a:ext cx="43434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lso increase in smaller/younger fish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Decline in estimated survey number of older 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24400" cy="305171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863258"/>
              </p:ext>
            </p:extLst>
          </p:nvPr>
        </p:nvGraphicFramePr>
        <p:xfrm>
          <a:off x="5562600" y="1371600"/>
          <a:ext cx="3124200" cy="3566160"/>
        </p:xfrm>
        <a:graphic>
          <a:graphicData uri="http://schemas.openxmlformats.org/drawingml/2006/table">
            <a:tbl>
              <a:tblPr firstRow="1" bandRow="1"/>
              <a:tblGrid>
                <a:gridCol w="1562100">
                  <a:extLst>
                    <a:ext uri="{9D8B030D-6E8A-4147-A177-3AD203B41FA5}">
                      <a16:colId xmlns:a16="http://schemas.microsoft.com/office/drawing/2014/main" val="3247857619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843733908"/>
                    </a:ext>
                  </a:extLst>
                </a:gridCol>
              </a:tblGrid>
              <a:tr h="3759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Decline</a:t>
                      </a:r>
                      <a:r>
                        <a:rPr lang="en-US" sz="2400" b="1" baseline="0" dirty="0" smtClean="0"/>
                        <a:t> from 2012-2014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9349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 group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Rate of decline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5022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21-25</a:t>
                      </a:r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87%</a:t>
                      </a:r>
                      <a:endParaRPr lang="en-US" sz="24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63156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26-30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82%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9368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31-35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72%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527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36-40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74%</a:t>
                      </a:r>
                      <a:endParaRPr lang="en-US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72668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40+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52%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7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6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pattern in the fishery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8" t="13439" r="3772"/>
          <a:stretch/>
        </p:blipFill>
        <p:spPr>
          <a:xfrm>
            <a:off x="685800" y="1654457"/>
            <a:ext cx="5791200" cy="35474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5385174"/>
            <a:ext cx="64770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Proportional compositions for each year scaled to the extrapolated number from the Observer program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in data vs model total mortality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70225"/>
            <a:ext cx="2347726" cy="47984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7600" y="1676400"/>
            <a:ext cx="4648200" cy="259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/>
              <a:t>Cohort-specific mortality rates from the 2018 model are smaller than those estimated directly from survey data (via catch curves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model does not have a mechanism for explaining less than expected number of older fish in recent years.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Conflict between composition data and survey biomass trend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3691967" cy="2555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4003463"/>
            <a:ext cx="3475059" cy="23578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1447800"/>
            <a:ext cx="3733800" cy="449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A Tier 5 model would show a decreasing trending in the last decade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Adding the composition degrades the fit to the biomass trend, indicating the data conflict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Model 18.1 – McAllister-</a:t>
            </a:r>
            <a:r>
              <a:rPr lang="en-US" dirty="0" err="1" smtClean="0">
                <a:solidFill>
                  <a:schemeClr val="tx1"/>
                </a:solidFill>
              </a:rPr>
              <a:t>Ianelli</a:t>
            </a:r>
            <a:r>
              <a:rPr lang="en-US" dirty="0" smtClean="0">
                <a:solidFill>
                  <a:schemeClr val="tx1"/>
                </a:solidFill>
              </a:rPr>
              <a:t> weighting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Model 18.2 – Francis weighting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Better fit to the survey biomass with Francis weighting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9459</TotalTime>
  <Words>1732</Words>
  <Application>Microsoft Office PowerPoint</Application>
  <PresentationFormat>On-screen Show (4:3)</PresentationFormat>
  <Paragraphs>171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Arial Narrow Bold</vt:lpstr>
      <vt:lpstr>Calibri</vt:lpstr>
      <vt:lpstr>Times New Roman</vt:lpstr>
      <vt:lpstr>5_NOAA Fisheries Content Slides</vt:lpstr>
      <vt:lpstr>NOAA Title Options</vt:lpstr>
      <vt:lpstr>Evaluation of recruitment estimates in the Bering Sea/Aleutian Islands Blackspotted/Rougheye rockfish assessment, and their management implications   Paul Spencer and Jim Ianelli  Alaska Fisheries Science Center    </vt:lpstr>
      <vt:lpstr>Sawtooth pattern in recent BSAI ABCs</vt:lpstr>
      <vt:lpstr>Outline</vt:lpstr>
      <vt:lpstr>Background</vt:lpstr>
      <vt:lpstr>Decline in older/larger fish in recent years from AI survey</vt:lpstr>
      <vt:lpstr>Decline in estimated survey number of older fish</vt:lpstr>
      <vt:lpstr>Same pattern in the fishery data</vt:lpstr>
      <vt:lpstr>Mismatch in data vs model total mortality</vt:lpstr>
      <vt:lpstr>Conflict between composition data and survey biomass trend</vt:lpstr>
      <vt:lpstr>Data conflict illustrated in the 2018 models</vt:lpstr>
      <vt:lpstr>Data conflict illustrated in the 2018 models</vt:lpstr>
      <vt:lpstr>Concentration of estimated stock into a small number of year classes (Model 18.1)</vt:lpstr>
      <vt:lpstr>Mismatch in recent biomass trends</vt:lpstr>
      <vt:lpstr>Recruitment variability, and retrospective bias</vt:lpstr>
      <vt:lpstr>Recruitment variability, and retrospective bias</vt:lpstr>
      <vt:lpstr>Changes in magnitude in year-class estimates between assessments</vt:lpstr>
      <vt:lpstr>Management implications – large inter-assessment changes in ABC</vt:lpstr>
      <vt:lpstr>Management Implications</vt:lpstr>
      <vt:lpstr>Model Explorations</vt:lpstr>
      <vt:lpstr>Updated ageing error index</vt:lpstr>
      <vt:lpstr>Effect of updated ageing error index</vt:lpstr>
      <vt:lpstr>Updated natural mortality prior distribution</vt:lpstr>
      <vt:lpstr>Effect of updated M prior distribution</vt:lpstr>
      <vt:lpstr>Dome-shaped survey selectivity</vt:lpstr>
      <vt:lpstr>Effect of dome-shaped selectivity</vt:lpstr>
      <vt:lpstr>Summary of the effect of model changes</vt:lpstr>
      <vt:lpstr>Retrospective pattern of exploratory models</vt:lpstr>
      <vt:lpstr>Retrospective pattern of exploratory models – still strong</vt:lpstr>
      <vt:lpstr>Summary of concerns/observations (partial)</vt:lpstr>
      <vt:lpstr>Summary of observations regarding data weighting</vt:lpstr>
      <vt:lpstr>Data weighting considerations</vt:lpstr>
      <vt:lpstr>Data weighting considerations</vt:lpstr>
      <vt:lpstr>Recommendations for November 2020 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Fisheries Climate Vulnerability Assessment (NEVA): First Implementation of a National Methodology</dc:title>
  <dc:creator>Wendy_Morrison</dc:creator>
  <cp:lastModifiedBy>Paul Spencer</cp:lastModifiedBy>
  <cp:revision>450</cp:revision>
  <cp:lastPrinted>2015-03-17T20:47:49Z</cp:lastPrinted>
  <dcterms:modified xsi:type="dcterms:W3CDTF">2020-09-09T00:51:12Z</dcterms:modified>
</cp:coreProperties>
</file>