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8" r:id="rId4"/>
    <p:sldId id="260" r:id="rId5"/>
    <p:sldId id="261" r:id="rId6"/>
    <p:sldId id="263" r:id="rId7"/>
    <p:sldId id="264" r:id="rId8"/>
    <p:sldId id="266" r:id="rId9"/>
    <p:sldId id="267" r:id="rId10"/>
    <p:sldId id="268"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4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BA9A1-4429-4C1C-92D6-22B04C70EE4B}" type="doc">
      <dgm:prSet loTypeId="urn:microsoft.com/office/officeart/2005/8/layout/venn1" loCatId="relationship" qsTypeId="urn:microsoft.com/office/officeart/2005/8/quickstyle/simple1" qsCatId="simple" csTypeId="urn:microsoft.com/office/officeart/2005/8/colors/accent1_2" csCatId="accent1" phldr="1"/>
      <dgm:spPr/>
    </dgm:pt>
    <dgm:pt modelId="{6A2EFECA-4A8A-4FDD-B6C5-E3C574AB0944}">
      <dgm:prSet phldrT="[Text]"/>
      <dgm:spPr/>
      <dgm:t>
        <a:bodyPr/>
        <a:lstStyle/>
        <a:p>
          <a:r>
            <a:rPr lang="en-US" dirty="0" smtClean="0"/>
            <a:t>Research</a:t>
          </a:r>
          <a:endParaRPr lang="en-US" dirty="0"/>
        </a:p>
      </dgm:t>
    </dgm:pt>
    <dgm:pt modelId="{D3D9F4B2-FF2D-454E-8ADF-1CCE0509E8CA}" type="parTrans" cxnId="{943636E6-AF6E-42AB-BC4B-E2C2669E7A19}">
      <dgm:prSet/>
      <dgm:spPr/>
      <dgm:t>
        <a:bodyPr/>
        <a:lstStyle/>
        <a:p>
          <a:endParaRPr lang="en-US"/>
        </a:p>
      </dgm:t>
    </dgm:pt>
    <dgm:pt modelId="{859A88C2-8D90-455C-BE62-AC36866CA834}" type="sibTrans" cxnId="{943636E6-AF6E-42AB-BC4B-E2C2669E7A19}">
      <dgm:prSet/>
      <dgm:spPr/>
      <dgm:t>
        <a:bodyPr/>
        <a:lstStyle/>
        <a:p>
          <a:endParaRPr lang="en-US"/>
        </a:p>
      </dgm:t>
    </dgm:pt>
    <dgm:pt modelId="{B772486D-6F47-42AE-8C66-36A62567EED8}">
      <dgm:prSet phldrT="[Text]"/>
      <dgm:spPr/>
      <dgm:t>
        <a:bodyPr/>
        <a:lstStyle/>
        <a:p>
          <a:r>
            <a:rPr lang="en-US" dirty="0" smtClean="0"/>
            <a:t>Management</a:t>
          </a:r>
          <a:endParaRPr lang="en-US" dirty="0"/>
        </a:p>
      </dgm:t>
    </dgm:pt>
    <dgm:pt modelId="{A18DEDFF-70EA-4FD4-8EBA-FDF36FAA9599}" type="parTrans" cxnId="{B298D9C7-E2D3-4BD0-943D-784C624BC74B}">
      <dgm:prSet/>
      <dgm:spPr/>
      <dgm:t>
        <a:bodyPr/>
        <a:lstStyle/>
        <a:p>
          <a:endParaRPr lang="en-US"/>
        </a:p>
      </dgm:t>
    </dgm:pt>
    <dgm:pt modelId="{C746EBE2-DE71-4913-A225-151C38DA771F}" type="sibTrans" cxnId="{B298D9C7-E2D3-4BD0-943D-784C624BC74B}">
      <dgm:prSet/>
      <dgm:spPr/>
      <dgm:t>
        <a:bodyPr/>
        <a:lstStyle/>
        <a:p>
          <a:endParaRPr lang="en-US"/>
        </a:p>
      </dgm:t>
    </dgm:pt>
    <dgm:pt modelId="{1DB7F932-5360-4FCC-84AE-7580A76CEC9D}">
      <dgm:prSet phldrT="[Text]"/>
      <dgm:spPr/>
      <dgm:t>
        <a:bodyPr/>
        <a:lstStyle/>
        <a:p>
          <a:r>
            <a:rPr lang="en-US" dirty="0" smtClean="0"/>
            <a:t>Biology</a:t>
          </a:r>
          <a:endParaRPr lang="en-US" dirty="0"/>
        </a:p>
      </dgm:t>
    </dgm:pt>
    <dgm:pt modelId="{1278343A-AC96-4753-9389-A698919DE8F6}" type="parTrans" cxnId="{C773D679-1B16-4F30-B553-F57759E8382D}">
      <dgm:prSet/>
      <dgm:spPr/>
      <dgm:t>
        <a:bodyPr/>
        <a:lstStyle/>
        <a:p>
          <a:endParaRPr lang="en-US"/>
        </a:p>
      </dgm:t>
    </dgm:pt>
    <dgm:pt modelId="{78B10A13-303E-4A03-98C9-D0E30D9693C2}" type="sibTrans" cxnId="{C773D679-1B16-4F30-B553-F57759E8382D}">
      <dgm:prSet/>
      <dgm:spPr/>
      <dgm:t>
        <a:bodyPr/>
        <a:lstStyle/>
        <a:p>
          <a:endParaRPr lang="en-US"/>
        </a:p>
      </dgm:t>
    </dgm:pt>
    <dgm:pt modelId="{A8B023ED-ADA0-4EF3-BD61-9DDDD627BA33}" type="pres">
      <dgm:prSet presAssocID="{151BA9A1-4429-4C1C-92D6-22B04C70EE4B}" presName="compositeShape" presStyleCnt="0">
        <dgm:presLayoutVars>
          <dgm:chMax val="7"/>
          <dgm:dir/>
          <dgm:resizeHandles val="exact"/>
        </dgm:presLayoutVars>
      </dgm:prSet>
      <dgm:spPr/>
    </dgm:pt>
    <dgm:pt modelId="{36391424-6AFF-4481-B09B-2C1B66D0B1B0}" type="pres">
      <dgm:prSet presAssocID="{6A2EFECA-4A8A-4FDD-B6C5-E3C574AB0944}" presName="circ1" presStyleLbl="vennNode1" presStyleIdx="0" presStyleCnt="3"/>
      <dgm:spPr/>
      <dgm:t>
        <a:bodyPr/>
        <a:lstStyle/>
        <a:p>
          <a:endParaRPr lang="en-US"/>
        </a:p>
      </dgm:t>
    </dgm:pt>
    <dgm:pt modelId="{A36B23D2-552B-4557-A5B9-0CB7A9270C9A}" type="pres">
      <dgm:prSet presAssocID="{6A2EFECA-4A8A-4FDD-B6C5-E3C574AB0944}" presName="circ1Tx" presStyleLbl="revTx" presStyleIdx="0" presStyleCnt="0">
        <dgm:presLayoutVars>
          <dgm:chMax val="0"/>
          <dgm:chPref val="0"/>
          <dgm:bulletEnabled val="1"/>
        </dgm:presLayoutVars>
      </dgm:prSet>
      <dgm:spPr/>
      <dgm:t>
        <a:bodyPr/>
        <a:lstStyle/>
        <a:p>
          <a:endParaRPr lang="en-US"/>
        </a:p>
      </dgm:t>
    </dgm:pt>
    <dgm:pt modelId="{CBF19C22-5583-430F-A1C4-7F82200DA596}" type="pres">
      <dgm:prSet presAssocID="{B772486D-6F47-42AE-8C66-36A62567EED8}" presName="circ2" presStyleLbl="vennNode1" presStyleIdx="1" presStyleCnt="3"/>
      <dgm:spPr/>
      <dgm:t>
        <a:bodyPr/>
        <a:lstStyle/>
        <a:p>
          <a:endParaRPr lang="en-US"/>
        </a:p>
      </dgm:t>
    </dgm:pt>
    <dgm:pt modelId="{BE909CBC-07F9-45B7-B4FF-65C2D4EE3EF5}" type="pres">
      <dgm:prSet presAssocID="{B772486D-6F47-42AE-8C66-36A62567EED8}" presName="circ2Tx" presStyleLbl="revTx" presStyleIdx="0" presStyleCnt="0">
        <dgm:presLayoutVars>
          <dgm:chMax val="0"/>
          <dgm:chPref val="0"/>
          <dgm:bulletEnabled val="1"/>
        </dgm:presLayoutVars>
      </dgm:prSet>
      <dgm:spPr/>
      <dgm:t>
        <a:bodyPr/>
        <a:lstStyle/>
        <a:p>
          <a:endParaRPr lang="en-US"/>
        </a:p>
      </dgm:t>
    </dgm:pt>
    <dgm:pt modelId="{76249840-6A0C-4215-A556-348B2E408B6F}" type="pres">
      <dgm:prSet presAssocID="{1DB7F932-5360-4FCC-84AE-7580A76CEC9D}" presName="circ3" presStyleLbl="vennNode1" presStyleIdx="2" presStyleCnt="3"/>
      <dgm:spPr/>
      <dgm:t>
        <a:bodyPr/>
        <a:lstStyle/>
        <a:p>
          <a:endParaRPr lang="en-US"/>
        </a:p>
      </dgm:t>
    </dgm:pt>
    <dgm:pt modelId="{115638D7-76AD-4666-BA34-E6CC6F92189D}" type="pres">
      <dgm:prSet presAssocID="{1DB7F932-5360-4FCC-84AE-7580A76CEC9D}" presName="circ3Tx" presStyleLbl="revTx" presStyleIdx="0" presStyleCnt="0">
        <dgm:presLayoutVars>
          <dgm:chMax val="0"/>
          <dgm:chPref val="0"/>
          <dgm:bulletEnabled val="1"/>
        </dgm:presLayoutVars>
      </dgm:prSet>
      <dgm:spPr/>
      <dgm:t>
        <a:bodyPr/>
        <a:lstStyle/>
        <a:p>
          <a:endParaRPr lang="en-US"/>
        </a:p>
      </dgm:t>
    </dgm:pt>
  </dgm:ptLst>
  <dgm:cxnLst>
    <dgm:cxn modelId="{6F4E3657-D94F-4539-A774-1A245CBA2964}" type="presOf" srcId="{B772486D-6F47-42AE-8C66-36A62567EED8}" destId="{BE909CBC-07F9-45B7-B4FF-65C2D4EE3EF5}" srcOrd="1" destOrd="0" presId="urn:microsoft.com/office/officeart/2005/8/layout/venn1"/>
    <dgm:cxn modelId="{75B5BE83-D2D1-49CF-B0ED-A1E78813D7C0}" type="presOf" srcId="{B772486D-6F47-42AE-8C66-36A62567EED8}" destId="{CBF19C22-5583-430F-A1C4-7F82200DA596}" srcOrd="0" destOrd="0" presId="urn:microsoft.com/office/officeart/2005/8/layout/venn1"/>
    <dgm:cxn modelId="{943636E6-AF6E-42AB-BC4B-E2C2669E7A19}" srcId="{151BA9A1-4429-4C1C-92D6-22B04C70EE4B}" destId="{6A2EFECA-4A8A-4FDD-B6C5-E3C574AB0944}" srcOrd="0" destOrd="0" parTransId="{D3D9F4B2-FF2D-454E-8ADF-1CCE0509E8CA}" sibTransId="{859A88C2-8D90-455C-BE62-AC36866CA834}"/>
    <dgm:cxn modelId="{0CA34B29-60FE-4655-B67C-2ED46049D4EA}" type="presOf" srcId="{1DB7F932-5360-4FCC-84AE-7580A76CEC9D}" destId="{76249840-6A0C-4215-A556-348B2E408B6F}" srcOrd="0" destOrd="0" presId="urn:microsoft.com/office/officeart/2005/8/layout/venn1"/>
    <dgm:cxn modelId="{CDD2D0F4-2842-4CDC-881D-11109B9DE4B0}" type="presOf" srcId="{1DB7F932-5360-4FCC-84AE-7580A76CEC9D}" destId="{115638D7-76AD-4666-BA34-E6CC6F92189D}" srcOrd="1" destOrd="0" presId="urn:microsoft.com/office/officeart/2005/8/layout/venn1"/>
    <dgm:cxn modelId="{B58510C3-CA4D-40E1-91F7-F1C93DA9CB33}" type="presOf" srcId="{6A2EFECA-4A8A-4FDD-B6C5-E3C574AB0944}" destId="{A36B23D2-552B-4557-A5B9-0CB7A9270C9A}" srcOrd="1" destOrd="0" presId="urn:microsoft.com/office/officeart/2005/8/layout/venn1"/>
    <dgm:cxn modelId="{2A976931-7886-4D8F-8E37-602A5EAC2685}" type="presOf" srcId="{6A2EFECA-4A8A-4FDD-B6C5-E3C574AB0944}" destId="{36391424-6AFF-4481-B09B-2C1B66D0B1B0}" srcOrd="0" destOrd="0" presId="urn:microsoft.com/office/officeart/2005/8/layout/venn1"/>
    <dgm:cxn modelId="{C773D679-1B16-4F30-B553-F57759E8382D}" srcId="{151BA9A1-4429-4C1C-92D6-22B04C70EE4B}" destId="{1DB7F932-5360-4FCC-84AE-7580A76CEC9D}" srcOrd="2" destOrd="0" parTransId="{1278343A-AC96-4753-9389-A698919DE8F6}" sibTransId="{78B10A13-303E-4A03-98C9-D0E30D9693C2}"/>
    <dgm:cxn modelId="{B298D9C7-E2D3-4BD0-943D-784C624BC74B}" srcId="{151BA9A1-4429-4C1C-92D6-22B04C70EE4B}" destId="{B772486D-6F47-42AE-8C66-36A62567EED8}" srcOrd="1" destOrd="0" parTransId="{A18DEDFF-70EA-4FD4-8EBA-FDF36FAA9599}" sibTransId="{C746EBE2-DE71-4913-A225-151C38DA771F}"/>
    <dgm:cxn modelId="{E0006964-656F-4258-A012-039E38DB4EC9}" type="presOf" srcId="{151BA9A1-4429-4C1C-92D6-22B04C70EE4B}" destId="{A8B023ED-ADA0-4EF3-BD61-9DDDD627BA33}" srcOrd="0" destOrd="0" presId="urn:microsoft.com/office/officeart/2005/8/layout/venn1"/>
    <dgm:cxn modelId="{461AA97D-4ADE-4CB5-9F93-3E4C5EDBFC02}" type="presParOf" srcId="{A8B023ED-ADA0-4EF3-BD61-9DDDD627BA33}" destId="{36391424-6AFF-4481-B09B-2C1B66D0B1B0}" srcOrd="0" destOrd="0" presId="urn:microsoft.com/office/officeart/2005/8/layout/venn1"/>
    <dgm:cxn modelId="{2336FB24-3F4E-4423-ADBD-5C05197236CF}" type="presParOf" srcId="{A8B023ED-ADA0-4EF3-BD61-9DDDD627BA33}" destId="{A36B23D2-552B-4557-A5B9-0CB7A9270C9A}" srcOrd="1" destOrd="0" presId="urn:microsoft.com/office/officeart/2005/8/layout/venn1"/>
    <dgm:cxn modelId="{BBEAEFA8-EF44-4735-8A41-86E8B58266AF}" type="presParOf" srcId="{A8B023ED-ADA0-4EF3-BD61-9DDDD627BA33}" destId="{CBF19C22-5583-430F-A1C4-7F82200DA596}" srcOrd="2" destOrd="0" presId="urn:microsoft.com/office/officeart/2005/8/layout/venn1"/>
    <dgm:cxn modelId="{6F2996E4-5D14-408E-978E-0FCEFC424257}" type="presParOf" srcId="{A8B023ED-ADA0-4EF3-BD61-9DDDD627BA33}" destId="{BE909CBC-07F9-45B7-B4FF-65C2D4EE3EF5}" srcOrd="3" destOrd="0" presId="urn:microsoft.com/office/officeart/2005/8/layout/venn1"/>
    <dgm:cxn modelId="{C1DFE10C-DB7F-4247-80A7-7CCA09992457}" type="presParOf" srcId="{A8B023ED-ADA0-4EF3-BD61-9DDDD627BA33}" destId="{76249840-6A0C-4215-A556-348B2E408B6F}" srcOrd="4" destOrd="0" presId="urn:microsoft.com/office/officeart/2005/8/layout/venn1"/>
    <dgm:cxn modelId="{6C16ADAC-F4C4-49F7-A4D1-3F61E1765CC3}" type="presParOf" srcId="{A8B023ED-ADA0-4EF3-BD61-9DDDD627BA33}" destId="{115638D7-76AD-4666-BA34-E6CC6F92189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BA9A1-4429-4C1C-92D6-22B04C70EE4B}" type="doc">
      <dgm:prSet loTypeId="urn:microsoft.com/office/officeart/2005/8/layout/venn1" loCatId="relationship" qsTypeId="urn:microsoft.com/office/officeart/2005/8/quickstyle/simple1" qsCatId="simple" csTypeId="urn:microsoft.com/office/officeart/2005/8/colors/accent1_2" csCatId="accent1" phldr="1"/>
      <dgm:spPr/>
    </dgm:pt>
    <dgm:pt modelId="{6A2EFECA-4A8A-4FDD-B6C5-E3C574AB0944}">
      <dgm:prSet phldrT="[Text]"/>
      <dgm:spPr/>
      <dgm:t>
        <a:bodyPr/>
        <a:lstStyle/>
        <a:p>
          <a:r>
            <a:rPr lang="en-US" dirty="0" smtClean="0"/>
            <a:t>Research</a:t>
          </a:r>
          <a:endParaRPr lang="en-US" dirty="0"/>
        </a:p>
      </dgm:t>
    </dgm:pt>
    <dgm:pt modelId="{D3D9F4B2-FF2D-454E-8ADF-1CCE0509E8CA}" type="parTrans" cxnId="{943636E6-AF6E-42AB-BC4B-E2C2669E7A19}">
      <dgm:prSet/>
      <dgm:spPr/>
      <dgm:t>
        <a:bodyPr/>
        <a:lstStyle/>
        <a:p>
          <a:endParaRPr lang="en-US"/>
        </a:p>
      </dgm:t>
    </dgm:pt>
    <dgm:pt modelId="{859A88C2-8D90-455C-BE62-AC36866CA834}" type="sibTrans" cxnId="{943636E6-AF6E-42AB-BC4B-E2C2669E7A19}">
      <dgm:prSet/>
      <dgm:spPr/>
      <dgm:t>
        <a:bodyPr/>
        <a:lstStyle/>
        <a:p>
          <a:endParaRPr lang="en-US"/>
        </a:p>
      </dgm:t>
    </dgm:pt>
    <dgm:pt modelId="{B772486D-6F47-42AE-8C66-36A62567EED8}">
      <dgm:prSet phldrT="[Text]"/>
      <dgm:spPr/>
      <dgm:t>
        <a:bodyPr/>
        <a:lstStyle/>
        <a:p>
          <a:r>
            <a:rPr lang="en-US" dirty="0" smtClean="0"/>
            <a:t>Management</a:t>
          </a:r>
          <a:endParaRPr lang="en-US" dirty="0"/>
        </a:p>
      </dgm:t>
    </dgm:pt>
    <dgm:pt modelId="{A18DEDFF-70EA-4FD4-8EBA-FDF36FAA9599}" type="parTrans" cxnId="{B298D9C7-E2D3-4BD0-943D-784C624BC74B}">
      <dgm:prSet/>
      <dgm:spPr/>
      <dgm:t>
        <a:bodyPr/>
        <a:lstStyle/>
        <a:p>
          <a:endParaRPr lang="en-US"/>
        </a:p>
      </dgm:t>
    </dgm:pt>
    <dgm:pt modelId="{C746EBE2-DE71-4913-A225-151C38DA771F}" type="sibTrans" cxnId="{B298D9C7-E2D3-4BD0-943D-784C624BC74B}">
      <dgm:prSet/>
      <dgm:spPr/>
      <dgm:t>
        <a:bodyPr/>
        <a:lstStyle/>
        <a:p>
          <a:endParaRPr lang="en-US"/>
        </a:p>
      </dgm:t>
    </dgm:pt>
    <dgm:pt modelId="{1DB7F932-5360-4FCC-84AE-7580A76CEC9D}">
      <dgm:prSet phldrT="[Text]"/>
      <dgm:spPr/>
      <dgm:t>
        <a:bodyPr/>
        <a:lstStyle/>
        <a:p>
          <a:r>
            <a:rPr lang="en-US" dirty="0" smtClean="0"/>
            <a:t>Biology</a:t>
          </a:r>
          <a:endParaRPr lang="en-US" dirty="0"/>
        </a:p>
      </dgm:t>
    </dgm:pt>
    <dgm:pt modelId="{1278343A-AC96-4753-9389-A698919DE8F6}" type="parTrans" cxnId="{C773D679-1B16-4F30-B553-F57759E8382D}">
      <dgm:prSet/>
      <dgm:spPr/>
      <dgm:t>
        <a:bodyPr/>
        <a:lstStyle/>
        <a:p>
          <a:endParaRPr lang="en-US"/>
        </a:p>
      </dgm:t>
    </dgm:pt>
    <dgm:pt modelId="{78B10A13-303E-4A03-98C9-D0E30D9693C2}" type="sibTrans" cxnId="{C773D679-1B16-4F30-B553-F57759E8382D}">
      <dgm:prSet/>
      <dgm:spPr/>
      <dgm:t>
        <a:bodyPr/>
        <a:lstStyle/>
        <a:p>
          <a:endParaRPr lang="en-US"/>
        </a:p>
      </dgm:t>
    </dgm:pt>
    <dgm:pt modelId="{A8B023ED-ADA0-4EF3-BD61-9DDDD627BA33}" type="pres">
      <dgm:prSet presAssocID="{151BA9A1-4429-4C1C-92D6-22B04C70EE4B}" presName="compositeShape" presStyleCnt="0">
        <dgm:presLayoutVars>
          <dgm:chMax val="7"/>
          <dgm:dir/>
          <dgm:resizeHandles val="exact"/>
        </dgm:presLayoutVars>
      </dgm:prSet>
      <dgm:spPr/>
    </dgm:pt>
    <dgm:pt modelId="{36391424-6AFF-4481-B09B-2C1B66D0B1B0}" type="pres">
      <dgm:prSet presAssocID="{6A2EFECA-4A8A-4FDD-B6C5-E3C574AB0944}" presName="circ1" presStyleLbl="vennNode1" presStyleIdx="0" presStyleCnt="3"/>
      <dgm:spPr/>
      <dgm:t>
        <a:bodyPr/>
        <a:lstStyle/>
        <a:p>
          <a:endParaRPr lang="en-US"/>
        </a:p>
      </dgm:t>
    </dgm:pt>
    <dgm:pt modelId="{A36B23D2-552B-4557-A5B9-0CB7A9270C9A}" type="pres">
      <dgm:prSet presAssocID="{6A2EFECA-4A8A-4FDD-B6C5-E3C574AB0944}" presName="circ1Tx" presStyleLbl="revTx" presStyleIdx="0" presStyleCnt="0">
        <dgm:presLayoutVars>
          <dgm:chMax val="0"/>
          <dgm:chPref val="0"/>
          <dgm:bulletEnabled val="1"/>
        </dgm:presLayoutVars>
      </dgm:prSet>
      <dgm:spPr/>
      <dgm:t>
        <a:bodyPr/>
        <a:lstStyle/>
        <a:p>
          <a:endParaRPr lang="en-US"/>
        </a:p>
      </dgm:t>
    </dgm:pt>
    <dgm:pt modelId="{CBF19C22-5583-430F-A1C4-7F82200DA596}" type="pres">
      <dgm:prSet presAssocID="{B772486D-6F47-42AE-8C66-36A62567EED8}" presName="circ2" presStyleLbl="vennNode1" presStyleIdx="1" presStyleCnt="3"/>
      <dgm:spPr/>
      <dgm:t>
        <a:bodyPr/>
        <a:lstStyle/>
        <a:p>
          <a:endParaRPr lang="en-US"/>
        </a:p>
      </dgm:t>
    </dgm:pt>
    <dgm:pt modelId="{BE909CBC-07F9-45B7-B4FF-65C2D4EE3EF5}" type="pres">
      <dgm:prSet presAssocID="{B772486D-6F47-42AE-8C66-36A62567EED8}" presName="circ2Tx" presStyleLbl="revTx" presStyleIdx="0" presStyleCnt="0">
        <dgm:presLayoutVars>
          <dgm:chMax val="0"/>
          <dgm:chPref val="0"/>
          <dgm:bulletEnabled val="1"/>
        </dgm:presLayoutVars>
      </dgm:prSet>
      <dgm:spPr/>
      <dgm:t>
        <a:bodyPr/>
        <a:lstStyle/>
        <a:p>
          <a:endParaRPr lang="en-US"/>
        </a:p>
      </dgm:t>
    </dgm:pt>
    <dgm:pt modelId="{76249840-6A0C-4215-A556-348B2E408B6F}" type="pres">
      <dgm:prSet presAssocID="{1DB7F932-5360-4FCC-84AE-7580A76CEC9D}" presName="circ3" presStyleLbl="vennNode1" presStyleIdx="2" presStyleCnt="3"/>
      <dgm:spPr/>
      <dgm:t>
        <a:bodyPr/>
        <a:lstStyle/>
        <a:p>
          <a:endParaRPr lang="en-US"/>
        </a:p>
      </dgm:t>
    </dgm:pt>
    <dgm:pt modelId="{115638D7-76AD-4666-BA34-E6CC6F92189D}" type="pres">
      <dgm:prSet presAssocID="{1DB7F932-5360-4FCC-84AE-7580A76CEC9D}" presName="circ3Tx" presStyleLbl="revTx" presStyleIdx="0" presStyleCnt="0">
        <dgm:presLayoutVars>
          <dgm:chMax val="0"/>
          <dgm:chPref val="0"/>
          <dgm:bulletEnabled val="1"/>
        </dgm:presLayoutVars>
      </dgm:prSet>
      <dgm:spPr/>
      <dgm:t>
        <a:bodyPr/>
        <a:lstStyle/>
        <a:p>
          <a:endParaRPr lang="en-US"/>
        </a:p>
      </dgm:t>
    </dgm:pt>
  </dgm:ptLst>
  <dgm:cxnLst>
    <dgm:cxn modelId="{B298D9C7-E2D3-4BD0-943D-784C624BC74B}" srcId="{151BA9A1-4429-4C1C-92D6-22B04C70EE4B}" destId="{B772486D-6F47-42AE-8C66-36A62567EED8}" srcOrd="1" destOrd="0" parTransId="{A18DEDFF-70EA-4FD4-8EBA-FDF36FAA9599}" sibTransId="{C746EBE2-DE71-4913-A225-151C38DA771F}"/>
    <dgm:cxn modelId="{943636E6-AF6E-42AB-BC4B-E2C2669E7A19}" srcId="{151BA9A1-4429-4C1C-92D6-22B04C70EE4B}" destId="{6A2EFECA-4A8A-4FDD-B6C5-E3C574AB0944}" srcOrd="0" destOrd="0" parTransId="{D3D9F4B2-FF2D-454E-8ADF-1CCE0509E8CA}" sibTransId="{859A88C2-8D90-455C-BE62-AC36866CA834}"/>
    <dgm:cxn modelId="{728D168D-B58C-4DC0-98B7-9631DE42FBF1}" type="presOf" srcId="{B772486D-6F47-42AE-8C66-36A62567EED8}" destId="{BE909CBC-07F9-45B7-B4FF-65C2D4EE3EF5}" srcOrd="1" destOrd="0" presId="urn:microsoft.com/office/officeart/2005/8/layout/venn1"/>
    <dgm:cxn modelId="{1AEFFCAD-D004-41F3-855B-039C13AEAC13}" type="presOf" srcId="{6A2EFECA-4A8A-4FDD-B6C5-E3C574AB0944}" destId="{A36B23D2-552B-4557-A5B9-0CB7A9270C9A}" srcOrd="1" destOrd="0" presId="urn:microsoft.com/office/officeart/2005/8/layout/venn1"/>
    <dgm:cxn modelId="{CFEB23EE-B6CE-493D-B1A8-9538EB0F08B4}" type="presOf" srcId="{151BA9A1-4429-4C1C-92D6-22B04C70EE4B}" destId="{A8B023ED-ADA0-4EF3-BD61-9DDDD627BA33}" srcOrd="0" destOrd="0" presId="urn:microsoft.com/office/officeart/2005/8/layout/venn1"/>
    <dgm:cxn modelId="{C773D679-1B16-4F30-B553-F57759E8382D}" srcId="{151BA9A1-4429-4C1C-92D6-22B04C70EE4B}" destId="{1DB7F932-5360-4FCC-84AE-7580A76CEC9D}" srcOrd="2" destOrd="0" parTransId="{1278343A-AC96-4753-9389-A698919DE8F6}" sibTransId="{78B10A13-303E-4A03-98C9-D0E30D9693C2}"/>
    <dgm:cxn modelId="{E72F4B8B-E9E2-46A7-8B94-03048306ACE6}" type="presOf" srcId="{1DB7F932-5360-4FCC-84AE-7580A76CEC9D}" destId="{76249840-6A0C-4215-A556-348B2E408B6F}" srcOrd="0" destOrd="0" presId="urn:microsoft.com/office/officeart/2005/8/layout/venn1"/>
    <dgm:cxn modelId="{E1A36ABA-A0E6-43E7-BECF-DEE5645F76B1}" type="presOf" srcId="{1DB7F932-5360-4FCC-84AE-7580A76CEC9D}" destId="{115638D7-76AD-4666-BA34-E6CC6F92189D}" srcOrd="1" destOrd="0" presId="urn:microsoft.com/office/officeart/2005/8/layout/venn1"/>
    <dgm:cxn modelId="{DC0FE8D3-92FB-400C-80F9-939073D611DC}" type="presOf" srcId="{B772486D-6F47-42AE-8C66-36A62567EED8}" destId="{CBF19C22-5583-430F-A1C4-7F82200DA596}" srcOrd="0" destOrd="0" presId="urn:microsoft.com/office/officeart/2005/8/layout/venn1"/>
    <dgm:cxn modelId="{F2739AD9-AA75-4E05-B2AA-D42BF6F94405}" type="presOf" srcId="{6A2EFECA-4A8A-4FDD-B6C5-E3C574AB0944}" destId="{36391424-6AFF-4481-B09B-2C1B66D0B1B0}" srcOrd="0" destOrd="0" presId="urn:microsoft.com/office/officeart/2005/8/layout/venn1"/>
    <dgm:cxn modelId="{9E0190FB-0B99-41B4-95F5-7305FCE6BB27}" type="presParOf" srcId="{A8B023ED-ADA0-4EF3-BD61-9DDDD627BA33}" destId="{36391424-6AFF-4481-B09B-2C1B66D0B1B0}" srcOrd="0" destOrd="0" presId="urn:microsoft.com/office/officeart/2005/8/layout/venn1"/>
    <dgm:cxn modelId="{DD9DB1A5-AC0C-4D19-9C23-668ECB55A68F}" type="presParOf" srcId="{A8B023ED-ADA0-4EF3-BD61-9DDDD627BA33}" destId="{A36B23D2-552B-4557-A5B9-0CB7A9270C9A}" srcOrd="1" destOrd="0" presId="urn:microsoft.com/office/officeart/2005/8/layout/venn1"/>
    <dgm:cxn modelId="{D7492EEE-AA19-4A10-B693-7E26844A7864}" type="presParOf" srcId="{A8B023ED-ADA0-4EF3-BD61-9DDDD627BA33}" destId="{CBF19C22-5583-430F-A1C4-7F82200DA596}" srcOrd="2" destOrd="0" presId="urn:microsoft.com/office/officeart/2005/8/layout/venn1"/>
    <dgm:cxn modelId="{51FBF8E5-0495-458B-B325-997B9A168DFB}" type="presParOf" srcId="{A8B023ED-ADA0-4EF3-BD61-9DDDD627BA33}" destId="{BE909CBC-07F9-45B7-B4FF-65C2D4EE3EF5}" srcOrd="3" destOrd="0" presId="urn:microsoft.com/office/officeart/2005/8/layout/venn1"/>
    <dgm:cxn modelId="{5B51E928-A369-43DA-BFF1-BC2784E8A437}" type="presParOf" srcId="{A8B023ED-ADA0-4EF3-BD61-9DDDD627BA33}" destId="{76249840-6A0C-4215-A556-348B2E408B6F}" srcOrd="4" destOrd="0" presId="urn:microsoft.com/office/officeart/2005/8/layout/venn1"/>
    <dgm:cxn modelId="{7B108F51-F082-47FA-B73C-F045C8034CE7}" type="presParOf" srcId="{A8B023ED-ADA0-4EF3-BD61-9DDDD627BA33}" destId="{115638D7-76AD-4666-BA34-E6CC6F92189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91424-6AFF-4481-B09B-2C1B66D0B1B0}">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Research</a:t>
          </a:r>
          <a:endParaRPr lang="en-US" sz="2100" kern="1200" dirty="0"/>
        </a:p>
      </dsp:txBody>
      <dsp:txXfrm>
        <a:off x="2153920" y="477519"/>
        <a:ext cx="1788160" cy="1097280"/>
      </dsp:txXfrm>
    </dsp:sp>
    <dsp:sp modelId="{CBF19C22-5583-430F-A1C4-7F82200DA596}">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Management</a:t>
          </a:r>
          <a:endParaRPr lang="en-US" sz="2100" kern="1200" dirty="0"/>
        </a:p>
      </dsp:txBody>
      <dsp:txXfrm>
        <a:off x="3454400" y="2204720"/>
        <a:ext cx="1463040" cy="1341120"/>
      </dsp:txXfrm>
    </dsp:sp>
    <dsp:sp modelId="{76249840-6A0C-4215-A556-348B2E408B6F}">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Biology</a:t>
          </a:r>
          <a:endParaRPr lang="en-US" sz="2100" kern="1200" dirty="0"/>
        </a:p>
      </dsp:txBody>
      <dsp:txXfrm>
        <a:off x="1178560" y="2204720"/>
        <a:ext cx="1463040" cy="134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91424-6AFF-4481-B09B-2C1B66D0B1B0}">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Research</a:t>
          </a:r>
          <a:endParaRPr lang="en-US" sz="2100" kern="1200" dirty="0"/>
        </a:p>
      </dsp:txBody>
      <dsp:txXfrm>
        <a:off x="2153920" y="477519"/>
        <a:ext cx="1788160" cy="1097280"/>
      </dsp:txXfrm>
    </dsp:sp>
    <dsp:sp modelId="{CBF19C22-5583-430F-A1C4-7F82200DA596}">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Management</a:t>
          </a:r>
          <a:endParaRPr lang="en-US" sz="2100" kern="1200" dirty="0"/>
        </a:p>
      </dsp:txBody>
      <dsp:txXfrm>
        <a:off x="3454400" y="2204720"/>
        <a:ext cx="1463040" cy="1341120"/>
      </dsp:txXfrm>
    </dsp:sp>
    <dsp:sp modelId="{76249840-6A0C-4215-A556-348B2E408B6F}">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Biology</a:t>
          </a:r>
          <a:endParaRPr lang="en-US" sz="21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DDDE81-BF43-4FCB-9D35-77E2F14553DE}"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CD3D2-0E0C-496C-8833-579E14DB8BC6}" type="slidenum">
              <a:rPr lang="en-US" smtClean="0"/>
              <a:t>‹#›</a:t>
            </a:fld>
            <a:endParaRPr lang="en-US"/>
          </a:p>
        </p:txBody>
      </p:sp>
    </p:spTree>
    <p:extLst>
      <p:ext uri="{BB962C8B-B14F-4D97-AF65-F5344CB8AC3E}">
        <p14:creationId xmlns:p14="http://schemas.microsoft.com/office/powerpoint/2010/main" val="72169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DDE81-BF43-4FCB-9D35-77E2F14553DE}"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CD3D2-0E0C-496C-8833-579E14DB8BC6}" type="slidenum">
              <a:rPr lang="en-US" smtClean="0"/>
              <a:t>‹#›</a:t>
            </a:fld>
            <a:endParaRPr lang="en-US"/>
          </a:p>
        </p:txBody>
      </p:sp>
    </p:spTree>
    <p:extLst>
      <p:ext uri="{BB962C8B-B14F-4D97-AF65-F5344CB8AC3E}">
        <p14:creationId xmlns:p14="http://schemas.microsoft.com/office/powerpoint/2010/main" val="291679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DDE81-BF43-4FCB-9D35-77E2F14553DE}"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CD3D2-0E0C-496C-8833-579E14DB8BC6}" type="slidenum">
              <a:rPr lang="en-US" smtClean="0"/>
              <a:t>‹#›</a:t>
            </a:fld>
            <a:endParaRPr lang="en-US"/>
          </a:p>
        </p:txBody>
      </p:sp>
    </p:spTree>
    <p:extLst>
      <p:ext uri="{BB962C8B-B14F-4D97-AF65-F5344CB8AC3E}">
        <p14:creationId xmlns:p14="http://schemas.microsoft.com/office/powerpoint/2010/main" val="249531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DDE81-BF43-4FCB-9D35-77E2F14553DE}"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CD3D2-0E0C-496C-8833-579E14DB8BC6}" type="slidenum">
              <a:rPr lang="en-US" smtClean="0"/>
              <a:t>‹#›</a:t>
            </a:fld>
            <a:endParaRPr lang="en-US"/>
          </a:p>
        </p:txBody>
      </p:sp>
    </p:spTree>
    <p:extLst>
      <p:ext uri="{BB962C8B-B14F-4D97-AF65-F5344CB8AC3E}">
        <p14:creationId xmlns:p14="http://schemas.microsoft.com/office/powerpoint/2010/main" val="101908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DDE81-BF43-4FCB-9D35-77E2F14553DE}"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CD3D2-0E0C-496C-8833-579E14DB8BC6}" type="slidenum">
              <a:rPr lang="en-US" smtClean="0"/>
              <a:t>‹#›</a:t>
            </a:fld>
            <a:endParaRPr lang="en-US"/>
          </a:p>
        </p:txBody>
      </p:sp>
    </p:spTree>
    <p:extLst>
      <p:ext uri="{BB962C8B-B14F-4D97-AF65-F5344CB8AC3E}">
        <p14:creationId xmlns:p14="http://schemas.microsoft.com/office/powerpoint/2010/main" val="347742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DDDE81-BF43-4FCB-9D35-77E2F14553DE}"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CD3D2-0E0C-496C-8833-579E14DB8BC6}" type="slidenum">
              <a:rPr lang="en-US" smtClean="0"/>
              <a:t>‹#›</a:t>
            </a:fld>
            <a:endParaRPr lang="en-US"/>
          </a:p>
        </p:txBody>
      </p:sp>
    </p:spTree>
    <p:extLst>
      <p:ext uri="{BB962C8B-B14F-4D97-AF65-F5344CB8AC3E}">
        <p14:creationId xmlns:p14="http://schemas.microsoft.com/office/powerpoint/2010/main" val="309071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DDDE81-BF43-4FCB-9D35-77E2F14553DE}"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CD3D2-0E0C-496C-8833-579E14DB8BC6}" type="slidenum">
              <a:rPr lang="en-US" smtClean="0"/>
              <a:t>‹#›</a:t>
            </a:fld>
            <a:endParaRPr lang="en-US"/>
          </a:p>
        </p:txBody>
      </p:sp>
    </p:spTree>
    <p:extLst>
      <p:ext uri="{BB962C8B-B14F-4D97-AF65-F5344CB8AC3E}">
        <p14:creationId xmlns:p14="http://schemas.microsoft.com/office/powerpoint/2010/main" val="191298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DDDE81-BF43-4FCB-9D35-77E2F14553DE}"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CD3D2-0E0C-496C-8833-579E14DB8BC6}" type="slidenum">
              <a:rPr lang="en-US" smtClean="0"/>
              <a:t>‹#›</a:t>
            </a:fld>
            <a:endParaRPr lang="en-US"/>
          </a:p>
        </p:txBody>
      </p:sp>
    </p:spTree>
    <p:extLst>
      <p:ext uri="{BB962C8B-B14F-4D97-AF65-F5344CB8AC3E}">
        <p14:creationId xmlns:p14="http://schemas.microsoft.com/office/powerpoint/2010/main" val="396708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DDE81-BF43-4FCB-9D35-77E2F14553DE}"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CD3D2-0E0C-496C-8833-579E14DB8BC6}" type="slidenum">
              <a:rPr lang="en-US" smtClean="0"/>
              <a:t>‹#›</a:t>
            </a:fld>
            <a:endParaRPr lang="en-US"/>
          </a:p>
        </p:txBody>
      </p:sp>
    </p:spTree>
    <p:extLst>
      <p:ext uri="{BB962C8B-B14F-4D97-AF65-F5344CB8AC3E}">
        <p14:creationId xmlns:p14="http://schemas.microsoft.com/office/powerpoint/2010/main" val="159626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DDE81-BF43-4FCB-9D35-77E2F14553DE}"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CD3D2-0E0C-496C-8833-579E14DB8BC6}" type="slidenum">
              <a:rPr lang="en-US" smtClean="0"/>
              <a:t>‹#›</a:t>
            </a:fld>
            <a:endParaRPr lang="en-US"/>
          </a:p>
        </p:txBody>
      </p:sp>
    </p:spTree>
    <p:extLst>
      <p:ext uri="{BB962C8B-B14F-4D97-AF65-F5344CB8AC3E}">
        <p14:creationId xmlns:p14="http://schemas.microsoft.com/office/powerpoint/2010/main" val="17096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DDE81-BF43-4FCB-9D35-77E2F14553DE}"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CD3D2-0E0C-496C-8833-579E14DB8BC6}" type="slidenum">
              <a:rPr lang="en-US" smtClean="0"/>
              <a:t>‹#›</a:t>
            </a:fld>
            <a:endParaRPr lang="en-US"/>
          </a:p>
        </p:txBody>
      </p:sp>
    </p:spTree>
    <p:extLst>
      <p:ext uri="{BB962C8B-B14F-4D97-AF65-F5344CB8AC3E}">
        <p14:creationId xmlns:p14="http://schemas.microsoft.com/office/powerpoint/2010/main" val="282921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DDE81-BF43-4FCB-9D35-77E2F14553DE}" type="datetimeFigureOut">
              <a:rPr lang="en-US" smtClean="0"/>
              <a:t>5/18/2021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D3D2-0E0C-496C-8833-579E14DB8BC6}" type="slidenum">
              <a:rPr lang="en-US" smtClean="0"/>
              <a:t>‹#›</a:t>
            </a:fld>
            <a:endParaRPr lang="en-US"/>
          </a:p>
        </p:txBody>
      </p:sp>
    </p:spTree>
    <p:extLst>
      <p:ext uri="{BB962C8B-B14F-4D97-AF65-F5344CB8AC3E}">
        <p14:creationId xmlns:p14="http://schemas.microsoft.com/office/powerpoint/2010/main" val="3333349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http://www.bsfrf.org/images/BSFRF-2.jpg" TargetMode="External"/><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http://www.bsfrf.org/images/BSFRF-2.jpg" TargetMode="External"/><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jects\2162 BSFRF 2013\RKC Survey Data\Kyle - HMB\6 Survey Pics\DSCN0136.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0" y="0"/>
            <a:ext cx="9269821" cy="69523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76200"/>
            <a:ext cx="8777719" cy="1200329"/>
          </a:xfrm>
          <a:prstGeom prst="rect">
            <a:avLst/>
          </a:prstGeom>
          <a:noFill/>
        </p:spPr>
        <p:txBody>
          <a:bodyPr wrap="square" rtlCol="0">
            <a:spAutoFit/>
          </a:bodyPr>
          <a:lstStyle/>
          <a:p>
            <a:pPr algn="ctr"/>
            <a:r>
              <a:rPr lang="en-US" sz="3600" dirty="0" smtClean="0">
                <a:solidFill>
                  <a:schemeClr val="bg1"/>
                </a:solidFill>
              </a:rPr>
              <a:t>BSFRF Research</a:t>
            </a:r>
          </a:p>
          <a:p>
            <a:pPr algn="ctr"/>
            <a:endParaRPr lang="en-US" sz="3600" dirty="0">
              <a:solidFill>
                <a:schemeClr val="bg1"/>
              </a:solidFill>
            </a:endParaRPr>
          </a:p>
        </p:txBody>
      </p:sp>
      <p:sp>
        <p:nvSpPr>
          <p:cNvPr id="140" name="Rounded Rectangular Callout 139"/>
          <p:cNvSpPr/>
          <p:nvPr/>
        </p:nvSpPr>
        <p:spPr>
          <a:xfrm>
            <a:off x="5253036" y="1234971"/>
            <a:ext cx="1028701" cy="533400"/>
          </a:xfrm>
          <a:prstGeom prst="wedgeRoundRectCallout">
            <a:avLst>
              <a:gd name="adj1" fmla="val -119912"/>
              <a:gd name="adj2" fmla="val 441072"/>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chemeClr val="bg1">
                    <a:lumMod val="50000"/>
                  </a:schemeClr>
                </a:solidFill>
              </a:rPr>
              <a:t>Pre-recruit</a:t>
            </a:r>
          </a:p>
          <a:p>
            <a:pPr algn="ctr"/>
            <a:r>
              <a:rPr lang="en-US" sz="1100">
                <a:solidFill>
                  <a:schemeClr val="bg1">
                    <a:lumMod val="50000"/>
                  </a:schemeClr>
                </a:solidFill>
              </a:rPr>
              <a:t>Surveys</a:t>
            </a:r>
          </a:p>
        </p:txBody>
      </p:sp>
      <p:sp>
        <p:nvSpPr>
          <p:cNvPr id="141" name="Rounded Rectangular Callout 140"/>
          <p:cNvSpPr/>
          <p:nvPr/>
        </p:nvSpPr>
        <p:spPr>
          <a:xfrm>
            <a:off x="2652712" y="1025421"/>
            <a:ext cx="1314450" cy="533400"/>
          </a:xfrm>
          <a:prstGeom prst="wedgeRoundRectCallout">
            <a:avLst>
              <a:gd name="adj1" fmla="val 86244"/>
              <a:gd name="adj2" fmla="val 426785"/>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chemeClr val="bg1">
                    <a:lumMod val="50000"/>
                  </a:schemeClr>
                </a:solidFill>
              </a:rPr>
              <a:t>Post-Doc</a:t>
            </a:r>
          </a:p>
          <a:p>
            <a:pPr algn="ctr"/>
            <a:r>
              <a:rPr lang="en-US" sz="1100">
                <a:solidFill>
                  <a:schemeClr val="bg1">
                    <a:lumMod val="50000"/>
                  </a:schemeClr>
                </a:solidFill>
              </a:rPr>
              <a:t>Research/Support</a:t>
            </a:r>
          </a:p>
        </p:txBody>
      </p:sp>
      <p:sp>
        <p:nvSpPr>
          <p:cNvPr id="142" name="Rounded Rectangular Callout 141"/>
          <p:cNvSpPr/>
          <p:nvPr/>
        </p:nvSpPr>
        <p:spPr>
          <a:xfrm>
            <a:off x="3967162" y="1082571"/>
            <a:ext cx="1314450" cy="533400"/>
          </a:xfrm>
          <a:prstGeom prst="wedgeRoundRectCallout">
            <a:avLst>
              <a:gd name="adj1" fmla="val -5060"/>
              <a:gd name="adj2" fmla="val 469641"/>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schemeClr val="bg1">
                    <a:lumMod val="65000"/>
                  </a:schemeClr>
                </a:solidFill>
              </a:rPr>
              <a:t>Develop New</a:t>
            </a:r>
          </a:p>
          <a:p>
            <a:pPr algn="ctr"/>
            <a:r>
              <a:rPr lang="en-US" b="1" dirty="0">
                <a:solidFill>
                  <a:schemeClr val="bg1">
                    <a:lumMod val="65000"/>
                  </a:schemeClr>
                </a:solidFill>
              </a:rPr>
              <a:t>Co-op Partners</a:t>
            </a:r>
            <a:endParaRPr lang="en-US" sz="800" b="1" dirty="0">
              <a:solidFill>
                <a:schemeClr val="bg1">
                  <a:lumMod val="65000"/>
                </a:schemeClr>
              </a:solidFill>
            </a:endParaRPr>
          </a:p>
        </p:txBody>
      </p:sp>
      <p:sp>
        <p:nvSpPr>
          <p:cNvPr id="143" name="Rounded Rectangular Callout 142"/>
          <p:cNvSpPr/>
          <p:nvPr/>
        </p:nvSpPr>
        <p:spPr>
          <a:xfrm>
            <a:off x="6510336" y="3425721"/>
            <a:ext cx="1028701" cy="533400"/>
          </a:xfrm>
          <a:prstGeom prst="wedgeRoundRectCallout">
            <a:avLst>
              <a:gd name="adj1" fmla="val -225467"/>
              <a:gd name="adj2" fmla="val 1786"/>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chemeClr val="bg1">
                    <a:lumMod val="50000"/>
                  </a:schemeClr>
                </a:solidFill>
              </a:rPr>
              <a:t>Natural</a:t>
            </a:r>
          </a:p>
          <a:p>
            <a:pPr algn="ctr"/>
            <a:r>
              <a:rPr lang="en-US" sz="1100">
                <a:solidFill>
                  <a:schemeClr val="bg1">
                    <a:lumMod val="50000"/>
                  </a:schemeClr>
                </a:solidFill>
              </a:rPr>
              <a:t>Mortality</a:t>
            </a:r>
          </a:p>
        </p:txBody>
      </p:sp>
      <p:sp>
        <p:nvSpPr>
          <p:cNvPr id="144" name="Rounded Rectangular Callout 143"/>
          <p:cNvSpPr/>
          <p:nvPr/>
        </p:nvSpPr>
        <p:spPr>
          <a:xfrm>
            <a:off x="1604962" y="3273321"/>
            <a:ext cx="1314450" cy="533400"/>
          </a:xfrm>
          <a:prstGeom prst="wedgeRoundRectCallout">
            <a:avLst>
              <a:gd name="adj1" fmla="val 173200"/>
              <a:gd name="adj2" fmla="val 51784"/>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chemeClr val="bg1">
                    <a:lumMod val="50000"/>
                  </a:schemeClr>
                </a:solidFill>
              </a:rPr>
              <a:t>Discard - Handling</a:t>
            </a:r>
          </a:p>
          <a:p>
            <a:pPr algn="ctr"/>
            <a:r>
              <a:rPr lang="en-US" sz="1100">
                <a:solidFill>
                  <a:schemeClr val="bg1">
                    <a:lumMod val="50000"/>
                  </a:schemeClr>
                </a:solidFill>
              </a:rPr>
              <a:t>Mortality</a:t>
            </a:r>
          </a:p>
        </p:txBody>
      </p:sp>
      <p:sp>
        <p:nvSpPr>
          <p:cNvPr id="145" name="Rounded Rectangular Callout 144"/>
          <p:cNvSpPr/>
          <p:nvPr/>
        </p:nvSpPr>
        <p:spPr>
          <a:xfrm>
            <a:off x="6367461" y="2299232"/>
            <a:ext cx="1314450" cy="533400"/>
          </a:xfrm>
          <a:prstGeom prst="wedgeRoundRectCallout">
            <a:avLst>
              <a:gd name="adj1" fmla="val -176075"/>
              <a:gd name="adj2" fmla="val 233928"/>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bg1">
                    <a:lumMod val="50000"/>
                  </a:schemeClr>
                </a:solidFill>
              </a:rPr>
              <a:t>Crab Aging</a:t>
            </a:r>
          </a:p>
          <a:p>
            <a:pPr algn="ctr"/>
            <a:r>
              <a:rPr lang="en-US" sz="1100" dirty="0">
                <a:solidFill>
                  <a:schemeClr val="bg1">
                    <a:lumMod val="50000"/>
                  </a:schemeClr>
                </a:solidFill>
              </a:rPr>
              <a:t>Research</a:t>
            </a:r>
          </a:p>
        </p:txBody>
      </p:sp>
      <p:sp>
        <p:nvSpPr>
          <p:cNvPr id="146" name="Rounded Rectangular Callout 145"/>
          <p:cNvSpPr/>
          <p:nvPr/>
        </p:nvSpPr>
        <p:spPr>
          <a:xfrm>
            <a:off x="6043612" y="1711221"/>
            <a:ext cx="1314450" cy="533400"/>
          </a:xfrm>
          <a:prstGeom prst="wedgeRoundRectCallout">
            <a:avLst>
              <a:gd name="adj1" fmla="val -148539"/>
              <a:gd name="adj2" fmla="val 348213"/>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lumMod val="50000"/>
                  </a:schemeClr>
                </a:solidFill>
              </a:rPr>
              <a:t>Trawl Selectivity</a:t>
            </a:r>
          </a:p>
          <a:p>
            <a:pPr algn="ctr"/>
            <a:r>
              <a:rPr lang="en-US" sz="1100" dirty="0" smtClean="0">
                <a:solidFill>
                  <a:schemeClr val="bg1">
                    <a:lumMod val="50000"/>
                  </a:schemeClr>
                </a:solidFill>
              </a:rPr>
              <a:t>Research</a:t>
            </a:r>
            <a:endParaRPr lang="en-US" sz="1100" dirty="0">
              <a:solidFill>
                <a:schemeClr val="bg1">
                  <a:lumMod val="50000"/>
                </a:schemeClr>
              </a:solidFill>
            </a:endParaRPr>
          </a:p>
        </p:txBody>
      </p:sp>
      <p:sp>
        <p:nvSpPr>
          <p:cNvPr id="147" name="Rounded Rectangular Callout 146"/>
          <p:cNvSpPr/>
          <p:nvPr/>
        </p:nvSpPr>
        <p:spPr>
          <a:xfrm>
            <a:off x="4143375" y="1662074"/>
            <a:ext cx="1314450" cy="533400"/>
          </a:xfrm>
          <a:prstGeom prst="wedgeRoundRectCallout">
            <a:avLst>
              <a:gd name="adj1" fmla="val -6875"/>
              <a:gd name="adj2" fmla="val 351542"/>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bg1">
                    <a:lumMod val="50000"/>
                  </a:schemeClr>
                </a:solidFill>
              </a:rPr>
              <a:t>Life History</a:t>
            </a:r>
          </a:p>
          <a:p>
            <a:pPr algn="ctr"/>
            <a:r>
              <a:rPr lang="en-US" sz="1100" dirty="0">
                <a:solidFill>
                  <a:schemeClr val="bg1">
                    <a:lumMod val="50000"/>
                  </a:schemeClr>
                </a:solidFill>
              </a:rPr>
              <a:t>Research</a:t>
            </a:r>
          </a:p>
        </p:txBody>
      </p:sp>
      <p:sp>
        <p:nvSpPr>
          <p:cNvPr id="148" name="Rounded Rectangular Callout 147"/>
          <p:cNvSpPr/>
          <p:nvPr/>
        </p:nvSpPr>
        <p:spPr>
          <a:xfrm>
            <a:off x="2443162" y="1673121"/>
            <a:ext cx="1314450" cy="533400"/>
          </a:xfrm>
          <a:prstGeom prst="wedgeRoundRectCallout">
            <a:avLst>
              <a:gd name="adj1" fmla="val 107983"/>
              <a:gd name="adj2" fmla="val 358928"/>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bg1">
                    <a:lumMod val="50000"/>
                  </a:schemeClr>
                </a:solidFill>
              </a:rPr>
              <a:t>Ocean</a:t>
            </a:r>
            <a:r>
              <a:rPr lang="en-US" sz="1100" baseline="0" dirty="0">
                <a:solidFill>
                  <a:schemeClr val="bg1">
                    <a:lumMod val="50000"/>
                  </a:schemeClr>
                </a:solidFill>
              </a:rPr>
              <a:t> </a:t>
            </a:r>
            <a:r>
              <a:rPr lang="en-US" sz="1100" baseline="0" dirty="0" err="1">
                <a:solidFill>
                  <a:schemeClr val="bg1">
                    <a:lumMod val="50000"/>
                  </a:schemeClr>
                </a:solidFill>
              </a:rPr>
              <a:t>Acifification</a:t>
            </a:r>
            <a:endParaRPr lang="en-US" sz="1100" baseline="0" dirty="0">
              <a:solidFill>
                <a:schemeClr val="bg1">
                  <a:lumMod val="50000"/>
                </a:schemeClr>
              </a:solidFill>
            </a:endParaRPr>
          </a:p>
          <a:p>
            <a:pPr algn="ctr"/>
            <a:r>
              <a:rPr lang="en-US" sz="1100" baseline="0" dirty="0">
                <a:solidFill>
                  <a:schemeClr val="bg1">
                    <a:lumMod val="50000"/>
                  </a:schemeClr>
                </a:solidFill>
              </a:rPr>
              <a:t>Research</a:t>
            </a:r>
            <a:endParaRPr lang="en-US" sz="1100" dirty="0">
              <a:solidFill>
                <a:schemeClr val="bg1">
                  <a:lumMod val="50000"/>
                </a:schemeClr>
              </a:solidFill>
            </a:endParaRPr>
          </a:p>
        </p:txBody>
      </p:sp>
      <p:sp>
        <p:nvSpPr>
          <p:cNvPr id="149" name="Rounded Rectangular Callout 148"/>
          <p:cNvSpPr/>
          <p:nvPr/>
        </p:nvSpPr>
        <p:spPr>
          <a:xfrm>
            <a:off x="2024062" y="2339871"/>
            <a:ext cx="1314450" cy="533400"/>
          </a:xfrm>
          <a:prstGeom prst="wedgeRoundRectCallout">
            <a:avLst>
              <a:gd name="adj1" fmla="val 142765"/>
              <a:gd name="adj2" fmla="val 226785"/>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chemeClr val="bg1">
                    <a:lumMod val="50000"/>
                  </a:schemeClr>
                </a:solidFill>
              </a:rPr>
              <a:t>Stock</a:t>
            </a:r>
            <a:r>
              <a:rPr lang="en-US" sz="1100" baseline="0">
                <a:solidFill>
                  <a:schemeClr val="bg1">
                    <a:lumMod val="50000"/>
                  </a:schemeClr>
                </a:solidFill>
              </a:rPr>
              <a:t> Assessment</a:t>
            </a:r>
          </a:p>
          <a:p>
            <a:pPr algn="ctr"/>
            <a:r>
              <a:rPr lang="en-US" sz="1100" baseline="0">
                <a:solidFill>
                  <a:schemeClr val="bg1">
                    <a:lumMod val="50000"/>
                  </a:schemeClr>
                </a:solidFill>
              </a:rPr>
              <a:t>Support</a:t>
            </a:r>
            <a:endParaRPr lang="en-US" sz="1100">
              <a:solidFill>
                <a:schemeClr val="bg1">
                  <a:lumMod val="50000"/>
                </a:schemeClr>
              </a:solidFill>
            </a:endParaRPr>
          </a:p>
        </p:txBody>
      </p:sp>
      <p:sp>
        <p:nvSpPr>
          <p:cNvPr id="150" name="Rounded Rectangular Callout 149"/>
          <p:cNvSpPr/>
          <p:nvPr/>
        </p:nvSpPr>
        <p:spPr>
          <a:xfrm>
            <a:off x="2519362" y="2854221"/>
            <a:ext cx="1390650" cy="533400"/>
          </a:xfrm>
          <a:prstGeom prst="wedgeRoundRectCallout">
            <a:avLst>
              <a:gd name="adj1" fmla="val 90856"/>
              <a:gd name="adj2" fmla="val 133929"/>
              <a:gd name="adj3" fmla="val 16667"/>
            </a:avLst>
          </a:prstGeom>
          <a:solidFill>
            <a:srgbClr val="FF9999"/>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b="1" dirty="0" smtClean="0">
                <a:solidFill>
                  <a:sysClr val="windowText" lastClr="000000"/>
                </a:solidFill>
              </a:rPr>
              <a:t>Growth Project</a:t>
            </a:r>
          </a:p>
          <a:p>
            <a:pPr algn="ctr"/>
            <a:r>
              <a:rPr lang="en-US" b="1" dirty="0" smtClean="0">
                <a:solidFill>
                  <a:sysClr val="windowText" lastClr="000000"/>
                </a:solidFill>
              </a:rPr>
              <a:t>Sampling OPI/BRD</a:t>
            </a:r>
            <a:endParaRPr lang="en-US" sz="1100" b="1" dirty="0">
              <a:solidFill>
                <a:sysClr val="windowText" lastClr="000000"/>
              </a:solidFill>
            </a:endParaRPr>
          </a:p>
        </p:txBody>
      </p:sp>
      <p:sp>
        <p:nvSpPr>
          <p:cNvPr id="151" name="Rounded Rectangular Callout 150"/>
          <p:cNvSpPr/>
          <p:nvPr/>
        </p:nvSpPr>
        <p:spPr>
          <a:xfrm>
            <a:off x="762000" y="1234971"/>
            <a:ext cx="7924800" cy="668297"/>
          </a:xfrm>
          <a:prstGeom prst="wedgeRoundRectCallout">
            <a:avLst>
              <a:gd name="adj1" fmla="val 4248"/>
              <a:gd name="adj2" fmla="val 320927"/>
              <a:gd name="adj3" fmla="val 16667"/>
            </a:avLst>
          </a:prstGeom>
          <a:solidFill>
            <a:schemeClr val="accent5">
              <a:lumMod val="40000"/>
              <a:lumOff val="6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smtClean="0">
                <a:solidFill>
                  <a:schemeClr val="tx1"/>
                </a:solidFill>
              </a:rPr>
              <a:t>Snow Crab Cooperative</a:t>
            </a:r>
          </a:p>
          <a:p>
            <a:pPr algn="ctr"/>
            <a:r>
              <a:rPr lang="en-US" b="1" i="1" dirty="0" smtClean="0">
                <a:solidFill>
                  <a:schemeClr val="tx1"/>
                </a:solidFill>
              </a:rPr>
              <a:t>Workshop (JAN – MAY)</a:t>
            </a:r>
            <a:endParaRPr lang="en-US" sz="1100" b="1" i="1" dirty="0">
              <a:solidFill>
                <a:schemeClr val="tx1"/>
              </a:solidFill>
            </a:endParaRPr>
          </a:p>
        </p:txBody>
      </p:sp>
      <p:sp>
        <p:nvSpPr>
          <p:cNvPr id="152" name="Rounded Rectangular Callout 151"/>
          <p:cNvSpPr/>
          <p:nvPr/>
        </p:nvSpPr>
        <p:spPr>
          <a:xfrm>
            <a:off x="4977064" y="2320821"/>
            <a:ext cx="1580643" cy="533400"/>
          </a:xfrm>
          <a:prstGeom prst="wedgeRoundRectCallout">
            <a:avLst>
              <a:gd name="adj1" fmla="val -81872"/>
              <a:gd name="adj2" fmla="val 251785"/>
              <a:gd name="adj3" fmla="val 16667"/>
            </a:avLst>
          </a:prstGeom>
          <a:solidFill>
            <a:srgbClr val="FFFF99"/>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schemeClr val="tx1"/>
                </a:solidFill>
              </a:rPr>
              <a:t>Movement Research</a:t>
            </a:r>
          </a:p>
          <a:p>
            <a:pPr algn="ctr"/>
            <a:r>
              <a:rPr lang="en-US" b="1" i="1" dirty="0" smtClean="0">
                <a:solidFill>
                  <a:schemeClr val="tx1"/>
                </a:solidFill>
              </a:rPr>
              <a:t>Tagging </a:t>
            </a:r>
            <a:r>
              <a:rPr lang="en-US" b="1" i="1" dirty="0">
                <a:solidFill>
                  <a:schemeClr val="tx1"/>
                </a:solidFill>
              </a:rPr>
              <a:t>&amp; </a:t>
            </a:r>
            <a:r>
              <a:rPr lang="en-US" b="1" i="1" dirty="0" smtClean="0">
                <a:solidFill>
                  <a:schemeClr val="tx1"/>
                </a:solidFill>
              </a:rPr>
              <a:t>Monitoring</a:t>
            </a:r>
            <a:endParaRPr lang="en-US" b="1" i="1" dirty="0">
              <a:solidFill>
                <a:schemeClr val="tx1"/>
              </a:solidFill>
            </a:endParaRPr>
          </a:p>
        </p:txBody>
      </p:sp>
      <p:sp>
        <p:nvSpPr>
          <p:cNvPr id="153" name="Rounded Rectangular Callout 152"/>
          <p:cNvSpPr/>
          <p:nvPr/>
        </p:nvSpPr>
        <p:spPr>
          <a:xfrm>
            <a:off x="3262312" y="2206521"/>
            <a:ext cx="1619250" cy="533400"/>
          </a:xfrm>
          <a:prstGeom prst="wedgeRoundRectCallout">
            <a:avLst>
              <a:gd name="adj1" fmla="val 25920"/>
              <a:gd name="adj2" fmla="val 251786"/>
              <a:gd name="adj3" fmla="val 16667"/>
            </a:avLst>
          </a:prstGeom>
          <a:solidFill>
            <a:srgbClr val="92D05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smtClean="0">
                <a:solidFill>
                  <a:sysClr val="windowText" lastClr="000000"/>
                </a:solidFill>
              </a:rPr>
              <a:t>BSFRF Survey Data</a:t>
            </a:r>
          </a:p>
          <a:p>
            <a:pPr algn="ctr"/>
            <a:r>
              <a:rPr lang="en-US" sz="1100" b="1" dirty="0" smtClean="0">
                <a:solidFill>
                  <a:sysClr val="windowText" lastClr="000000"/>
                </a:solidFill>
              </a:rPr>
              <a:t>Standardize - Share</a:t>
            </a:r>
            <a:endParaRPr lang="en-US" sz="1100" b="1" dirty="0">
              <a:solidFill>
                <a:sysClr val="windowText" lastClr="000000"/>
              </a:solidFill>
            </a:endParaRPr>
          </a:p>
        </p:txBody>
      </p:sp>
      <p:sp>
        <p:nvSpPr>
          <p:cNvPr id="154" name="Rounded Rectangular Callout 153"/>
          <p:cNvSpPr/>
          <p:nvPr/>
        </p:nvSpPr>
        <p:spPr>
          <a:xfrm>
            <a:off x="5548312" y="3768621"/>
            <a:ext cx="1314450" cy="533400"/>
          </a:xfrm>
          <a:prstGeom prst="wedgeRoundRectCallout">
            <a:avLst>
              <a:gd name="adj1" fmla="val -122282"/>
              <a:gd name="adj2" fmla="val -33929"/>
              <a:gd name="adj3" fmla="val 16667"/>
            </a:avLst>
          </a:prstGeom>
          <a:solidFill>
            <a:srgbClr val="FFC00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b="1" dirty="0" smtClean="0">
                <a:solidFill>
                  <a:schemeClr val="tx1"/>
                </a:solidFill>
              </a:rPr>
              <a:t>Bycatch Research</a:t>
            </a:r>
          </a:p>
          <a:p>
            <a:pPr algn="ctr"/>
            <a:r>
              <a:rPr lang="en-US" b="1" dirty="0" smtClean="0">
                <a:solidFill>
                  <a:schemeClr val="tx1"/>
                </a:solidFill>
              </a:rPr>
              <a:t>BREP Projects</a:t>
            </a:r>
            <a:endParaRPr lang="en-US" sz="1100" b="1" dirty="0">
              <a:solidFill>
                <a:schemeClr val="tx1"/>
              </a:solidFill>
            </a:endParaRPr>
          </a:p>
        </p:txBody>
      </p:sp>
      <p:sp>
        <p:nvSpPr>
          <p:cNvPr id="155" name="Rounded Rectangular Callout 154"/>
          <p:cNvSpPr/>
          <p:nvPr/>
        </p:nvSpPr>
        <p:spPr>
          <a:xfrm>
            <a:off x="2138362" y="3673371"/>
            <a:ext cx="1390650" cy="533400"/>
          </a:xfrm>
          <a:prstGeom prst="wedgeRoundRectCallout">
            <a:avLst>
              <a:gd name="adj1" fmla="val 118128"/>
              <a:gd name="adj2" fmla="val -23214"/>
              <a:gd name="adj3" fmla="val 16667"/>
            </a:avLst>
          </a:prstGeom>
          <a:solidFill>
            <a:srgbClr val="FFFF00"/>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b="1" dirty="0" smtClean="0">
                <a:solidFill>
                  <a:schemeClr val="tx1"/>
                </a:solidFill>
              </a:rPr>
              <a:t>2021</a:t>
            </a:r>
            <a:r>
              <a:rPr lang="en-US" b="1" dirty="0">
                <a:solidFill>
                  <a:schemeClr val="tx1"/>
                </a:solidFill>
              </a:rPr>
              <a:t> </a:t>
            </a:r>
            <a:r>
              <a:rPr lang="en-US" b="1" dirty="0" smtClean="0">
                <a:solidFill>
                  <a:schemeClr val="tx1"/>
                </a:solidFill>
              </a:rPr>
              <a:t>Contingency Planning</a:t>
            </a:r>
            <a:endParaRPr lang="en-US" sz="1100" b="1" dirty="0">
              <a:solidFill>
                <a:schemeClr val="tx1"/>
              </a:solidFill>
            </a:endParaRPr>
          </a:p>
        </p:txBody>
      </p:sp>
      <p:grpSp>
        <p:nvGrpSpPr>
          <p:cNvPr id="156" name="Group 155"/>
          <p:cNvGrpSpPr/>
          <p:nvPr/>
        </p:nvGrpSpPr>
        <p:grpSpPr>
          <a:xfrm>
            <a:off x="4028257" y="3291840"/>
            <a:ext cx="1053330" cy="1051560"/>
            <a:chOff x="2423295" y="2266419"/>
            <a:chExt cx="1053330" cy="1051560"/>
          </a:xfrm>
        </p:grpSpPr>
        <p:sp>
          <p:nvSpPr>
            <p:cNvPr id="158" name="Oval 157"/>
            <p:cNvSpPr/>
            <p:nvPr/>
          </p:nvSpPr>
          <p:spPr>
            <a:xfrm>
              <a:off x="2423295" y="2266419"/>
              <a:ext cx="1053330" cy="1051560"/>
            </a:xfrm>
            <a:prstGeom prst="ellipse">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pic>
          <p:nvPicPr>
            <p:cNvPr id="159" name="Picture 158" descr="http://www.bsfrf.org/images/BSFRF-2.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571750" y="2495550"/>
              <a:ext cx="752981" cy="63817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228600" y="4810780"/>
            <a:ext cx="3566489" cy="523220"/>
          </a:xfrm>
          <a:prstGeom prst="rect">
            <a:avLst/>
          </a:prstGeom>
          <a:noFill/>
          <a:ln w="25400">
            <a:solidFill>
              <a:schemeClr val="bg1"/>
            </a:solidFill>
          </a:ln>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bg1"/>
                </a:solidFill>
              </a:rPr>
              <a:t>Harvesters - Processors</a:t>
            </a:r>
            <a:endParaRPr lang="en-US" sz="2800" dirty="0">
              <a:solidFill>
                <a:schemeClr val="bg1"/>
              </a:solidFill>
            </a:endParaRPr>
          </a:p>
        </p:txBody>
      </p:sp>
      <p:sp>
        <p:nvSpPr>
          <p:cNvPr id="25" name="TextBox 24"/>
          <p:cNvSpPr txBox="1"/>
          <p:nvPr/>
        </p:nvSpPr>
        <p:spPr>
          <a:xfrm>
            <a:off x="4351662" y="4810780"/>
            <a:ext cx="4649478" cy="523220"/>
          </a:xfrm>
          <a:prstGeom prst="rect">
            <a:avLst/>
          </a:prstGeom>
          <a:noFill/>
          <a:ln w="25400">
            <a:solidFill>
              <a:schemeClr val="bg1"/>
            </a:solidFill>
          </a:ln>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bg1"/>
                </a:solidFill>
              </a:rPr>
              <a:t>Cooperative Research Partners</a:t>
            </a:r>
            <a:endParaRPr lang="en-US" sz="2800" dirty="0">
              <a:solidFill>
                <a:schemeClr val="bg1"/>
              </a:solidFill>
            </a:endParaRPr>
          </a:p>
        </p:txBody>
      </p:sp>
      <p:sp>
        <p:nvSpPr>
          <p:cNvPr id="26" name="Rectangle 25"/>
          <p:cNvSpPr/>
          <p:nvPr/>
        </p:nvSpPr>
        <p:spPr>
          <a:xfrm>
            <a:off x="-1" y="5410200"/>
            <a:ext cx="9269821" cy="1542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5670838"/>
            <a:ext cx="1102832" cy="10919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BSFRF-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5699506"/>
            <a:ext cx="1106471" cy="9378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DFG_logo%202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0600" y="5581164"/>
            <a:ext cx="1048235" cy="10482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mediad.publicbroadcasting.net/p/kdlg/files/styles/medium/public/201407/072414_UA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5540894"/>
            <a:ext cx="1164706" cy="116470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s://www.washington.edu/brand/files/2014/09/W-Logo_Purple_RGB.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 y="5615613"/>
            <a:ext cx="988927" cy="6658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www.washington.edu/brand/files/2014/10/Signature_Stacked_Purple_RGB.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46243" b="1"/>
          <a:stretch/>
        </p:blipFill>
        <p:spPr bwMode="auto">
          <a:xfrm>
            <a:off x="328652" y="6382928"/>
            <a:ext cx="981943" cy="259681"/>
          </a:xfrm>
          <a:prstGeom prst="rect">
            <a:avLst/>
          </a:prstGeom>
          <a:noFill/>
          <a:extLst>
            <a:ext uri="{909E8E84-426E-40DD-AFC4-6F175D3DCCD1}">
              <a14:hiddenFill xmlns:a14="http://schemas.microsoft.com/office/drawing/2010/main">
                <a:solidFill>
                  <a:srgbClr val="FFFFFF"/>
                </a:solidFill>
              </a14:hiddenFill>
            </a:ext>
          </a:extLst>
        </p:spPr>
      </p:pic>
      <p:sp>
        <p:nvSpPr>
          <p:cNvPr id="2" name="Left-Right Arrow 1"/>
          <p:cNvSpPr/>
          <p:nvPr/>
        </p:nvSpPr>
        <p:spPr>
          <a:xfrm>
            <a:off x="3795089" y="4953000"/>
            <a:ext cx="556574" cy="190500"/>
          </a:xfrm>
          <a:prstGeom prst="leftRightArrow">
            <a:avLst/>
          </a:prstGeom>
          <a:solidFill>
            <a:schemeClr val="bg1">
              <a:alpha val="7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89344" y="5630224"/>
            <a:ext cx="1051560" cy="10515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990600"/>
            <a:ext cx="8001678" cy="1015663"/>
          </a:xfrm>
          <a:prstGeom prst="rect">
            <a:avLst/>
          </a:prstGeom>
          <a:solidFill>
            <a:srgbClr val="FFFF00"/>
          </a:solidFill>
        </p:spPr>
        <p:txBody>
          <a:bodyPr wrap="none" rtlCol="0">
            <a:spAutoFit/>
          </a:bodyPr>
          <a:lstStyle/>
          <a:p>
            <a:r>
              <a:rPr lang="en-US" sz="6000" dirty="0" smtClean="0"/>
              <a:t>SNOW CRAB WORKSHOP</a:t>
            </a:r>
            <a:endParaRPr lang="en-US" sz="6000" dirty="0"/>
          </a:p>
        </p:txBody>
      </p:sp>
      <p:sp>
        <p:nvSpPr>
          <p:cNvPr id="36" name="TextBox 35"/>
          <p:cNvSpPr txBox="1"/>
          <p:nvPr/>
        </p:nvSpPr>
        <p:spPr>
          <a:xfrm>
            <a:off x="3048000" y="543580"/>
            <a:ext cx="3189912" cy="523220"/>
          </a:xfrm>
          <a:prstGeom prst="rect">
            <a:avLst/>
          </a:prstGeom>
          <a:noFill/>
        </p:spPr>
        <p:txBody>
          <a:bodyPr wrap="none" rtlCol="0">
            <a:spAutoFit/>
          </a:bodyPr>
          <a:lstStyle/>
          <a:p>
            <a:r>
              <a:rPr lang="en-US" sz="2800" i="1" dirty="0" smtClean="0">
                <a:solidFill>
                  <a:schemeClr val="bg1"/>
                </a:solidFill>
              </a:rPr>
              <a:t>Why we are meeting</a:t>
            </a:r>
            <a:endParaRPr lang="en-US" sz="2800" i="1" dirty="0">
              <a:solidFill>
                <a:schemeClr val="bg1"/>
              </a:solidFill>
            </a:endParaRPr>
          </a:p>
        </p:txBody>
      </p:sp>
    </p:spTree>
    <p:extLst>
      <p:ext uri="{BB962C8B-B14F-4D97-AF65-F5344CB8AC3E}">
        <p14:creationId xmlns:p14="http://schemas.microsoft.com/office/powerpoint/2010/main" val="2256623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1077218"/>
          </a:xfrm>
          <a:prstGeom prst="rect">
            <a:avLst/>
          </a:prstGeom>
        </p:spPr>
        <p:txBody>
          <a:bodyPr wrap="square">
            <a:spAutoFit/>
          </a:bodyPr>
          <a:lstStyle/>
          <a:p>
            <a:pPr marL="457200" indent="-457200">
              <a:buFont typeface="Wingdings" panose="05000000000000000000" pitchFamily="2" charset="2"/>
              <a:buChar char="Ø"/>
            </a:pPr>
            <a:r>
              <a:rPr lang="en-US" sz="3200" dirty="0" smtClean="0"/>
              <a:t>A few summary takeaways from draft materials and post workshop notes…</a:t>
            </a:r>
          </a:p>
        </p:txBody>
      </p:sp>
      <p:sp>
        <p:nvSpPr>
          <p:cNvPr id="6" name="Rectangle 5"/>
          <p:cNvSpPr/>
          <p:nvPr/>
        </p:nvSpPr>
        <p:spPr>
          <a:xfrm>
            <a:off x="381000" y="1128931"/>
            <a:ext cx="8305800" cy="5632311"/>
          </a:xfrm>
          <a:prstGeom prst="rect">
            <a:avLst/>
          </a:prstGeom>
        </p:spPr>
        <p:txBody>
          <a:bodyPr wrap="square">
            <a:spAutoFit/>
          </a:bodyPr>
          <a:lstStyle/>
          <a:p>
            <a:pPr marL="285750" lvl="0" indent="-285750">
              <a:buFont typeface="Arial" panose="020B0604020202020204" pitchFamily="34" charset="0"/>
              <a:buChar char="•"/>
            </a:pPr>
            <a:r>
              <a:rPr lang="en-US" sz="2400" dirty="0"/>
              <a:t>Chela height measurements taken during survey and/or fishery</a:t>
            </a:r>
          </a:p>
          <a:p>
            <a:pPr marL="285750" lvl="0" indent="-285750">
              <a:buFont typeface="Arial" panose="020B0604020202020204" pitchFamily="34" charset="0"/>
              <a:buChar char="•"/>
            </a:pPr>
            <a:r>
              <a:rPr lang="en-US" sz="2400" dirty="0"/>
              <a:t>Analysis of climate drivers may be an intermediate time line</a:t>
            </a:r>
          </a:p>
          <a:p>
            <a:pPr marL="285750" lvl="0" indent="-285750">
              <a:buFont typeface="Arial" panose="020B0604020202020204" pitchFamily="34" charset="0"/>
              <a:buChar char="•"/>
            </a:pPr>
            <a:r>
              <a:rPr lang="en-US" sz="2400" dirty="0"/>
              <a:t>Have the terminal molt schedules changed? How is it affected by the leading edge of a cohort approaching legal size? This could be done to examine the increase in discards observed in the past two years even absent a 2020 survey.</a:t>
            </a:r>
          </a:p>
          <a:p>
            <a:pPr marL="285750" lvl="0" indent="-285750">
              <a:buFont typeface="Arial" panose="020B0604020202020204" pitchFamily="34" charset="0"/>
              <a:buChar char="•"/>
            </a:pPr>
            <a:r>
              <a:rPr lang="en-US" sz="2400" dirty="0"/>
              <a:t>Erin – Some experimental studies at the Kodiak Laboratory may be useful to examine shifts in size of terminal molt to maturity. This could follow up laboratory work conducted by Bernard. Also, can new data be collected during the upcoming 2021 survey.</a:t>
            </a:r>
          </a:p>
          <a:p>
            <a:pPr marL="285750" lvl="0" indent="-285750">
              <a:buFont typeface="Arial" panose="020B0604020202020204" pitchFamily="34" charset="0"/>
              <a:buChar char="•"/>
            </a:pPr>
            <a:r>
              <a:rPr lang="en-US" sz="2400" dirty="0"/>
              <a:t>Mike </a:t>
            </a:r>
            <a:r>
              <a:rPr lang="en-US" sz="2400" dirty="0" err="1"/>
              <a:t>Litzow</a:t>
            </a:r>
            <a:r>
              <a:rPr lang="en-US" sz="2400" dirty="0"/>
              <a:t>: are we getting the data on chela and maturity that we need during the EBS trawl survey? Also, Mike encourages the comparative analysis between EBS and NL and climate drivers. </a:t>
            </a:r>
          </a:p>
        </p:txBody>
      </p:sp>
    </p:spTree>
    <p:extLst>
      <p:ext uri="{BB962C8B-B14F-4D97-AF65-F5344CB8AC3E}">
        <p14:creationId xmlns:p14="http://schemas.microsoft.com/office/powerpoint/2010/main" val="1197612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1077218"/>
          </a:xfrm>
          <a:prstGeom prst="rect">
            <a:avLst/>
          </a:prstGeom>
        </p:spPr>
        <p:txBody>
          <a:bodyPr wrap="square">
            <a:spAutoFit/>
          </a:bodyPr>
          <a:lstStyle/>
          <a:p>
            <a:pPr marL="457200" indent="-457200">
              <a:buFont typeface="Wingdings" panose="05000000000000000000" pitchFamily="2" charset="2"/>
              <a:buChar char="Ø"/>
            </a:pPr>
            <a:r>
              <a:rPr lang="en-US" sz="3200" dirty="0" smtClean="0"/>
              <a:t>A few summary takeaways from draft materials and post workshop notes…</a:t>
            </a:r>
          </a:p>
        </p:txBody>
      </p:sp>
      <p:sp>
        <p:nvSpPr>
          <p:cNvPr id="6" name="Rectangle 5"/>
          <p:cNvSpPr/>
          <p:nvPr/>
        </p:nvSpPr>
        <p:spPr>
          <a:xfrm>
            <a:off x="381000" y="1128931"/>
            <a:ext cx="8305800" cy="5324535"/>
          </a:xfrm>
          <a:prstGeom prst="rect">
            <a:avLst/>
          </a:prstGeom>
        </p:spPr>
        <p:txBody>
          <a:bodyPr wrap="square">
            <a:spAutoFit/>
          </a:bodyPr>
          <a:lstStyle/>
          <a:p>
            <a:pPr marL="342900" lvl="0" indent="-342900">
              <a:buFont typeface="Arial" panose="020B0604020202020204" pitchFamily="34" charset="0"/>
              <a:buChar char="•"/>
            </a:pPr>
            <a:r>
              <a:rPr lang="en-US" sz="2000" dirty="0"/>
              <a:t>Gordon: Suggest Y/R analysis to examine tradeoffs in size limit and exploitation rate. Also consider examining Darrell’s magic ratio to inform considerations of residual biomass. </a:t>
            </a:r>
          </a:p>
          <a:p>
            <a:pPr marL="342900" lvl="0" indent="-342900">
              <a:buFont typeface="Arial" panose="020B0604020202020204" pitchFamily="34" charset="0"/>
              <a:buChar char="•"/>
            </a:pPr>
            <a:r>
              <a:rPr lang="en-US" sz="2000" dirty="0"/>
              <a:t>Scott: Do we have enough information to undertake lagged analyses of the effect of temperature in early life? Bernard: Understands we have very little information on the early crab stages. Where are the young concentrated and what is the thermal regime? This is known for the Gulf of St. Lawrence, but Bernard is not aware of refined studies in the EBS. Darrell cautions that it is not all about temperature either. He used to have a habitat index lagged 7 years. But, he has found that the explanatory power is stronger with climate indices. Bernard agrees for abundance, but the relationship between temperature and </a:t>
            </a:r>
            <a:r>
              <a:rPr lang="en-US" sz="2000" dirty="0" err="1"/>
              <a:t>SoM</a:t>
            </a:r>
            <a:r>
              <a:rPr lang="en-US" sz="2000" dirty="0"/>
              <a:t> is more related to temperature or density-dependent effects, including mating effects.</a:t>
            </a:r>
          </a:p>
          <a:p>
            <a:pPr marL="342900" lvl="0" indent="-342900">
              <a:buFont typeface="Arial" panose="020B0604020202020204" pitchFamily="34" charset="0"/>
              <a:buChar char="•"/>
            </a:pPr>
            <a:r>
              <a:rPr lang="en-US" sz="2000" dirty="0"/>
              <a:t>Buck: He is incorporating temperature dependence on </a:t>
            </a:r>
            <a:r>
              <a:rPr lang="en-US" sz="2000" dirty="0" err="1"/>
              <a:t>intermolt</a:t>
            </a:r>
            <a:r>
              <a:rPr lang="en-US" sz="2000" dirty="0"/>
              <a:t> duration in a IBM model that he is working on. This will allow us to have some idea about coupling temperatures from ROMs. This might help focus on areas known to contain small crab. </a:t>
            </a:r>
          </a:p>
        </p:txBody>
      </p:sp>
    </p:spTree>
    <p:extLst>
      <p:ext uri="{BB962C8B-B14F-4D97-AF65-F5344CB8AC3E}">
        <p14:creationId xmlns:p14="http://schemas.microsoft.com/office/powerpoint/2010/main" val="3158225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584775"/>
          </a:xfrm>
          <a:prstGeom prst="rect">
            <a:avLst/>
          </a:prstGeom>
        </p:spPr>
        <p:txBody>
          <a:bodyPr wrap="square">
            <a:spAutoFit/>
          </a:bodyPr>
          <a:lstStyle/>
          <a:p>
            <a:pPr marL="457200" indent="-457200">
              <a:buFont typeface="Wingdings" panose="05000000000000000000" pitchFamily="2" charset="2"/>
              <a:buChar char="Ø"/>
            </a:pPr>
            <a:r>
              <a:rPr lang="en-US" sz="3200" dirty="0" smtClean="0"/>
              <a:t>What’s next?  Steering Committee Planning</a:t>
            </a:r>
          </a:p>
        </p:txBody>
      </p:sp>
      <p:sp>
        <p:nvSpPr>
          <p:cNvPr id="6" name="Rectangle 5"/>
          <p:cNvSpPr/>
          <p:nvPr/>
        </p:nvSpPr>
        <p:spPr>
          <a:xfrm>
            <a:off x="381000" y="1128931"/>
            <a:ext cx="8305800" cy="4832092"/>
          </a:xfrm>
          <a:prstGeom prst="rect">
            <a:avLst/>
          </a:prstGeom>
        </p:spPr>
        <p:txBody>
          <a:bodyPr wrap="square">
            <a:spAutoFit/>
          </a:bodyPr>
          <a:lstStyle/>
          <a:p>
            <a:pPr marL="342900" lvl="0" indent="-342900">
              <a:buFont typeface="Arial" panose="020B0604020202020204" pitchFamily="34" charset="0"/>
              <a:buChar char="•"/>
            </a:pPr>
            <a:r>
              <a:rPr lang="en-US" sz="2000" dirty="0" smtClean="0"/>
              <a:t>Final workshop #1 materials including recommendations available soon, this will be intended to provide guidance on activity to prep for next steps</a:t>
            </a:r>
          </a:p>
          <a:p>
            <a:pPr marL="342900" lvl="0" indent="-342900">
              <a:buFont typeface="Arial" panose="020B0604020202020204" pitchFamily="34" charset="0"/>
              <a:buChar char="•"/>
            </a:pPr>
            <a:r>
              <a:rPr lang="en-US" sz="2000" dirty="0" smtClean="0"/>
              <a:t>Steering Committee met last week and will meet on June 24-25</a:t>
            </a:r>
          </a:p>
          <a:p>
            <a:pPr marL="342900" lvl="0" indent="-342900">
              <a:buFont typeface="Arial" panose="020B0604020202020204" pitchFamily="34" charset="0"/>
              <a:buChar char="•"/>
            </a:pPr>
            <a:r>
              <a:rPr lang="en-US" sz="2000" dirty="0" smtClean="0">
                <a:solidFill>
                  <a:srgbClr val="FF0000"/>
                </a:solidFill>
              </a:rPr>
              <a:t>Current fishery </a:t>
            </a:r>
            <a:r>
              <a:rPr lang="en-US" sz="2000" dirty="0" smtClean="0"/>
              <a:t>information and </a:t>
            </a:r>
            <a:r>
              <a:rPr lang="en-US" sz="2000" dirty="0" smtClean="0">
                <a:solidFill>
                  <a:srgbClr val="FF0000"/>
                </a:solidFill>
              </a:rPr>
              <a:t>upcoming survey </a:t>
            </a:r>
            <a:r>
              <a:rPr lang="en-US" sz="2000" dirty="0" smtClean="0"/>
              <a:t>data are key, some fishery data available soon, and survey data available late AUG-SEP</a:t>
            </a:r>
          </a:p>
          <a:p>
            <a:pPr marL="342900" lvl="0" indent="-342900">
              <a:buFont typeface="Arial" panose="020B0604020202020204" pitchFamily="34" charset="0"/>
              <a:buChar char="•"/>
            </a:pPr>
            <a:r>
              <a:rPr lang="en-US" sz="2000" dirty="0" smtClean="0">
                <a:solidFill>
                  <a:srgbClr val="FF0000"/>
                </a:solidFill>
              </a:rPr>
              <a:t>OCTOBER 2021 </a:t>
            </a:r>
            <a:r>
              <a:rPr lang="en-US" sz="2000" dirty="0" smtClean="0"/>
              <a:t>tentative plans for Workshop 2:</a:t>
            </a:r>
          </a:p>
          <a:p>
            <a:pPr marL="800100" lvl="1" indent="-342900">
              <a:buFont typeface="Arial" panose="020B0604020202020204" pitchFamily="34" charset="0"/>
              <a:buChar char="•"/>
            </a:pPr>
            <a:r>
              <a:rPr lang="en-US" sz="2000" dirty="0" smtClean="0"/>
              <a:t>Allows for stakeholder availability (crabbers are getting ready)</a:t>
            </a:r>
          </a:p>
          <a:p>
            <a:pPr marL="800100" lvl="1" indent="-342900">
              <a:buFont typeface="Arial" panose="020B0604020202020204" pitchFamily="34" charset="0"/>
              <a:buChar char="•"/>
            </a:pPr>
            <a:r>
              <a:rPr lang="en-US" sz="2000" dirty="0" smtClean="0"/>
              <a:t>NMFS survey is complete and crab researchers are more available</a:t>
            </a:r>
          </a:p>
          <a:p>
            <a:pPr marL="800100" lvl="1" indent="-342900">
              <a:buFont typeface="Arial" panose="020B0604020202020204" pitchFamily="34" charset="0"/>
              <a:buChar char="•"/>
            </a:pPr>
            <a:r>
              <a:rPr lang="en-US" sz="2000" dirty="0" smtClean="0"/>
              <a:t>CPT cycle and Council activity will be done or underway</a:t>
            </a:r>
          </a:p>
          <a:p>
            <a:pPr marL="800100" lvl="1" indent="-342900">
              <a:buFont typeface="Arial" panose="020B0604020202020204" pitchFamily="34" charset="0"/>
              <a:buChar char="•"/>
            </a:pPr>
            <a:r>
              <a:rPr lang="en-US" sz="2000" dirty="0" smtClean="0"/>
              <a:t>TAC setting may be complete</a:t>
            </a:r>
          </a:p>
          <a:p>
            <a:pPr lvl="1"/>
            <a:endParaRPr lang="en-US" sz="2000" dirty="0" smtClean="0"/>
          </a:p>
          <a:p>
            <a:pPr lvl="1" algn="ctr"/>
            <a:r>
              <a:rPr lang="en-US" sz="2800" dirty="0" smtClean="0"/>
              <a:t>Stay Tuned for More Info Soon !</a:t>
            </a:r>
          </a:p>
          <a:p>
            <a:pPr lvl="1"/>
            <a:endParaRPr lang="en-US" sz="2000" dirty="0"/>
          </a:p>
          <a:p>
            <a:pPr lvl="1"/>
            <a:r>
              <a:rPr lang="en-US" sz="2000" dirty="0" smtClean="0"/>
              <a:t>Please direct questions to Scott Goodman [sgoodman@nrccorp.com], Madison Heller-Shipley [mshipley@nrccorp.com]</a:t>
            </a:r>
            <a:endParaRPr lang="en-US" sz="2000" dirty="0"/>
          </a:p>
        </p:txBody>
      </p:sp>
    </p:spTree>
    <p:extLst>
      <p:ext uri="{BB962C8B-B14F-4D97-AF65-F5344CB8AC3E}">
        <p14:creationId xmlns:p14="http://schemas.microsoft.com/office/powerpoint/2010/main" val="1917316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jects\2162 BSFRF 2013\RKC Survey Data\Kyle - HMB\6 Survey Pics\DSCN0136.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0" y="0"/>
            <a:ext cx="9269821" cy="69523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76200"/>
            <a:ext cx="8777719" cy="1200329"/>
          </a:xfrm>
          <a:prstGeom prst="rect">
            <a:avLst/>
          </a:prstGeom>
          <a:noFill/>
        </p:spPr>
        <p:txBody>
          <a:bodyPr wrap="square" rtlCol="0">
            <a:spAutoFit/>
          </a:bodyPr>
          <a:lstStyle/>
          <a:p>
            <a:pPr algn="ctr"/>
            <a:r>
              <a:rPr lang="en-US" sz="3600" dirty="0" smtClean="0">
                <a:solidFill>
                  <a:schemeClr val="bg1"/>
                </a:solidFill>
              </a:rPr>
              <a:t>BSFRF Research</a:t>
            </a:r>
          </a:p>
          <a:p>
            <a:pPr algn="ctr"/>
            <a:endParaRPr lang="en-US" sz="3600" dirty="0">
              <a:solidFill>
                <a:schemeClr val="bg1"/>
              </a:solidFill>
            </a:endParaRPr>
          </a:p>
        </p:txBody>
      </p:sp>
      <p:sp>
        <p:nvSpPr>
          <p:cNvPr id="140" name="Rounded Rectangular Callout 139"/>
          <p:cNvSpPr/>
          <p:nvPr/>
        </p:nvSpPr>
        <p:spPr>
          <a:xfrm>
            <a:off x="5253036" y="1234971"/>
            <a:ext cx="1028701" cy="533400"/>
          </a:xfrm>
          <a:prstGeom prst="wedgeRoundRectCallout">
            <a:avLst>
              <a:gd name="adj1" fmla="val -119912"/>
              <a:gd name="adj2" fmla="val 441072"/>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chemeClr val="bg1">
                    <a:lumMod val="50000"/>
                  </a:schemeClr>
                </a:solidFill>
              </a:rPr>
              <a:t>Pre-recruit</a:t>
            </a:r>
          </a:p>
          <a:p>
            <a:pPr algn="ctr"/>
            <a:r>
              <a:rPr lang="en-US" sz="1100">
                <a:solidFill>
                  <a:schemeClr val="bg1">
                    <a:lumMod val="50000"/>
                  </a:schemeClr>
                </a:solidFill>
              </a:rPr>
              <a:t>Surveys</a:t>
            </a:r>
          </a:p>
        </p:txBody>
      </p:sp>
      <p:sp>
        <p:nvSpPr>
          <p:cNvPr id="141" name="Rounded Rectangular Callout 140"/>
          <p:cNvSpPr/>
          <p:nvPr/>
        </p:nvSpPr>
        <p:spPr>
          <a:xfrm>
            <a:off x="2652712" y="1025421"/>
            <a:ext cx="1314450" cy="533400"/>
          </a:xfrm>
          <a:prstGeom prst="wedgeRoundRectCallout">
            <a:avLst>
              <a:gd name="adj1" fmla="val 86244"/>
              <a:gd name="adj2" fmla="val 426785"/>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chemeClr val="bg1">
                    <a:lumMod val="50000"/>
                  </a:schemeClr>
                </a:solidFill>
              </a:rPr>
              <a:t>Post-Doc</a:t>
            </a:r>
          </a:p>
          <a:p>
            <a:pPr algn="ctr"/>
            <a:r>
              <a:rPr lang="en-US" sz="1100">
                <a:solidFill>
                  <a:schemeClr val="bg1">
                    <a:lumMod val="50000"/>
                  </a:schemeClr>
                </a:solidFill>
              </a:rPr>
              <a:t>Research/Support</a:t>
            </a:r>
          </a:p>
        </p:txBody>
      </p:sp>
      <p:sp>
        <p:nvSpPr>
          <p:cNvPr id="142" name="Rounded Rectangular Callout 141"/>
          <p:cNvSpPr/>
          <p:nvPr/>
        </p:nvSpPr>
        <p:spPr>
          <a:xfrm>
            <a:off x="3967162" y="1082571"/>
            <a:ext cx="1314450" cy="533400"/>
          </a:xfrm>
          <a:prstGeom prst="wedgeRoundRectCallout">
            <a:avLst>
              <a:gd name="adj1" fmla="val -5060"/>
              <a:gd name="adj2" fmla="val 469641"/>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schemeClr val="bg1">
                    <a:lumMod val="65000"/>
                  </a:schemeClr>
                </a:solidFill>
              </a:rPr>
              <a:t>Develop New</a:t>
            </a:r>
          </a:p>
          <a:p>
            <a:pPr algn="ctr"/>
            <a:r>
              <a:rPr lang="en-US" b="1" dirty="0">
                <a:solidFill>
                  <a:schemeClr val="bg1">
                    <a:lumMod val="65000"/>
                  </a:schemeClr>
                </a:solidFill>
              </a:rPr>
              <a:t>Co-op Partners</a:t>
            </a:r>
            <a:endParaRPr lang="en-US" sz="800" b="1" dirty="0">
              <a:solidFill>
                <a:schemeClr val="bg1">
                  <a:lumMod val="65000"/>
                </a:schemeClr>
              </a:solidFill>
            </a:endParaRPr>
          </a:p>
        </p:txBody>
      </p:sp>
      <p:sp>
        <p:nvSpPr>
          <p:cNvPr id="143" name="Rounded Rectangular Callout 142"/>
          <p:cNvSpPr/>
          <p:nvPr/>
        </p:nvSpPr>
        <p:spPr>
          <a:xfrm>
            <a:off x="6510336" y="3425721"/>
            <a:ext cx="1028701" cy="533400"/>
          </a:xfrm>
          <a:prstGeom prst="wedgeRoundRectCallout">
            <a:avLst>
              <a:gd name="adj1" fmla="val -225467"/>
              <a:gd name="adj2" fmla="val 1786"/>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chemeClr val="bg1">
                    <a:lumMod val="50000"/>
                  </a:schemeClr>
                </a:solidFill>
              </a:rPr>
              <a:t>Natural</a:t>
            </a:r>
          </a:p>
          <a:p>
            <a:pPr algn="ctr"/>
            <a:r>
              <a:rPr lang="en-US" sz="1100">
                <a:solidFill>
                  <a:schemeClr val="bg1">
                    <a:lumMod val="50000"/>
                  </a:schemeClr>
                </a:solidFill>
              </a:rPr>
              <a:t>Mortality</a:t>
            </a:r>
          </a:p>
        </p:txBody>
      </p:sp>
      <p:sp>
        <p:nvSpPr>
          <p:cNvPr id="144" name="Rounded Rectangular Callout 143"/>
          <p:cNvSpPr/>
          <p:nvPr/>
        </p:nvSpPr>
        <p:spPr>
          <a:xfrm>
            <a:off x="1604962" y="3273321"/>
            <a:ext cx="1314450" cy="533400"/>
          </a:xfrm>
          <a:prstGeom prst="wedgeRoundRectCallout">
            <a:avLst>
              <a:gd name="adj1" fmla="val 173200"/>
              <a:gd name="adj2" fmla="val 51784"/>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chemeClr val="bg1">
                    <a:lumMod val="50000"/>
                  </a:schemeClr>
                </a:solidFill>
              </a:rPr>
              <a:t>Discard - Handling</a:t>
            </a:r>
          </a:p>
          <a:p>
            <a:pPr algn="ctr"/>
            <a:r>
              <a:rPr lang="en-US" sz="1100">
                <a:solidFill>
                  <a:schemeClr val="bg1">
                    <a:lumMod val="50000"/>
                  </a:schemeClr>
                </a:solidFill>
              </a:rPr>
              <a:t>Mortality</a:t>
            </a:r>
          </a:p>
        </p:txBody>
      </p:sp>
      <p:sp>
        <p:nvSpPr>
          <p:cNvPr id="145" name="Rounded Rectangular Callout 144"/>
          <p:cNvSpPr/>
          <p:nvPr/>
        </p:nvSpPr>
        <p:spPr>
          <a:xfrm>
            <a:off x="6367461" y="2299232"/>
            <a:ext cx="1314450" cy="533400"/>
          </a:xfrm>
          <a:prstGeom prst="wedgeRoundRectCallout">
            <a:avLst>
              <a:gd name="adj1" fmla="val -176075"/>
              <a:gd name="adj2" fmla="val 233928"/>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bg1">
                    <a:lumMod val="50000"/>
                  </a:schemeClr>
                </a:solidFill>
              </a:rPr>
              <a:t>Crab Aging</a:t>
            </a:r>
          </a:p>
          <a:p>
            <a:pPr algn="ctr"/>
            <a:r>
              <a:rPr lang="en-US" sz="1100" dirty="0">
                <a:solidFill>
                  <a:schemeClr val="bg1">
                    <a:lumMod val="50000"/>
                  </a:schemeClr>
                </a:solidFill>
              </a:rPr>
              <a:t>Research</a:t>
            </a:r>
          </a:p>
        </p:txBody>
      </p:sp>
      <p:sp>
        <p:nvSpPr>
          <p:cNvPr id="146" name="Rounded Rectangular Callout 145"/>
          <p:cNvSpPr/>
          <p:nvPr/>
        </p:nvSpPr>
        <p:spPr>
          <a:xfrm>
            <a:off x="6043612" y="1711221"/>
            <a:ext cx="1314450" cy="533400"/>
          </a:xfrm>
          <a:prstGeom prst="wedgeRoundRectCallout">
            <a:avLst>
              <a:gd name="adj1" fmla="val -148539"/>
              <a:gd name="adj2" fmla="val 348213"/>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lumMod val="50000"/>
                  </a:schemeClr>
                </a:solidFill>
              </a:rPr>
              <a:t>Trawl Selectivity</a:t>
            </a:r>
          </a:p>
          <a:p>
            <a:pPr algn="ctr"/>
            <a:r>
              <a:rPr lang="en-US" sz="1100" dirty="0" smtClean="0">
                <a:solidFill>
                  <a:schemeClr val="bg1">
                    <a:lumMod val="50000"/>
                  </a:schemeClr>
                </a:solidFill>
              </a:rPr>
              <a:t>Research</a:t>
            </a:r>
            <a:endParaRPr lang="en-US" sz="1100" dirty="0">
              <a:solidFill>
                <a:schemeClr val="bg1">
                  <a:lumMod val="50000"/>
                </a:schemeClr>
              </a:solidFill>
            </a:endParaRPr>
          </a:p>
        </p:txBody>
      </p:sp>
      <p:sp>
        <p:nvSpPr>
          <p:cNvPr id="147" name="Rounded Rectangular Callout 146"/>
          <p:cNvSpPr/>
          <p:nvPr/>
        </p:nvSpPr>
        <p:spPr>
          <a:xfrm>
            <a:off x="4143375" y="1662074"/>
            <a:ext cx="1314450" cy="533400"/>
          </a:xfrm>
          <a:prstGeom prst="wedgeRoundRectCallout">
            <a:avLst>
              <a:gd name="adj1" fmla="val -6875"/>
              <a:gd name="adj2" fmla="val 351542"/>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bg1">
                    <a:lumMod val="50000"/>
                  </a:schemeClr>
                </a:solidFill>
              </a:rPr>
              <a:t>Life History</a:t>
            </a:r>
          </a:p>
          <a:p>
            <a:pPr algn="ctr"/>
            <a:r>
              <a:rPr lang="en-US" sz="1100" dirty="0">
                <a:solidFill>
                  <a:schemeClr val="bg1">
                    <a:lumMod val="50000"/>
                  </a:schemeClr>
                </a:solidFill>
              </a:rPr>
              <a:t>Research</a:t>
            </a:r>
          </a:p>
        </p:txBody>
      </p:sp>
      <p:sp>
        <p:nvSpPr>
          <p:cNvPr id="148" name="Rounded Rectangular Callout 147"/>
          <p:cNvSpPr/>
          <p:nvPr/>
        </p:nvSpPr>
        <p:spPr>
          <a:xfrm>
            <a:off x="2443162" y="1673121"/>
            <a:ext cx="1314450" cy="533400"/>
          </a:xfrm>
          <a:prstGeom prst="wedgeRoundRectCallout">
            <a:avLst>
              <a:gd name="adj1" fmla="val 107983"/>
              <a:gd name="adj2" fmla="val 358928"/>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bg1">
                    <a:lumMod val="50000"/>
                  </a:schemeClr>
                </a:solidFill>
              </a:rPr>
              <a:t>Ocean</a:t>
            </a:r>
            <a:r>
              <a:rPr lang="en-US" sz="1100" baseline="0" dirty="0">
                <a:solidFill>
                  <a:schemeClr val="bg1">
                    <a:lumMod val="50000"/>
                  </a:schemeClr>
                </a:solidFill>
              </a:rPr>
              <a:t> </a:t>
            </a:r>
            <a:r>
              <a:rPr lang="en-US" sz="1100" baseline="0" dirty="0" err="1">
                <a:solidFill>
                  <a:schemeClr val="bg1">
                    <a:lumMod val="50000"/>
                  </a:schemeClr>
                </a:solidFill>
              </a:rPr>
              <a:t>Acifification</a:t>
            </a:r>
            <a:endParaRPr lang="en-US" sz="1100" baseline="0" dirty="0">
              <a:solidFill>
                <a:schemeClr val="bg1">
                  <a:lumMod val="50000"/>
                </a:schemeClr>
              </a:solidFill>
            </a:endParaRPr>
          </a:p>
          <a:p>
            <a:pPr algn="ctr"/>
            <a:r>
              <a:rPr lang="en-US" sz="1100" baseline="0" dirty="0">
                <a:solidFill>
                  <a:schemeClr val="bg1">
                    <a:lumMod val="50000"/>
                  </a:schemeClr>
                </a:solidFill>
              </a:rPr>
              <a:t>Research</a:t>
            </a:r>
            <a:endParaRPr lang="en-US" sz="1100" dirty="0">
              <a:solidFill>
                <a:schemeClr val="bg1">
                  <a:lumMod val="50000"/>
                </a:schemeClr>
              </a:solidFill>
            </a:endParaRPr>
          </a:p>
        </p:txBody>
      </p:sp>
      <p:sp>
        <p:nvSpPr>
          <p:cNvPr id="149" name="Rounded Rectangular Callout 148"/>
          <p:cNvSpPr/>
          <p:nvPr/>
        </p:nvSpPr>
        <p:spPr>
          <a:xfrm>
            <a:off x="2024062" y="2339871"/>
            <a:ext cx="1314450" cy="533400"/>
          </a:xfrm>
          <a:prstGeom prst="wedgeRoundRectCallout">
            <a:avLst>
              <a:gd name="adj1" fmla="val 142765"/>
              <a:gd name="adj2" fmla="val 226785"/>
              <a:gd name="adj3" fmla="val 16667"/>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chemeClr val="bg1">
                    <a:lumMod val="50000"/>
                  </a:schemeClr>
                </a:solidFill>
              </a:rPr>
              <a:t>Stock</a:t>
            </a:r>
            <a:r>
              <a:rPr lang="en-US" sz="1100" baseline="0">
                <a:solidFill>
                  <a:schemeClr val="bg1">
                    <a:lumMod val="50000"/>
                  </a:schemeClr>
                </a:solidFill>
              </a:rPr>
              <a:t> Assessment</a:t>
            </a:r>
          </a:p>
          <a:p>
            <a:pPr algn="ctr"/>
            <a:r>
              <a:rPr lang="en-US" sz="1100" baseline="0">
                <a:solidFill>
                  <a:schemeClr val="bg1">
                    <a:lumMod val="50000"/>
                  </a:schemeClr>
                </a:solidFill>
              </a:rPr>
              <a:t>Support</a:t>
            </a:r>
            <a:endParaRPr lang="en-US" sz="1100">
              <a:solidFill>
                <a:schemeClr val="bg1">
                  <a:lumMod val="50000"/>
                </a:schemeClr>
              </a:solidFill>
            </a:endParaRPr>
          </a:p>
        </p:txBody>
      </p:sp>
      <p:sp>
        <p:nvSpPr>
          <p:cNvPr id="150" name="Rounded Rectangular Callout 149"/>
          <p:cNvSpPr/>
          <p:nvPr/>
        </p:nvSpPr>
        <p:spPr>
          <a:xfrm>
            <a:off x="2519362" y="2854221"/>
            <a:ext cx="1390650" cy="533400"/>
          </a:xfrm>
          <a:prstGeom prst="wedgeRoundRectCallout">
            <a:avLst>
              <a:gd name="adj1" fmla="val 90856"/>
              <a:gd name="adj2" fmla="val 133929"/>
              <a:gd name="adj3" fmla="val 16667"/>
            </a:avLst>
          </a:prstGeom>
          <a:solidFill>
            <a:srgbClr val="FF9999"/>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b="1" dirty="0" smtClean="0">
                <a:solidFill>
                  <a:sysClr val="windowText" lastClr="000000"/>
                </a:solidFill>
              </a:rPr>
              <a:t>Growth Project</a:t>
            </a:r>
          </a:p>
          <a:p>
            <a:pPr algn="ctr"/>
            <a:r>
              <a:rPr lang="en-US" b="1" dirty="0" smtClean="0">
                <a:solidFill>
                  <a:sysClr val="windowText" lastClr="000000"/>
                </a:solidFill>
              </a:rPr>
              <a:t>Sampling OPI/BRD</a:t>
            </a:r>
            <a:endParaRPr lang="en-US" sz="1100" b="1" dirty="0">
              <a:solidFill>
                <a:sysClr val="windowText" lastClr="000000"/>
              </a:solidFill>
            </a:endParaRPr>
          </a:p>
        </p:txBody>
      </p:sp>
      <p:sp>
        <p:nvSpPr>
          <p:cNvPr id="151" name="Rounded Rectangular Callout 150"/>
          <p:cNvSpPr/>
          <p:nvPr/>
        </p:nvSpPr>
        <p:spPr>
          <a:xfrm>
            <a:off x="2919412" y="1234971"/>
            <a:ext cx="3987541" cy="668297"/>
          </a:xfrm>
          <a:prstGeom prst="wedgeRoundRectCallout">
            <a:avLst>
              <a:gd name="adj1" fmla="val 4248"/>
              <a:gd name="adj2" fmla="val 320927"/>
              <a:gd name="adj3" fmla="val 16667"/>
            </a:avLst>
          </a:prstGeom>
          <a:solidFill>
            <a:schemeClr val="accent5">
              <a:lumMod val="40000"/>
              <a:lumOff val="6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smtClean="0">
                <a:solidFill>
                  <a:schemeClr val="tx1"/>
                </a:solidFill>
              </a:rPr>
              <a:t>Snow Crab Cooperative</a:t>
            </a:r>
          </a:p>
          <a:p>
            <a:pPr algn="ctr"/>
            <a:r>
              <a:rPr lang="en-US" b="1" i="1" dirty="0" smtClean="0">
                <a:solidFill>
                  <a:schemeClr val="tx1"/>
                </a:solidFill>
              </a:rPr>
              <a:t>Workshop (JAN – MAY)</a:t>
            </a:r>
            <a:endParaRPr lang="en-US" sz="1100" b="1" i="1" dirty="0">
              <a:solidFill>
                <a:schemeClr val="tx1"/>
              </a:solidFill>
            </a:endParaRPr>
          </a:p>
        </p:txBody>
      </p:sp>
      <p:sp>
        <p:nvSpPr>
          <p:cNvPr id="152" name="Rounded Rectangular Callout 151"/>
          <p:cNvSpPr/>
          <p:nvPr/>
        </p:nvSpPr>
        <p:spPr>
          <a:xfrm>
            <a:off x="4977064" y="2320821"/>
            <a:ext cx="1580643" cy="533400"/>
          </a:xfrm>
          <a:prstGeom prst="wedgeRoundRectCallout">
            <a:avLst>
              <a:gd name="adj1" fmla="val -81872"/>
              <a:gd name="adj2" fmla="val 251785"/>
              <a:gd name="adj3" fmla="val 16667"/>
            </a:avLst>
          </a:prstGeom>
          <a:solidFill>
            <a:srgbClr val="FFFF99"/>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schemeClr val="tx1"/>
                </a:solidFill>
              </a:rPr>
              <a:t>Movement Research</a:t>
            </a:r>
          </a:p>
          <a:p>
            <a:pPr algn="ctr"/>
            <a:r>
              <a:rPr lang="en-US" b="1" i="1" dirty="0" smtClean="0">
                <a:solidFill>
                  <a:schemeClr val="tx1"/>
                </a:solidFill>
              </a:rPr>
              <a:t>Tagging </a:t>
            </a:r>
            <a:r>
              <a:rPr lang="en-US" b="1" i="1" dirty="0">
                <a:solidFill>
                  <a:schemeClr val="tx1"/>
                </a:solidFill>
              </a:rPr>
              <a:t>&amp; </a:t>
            </a:r>
            <a:r>
              <a:rPr lang="en-US" b="1" i="1" dirty="0" smtClean="0">
                <a:solidFill>
                  <a:schemeClr val="tx1"/>
                </a:solidFill>
              </a:rPr>
              <a:t>Monitoring</a:t>
            </a:r>
            <a:endParaRPr lang="en-US" b="1" i="1" dirty="0">
              <a:solidFill>
                <a:schemeClr val="tx1"/>
              </a:solidFill>
            </a:endParaRPr>
          </a:p>
        </p:txBody>
      </p:sp>
      <p:sp>
        <p:nvSpPr>
          <p:cNvPr id="153" name="Rounded Rectangular Callout 152"/>
          <p:cNvSpPr/>
          <p:nvPr/>
        </p:nvSpPr>
        <p:spPr>
          <a:xfrm>
            <a:off x="3262312" y="2206521"/>
            <a:ext cx="1619250" cy="533400"/>
          </a:xfrm>
          <a:prstGeom prst="wedgeRoundRectCallout">
            <a:avLst>
              <a:gd name="adj1" fmla="val 25920"/>
              <a:gd name="adj2" fmla="val 251786"/>
              <a:gd name="adj3" fmla="val 16667"/>
            </a:avLst>
          </a:prstGeom>
          <a:solidFill>
            <a:srgbClr val="92D05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smtClean="0">
                <a:solidFill>
                  <a:sysClr val="windowText" lastClr="000000"/>
                </a:solidFill>
              </a:rPr>
              <a:t>BSFRF Survey Data</a:t>
            </a:r>
          </a:p>
          <a:p>
            <a:pPr algn="ctr"/>
            <a:r>
              <a:rPr lang="en-US" sz="1100" b="1" dirty="0" smtClean="0">
                <a:solidFill>
                  <a:sysClr val="windowText" lastClr="000000"/>
                </a:solidFill>
              </a:rPr>
              <a:t>Standardize - Share</a:t>
            </a:r>
            <a:endParaRPr lang="en-US" sz="1100" b="1" dirty="0">
              <a:solidFill>
                <a:sysClr val="windowText" lastClr="000000"/>
              </a:solidFill>
            </a:endParaRPr>
          </a:p>
        </p:txBody>
      </p:sp>
      <p:sp>
        <p:nvSpPr>
          <p:cNvPr id="154" name="Rounded Rectangular Callout 153"/>
          <p:cNvSpPr/>
          <p:nvPr/>
        </p:nvSpPr>
        <p:spPr>
          <a:xfrm>
            <a:off x="5548312" y="3768621"/>
            <a:ext cx="1314450" cy="533400"/>
          </a:xfrm>
          <a:prstGeom prst="wedgeRoundRectCallout">
            <a:avLst>
              <a:gd name="adj1" fmla="val -122282"/>
              <a:gd name="adj2" fmla="val -33929"/>
              <a:gd name="adj3" fmla="val 16667"/>
            </a:avLst>
          </a:prstGeom>
          <a:solidFill>
            <a:srgbClr val="FFC00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b="1" dirty="0" smtClean="0">
                <a:solidFill>
                  <a:schemeClr val="tx1"/>
                </a:solidFill>
              </a:rPr>
              <a:t>Bycatch Research</a:t>
            </a:r>
          </a:p>
          <a:p>
            <a:pPr algn="ctr"/>
            <a:r>
              <a:rPr lang="en-US" b="1" dirty="0" smtClean="0">
                <a:solidFill>
                  <a:schemeClr val="tx1"/>
                </a:solidFill>
              </a:rPr>
              <a:t>BREP Projects</a:t>
            </a:r>
            <a:endParaRPr lang="en-US" sz="1100" b="1" dirty="0">
              <a:solidFill>
                <a:schemeClr val="tx1"/>
              </a:solidFill>
            </a:endParaRPr>
          </a:p>
        </p:txBody>
      </p:sp>
      <p:sp>
        <p:nvSpPr>
          <p:cNvPr id="155" name="Rounded Rectangular Callout 154"/>
          <p:cNvSpPr/>
          <p:nvPr/>
        </p:nvSpPr>
        <p:spPr>
          <a:xfrm>
            <a:off x="2138362" y="3673371"/>
            <a:ext cx="1390650" cy="533400"/>
          </a:xfrm>
          <a:prstGeom prst="wedgeRoundRectCallout">
            <a:avLst>
              <a:gd name="adj1" fmla="val 118128"/>
              <a:gd name="adj2" fmla="val -23214"/>
              <a:gd name="adj3" fmla="val 16667"/>
            </a:avLst>
          </a:prstGeom>
          <a:solidFill>
            <a:srgbClr val="FFFF00"/>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b="1" dirty="0" smtClean="0">
                <a:solidFill>
                  <a:schemeClr val="tx1"/>
                </a:solidFill>
              </a:rPr>
              <a:t>2021</a:t>
            </a:r>
            <a:r>
              <a:rPr lang="en-US" b="1" dirty="0">
                <a:solidFill>
                  <a:schemeClr val="tx1"/>
                </a:solidFill>
              </a:rPr>
              <a:t> </a:t>
            </a:r>
            <a:r>
              <a:rPr lang="en-US" b="1" dirty="0" smtClean="0">
                <a:solidFill>
                  <a:schemeClr val="tx1"/>
                </a:solidFill>
              </a:rPr>
              <a:t>Contingency Planning</a:t>
            </a:r>
            <a:endParaRPr lang="en-US" sz="1100" b="1" dirty="0">
              <a:solidFill>
                <a:schemeClr val="tx1"/>
              </a:solidFill>
            </a:endParaRPr>
          </a:p>
        </p:txBody>
      </p:sp>
      <p:grpSp>
        <p:nvGrpSpPr>
          <p:cNvPr id="156" name="Group 155"/>
          <p:cNvGrpSpPr/>
          <p:nvPr/>
        </p:nvGrpSpPr>
        <p:grpSpPr>
          <a:xfrm>
            <a:off x="4028257" y="3291840"/>
            <a:ext cx="1053330" cy="1051560"/>
            <a:chOff x="2423295" y="2266419"/>
            <a:chExt cx="1053330" cy="1051560"/>
          </a:xfrm>
        </p:grpSpPr>
        <p:sp>
          <p:nvSpPr>
            <p:cNvPr id="158" name="Oval 157"/>
            <p:cNvSpPr/>
            <p:nvPr/>
          </p:nvSpPr>
          <p:spPr>
            <a:xfrm>
              <a:off x="2423295" y="2266419"/>
              <a:ext cx="1053330" cy="1051560"/>
            </a:xfrm>
            <a:prstGeom prst="ellipse">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pic>
          <p:nvPicPr>
            <p:cNvPr id="159" name="Picture 158" descr="http://www.bsfrf.org/images/BSFRF-2.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571750" y="2495550"/>
              <a:ext cx="752981" cy="63817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228600" y="4810780"/>
            <a:ext cx="3566489" cy="523220"/>
          </a:xfrm>
          <a:prstGeom prst="rect">
            <a:avLst/>
          </a:prstGeom>
          <a:noFill/>
          <a:ln w="25400">
            <a:solidFill>
              <a:schemeClr val="bg1"/>
            </a:solidFill>
          </a:ln>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bg1"/>
                </a:solidFill>
              </a:rPr>
              <a:t>Harvesters - Processors</a:t>
            </a:r>
            <a:endParaRPr lang="en-US" sz="2800" dirty="0">
              <a:solidFill>
                <a:schemeClr val="bg1"/>
              </a:solidFill>
            </a:endParaRPr>
          </a:p>
        </p:txBody>
      </p:sp>
      <p:sp>
        <p:nvSpPr>
          <p:cNvPr id="25" name="TextBox 24"/>
          <p:cNvSpPr txBox="1"/>
          <p:nvPr/>
        </p:nvSpPr>
        <p:spPr>
          <a:xfrm>
            <a:off x="4351662" y="4810780"/>
            <a:ext cx="4649478" cy="523220"/>
          </a:xfrm>
          <a:prstGeom prst="rect">
            <a:avLst/>
          </a:prstGeom>
          <a:noFill/>
          <a:ln w="25400">
            <a:solidFill>
              <a:schemeClr val="bg1"/>
            </a:solidFill>
          </a:ln>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bg1"/>
                </a:solidFill>
              </a:rPr>
              <a:t>Cooperative Research Partners</a:t>
            </a:r>
            <a:endParaRPr lang="en-US" sz="2800" dirty="0">
              <a:solidFill>
                <a:schemeClr val="bg1"/>
              </a:solidFill>
            </a:endParaRPr>
          </a:p>
        </p:txBody>
      </p:sp>
      <p:sp>
        <p:nvSpPr>
          <p:cNvPr id="26" name="Rectangle 25"/>
          <p:cNvSpPr/>
          <p:nvPr/>
        </p:nvSpPr>
        <p:spPr>
          <a:xfrm>
            <a:off x="-1" y="5410200"/>
            <a:ext cx="9269821" cy="1542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5670838"/>
            <a:ext cx="1102832" cy="10919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BSFRF-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5699506"/>
            <a:ext cx="1106471" cy="9378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DFG_logo%202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0600" y="5581164"/>
            <a:ext cx="1048235" cy="10482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mediad.publicbroadcasting.net/p/kdlg/files/styles/medium/public/201407/072414_UA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5540894"/>
            <a:ext cx="1164706" cy="116470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s://www.washington.edu/brand/files/2014/09/W-Logo_Purple_RGB.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 y="5615613"/>
            <a:ext cx="988927" cy="6658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www.washington.edu/brand/files/2014/10/Signature_Stacked_Purple_RGB.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46243" b="1"/>
          <a:stretch/>
        </p:blipFill>
        <p:spPr bwMode="auto">
          <a:xfrm>
            <a:off x="328652" y="6382928"/>
            <a:ext cx="981943" cy="259681"/>
          </a:xfrm>
          <a:prstGeom prst="rect">
            <a:avLst/>
          </a:prstGeom>
          <a:noFill/>
          <a:extLst>
            <a:ext uri="{909E8E84-426E-40DD-AFC4-6F175D3DCCD1}">
              <a14:hiddenFill xmlns:a14="http://schemas.microsoft.com/office/drawing/2010/main">
                <a:solidFill>
                  <a:srgbClr val="FFFFFF"/>
                </a:solidFill>
              </a14:hiddenFill>
            </a:ext>
          </a:extLst>
        </p:spPr>
      </p:pic>
      <p:sp>
        <p:nvSpPr>
          <p:cNvPr id="2" name="Left-Right Arrow 1"/>
          <p:cNvSpPr/>
          <p:nvPr/>
        </p:nvSpPr>
        <p:spPr>
          <a:xfrm>
            <a:off x="3795089" y="4953000"/>
            <a:ext cx="556574" cy="190500"/>
          </a:xfrm>
          <a:prstGeom prst="leftRightArrow">
            <a:avLst/>
          </a:prstGeom>
          <a:solidFill>
            <a:schemeClr val="bg1">
              <a:alpha val="7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89344" y="5630224"/>
            <a:ext cx="1051560" cy="10515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71800" y="1305580"/>
            <a:ext cx="3831883" cy="523220"/>
          </a:xfrm>
          <a:prstGeom prst="rect">
            <a:avLst/>
          </a:prstGeom>
          <a:solidFill>
            <a:srgbClr val="FFFF00"/>
          </a:solidFill>
        </p:spPr>
        <p:txBody>
          <a:bodyPr wrap="none" rtlCol="0">
            <a:spAutoFit/>
          </a:bodyPr>
          <a:lstStyle/>
          <a:p>
            <a:r>
              <a:rPr lang="en-US" sz="2800" dirty="0" smtClean="0"/>
              <a:t>SNOW CRAB WORKSHOP</a:t>
            </a:r>
            <a:endParaRPr lang="en-US" sz="2800" dirty="0"/>
          </a:p>
        </p:txBody>
      </p:sp>
      <p:sp>
        <p:nvSpPr>
          <p:cNvPr id="36" name="TextBox 35"/>
          <p:cNvSpPr txBox="1"/>
          <p:nvPr/>
        </p:nvSpPr>
        <p:spPr>
          <a:xfrm>
            <a:off x="3048000" y="543580"/>
            <a:ext cx="3189912" cy="523220"/>
          </a:xfrm>
          <a:prstGeom prst="rect">
            <a:avLst/>
          </a:prstGeom>
          <a:noFill/>
        </p:spPr>
        <p:txBody>
          <a:bodyPr wrap="none" rtlCol="0">
            <a:spAutoFit/>
          </a:bodyPr>
          <a:lstStyle/>
          <a:p>
            <a:r>
              <a:rPr lang="en-US" sz="2800" i="1" dirty="0" smtClean="0">
                <a:solidFill>
                  <a:schemeClr val="bg1"/>
                </a:solidFill>
              </a:rPr>
              <a:t>Why we are meeting</a:t>
            </a:r>
            <a:endParaRPr lang="en-US" sz="2800" i="1" dirty="0">
              <a:solidFill>
                <a:schemeClr val="bg1"/>
              </a:solidFill>
            </a:endParaRPr>
          </a:p>
        </p:txBody>
      </p:sp>
    </p:spTree>
    <p:extLst>
      <p:ext uri="{BB962C8B-B14F-4D97-AF65-F5344CB8AC3E}">
        <p14:creationId xmlns:p14="http://schemas.microsoft.com/office/powerpoint/2010/main" val="2379421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584775"/>
          </a:xfrm>
          <a:prstGeom prst="rect">
            <a:avLst/>
          </a:prstGeom>
        </p:spPr>
        <p:txBody>
          <a:bodyPr wrap="square">
            <a:spAutoFit/>
          </a:bodyPr>
          <a:lstStyle/>
          <a:p>
            <a:pPr marL="457200" indent="-457200" algn="ctr">
              <a:buFont typeface="Wingdings" panose="05000000000000000000" pitchFamily="2" charset="2"/>
              <a:buChar char="Ø"/>
            </a:pPr>
            <a:r>
              <a:rPr lang="en-US" sz="3200" dirty="0" smtClean="0"/>
              <a:t>Current research highlights/updates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41774" cy="438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615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584775"/>
          </a:xfrm>
          <a:prstGeom prst="rect">
            <a:avLst/>
          </a:prstGeom>
        </p:spPr>
        <p:txBody>
          <a:bodyPr wrap="square">
            <a:spAutoFit/>
          </a:bodyPr>
          <a:lstStyle/>
          <a:p>
            <a:pPr marL="457200" indent="-457200" algn="ctr">
              <a:buFont typeface="Wingdings" panose="05000000000000000000" pitchFamily="2" charset="2"/>
              <a:buChar char="Ø"/>
            </a:pPr>
            <a:r>
              <a:rPr lang="en-US" sz="3200" dirty="0" smtClean="0"/>
              <a:t>Current research highlights/updates</a:t>
            </a:r>
          </a:p>
        </p:txBody>
      </p:sp>
      <p:pic>
        <p:nvPicPr>
          <p:cNvPr id="4" name="Picture 3" descr="C:\Projects\2395 BSFRF 2021\Admin\Meeting Packets\Apr 15 Meeting\Other Materials\Growth Charter Pics\IMG-20210406-WA0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836931"/>
            <a:ext cx="4724400" cy="3544393"/>
          </a:xfrm>
          <a:prstGeom prst="rect">
            <a:avLst/>
          </a:prstGeom>
          <a:noFill/>
          <a:ln>
            <a:noFill/>
          </a:ln>
        </p:spPr>
      </p:pic>
      <p:pic>
        <p:nvPicPr>
          <p:cNvPr id="5" name="Picture 4" descr="C:\Projects\2395 BSFRF 2021\Admin\Meeting Packets\Apr 15 Meeting\Other Materials\Growth Charter Pics\IMG-20210407-WA00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209256"/>
            <a:ext cx="3429000" cy="2572544"/>
          </a:xfrm>
          <a:prstGeom prst="rect">
            <a:avLst/>
          </a:prstGeom>
          <a:noFill/>
          <a:ln>
            <a:noFill/>
          </a:ln>
        </p:spPr>
      </p:pic>
      <p:pic>
        <p:nvPicPr>
          <p:cNvPr id="6" name="Picture 5" descr="C:\Projects\2395 BSFRF 2021\Admin\Meeting Packets\Apr 15 Meeting\Other Materials\Growth Charter Pics\IMG-20210406-WA001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300" y="838200"/>
            <a:ext cx="2209800" cy="1657350"/>
          </a:xfrm>
          <a:prstGeom prst="rect">
            <a:avLst/>
          </a:prstGeom>
          <a:noFill/>
          <a:ln>
            <a:noFill/>
          </a:ln>
        </p:spPr>
      </p:pic>
      <p:pic>
        <p:nvPicPr>
          <p:cNvPr id="9" name="Picture 8" descr="C:\Projects\2395 BSFRF 2021\Admin\Meeting Packets\Apr 15 Meeting\Other Materials\Growth Charter Pics\IMG-20210406-WA0004.jpg"/>
          <p:cNvPicPr/>
          <p:nvPr/>
        </p:nvPicPr>
        <p:blipFill rotWithShape="1">
          <a:blip r:embed="rId5" cstate="print">
            <a:extLst>
              <a:ext uri="{28A0092B-C50C-407E-A947-70E740481C1C}">
                <a14:useLocalDpi xmlns:a14="http://schemas.microsoft.com/office/drawing/2010/main" val="0"/>
              </a:ext>
            </a:extLst>
          </a:blip>
          <a:srcRect t="27893" b="16360"/>
          <a:stretch/>
        </p:blipFill>
        <p:spPr bwMode="auto">
          <a:xfrm>
            <a:off x="4968765" y="3733800"/>
            <a:ext cx="4099035" cy="3048000"/>
          </a:xfrm>
          <a:prstGeom prst="rect">
            <a:avLst/>
          </a:prstGeom>
          <a:noFill/>
          <a:ln>
            <a:noFill/>
          </a:ln>
        </p:spPr>
      </p:pic>
      <p:pic>
        <p:nvPicPr>
          <p:cNvPr id="3" name="Picture 2" descr="C:\Projects\2395 BSFRF 2021\Admin\Meeting Packets\Apr 15 Meeting\Other Materials\Growth Charter Pics\IMG-20210406-WA002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838200"/>
            <a:ext cx="2634194" cy="3513667"/>
          </a:xfrm>
          <a:prstGeom prst="rect">
            <a:avLst/>
          </a:prstGeom>
          <a:noFill/>
          <a:ln>
            <a:noFill/>
          </a:ln>
        </p:spPr>
      </p:pic>
      <p:pic>
        <p:nvPicPr>
          <p:cNvPr id="7" name="Picture 6" descr="C:\Projects\2395 BSFRF 2021\Admin\Meeting Packets\Apr 15 Meeting\Other Materials\Growth Charter Pics\IMG-20210406-WA000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0" y="2447925"/>
            <a:ext cx="2324100" cy="1743075"/>
          </a:xfrm>
          <a:prstGeom prst="rect">
            <a:avLst/>
          </a:prstGeom>
          <a:noFill/>
          <a:ln>
            <a:noFill/>
          </a:ln>
        </p:spPr>
      </p:pic>
      <p:pic>
        <p:nvPicPr>
          <p:cNvPr id="8" name="Picture 7" descr="C:\Projects\2395 BSFRF 2021\Admin\Meeting Packets\Apr 15 Meeting\Other Materials\Growth Charter Pics\IMG-20210406-WA0019.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3600" y="3657106"/>
            <a:ext cx="2133600" cy="1600694"/>
          </a:xfrm>
          <a:prstGeom prst="rect">
            <a:avLst/>
          </a:prstGeom>
          <a:noFill/>
          <a:ln>
            <a:noFill/>
          </a:ln>
        </p:spPr>
      </p:pic>
      <p:sp>
        <p:nvSpPr>
          <p:cNvPr id="10" name="Rectangle 9"/>
          <p:cNvSpPr/>
          <p:nvPr/>
        </p:nvSpPr>
        <p:spPr>
          <a:xfrm>
            <a:off x="2514600" y="5212140"/>
            <a:ext cx="3733800" cy="156966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dirty="0" smtClean="0"/>
              <a:t>Recent update from NOAA Kodiak…</a:t>
            </a:r>
          </a:p>
          <a:p>
            <a:r>
              <a:rPr lang="en-US" sz="1300" dirty="0" smtClean="0"/>
              <a:t>“(We) cleaned </a:t>
            </a:r>
            <a:r>
              <a:rPr lang="en-US" sz="1300" dirty="0"/>
              <a:t>up the growth experiment today (30 days holding) and of the 184 male snow crab we held at the lab, we've got post-molt growth data on 170 males, and only 6 crab didn't molt of the 184. I haven't run the maturity cutline script yet but I'd guess at least a quarter of the molts were terminal</a:t>
            </a:r>
            <a:r>
              <a:rPr lang="en-US" sz="1300" dirty="0" smtClean="0"/>
              <a:t>.”</a:t>
            </a:r>
            <a:endParaRPr lang="en-US" sz="1300" dirty="0"/>
          </a:p>
        </p:txBody>
      </p:sp>
    </p:spTree>
    <p:extLst>
      <p:ext uri="{BB962C8B-B14F-4D97-AF65-F5344CB8AC3E}">
        <p14:creationId xmlns:p14="http://schemas.microsoft.com/office/powerpoint/2010/main" val="2978460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584775"/>
          </a:xfrm>
          <a:prstGeom prst="rect">
            <a:avLst/>
          </a:prstGeom>
        </p:spPr>
        <p:txBody>
          <a:bodyPr wrap="square">
            <a:spAutoFit/>
          </a:bodyPr>
          <a:lstStyle/>
          <a:p>
            <a:pPr marL="457200" indent="-457200" algn="ctr">
              <a:buFont typeface="Wingdings" panose="05000000000000000000" pitchFamily="2" charset="2"/>
              <a:buChar char="Ø"/>
            </a:pPr>
            <a:r>
              <a:rPr lang="en-US" sz="3200" dirty="0" smtClean="0"/>
              <a:t>Current research highlights/updates</a:t>
            </a:r>
          </a:p>
        </p:txBody>
      </p:sp>
      <p:sp>
        <p:nvSpPr>
          <p:cNvPr id="11" name="Rectangle 10"/>
          <p:cNvSpPr/>
          <p:nvPr/>
        </p:nvSpPr>
        <p:spPr>
          <a:xfrm>
            <a:off x="381000" y="1128931"/>
            <a:ext cx="8305800" cy="3170099"/>
          </a:xfrm>
          <a:prstGeom prst="rect">
            <a:avLst/>
          </a:prstGeom>
        </p:spPr>
        <p:txBody>
          <a:bodyPr wrap="square">
            <a:spAutoFit/>
          </a:bodyPr>
          <a:lstStyle/>
          <a:p>
            <a:pPr marL="342900" lvl="0" indent="-342900">
              <a:buFont typeface="Arial" panose="020B0604020202020204" pitchFamily="34" charset="0"/>
              <a:buChar char="•"/>
            </a:pPr>
            <a:r>
              <a:rPr lang="en-US" sz="2000" dirty="0" smtClean="0"/>
              <a:t>Priority on data compiling and sharing – getting BSFRF database accessible</a:t>
            </a:r>
          </a:p>
          <a:p>
            <a:pPr marL="342900" lvl="0" indent="-342900">
              <a:buFont typeface="Arial" panose="020B0604020202020204" pitchFamily="34" charset="0"/>
              <a:buChar char="•"/>
            </a:pPr>
            <a:r>
              <a:rPr lang="en-US" sz="2000" dirty="0" smtClean="0"/>
              <a:t>October cooperative charter focused on BBRKC tagging is planned</a:t>
            </a:r>
          </a:p>
          <a:p>
            <a:pPr marL="342900" lvl="0" indent="-342900">
              <a:buFont typeface="Arial" panose="020B0604020202020204" pitchFamily="34" charset="0"/>
              <a:buChar char="•"/>
            </a:pPr>
            <a:r>
              <a:rPr lang="en-US" sz="2000" dirty="0" smtClean="0"/>
              <a:t>BREP bycatch research is continuing in Kodiak and in the field</a:t>
            </a:r>
          </a:p>
          <a:p>
            <a:pPr marL="342900" lvl="0" indent="-342900">
              <a:buFont typeface="Arial" panose="020B0604020202020204" pitchFamily="34" charset="0"/>
              <a:buChar char="•"/>
            </a:pPr>
            <a:r>
              <a:rPr lang="en-US" sz="2000" dirty="0" smtClean="0"/>
              <a:t>Direct support of the NMFS survey science parties – legs 2 and 3</a:t>
            </a:r>
          </a:p>
          <a:p>
            <a:pPr marL="342900" lvl="0" indent="-342900">
              <a:buFont typeface="Arial" panose="020B0604020202020204" pitchFamily="34" charset="0"/>
              <a:buChar char="•"/>
            </a:pPr>
            <a:r>
              <a:rPr lang="en-US" sz="2000" dirty="0" smtClean="0"/>
              <a:t>Crab and Climate Mini-Symposium planned (coming up fast, next Wednesday May 26, 1:00-3:00 pm AK time </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en-US" sz="2000" dirty="0" smtClean="0"/>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dirty="0" smtClean="0"/>
              <a:t>Opportunistic video footage taken from snow crab pots this season…</a:t>
            </a:r>
            <a:endParaRPr lang="en-US" sz="2000" dirty="0"/>
          </a:p>
        </p:txBody>
      </p:sp>
    </p:spTree>
    <p:extLst>
      <p:ext uri="{BB962C8B-B14F-4D97-AF65-F5344CB8AC3E}">
        <p14:creationId xmlns:p14="http://schemas.microsoft.com/office/powerpoint/2010/main" val="3942186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erio3.bigmountainmail.com/webmail/api/download/attachment/nrccorp.com/sgoodman/f4bba278-8ebf-4807-b4bc-8c218409df6b/76820/0-1/20160602_154732.jpg?version=427113&amp;sid=e39b2f80b2ae8d37fb12872654c3aabc421c5d624f9612362b29f1b2648db9a2&amp;mod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42996" y="-1143000"/>
            <a:ext cx="6858003" cy="91440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09997" y="4419600"/>
            <a:ext cx="1524000" cy="1318168"/>
            <a:chOff x="3805106" y="2438400"/>
            <a:chExt cx="1528894" cy="1322401"/>
          </a:xfrm>
        </p:grpSpPr>
        <p:sp>
          <p:nvSpPr>
            <p:cNvPr id="7" name="Rectangle 6"/>
            <p:cNvSpPr/>
            <p:nvPr/>
          </p:nvSpPr>
          <p:spPr>
            <a:xfrm>
              <a:off x="3805106" y="2438400"/>
              <a:ext cx="1528894" cy="132240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BSFRF-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9127" y="2484961"/>
              <a:ext cx="1422417" cy="1205624"/>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04301"/>
            <a:ext cx="6729413" cy="358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73612" y="5867400"/>
            <a:ext cx="8777719" cy="523220"/>
          </a:xfrm>
          <a:prstGeom prst="rect">
            <a:avLst/>
          </a:prstGeom>
          <a:noFill/>
        </p:spPr>
        <p:txBody>
          <a:bodyPr wrap="square" rtlCol="0">
            <a:spAutoFit/>
          </a:bodyPr>
          <a:lstStyle/>
          <a:p>
            <a:pPr algn="ctr"/>
            <a:r>
              <a:rPr lang="en-US" sz="2800" i="1" dirty="0" smtClean="0">
                <a:solidFill>
                  <a:schemeClr val="bg1"/>
                </a:solidFill>
              </a:rPr>
              <a:t>Welcome – Workshop will start soon…</a:t>
            </a:r>
          </a:p>
        </p:txBody>
      </p:sp>
    </p:spTree>
    <p:extLst>
      <p:ext uri="{BB962C8B-B14F-4D97-AF65-F5344CB8AC3E}">
        <p14:creationId xmlns:p14="http://schemas.microsoft.com/office/powerpoint/2010/main" val="1490764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3442"/>
          <a:stretch/>
        </p:blipFill>
        <p:spPr bwMode="auto">
          <a:xfrm>
            <a:off x="1219200" y="604302"/>
            <a:ext cx="6729413" cy="59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85648" y="1416129"/>
            <a:ext cx="2952952" cy="830997"/>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Why do we care?</a:t>
            </a:r>
          </a:p>
          <a:p>
            <a:pPr marL="457200" indent="-457200">
              <a:buFont typeface="Arial" panose="020B0604020202020204" pitchFamily="34" charset="0"/>
              <a:buChar char="•"/>
            </a:pPr>
            <a:r>
              <a:rPr lang="en-US" sz="2400" dirty="0" smtClean="0"/>
              <a:t>What’s going on?</a:t>
            </a:r>
            <a:endParaRPr lang="en-US" sz="2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1" y="3657600"/>
            <a:ext cx="3159909" cy="300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4618" y="3657600"/>
            <a:ext cx="42679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1" y="1143000"/>
            <a:ext cx="3276600" cy="2376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Projects\2395 BSFRF 2021\small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021" t="42970" b="3521"/>
          <a:stretch/>
        </p:blipFill>
        <p:spPr bwMode="auto">
          <a:xfrm>
            <a:off x="1219200" y="1143001"/>
            <a:ext cx="278692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0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64402"/>
            <a:ext cx="8686800" cy="131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83736" y="228600"/>
            <a:ext cx="5081327" cy="523220"/>
          </a:xfrm>
          <a:prstGeom prst="rect">
            <a:avLst/>
          </a:prstGeom>
          <a:noFill/>
        </p:spPr>
        <p:txBody>
          <a:bodyPr wrap="none" rtlCol="0">
            <a:spAutoFit/>
          </a:bodyPr>
          <a:lstStyle/>
          <a:p>
            <a:r>
              <a:rPr lang="en-US" sz="2800" i="1" dirty="0" smtClean="0"/>
              <a:t>What we are trying to accomplish</a:t>
            </a:r>
            <a:endParaRPr lang="en-US" sz="2800" i="1" dirty="0"/>
          </a:p>
        </p:txBody>
      </p:sp>
      <p:sp>
        <p:nvSpPr>
          <p:cNvPr id="20" name="TextBox 19"/>
          <p:cNvSpPr txBox="1"/>
          <p:nvPr/>
        </p:nvSpPr>
        <p:spPr>
          <a:xfrm>
            <a:off x="2514601" y="4948535"/>
            <a:ext cx="4114800" cy="707886"/>
          </a:xfrm>
          <a:prstGeom prst="rect">
            <a:avLst/>
          </a:prstGeom>
          <a:solidFill>
            <a:srgbClr val="92D050">
              <a:alpha val="40000"/>
            </a:srgbClr>
          </a:solidFill>
        </p:spPr>
        <p:txBody>
          <a:bodyPr wrap="square" rtlCol="0">
            <a:spAutoFit/>
          </a:bodyPr>
          <a:lstStyle/>
          <a:p>
            <a:pPr algn="ctr"/>
            <a:r>
              <a:rPr lang="en-US" sz="2400" i="1" dirty="0" smtClean="0">
                <a:solidFill>
                  <a:srgbClr val="00B050"/>
                </a:solidFill>
              </a:rPr>
              <a:t>Economic Implications</a:t>
            </a:r>
          </a:p>
          <a:p>
            <a:pPr algn="ctr"/>
            <a:r>
              <a:rPr lang="en-US" sz="1600" i="1" dirty="0" smtClean="0">
                <a:solidFill>
                  <a:srgbClr val="00B050"/>
                </a:solidFill>
              </a:rPr>
              <a:t>-- not part of workshop --</a:t>
            </a:r>
            <a:endParaRPr lang="en-US" sz="2400" i="1" dirty="0">
              <a:solidFill>
                <a:srgbClr val="00B050"/>
              </a:solidFill>
            </a:endParaRPr>
          </a:p>
        </p:txBody>
      </p:sp>
      <p:graphicFrame>
        <p:nvGraphicFramePr>
          <p:cNvPr id="21" name="Diagram 20"/>
          <p:cNvGraphicFramePr/>
          <p:nvPr>
            <p:extLst>
              <p:ext uri="{D42A27DB-BD31-4B8C-83A1-F6EECF244321}">
                <p14:modId xmlns:p14="http://schemas.microsoft.com/office/powerpoint/2010/main" val="547698833"/>
              </p:ext>
            </p:extLst>
          </p:nvPr>
        </p:nvGraphicFramePr>
        <p:xfrm>
          <a:off x="1524000" y="838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21"/>
          <p:cNvSpPr/>
          <p:nvPr/>
        </p:nvSpPr>
        <p:spPr>
          <a:xfrm>
            <a:off x="457199" y="843946"/>
            <a:ext cx="4114801" cy="403062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71999" y="843946"/>
            <a:ext cx="4114801" cy="403062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62000" y="1219200"/>
            <a:ext cx="2115516" cy="954107"/>
          </a:xfrm>
          <a:prstGeom prst="rect">
            <a:avLst/>
          </a:prstGeom>
          <a:noFill/>
        </p:spPr>
        <p:txBody>
          <a:bodyPr wrap="none" rtlCol="0">
            <a:spAutoFit/>
          </a:bodyPr>
          <a:lstStyle/>
          <a:p>
            <a:pPr algn="ctr"/>
            <a:r>
              <a:rPr lang="en-US" sz="2800" dirty="0" smtClean="0"/>
              <a:t>Workshop #1</a:t>
            </a:r>
          </a:p>
          <a:p>
            <a:pPr algn="ctr"/>
            <a:r>
              <a:rPr lang="en-US" sz="2800" dirty="0" smtClean="0"/>
              <a:t>January</a:t>
            </a:r>
            <a:endParaRPr lang="en-US" sz="2800" dirty="0"/>
          </a:p>
        </p:txBody>
      </p:sp>
      <p:sp>
        <p:nvSpPr>
          <p:cNvPr id="25" name="TextBox 24"/>
          <p:cNvSpPr txBox="1"/>
          <p:nvPr/>
        </p:nvSpPr>
        <p:spPr>
          <a:xfrm>
            <a:off x="6400800" y="1219200"/>
            <a:ext cx="2115516" cy="954107"/>
          </a:xfrm>
          <a:prstGeom prst="rect">
            <a:avLst/>
          </a:prstGeom>
          <a:noFill/>
        </p:spPr>
        <p:txBody>
          <a:bodyPr wrap="none" rtlCol="0">
            <a:spAutoFit/>
          </a:bodyPr>
          <a:lstStyle/>
          <a:p>
            <a:pPr algn="ctr"/>
            <a:r>
              <a:rPr lang="en-US" sz="2800" dirty="0" smtClean="0"/>
              <a:t>Workshop #2</a:t>
            </a:r>
          </a:p>
          <a:p>
            <a:pPr algn="ctr"/>
            <a:r>
              <a:rPr lang="en-US" sz="2800" dirty="0" smtClean="0"/>
              <a:t>May</a:t>
            </a:r>
            <a:endParaRPr lang="en-US" sz="2800" dirty="0"/>
          </a:p>
        </p:txBody>
      </p:sp>
    </p:spTree>
    <p:extLst>
      <p:ext uri="{BB962C8B-B14F-4D97-AF65-F5344CB8AC3E}">
        <p14:creationId xmlns:p14="http://schemas.microsoft.com/office/powerpoint/2010/main" val="368049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64402"/>
            <a:ext cx="8686800" cy="131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83736" y="228600"/>
            <a:ext cx="5081327" cy="523220"/>
          </a:xfrm>
          <a:prstGeom prst="rect">
            <a:avLst/>
          </a:prstGeom>
          <a:noFill/>
        </p:spPr>
        <p:txBody>
          <a:bodyPr wrap="none" rtlCol="0">
            <a:spAutoFit/>
          </a:bodyPr>
          <a:lstStyle/>
          <a:p>
            <a:r>
              <a:rPr lang="en-US" sz="2800" i="1" dirty="0" smtClean="0"/>
              <a:t>What we are trying to accomplish</a:t>
            </a:r>
            <a:endParaRPr lang="en-US" sz="2800" i="1" dirty="0"/>
          </a:p>
        </p:txBody>
      </p:sp>
      <p:sp>
        <p:nvSpPr>
          <p:cNvPr id="20" name="TextBox 19"/>
          <p:cNvSpPr txBox="1"/>
          <p:nvPr/>
        </p:nvSpPr>
        <p:spPr>
          <a:xfrm>
            <a:off x="2514601" y="4948535"/>
            <a:ext cx="4114800" cy="707886"/>
          </a:xfrm>
          <a:prstGeom prst="rect">
            <a:avLst/>
          </a:prstGeom>
          <a:solidFill>
            <a:srgbClr val="92D050">
              <a:alpha val="40000"/>
            </a:srgbClr>
          </a:solidFill>
        </p:spPr>
        <p:txBody>
          <a:bodyPr wrap="square" rtlCol="0">
            <a:spAutoFit/>
          </a:bodyPr>
          <a:lstStyle/>
          <a:p>
            <a:pPr algn="ctr"/>
            <a:r>
              <a:rPr lang="en-US" sz="2400" i="1" dirty="0" smtClean="0">
                <a:solidFill>
                  <a:srgbClr val="00B050"/>
                </a:solidFill>
              </a:rPr>
              <a:t>Economic Implications</a:t>
            </a:r>
          </a:p>
          <a:p>
            <a:pPr algn="ctr"/>
            <a:r>
              <a:rPr lang="en-US" sz="1600" i="1" dirty="0" smtClean="0">
                <a:solidFill>
                  <a:srgbClr val="00B050"/>
                </a:solidFill>
              </a:rPr>
              <a:t>-- not part of workshop --</a:t>
            </a:r>
            <a:endParaRPr lang="en-US" sz="2400" i="1" dirty="0">
              <a:solidFill>
                <a:srgbClr val="00B050"/>
              </a:solidFill>
            </a:endParaRPr>
          </a:p>
        </p:txBody>
      </p:sp>
      <p:graphicFrame>
        <p:nvGraphicFramePr>
          <p:cNvPr id="21" name="Diagram 20"/>
          <p:cNvGraphicFramePr/>
          <p:nvPr>
            <p:extLst>
              <p:ext uri="{D42A27DB-BD31-4B8C-83A1-F6EECF244321}">
                <p14:modId xmlns:p14="http://schemas.microsoft.com/office/powerpoint/2010/main" val="2272391879"/>
              </p:ext>
            </p:extLst>
          </p:nvPr>
        </p:nvGraphicFramePr>
        <p:xfrm>
          <a:off x="1524000" y="838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21"/>
          <p:cNvSpPr/>
          <p:nvPr/>
        </p:nvSpPr>
        <p:spPr>
          <a:xfrm>
            <a:off x="457199" y="843946"/>
            <a:ext cx="4114801" cy="403062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71999" y="843946"/>
            <a:ext cx="4114801" cy="403062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62000" y="1219200"/>
            <a:ext cx="2115516" cy="954107"/>
          </a:xfrm>
          <a:prstGeom prst="rect">
            <a:avLst/>
          </a:prstGeom>
          <a:noFill/>
        </p:spPr>
        <p:txBody>
          <a:bodyPr wrap="none" rtlCol="0">
            <a:spAutoFit/>
          </a:bodyPr>
          <a:lstStyle/>
          <a:p>
            <a:pPr algn="ctr"/>
            <a:r>
              <a:rPr lang="en-US" sz="2800" dirty="0" smtClean="0"/>
              <a:t>Workshop #1</a:t>
            </a:r>
          </a:p>
          <a:p>
            <a:pPr algn="ctr"/>
            <a:r>
              <a:rPr lang="en-US" sz="2800" dirty="0" smtClean="0"/>
              <a:t>January</a:t>
            </a:r>
            <a:endParaRPr lang="en-US" sz="2800" dirty="0"/>
          </a:p>
        </p:txBody>
      </p:sp>
      <p:sp>
        <p:nvSpPr>
          <p:cNvPr id="25" name="TextBox 24"/>
          <p:cNvSpPr txBox="1"/>
          <p:nvPr/>
        </p:nvSpPr>
        <p:spPr>
          <a:xfrm>
            <a:off x="6377397" y="1219200"/>
            <a:ext cx="2162323" cy="954107"/>
          </a:xfrm>
          <a:prstGeom prst="rect">
            <a:avLst/>
          </a:prstGeom>
          <a:noFill/>
        </p:spPr>
        <p:txBody>
          <a:bodyPr wrap="none" rtlCol="0">
            <a:spAutoFit/>
          </a:bodyPr>
          <a:lstStyle/>
          <a:p>
            <a:pPr algn="ctr"/>
            <a:r>
              <a:rPr lang="en-US" sz="2800" dirty="0" smtClean="0"/>
              <a:t>Workshop #2</a:t>
            </a:r>
          </a:p>
          <a:p>
            <a:pPr algn="ctr"/>
            <a:r>
              <a:rPr lang="en-US" sz="2800" dirty="0" err="1" smtClean="0">
                <a:solidFill>
                  <a:srgbClr val="FF0000"/>
                </a:solidFill>
              </a:rPr>
              <a:t>tbd</a:t>
            </a:r>
            <a:r>
              <a:rPr lang="en-US" sz="2800" dirty="0" smtClean="0">
                <a:solidFill>
                  <a:srgbClr val="FF0000"/>
                </a:solidFill>
              </a:rPr>
              <a:t> OCTOBER</a:t>
            </a:r>
            <a:endParaRPr lang="en-US" sz="2800" dirty="0">
              <a:solidFill>
                <a:srgbClr val="FF0000"/>
              </a:solidFill>
            </a:endParaRPr>
          </a:p>
        </p:txBody>
      </p:sp>
    </p:spTree>
    <p:extLst>
      <p:ext uri="{BB962C8B-B14F-4D97-AF65-F5344CB8AC3E}">
        <p14:creationId xmlns:p14="http://schemas.microsoft.com/office/powerpoint/2010/main" val="3488149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3442"/>
          <a:stretch/>
        </p:blipFill>
        <p:spPr bwMode="auto">
          <a:xfrm>
            <a:off x="1219200" y="604302"/>
            <a:ext cx="6729413" cy="59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7448" y="1427202"/>
            <a:ext cx="8515552" cy="4708981"/>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t>Steering Committee; BSFRF, ADFG, and NOAA</a:t>
            </a:r>
          </a:p>
          <a:p>
            <a:pPr marL="457200" indent="-457200">
              <a:buFont typeface="Arial" panose="020B0604020202020204" pitchFamily="34" charset="0"/>
              <a:buChar char="•"/>
            </a:pPr>
            <a:r>
              <a:rPr lang="en-US" sz="3000" dirty="0" smtClean="0"/>
              <a:t>chaired by BSFRF w/ co-hosts – some ZOOM rules</a:t>
            </a:r>
          </a:p>
          <a:p>
            <a:pPr marL="457200" indent="-457200">
              <a:buFont typeface="Arial" panose="020B0604020202020204" pitchFamily="34" charset="0"/>
              <a:buChar char="•"/>
            </a:pPr>
            <a:r>
              <a:rPr lang="en-US" sz="3000" dirty="0" smtClean="0"/>
              <a:t>Open to snow crab researchers and managers</a:t>
            </a:r>
          </a:p>
          <a:p>
            <a:pPr marL="457200" indent="-457200">
              <a:buFont typeface="Arial" panose="020B0604020202020204" pitchFamily="34" charset="0"/>
              <a:buChar char="•"/>
            </a:pPr>
            <a:r>
              <a:rPr lang="en-US" sz="3000" dirty="0" smtClean="0"/>
              <a:t>Stakeholder input is planned – research focused</a:t>
            </a:r>
          </a:p>
          <a:p>
            <a:pPr marL="457200" indent="-457200">
              <a:buFont typeface="Arial" panose="020B0604020202020204" pitchFamily="34" charset="0"/>
              <a:buChar char="•"/>
            </a:pPr>
            <a:r>
              <a:rPr lang="en-US" sz="3000" dirty="0" smtClean="0"/>
              <a:t>Plans include 4 presenters; 2 from AK (Cody &amp; Ben)</a:t>
            </a:r>
            <a:r>
              <a:rPr lang="en-US" sz="3000" dirty="0"/>
              <a:t> </a:t>
            </a:r>
            <a:r>
              <a:rPr lang="en-US" sz="3000" dirty="0" smtClean="0"/>
              <a:t>and 2 from Canada (St.-Marie &amp; </a:t>
            </a:r>
            <a:r>
              <a:rPr lang="en-US" sz="3000" dirty="0" err="1" smtClean="0"/>
              <a:t>Mullowney</a:t>
            </a:r>
            <a:r>
              <a:rPr lang="en-US" sz="3000" dirty="0" smtClean="0"/>
              <a:t>)</a:t>
            </a:r>
          </a:p>
          <a:p>
            <a:pPr marL="457200" indent="-457200">
              <a:buFont typeface="Arial" panose="020B0604020202020204" pitchFamily="34" charset="0"/>
              <a:buChar char="•"/>
            </a:pPr>
            <a:r>
              <a:rPr lang="en-US" sz="3000" dirty="0" smtClean="0"/>
              <a:t>Workshop results are intended to be shared and build into further steps</a:t>
            </a:r>
          </a:p>
          <a:p>
            <a:pPr marL="457200" indent="-457200">
              <a:buFont typeface="Arial" panose="020B0604020202020204" pitchFamily="34" charset="0"/>
              <a:buChar char="•"/>
            </a:pPr>
            <a:r>
              <a:rPr lang="en-US" sz="3000" dirty="0" smtClean="0"/>
              <a:t>There are some </a:t>
            </a:r>
            <a:r>
              <a:rPr lang="en-US" sz="3000" dirty="0" smtClean="0">
                <a:solidFill>
                  <a:srgbClr val="FF0000"/>
                </a:solidFill>
              </a:rPr>
              <a:t>sensitive parts </a:t>
            </a:r>
            <a:r>
              <a:rPr lang="en-US" sz="3000" dirty="0" smtClean="0"/>
              <a:t>of this workshop – we’ll stay focused on biological research</a:t>
            </a:r>
          </a:p>
        </p:txBody>
      </p:sp>
    </p:spTree>
    <p:extLst>
      <p:ext uri="{BB962C8B-B14F-4D97-AF65-F5344CB8AC3E}">
        <p14:creationId xmlns:p14="http://schemas.microsoft.com/office/powerpoint/2010/main" val="127440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3442"/>
          <a:stretch/>
        </p:blipFill>
        <p:spPr bwMode="auto">
          <a:xfrm>
            <a:off x="1219200" y="604302"/>
            <a:ext cx="6729413" cy="59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7448" y="1427202"/>
            <a:ext cx="8515552" cy="4985980"/>
          </a:xfrm>
          <a:prstGeom prst="rect">
            <a:avLst/>
          </a:prstGeom>
          <a:noFill/>
        </p:spPr>
        <p:txBody>
          <a:bodyPr wrap="square" rtlCol="0">
            <a:spAutoFit/>
          </a:bodyPr>
          <a:lstStyle/>
          <a:p>
            <a:pPr marL="457200" indent="-457200">
              <a:buFont typeface="Arial" panose="020B0604020202020204" pitchFamily="34" charset="0"/>
              <a:buChar char="•"/>
            </a:pPr>
            <a:r>
              <a:rPr lang="en-US" sz="3000" dirty="0"/>
              <a:t>Won’t try to answer too much (planning smaller steps first, </a:t>
            </a:r>
            <a:r>
              <a:rPr lang="en-US" sz="3000" dirty="0" smtClean="0"/>
              <a:t> can’t </a:t>
            </a:r>
            <a:r>
              <a:rPr lang="en-US" sz="3000" dirty="0"/>
              <a:t>address or answer all questions – 2 workshop approach)</a:t>
            </a:r>
          </a:p>
          <a:p>
            <a:pPr marL="457200" indent="-457200">
              <a:buFont typeface="Arial" panose="020B0604020202020204" pitchFamily="34" charset="0"/>
              <a:buChar char="•"/>
            </a:pPr>
            <a:r>
              <a:rPr lang="en-US" sz="3000" dirty="0" smtClean="0"/>
              <a:t>Review available information from research &amp; biology perspective (maturity, growth, etc., available data)</a:t>
            </a:r>
          </a:p>
          <a:p>
            <a:pPr marL="457200" indent="-457200">
              <a:buFont typeface="Arial" panose="020B0604020202020204" pitchFamily="34" charset="0"/>
              <a:buChar char="•"/>
            </a:pPr>
            <a:r>
              <a:rPr lang="en-US" sz="3000" dirty="0" smtClean="0"/>
              <a:t>Intended to build on </a:t>
            </a:r>
            <a:r>
              <a:rPr lang="en-US" sz="3000" dirty="0" err="1" smtClean="0"/>
              <a:t>Bairdi</a:t>
            </a:r>
            <a:r>
              <a:rPr lang="en-US" sz="3000" dirty="0" smtClean="0"/>
              <a:t> Workshop methods and outcomes as a pattern for successful collaboration -&gt; </a:t>
            </a:r>
            <a:r>
              <a:rPr lang="en-US" sz="2400" dirty="0" smtClean="0">
                <a:solidFill>
                  <a:srgbClr val="FF0000"/>
                </a:solidFill>
              </a:rPr>
              <a:t>this began in DEC 2017, led to MSE (UW Masters) project, extensive sharing w/ stakeholders, and was adopted into management MAR 2020</a:t>
            </a:r>
            <a:endParaRPr lang="en-US" sz="3000" dirty="0">
              <a:solidFill>
                <a:srgbClr val="FF0000"/>
              </a:solidFill>
            </a:endParaRPr>
          </a:p>
        </p:txBody>
      </p:sp>
    </p:spTree>
    <p:extLst>
      <p:ext uri="{BB962C8B-B14F-4D97-AF65-F5344CB8AC3E}">
        <p14:creationId xmlns:p14="http://schemas.microsoft.com/office/powerpoint/2010/main" val="1575831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7448" y="1427202"/>
            <a:ext cx="8515552" cy="5170646"/>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t>ZOOM 66 attendees day 1, 56 attendees day 2</a:t>
            </a:r>
          </a:p>
          <a:p>
            <a:pPr marL="457200" indent="-457200">
              <a:buFont typeface="Arial" panose="020B0604020202020204" pitchFamily="34" charset="0"/>
              <a:buChar char="•"/>
            </a:pPr>
            <a:r>
              <a:rPr lang="en-US" sz="3000" dirty="0" smtClean="0">
                <a:solidFill>
                  <a:srgbClr val="FF0000"/>
                </a:solidFill>
              </a:rPr>
              <a:t>BSFRF, NMFS, ADFG, 10 industry groups, other researchers/academics, 7 DFO (2 presented)</a:t>
            </a:r>
          </a:p>
          <a:p>
            <a:pPr marL="457200" indent="-457200">
              <a:buFont typeface="Arial" panose="020B0604020202020204" pitchFamily="34" charset="0"/>
              <a:buChar char="•"/>
            </a:pPr>
            <a:r>
              <a:rPr lang="en-US" sz="3000" dirty="0" smtClean="0"/>
              <a:t>Limited presentation time to 4 topics</a:t>
            </a:r>
          </a:p>
          <a:p>
            <a:pPr marL="457200" indent="-457200">
              <a:buFont typeface="Arial" panose="020B0604020202020204" pitchFamily="34" charset="0"/>
              <a:buChar char="•"/>
            </a:pPr>
            <a:r>
              <a:rPr lang="en-US" sz="3000" dirty="0" smtClean="0">
                <a:solidFill>
                  <a:srgbClr val="FF0000"/>
                </a:solidFill>
              </a:rPr>
              <a:t>Focused on dialog between researchers with some input from crab stakeholders</a:t>
            </a:r>
          </a:p>
          <a:p>
            <a:pPr marL="457200" indent="-457200">
              <a:buFont typeface="Arial" panose="020B0604020202020204" pitchFamily="34" charset="0"/>
              <a:buChar char="•"/>
            </a:pPr>
            <a:r>
              <a:rPr lang="en-US" sz="3000" dirty="0" smtClean="0"/>
              <a:t>Canadian v. US perspectives on snow crab</a:t>
            </a:r>
          </a:p>
          <a:p>
            <a:pPr marL="457200" indent="-457200">
              <a:buFont typeface="Arial" panose="020B0604020202020204" pitchFamily="34" charset="0"/>
              <a:buChar char="•"/>
            </a:pPr>
            <a:r>
              <a:rPr lang="en-US" sz="3000" dirty="0" smtClean="0">
                <a:solidFill>
                  <a:srgbClr val="FF0000"/>
                </a:solidFill>
              </a:rPr>
              <a:t>Notable differences in scale, magnitude, and diversity in CA </a:t>
            </a:r>
            <a:r>
              <a:rPr lang="en-US" sz="3000" dirty="0" err="1" smtClean="0">
                <a:solidFill>
                  <a:srgbClr val="FF0000"/>
                </a:solidFill>
              </a:rPr>
              <a:t>opilio</a:t>
            </a:r>
            <a:r>
              <a:rPr lang="en-US" sz="3000" dirty="0" smtClean="0">
                <a:solidFill>
                  <a:srgbClr val="FF0000"/>
                </a:solidFill>
              </a:rPr>
              <a:t> v. BS </a:t>
            </a:r>
            <a:r>
              <a:rPr lang="en-US" sz="3000" dirty="0" err="1" smtClean="0">
                <a:solidFill>
                  <a:srgbClr val="FF0000"/>
                </a:solidFill>
              </a:rPr>
              <a:t>opilio</a:t>
            </a:r>
            <a:endParaRPr lang="en-US" sz="3000" dirty="0" smtClean="0">
              <a:solidFill>
                <a:srgbClr val="FF0000"/>
              </a:solidFill>
            </a:endParaRPr>
          </a:p>
          <a:p>
            <a:pPr marL="457200" indent="-457200">
              <a:buFont typeface="Arial" panose="020B0604020202020204" pitchFamily="34" charset="0"/>
              <a:buChar char="•"/>
            </a:pPr>
            <a:r>
              <a:rPr lang="en-US" sz="3000" dirty="0" smtClean="0"/>
              <a:t>Effort to set the stage for further research and considerations for management</a:t>
            </a:r>
            <a:endParaRPr lang="en-US" sz="3000" dirty="0"/>
          </a:p>
        </p:txBody>
      </p:sp>
      <p:sp>
        <p:nvSpPr>
          <p:cNvPr id="3" name="TextBox 2"/>
          <p:cNvSpPr txBox="1"/>
          <p:nvPr/>
        </p:nvSpPr>
        <p:spPr>
          <a:xfrm>
            <a:off x="1283712" y="457200"/>
            <a:ext cx="6717288" cy="646331"/>
          </a:xfrm>
          <a:prstGeom prst="rect">
            <a:avLst/>
          </a:prstGeom>
          <a:noFill/>
        </p:spPr>
        <p:txBody>
          <a:bodyPr wrap="none" rtlCol="0">
            <a:spAutoFit/>
          </a:bodyPr>
          <a:lstStyle/>
          <a:p>
            <a:r>
              <a:rPr lang="en-US" sz="3600" dirty="0" smtClean="0"/>
              <a:t>Preliminary Summary of Workshop</a:t>
            </a:r>
            <a:endParaRPr lang="en-US" sz="3600" dirty="0"/>
          </a:p>
        </p:txBody>
      </p:sp>
    </p:spTree>
    <p:extLst>
      <p:ext uri="{BB962C8B-B14F-4D97-AF65-F5344CB8AC3E}">
        <p14:creationId xmlns:p14="http://schemas.microsoft.com/office/powerpoint/2010/main" val="687074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7448" y="1427202"/>
            <a:ext cx="8515552" cy="3970318"/>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t>Entire workshop both days was recorded on </a:t>
            </a:r>
            <a:r>
              <a:rPr lang="en-US" sz="3000" dirty="0" smtClean="0"/>
              <a:t>ZOOM</a:t>
            </a:r>
          </a:p>
          <a:p>
            <a:pPr marL="457200" indent="-457200">
              <a:buFont typeface="Arial" panose="020B0604020202020204" pitchFamily="34" charset="0"/>
              <a:buChar char="•"/>
            </a:pPr>
            <a:r>
              <a:rPr lang="en-US" sz="3000" dirty="0" smtClean="0"/>
              <a:t>Presentations are available for sharing</a:t>
            </a:r>
            <a:endParaRPr lang="en-US" sz="3000" dirty="0" smtClean="0"/>
          </a:p>
          <a:p>
            <a:pPr marL="457200" indent="-457200">
              <a:buFont typeface="Arial" panose="020B0604020202020204" pitchFamily="34" charset="0"/>
              <a:buChar char="•"/>
            </a:pPr>
            <a:r>
              <a:rPr lang="en-US" sz="3000" dirty="0" smtClean="0"/>
              <a:t>Comprehensive summary notes taken to review and inform next steps</a:t>
            </a:r>
          </a:p>
          <a:p>
            <a:pPr marL="457200" indent="-457200">
              <a:buFont typeface="Arial" panose="020B0604020202020204" pitchFamily="34" charset="0"/>
              <a:buChar char="•"/>
            </a:pPr>
            <a:r>
              <a:rPr lang="en-US" sz="3000" dirty="0" smtClean="0"/>
              <a:t>“Low hanging fruit” approach first:</a:t>
            </a:r>
          </a:p>
          <a:p>
            <a:pPr marL="457200" indent="-457200">
              <a:buFont typeface="Arial" panose="020B0604020202020204" pitchFamily="34" charset="0"/>
              <a:buChar char="•"/>
            </a:pPr>
            <a:endParaRPr lang="en-US" sz="3000" dirty="0"/>
          </a:p>
          <a:p>
            <a:pPr marL="457200" indent="-457200">
              <a:buFont typeface="Wingdings" panose="05000000000000000000" pitchFamily="2" charset="2"/>
              <a:buChar char="Ø"/>
            </a:pPr>
            <a:r>
              <a:rPr lang="en-US" sz="3600" dirty="0" smtClean="0"/>
              <a:t>A few summary takeaways from draft materials and post workshop notes…</a:t>
            </a:r>
          </a:p>
        </p:txBody>
      </p:sp>
      <p:sp>
        <p:nvSpPr>
          <p:cNvPr id="3" name="TextBox 2"/>
          <p:cNvSpPr txBox="1"/>
          <p:nvPr/>
        </p:nvSpPr>
        <p:spPr>
          <a:xfrm>
            <a:off x="1283712" y="457200"/>
            <a:ext cx="6717288" cy="646331"/>
          </a:xfrm>
          <a:prstGeom prst="rect">
            <a:avLst/>
          </a:prstGeom>
          <a:noFill/>
        </p:spPr>
        <p:txBody>
          <a:bodyPr wrap="none" rtlCol="0">
            <a:spAutoFit/>
          </a:bodyPr>
          <a:lstStyle/>
          <a:p>
            <a:r>
              <a:rPr lang="en-US" sz="3600" dirty="0" smtClean="0"/>
              <a:t>Preliminary Summary of Workshop</a:t>
            </a:r>
            <a:endParaRPr lang="en-US" sz="3600" dirty="0"/>
          </a:p>
        </p:txBody>
      </p:sp>
    </p:spTree>
    <p:extLst>
      <p:ext uri="{BB962C8B-B14F-4D97-AF65-F5344CB8AC3E}">
        <p14:creationId xmlns:p14="http://schemas.microsoft.com/office/powerpoint/2010/main" val="832872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TotalTime>
  <Words>1175</Words>
  <Application>Microsoft Office PowerPoint</Application>
  <PresentationFormat>On-screen Show (4:3)</PresentationFormat>
  <Paragraphs>157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cp:lastModifiedBy>
  <cp:revision>11</cp:revision>
  <dcterms:created xsi:type="dcterms:W3CDTF">2021-05-17T20:53:52Z</dcterms:created>
  <dcterms:modified xsi:type="dcterms:W3CDTF">2021-05-18T16:21:59Z</dcterms:modified>
</cp:coreProperties>
</file>