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2" r:id="rId6"/>
    <p:sldId id="266" r:id="rId7"/>
    <p:sldId id="260" r:id="rId8"/>
    <p:sldId id="263" r:id="rId9"/>
    <p:sldId id="261" r:id="rId10"/>
    <p:sldId id="264" r:id="rId11"/>
    <p:sldId id="267"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lof, Katie J (DFG)" initials="PKJ(" lastIdx="1" clrIdx="0">
    <p:extLst>
      <p:ext uri="{19B8F6BF-5375-455C-9EA6-DF929625EA0E}">
        <p15:presenceInfo xmlns:p15="http://schemas.microsoft.com/office/powerpoint/2012/main" userId="S::katie.palof@alaska.gov::e41a194a-1189-4f2b-905e-3b6bda3ddd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431" autoAdjust="0"/>
  </p:normalViewPr>
  <p:slideViewPr>
    <p:cSldViewPr snapToGrid="0" showGuides="1">
      <p:cViewPr varScale="1">
        <p:scale>
          <a:sx n="66" d="100"/>
          <a:sy n="66" d="100"/>
        </p:scale>
        <p:origin x="1232"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4E1BF-AD78-43EB-A3F8-9A78ECF355D2}" type="datetimeFigureOut">
              <a:rPr lang="en-US" smtClean="0"/>
              <a:t>5/14/2021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80BAFF-0CDC-45FD-AB78-17C4B07EFD79}" type="slidenum">
              <a:rPr lang="en-US" smtClean="0"/>
              <a:t>‹#›</a:t>
            </a:fld>
            <a:endParaRPr lang="en-US"/>
          </a:p>
        </p:txBody>
      </p:sp>
    </p:spTree>
    <p:extLst>
      <p:ext uri="{BB962C8B-B14F-4D97-AF65-F5344CB8AC3E}">
        <p14:creationId xmlns:p14="http://schemas.microsoft.com/office/powerpoint/2010/main" val="1898659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2018 pot survey had large influence on stock status and overfished determination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6E80BAFF-0CDC-45FD-AB78-17C4B07EFD79}" type="slidenum">
              <a:rPr lang="en-US" smtClean="0"/>
              <a:t>13</a:t>
            </a:fld>
            <a:endParaRPr lang="en-US"/>
          </a:p>
        </p:txBody>
      </p:sp>
    </p:spTree>
    <p:extLst>
      <p:ext uri="{BB962C8B-B14F-4D97-AF65-F5344CB8AC3E}">
        <p14:creationId xmlns:p14="http://schemas.microsoft.com/office/powerpoint/2010/main" val="3081583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617A5F-B426-49DF-8447-0700009AC341}"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322798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617A5F-B426-49DF-8447-0700009AC341}"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204223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617A5F-B426-49DF-8447-0700009AC341}"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1025955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617A5F-B426-49DF-8447-0700009AC341}"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269355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7A5F-B426-49DF-8447-0700009AC341}" type="datetimeFigureOut">
              <a:rPr lang="en-US" smtClean="0"/>
              <a:t>5/14/2021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3125053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617A5F-B426-49DF-8447-0700009AC341}"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3047933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617A5F-B426-49DF-8447-0700009AC341}" type="datetimeFigureOut">
              <a:rPr lang="en-US" smtClean="0"/>
              <a:t>5/14/2021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30112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617A5F-B426-49DF-8447-0700009AC341}" type="datetimeFigureOut">
              <a:rPr lang="en-US" smtClean="0"/>
              <a:t>5/14/2021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2878073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617A5F-B426-49DF-8447-0700009AC341}" type="datetimeFigureOut">
              <a:rPr lang="en-US" smtClean="0"/>
              <a:t>5/14/2021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656372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617A5F-B426-49DF-8447-0700009AC341}"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299807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617A5F-B426-49DF-8447-0700009AC341}" type="datetimeFigureOut">
              <a:rPr lang="en-US" smtClean="0"/>
              <a:t>5/14/2021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065608-9050-44D6-9A01-BC58AE7DD7E6}" type="slidenum">
              <a:rPr lang="en-US" smtClean="0"/>
              <a:t>‹#›</a:t>
            </a:fld>
            <a:endParaRPr lang="en-US"/>
          </a:p>
        </p:txBody>
      </p:sp>
    </p:spTree>
    <p:extLst>
      <p:ext uri="{BB962C8B-B14F-4D97-AF65-F5344CB8AC3E}">
        <p14:creationId xmlns:p14="http://schemas.microsoft.com/office/powerpoint/2010/main" val="4161520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617A5F-B426-49DF-8447-0700009AC341}" type="datetimeFigureOut">
              <a:rPr lang="en-US" smtClean="0"/>
              <a:t>5/14/2021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065608-9050-44D6-9A01-BC58AE7DD7E6}" type="slidenum">
              <a:rPr lang="en-US" smtClean="0"/>
              <a:t>‹#›</a:t>
            </a:fld>
            <a:endParaRPr lang="en-US"/>
          </a:p>
        </p:txBody>
      </p:sp>
    </p:spTree>
    <p:extLst>
      <p:ext uri="{BB962C8B-B14F-4D97-AF65-F5344CB8AC3E}">
        <p14:creationId xmlns:p14="http://schemas.microsoft.com/office/powerpoint/2010/main" val="8752393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github.com/commfish/adfg_crab_observ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EDD02-91DA-4AA2-BCCB-0EBFD5E682EC}"/>
              </a:ext>
            </a:extLst>
          </p:cNvPr>
          <p:cNvSpPr>
            <a:spLocks noGrp="1"/>
          </p:cNvSpPr>
          <p:nvPr>
            <p:ph type="ctrTitle"/>
          </p:nvPr>
        </p:nvSpPr>
        <p:spPr/>
        <p:txBody>
          <a:bodyPr/>
          <a:lstStyle/>
          <a:p>
            <a:r>
              <a:rPr lang="en-US" dirty="0"/>
              <a:t>Catch Timeseries Standardization update</a:t>
            </a:r>
          </a:p>
        </p:txBody>
      </p:sp>
      <p:sp>
        <p:nvSpPr>
          <p:cNvPr id="3" name="Subtitle 2">
            <a:extLst>
              <a:ext uri="{FF2B5EF4-FFF2-40B4-BE49-F238E27FC236}">
                <a16:creationId xmlns:a16="http://schemas.microsoft.com/office/drawing/2014/main" id="{B5E00FA5-370D-475D-8327-5AE7A4F61A0B}"/>
              </a:ext>
            </a:extLst>
          </p:cNvPr>
          <p:cNvSpPr>
            <a:spLocks noGrp="1"/>
          </p:cNvSpPr>
          <p:nvPr>
            <p:ph type="subTitle" idx="1"/>
          </p:nvPr>
        </p:nvSpPr>
        <p:spPr>
          <a:xfrm>
            <a:off x="1143000" y="4079875"/>
            <a:ext cx="6858000" cy="1655762"/>
          </a:xfrm>
        </p:spPr>
        <p:txBody>
          <a:bodyPr/>
          <a:lstStyle/>
          <a:p>
            <a:r>
              <a:rPr lang="en-US" dirty="0"/>
              <a:t>Benjamin Daly and Tyler Jackson</a:t>
            </a:r>
          </a:p>
          <a:p>
            <a:r>
              <a:rPr lang="en-US" dirty="0"/>
              <a:t>Alaska Department of Fish and Game</a:t>
            </a:r>
          </a:p>
          <a:p>
            <a:r>
              <a:rPr lang="en-US" dirty="0"/>
              <a:t>May 2021 Crab Plan Team meeting</a:t>
            </a:r>
          </a:p>
        </p:txBody>
      </p:sp>
    </p:spTree>
    <p:extLst>
      <p:ext uri="{BB962C8B-B14F-4D97-AF65-F5344CB8AC3E}">
        <p14:creationId xmlns:p14="http://schemas.microsoft.com/office/powerpoint/2010/main" val="1267501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58190-87EA-4E18-A16B-AF9AE4C77EFA}"/>
              </a:ext>
            </a:extLst>
          </p:cNvPr>
          <p:cNvSpPr>
            <a:spLocks noGrp="1"/>
          </p:cNvSpPr>
          <p:nvPr>
            <p:ph type="title"/>
          </p:nvPr>
        </p:nvSpPr>
        <p:spPr>
          <a:xfrm>
            <a:off x="628650" y="18255"/>
            <a:ext cx="7886700" cy="1325563"/>
          </a:xfrm>
        </p:spPr>
        <p:txBody>
          <a:bodyPr/>
          <a:lstStyle/>
          <a:p>
            <a:r>
              <a:rPr lang="en-US" dirty="0"/>
              <a:t>Other stocks in the queue</a:t>
            </a:r>
          </a:p>
        </p:txBody>
      </p:sp>
      <p:sp>
        <p:nvSpPr>
          <p:cNvPr id="3" name="Content Placeholder 2">
            <a:extLst>
              <a:ext uri="{FF2B5EF4-FFF2-40B4-BE49-F238E27FC236}">
                <a16:creationId xmlns:a16="http://schemas.microsoft.com/office/drawing/2014/main" id="{43F3E8D3-4409-498A-823A-DDCED754DBCD}"/>
              </a:ext>
            </a:extLst>
          </p:cNvPr>
          <p:cNvSpPr>
            <a:spLocks noGrp="1"/>
          </p:cNvSpPr>
          <p:nvPr>
            <p:ph idx="1"/>
          </p:nvPr>
        </p:nvSpPr>
        <p:spPr/>
        <p:txBody>
          <a:bodyPr/>
          <a:lstStyle/>
          <a:p>
            <a:r>
              <a:rPr lang="en-US" dirty="0"/>
              <a:t>SMBKC</a:t>
            </a:r>
          </a:p>
          <a:p>
            <a:r>
              <a:rPr lang="en-US" dirty="0"/>
              <a:t>PIRKC</a:t>
            </a:r>
          </a:p>
          <a:p>
            <a:r>
              <a:rPr lang="en-US" dirty="0"/>
              <a:t>PIBKC</a:t>
            </a:r>
          </a:p>
          <a:p>
            <a:r>
              <a:rPr lang="en-US" dirty="0"/>
              <a:t>PIGKC</a:t>
            </a:r>
          </a:p>
          <a:p>
            <a:endParaRPr lang="en-US" dirty="0"/>
          </a:p>
          <a:p>
            <a:r>
              <a:rPr lang="en-US" dirty="0"/>
              <a:t>*AIGKC*</a:t>
            </a:r>
          </a:p>
          <a:p>
            <a:endParaRPr lang="en-US" dirty="0"/>
          </a:p>
        </p:txBody>
      </p:sp>
    </p:spTree>
    <p:extLst>
      <p:ext uri="{BB962C8B-B14F-4D97-AF65-F5344CB8AC3E}">
        <p14:creationId xmlns:p14="http://schemas.microsoft.com/office/powerpoint/2010/main" val="2695417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62C9F-437C-4D37-B9E4-31F2A74C1A56}"/>
              </a:ext>
            </a:extLst>
          </p:cNvPr>
          <p:cNvSpPr>
            <a:spLocks noGrp="1"/>
          </p:cNvSpPr>
          <p:nvPr>
            <p:ph type="title"/>
          </p:nvPr>
        </p:nvSpPr>
        <p:spPr>
          <a:xfrm>
            <a:off x="485775" y="0"/>
            <a:ext cx="8443913" cy="994172"/>
          </a:xfrm>
        </p:spPr>
        <p:txBody>
          <a:bodyPr/>
          <a:lstStyle/>
          <a:p>
            <a:r>
              <a:rPr lang="en-US" dirty="0"/>
              <a:t>Variance Estimation</a:t>
            </a:r>
          </a:p>
        </p:txBody>
      </p:sp>
      <p:sp>
        <p:nvSpPr>
          <p:cNvPr id="3" name="Content Placeholder 2">
            <a:extLst>
              <a:ext uri="{FF2B5EF4-FFF2-40B4-BE49-F238E27FC236}">
                <a16:creationId xmlns:a16="http://schemas.microsoft.com/office/drawing/2014/main" id="{582BCA5F-4F10-41A7-A258-52F6C6A6ADAE}"/>
              </a:ext>
            </a:extLst>
          </p:cNvPr>
          <p:cNvSpPr>
            <a:spLocks noGrp="1"/>
          </p:cNvSpPr>
          <p:nvPr>
            <p:ph idx="1"/>
          </p:nvPr>
        </p:nvSpPr>
        <p:spPr>
          <a:xfrm>
            <a:off x="373808" y="1279399"/>
            <a:ext cx="8312992" cy="5205377"/>
          </a:xfrm>
        </p:spPr>
        <p:txBody>
          <a:bodyPr>
            <a:normAutofit/>
          </a:bodyPr>
          <a:lstStyle/>
          <a:p>
            <a:pPr marL="0" indent="0">
              <a:buNone/>
            </a:pPr>
            <a:r>
              <a:rPr lang="en-US" b="0" i="0" u="none" strike="noStrike" baseline="0" dirty="0">
                <a:solidFill>
                  <a:srgbClr val="000000"/>
                </a:solidFill>
              </a:rPr>
              <a:t>SSC Feb 2020:</a:t>
            </a:r>
          </a:p>
          <a:p>
            <a:pPr marL="0" indent="0" algn="just">
              <a:spcBef>
                <a:spcPts val="450"/>
              </a:spcBef>
              <a:buNone/>
            </a:pPr>
            <a:r>
              <a:rPr lang="en-US" b="1" dirty="0">
                <a:ea typeface="Times New Roman" panose="02020603050405020304" pitchFamily="18" charset="0"/>
              </a:rPr>
              <a:t>The SSC further supports looking at variance estimates for catch data from the program to help inform effort/resources to spend on it, and what sample sizes are necessary to achieve adequate precision.</a:t>
            </a:r>
            <a:r>
              <a:rPr lang="en-US" dirty="0">
                <a:ea typeface="Times New Roman" panose="02020603050405020304" pitchFamily="18" charset="0"/>
              </a:rPr>
              <a:t> The SSC recommends that the program consult the catch accounting staff at the AKRO and the observer staff at AFSC who have years of experience analyzing catch variances.</a:t>
            </a:r>
          </a:p>
          <a:p>
            <a:pPr marL="0" algn="just">
              <a:spcBef>
                <a:spcPts val="450"/>
              </a:spcBef>
            </a:pPr>
            <a:endParaRPr lang="en-US" sz="15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02884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00B8BCE-90B5-48BC-865C-0404B3F235D2}"/>
              </a:ext>
            </a:extLst>
          </p:cNvPr>
          <p:cNvSpPr>
            <a:spLocks noGrp="1"/>
          </p:cNvSpPr>
          <p:nvPr>
            <p:ph type="title"/>
          </p:nvPr>
        </p:nvSpPr>
        <p:spPr>
          <a:xfrm>
            <a:off x="628650" y="0"/>
            <a:ext cx="7886700" cy="1325563"/>
          </a:xfrm>
        </p:spPr>
        <p:txBody>
          <a:bodyPr/>
          <a:lstStyle/>
          <a:p>
            <a:r>
              <a:rPr lang="en-US" dirty="0"/>
              <a:t>Variance Estimation</a:t>
            </a:r>
          </a:p>
        </p:txBody>
      </p:sp>
      <p:sp>
        <p:nvSpPr>
          <p:cNvPr id="6" name="Content Placeholder 5">
            <a:extLst>
              <a:ext uri="{FF2B5EF4-FFF2-40B4-BE49-F238E27FC236}">
                <a16:creationId xmlns:a16="http://schemas.microsoft.com/office/drawing/2014/main" id="{2DD0FFBE-4298-430B-B72D-0F5CCB04A44B}"/>
              </a:ext>
            </a:extLst>
          </p:cNvPr>
          <p:cNvSpPr>
            <a:spLocks noGrp="1"/>
          </p:cNvSpPr>
          <p:nvPr>
            <p:ph idx="1"/>
          </p:nvPr>
        </p:nvSpPr>
        <p:spPr>
          <a:xfrm>
            <a:off x="423375" y="1253331"/>
            <a:ext cx="8310077" cy="5436718"/>
          </a:xfrm>
        </p:spPr>
        <p:txBody>
          <a:bodyPr/>
          <a:lstStyle/>
          <a:p>
            <a:pPr marL="0" indent="0">
              <a:spcBef>
                <a:spcPts val="450"/>
              </a:spcBef>
              <a:buNone/>
            </a:pPr>
            <a:r>
              <a:rPr lang="en-US" sz="3600" b="0" i="0" u="none" strike="noStrike" baseline="0" dirty="0">
                <a:solidFill>
                  <a:srgbClr val="000000"/>
                </a:solidFill>
              </a:rPr>
              <a:t>Update: </a:t>
            </a:r>
            <a:r>
              <a:rPr lang="en-US" sz="2400" dirty="0">
                <a:solidFill>
                  <a:srgbClr val="000000"/>
                </a:solidFill>
              </a:rPr>
              <a:t>Will take a deeper dive into this once big-3 timeseries are completed. </a:t>
            </a:r>
          </a:p>
          <a:p>
            <a:pPr marL="0" indent="0">
              <a:spcBef>
                <a:spcPts val="450"/>
              </a:spcBef>
              <a:buNone/>
            </a:pPr>
            <a:r>
              <a:rPr lang="en-US" sz="2400" dirty="0">
                <a:solidFill>
                  <a:srgbClr val="000000"/>
                </a:solidFill>
              </a:rPr>
              <a:t>Some thoughts:</a:t>
            </a:r>
          </a:p>
          <a:p>
            <a:pPr lvl="1" algn="just">
              <a:spcBef>
                <a:spcPts val="450"/>
              </a:spcBef>
            </a:pPr>
            <a:r>
              <a:rPr lang="en-US" sz="1800" dirty="0">
                <a:solidFill>
                  <a:srgbClr val="000000"/>
                </a:solidFill>
              </a:rPr>
              <a:t>Total catch estimator is based on simple random sample</a:t>
            </a:r>
          </a:p>
          <a:p>
            <a:pPr lvl="2" algn="just">
              <a:spcBef>
                <a:spcPts val="450"/>
              </a:spcBef>
            </a:pPr>
            <a:r>
              <a:rPr lang="en-US" sz="1400" dirty="0">
                <a:solidFill>
                  <a:srgbClr val="000000"/>
                </a:solidFill>
              </a:rPr>
              <a:t>Compute simple design based or bootstrap variance? </a:t>
            </a:r>
          </a:p>
          <a:p>
            <a:pPr lvl="1" algn="just">
              <a:spcBef>
                <a:spcPts val="450"/>
              </a:spcBef>
            </a:pPr>
            <a:r>
              <a:rPr lang="en-US" sz="1800" dirty="0">
                <a:solidFill>
                  <a:srgbClr val="000000"/>
                </a:solidFill>
                <a:ea typeface="Times New Roman" panose="02020603050405020304" pitchFamily="18" charset="0"/>
              </a:rPr>
              <a:t>Gaeuman (2014) used ratio estimator – assumes observers randomly sample pots, </a:t>
            </a:r>
            <a:r>
              <a:rPr lang="en-US" sz="1800" i="1" dirty="0">
                <a:solidFill>
                  <a:srgbClr val="000000"/>
                </a:solidFill>
                <a:ea typeface="Times New Roman" panose="02020603050405020304" pitchFamily="18" charset="0"/>
              </a:rPr>
              <a:t>not usually the case, either systematic or stratified by string(s)</a:t>
            </a:r>
          </a:p>
          <a:p>
            <a:pPr lvl="1" algn="just">
              <a:spcBef>
                <a:spcPts val="450"/>
              </a:spcBef>
            </a:pPr>
            <a:r>
              <a:rPr lang="en-US" sz="1800" dirty="0">
                <a:solidFill>
                  <a:srgbClr val="000000"/>
                </a:solidFill>
                <a:ea typeface="Times New Roman" panose="02020603050405020304" pitchFamily="18" charset="0"/>
              </a:rPr>
              <a:t>Boyle et al. (1997) and Burt and Barnard (2003) used stratified estimators – survey vessel, vessel type</a:t>
            </a:r>
          </a:p>
          <a:p>
            <a:pPr lvl="1" algn="just">
              <a:spcBef>
                <a:spcPts val="450"/>
              </a:spcBef>
            </a:pPr>
            <a:r>
              <a:rPr lang="en-US" sz="1800" dirty="0">
                <a:solidFill>
                  <a:srgbClr val="000000"/>
                </a:solidFill>
              </a:rPr>
              <a:t>NMFS groundfish uses post-stratification based on gear, vessel type, location – our total catch estimators are not based a stratified design</a:t>
            </a:r>
          </a:p>
          <a:p>
            <a:pPr algn="just">
              <a:spcBef>
                <a:spcPts val="450"/>
              </a:spcBef>
            </a:pPr>
            <a:endParaRPr lang="en-US" sz="1800" b="1" dirty="0">
              <a:solidFill>
                <a:srgbClr val="000000"/>
              </a:solidFill>
            </a:endParaRPr>
          </a:p>
          <a:p>
            <a:pPr algn="just">
              <a:spcBef>
                <a:spcPts val="450"/>
              </a:spcBef>
            </a:pPr>
            <a:r>
              <a:rPr lang="en-US" sz="2000" b="1" dirty="0">
                <a:solidFill>
                  <a:srgbClr val="000000"/>
                </a:solidFill>
              </a:rPr>
              <a:t>Cursory examination of snow crab observer CPUE resulted in very low CVs (1-2%) (sample sizes are very large) – are estimates that low useful in assessment?</a:t>
            </a:r>
          </a:p>
          <a:p>
            <a:pPr algn="just">
              <a:spcBef>
                <a:spcPts val="450"/>
              </a:spcBef>
            </a:pPr>
            <a:r>
              <a:rPr lang="en-US" sz="2000" b="1" dirty="0">
                <a:solidFill>
                  <a:srgbClr val="FF0000"/>
                </a:solidFill>
              </a:rPr>
              <a:t>Each assessment currently assumes a CV on catch – what are these currently based on?</a:t>
            </a:r>
            <a:endParaRPr lang="en-US" sz="3200" dirty="0"/>
          </a:p>
        </p:txBody>
      </p:sp>
    </p:spTree>
    <p:extLst>
      <p:ext uri="{BB962C8B-B14F-4D97-AF65-F5344CB8AC3E}">
        <p14:creationId xmlns:p14="http://schemas.microsoft.com/office/powerpoint/2010/main" val="1283770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2940E-90E4-437E-AD61-AE52044CC61C}"/>
              </a:ext>
            </a:extLst>
          </p:cNvPr>
          <p:cNvSpPr>
            <a:spLocks noGrp="1"/>
          </p:cNvSpPr>
          <p:nvPr>
            <p:ph type="title"/>
          </p:nvPr>
        </p:nvSpPr>
        <p:spPr/>
        <p:txBody>
          <a:bodyPr/>
          <a:lstStyle/>
          <a:p>
            <a:r>
              <a:rPr lang="en-US" dirty="0"/>
              <a:t> Update: no 2021 ADF&amp;G SMBKC pot survey</a:t>
            </a:r>
          </a:p>
        </p:txBody>
      </p:sp>
      <p:sp>
        <p:nvSpPr>
          <p:cNvPr id="3" name="Content Placeholder 2">
            <a:extLst>
              <a:ext uri="{FF2B5EF4-FFF2-40B4-BE49-F238E27FC236}">
                <a16:creationId xmlns:a16="http://schemas.microsoft.com/office/drawing/2014/main" id="{C0AC7296-4E99-4736-BD2A-67B7C2994CD8}"/>
              </a:ext>
            </a:extLst>
          </p:cNvPr>
          <p:cNvSpPr>
            <a:spLocks noGrp="1"/>
          </p:cNvSpPr>
          <p:nvPr>
            <p:ph idx="1"/>
          </p:nvPr>
        </p:nvSpPr>
        <p:spPr>
          <a:xfrm>
            <a:off x="717550" y="2498725"/>
            <a:ext cx="7886700" cy="3292475"/>
          </a:xfrm>
        </p:spPr>
        <p:txBody>
          <a:bodyPr>
            <a:normAutofit/>
          </a:bodyPr>
          <a:lstStyle/>
          <a:p>
            <a:r>
              <a:rPr lang="en-US" dirty="0"/>
              <a:t>ADF&amp;G did not receive any bids by fishing vessels to conduct the 2021 SMBKC pot survey</a:t>
            </a:r>
          </a:p>
          <a:p>
            <a:r>
              <a:rPr lang="en-US" dirty="0"/>
              <a:t>Will attempt the survey in 2022</a:t>
            </a:r>
          </a:p>
          <a:p>
            <a:pPr lvl="1"/>
            <a:r>
              <a:rPr lang="en-US" dirty="0"/>
              <a:t>Timing: ~ 21 days in Aug/Sept</a:t>
            </a:r>
          </a:p>
        </p:txBody>
      </p:sp>
    </p:spTree>
    <p:extLst>
      <p:ext uri="{BB962C8B-B14F-4D97-AF65-F5344CB8AC3E}">
        <p14:creationId xmlns:p14="http://schemas.microsoft.com/office/powerpoint/2010/main" val="118439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06D08-F912-4A0E-80A1-A2E7431AD72D}"/>
              </a:ext>
            </a:extLst>
          </p:cNvPr>
          <p:cNvSpPr>
            <a:spLocks noGrp="1"/>
          </p:cNvSpPr>
          <p:nvPr>
            <p:ph type="title"/>
          </p:nvPr>
        </p:nvSpPr>
        <p:spPr>
          <a:xfrm>
            <a:off x="628650" y="0"/>
            <a:ext cx="7886700" cy="1325563"/>
          </a:xfrm>
        </p:spPr>
        <p:txBody>
          <a:bodyPr/>
          <a:lstStyle/>
          <a:p>
            <a:r>
              <a:rPr lang="en-US" dirty="0"/>
              <a:t>Why is this needed?</a:t>
            </a:r>
          </a:p>
        </p:txBody>
      </p:sp>
      <p:sp>
        <p:nvSpPr>
          <p:cNvPr id="3" name="Content Placeholder 2">
            <a:extLst>
              <a:ext uri="{FF2B5EF4-FFF2-40B4-BE49-F238E27FC236}">
                <a16:creationId xmlns:a16="http://schemas.microsoft.com/office/drawing/2014/main" id="{83F4C302-4CC8-41F8-829F-F571B249D3EF}"/>
              </a:ext>
            </a:extLst>
          </p:cNvPr>
          <p:cNvSpPr>
            <a:spLocks noGrp="1"/>
          </p:cNvSpPr>
          <p:nvPr>
            <p:ph idx="1"/>
          </p:nvPr>
        </p:nvSpPr>
        <p:spPr>
          <a:xfrm>
            <a:off x="535343" y="1253330"/>
            <a:ext cx="8198109" cy="5240775"/>
          </a:xfrm>
        </p:spPr>
        <p:txBody>
          <a:bodyPr>
            <a:normAutofit fontScale="85000" lnSpcReduction="20000"/>
          </a:bodyPr>
          <a:lstStyle/>
          <a:p>
            <a:pPr marL="0" indent="0">
              <a:buNone/>
            </a:pPr>
            <a:r>
              <a:rPr lang="en-US" b="1" dirty="0"/>
              <a:t>Past approach</a:t>
            </a:r>
            <a:r>
              <a:rPr lang="en-US" dirty="0"/>
              <a:t>: append most recent data to historical timeseries</a:t>
            </a:r>
          </a:p>
          <a:p>
            <a:pPr lvl="1"/>
            <a:r>
              <a:rPr lang="en-US" b="1" u="sng" dirty="0"/>
              <a:t>The problem</a:t>
            </a:r>
            <a:r>
              <a:rPr lang="en-US" dirty="0"/>
              <a:t>: Confusion about historical data and catch expansions, unknown how historical estimates were generated....they were done “by hand”  </a:t>
            </a:r>
          </a:p>
          <a:p>
            <a:pPr lvl="1"/>
            <a:r>
              <a:rPr lang="en-US" dirty="0"/>
              <a:t>Institutional knowledge about details of past calculations lost with individuals retiring, moving on, etc.... </a:t>
            </a:r>
            <a:r>
              <a:rPr lang="en-US" i="1" dirty="0"/>
              <a:t>now what?</a:t>
            </a:r>
          </a:p>
          <a:p>
            <a:endParaRPr lang="en-US" dirty="0"/>
          </a:p>
          <a:p>
            <a:pPr marL="0" indent="0">
              <a:buNone/>
            </a:pPr>
            <a:r>
              <a:rPr lang="en-US" b="1" dirty="0"/>
              <a:t>Current approach</a:t>
            </a:r>
            <a:r>
              <a:rPr lang="en-US" dirty="0"/>
              <a:t>: increased transparency</a:t>
            </a:r>
          </a:p>
          <a:p>
            <a:r>
              <a:rPr lang="en-US" dirty="0"/>
              <a:t>Streamlined raw data files pulled from databases annually</a:t>
            </a:r>
          </a:p>
          <a:p>
            <a:r>
              <a:rPr lang="en-US" dirty="0"/>
              <a:t>Full data timeseries supplied each year</a:t>
            </a:r>
          </a:p>
          <a:p>
            <a:r>
              <a:rPr lang="en-US" dirty="0"/>
              <a:t>Well annotated code for data filtering and catch expansions</a:t>
            </a:r>
          </a:p>
          <a:p>
            <a:pPr lvl="1"/>
            <a:r>
              <a:rPr lang="en-US" dirty="0"/>
              <a:t>GitHub repository: </a:t>
            </a:r>
            <a:r>
              <a:rPr lang="en-US" dirty="0">
                <a:hlinkClick r:id="rId2"/>
              </a:rPr>
              <a:t>https://github.com/commfish/adfg_crab_observer</a:t>
            </a:r>
            <a:endParaRPr lang="en-US" dirty="0"/>
          </a:p>
          <a:p>
            <a:r>
              <a:rPr lang="en-US" dirty="0"/>
              <a:t>Outputs match current stock assessment data requests, flexibility to change with shifting assessment needs</a:t>
            </a:r>
          </a:p>
          <a:p>
            <a:r>
              <a:rPr lang="en-US" dirty="0"/>
              <a:t>*Likely that new timeseries will differ from what has been used in the past*</a:t>
            </a:r>
          </a:p>
          <a:p>
            <a:endParaRPr lang="en-US" dirty="0"/>
          </a:p>
        </p:txBody>
      </p:sp>
    </p:spTree>
    <p:extLst>
      <p:ext uri="{BB962C8B-B14F-4D97-AF65-F5344CB8AC3E}">
        <p14:creationId xmlns:p14="http://schemas.microsoft.com/office/powerpoint/2010/main" val="3934177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6113-00B4-459C-B5FC-86F85D7C728F}"/>
              </a:ext>
            </a:extLst>
          </p:cNvPr>
          <p:cNvSpPr>
            <a:spLocks noGrp="1"/>
          </p:cNvSpPr>
          <p:nvPr>
            <p:ph type="title"/>
          </p:nvPr>
        </p:nvSpPr>
        <p:spPr>
          <a:xfrm>
            <a:off x="628650" y="0"/>
            <a:ext cx="7886700" cy="1325563"/>
          </a:xfrm>
        </p:spPr>
        <p:txBody>
          <a:bodyPr/>
          <a:lstStyle/>
          <a:p>
            <a:r>
              <a:rPr lang="en-US" dirty="0"/>
              <a:t>Challenges</a:t>
            </a:r>
          </a:p>
        </p:txBody>
      </p:sp>
      <p:sp>
        <p:nvSpPr>
          <p:cNvPr id="3" name="Content Placeholder 2">
            <a:extLst>
              <a:ext uri="{FF2B5EF4-FFF2-40B4-BE49-F238E27FC236}">
                <a16:creationId xmlns:a16="http://schemas.microsoft.com/office/drawing/2014/main" id="{BD16D4D7-A328-4519-A031-EE353BB1D646}"/>
              </a:ext>
            </a:extLst>
          </p:cNvPr>
          <p:cNvSpPr>
            <a:spLocks noGrp="1"/>
          </p:cNvSpPr>
          <p:nvPr>
            <p:ph idx="1"/>
          </p:nvPr>
        </p:nvSpPr>
        <p:spPr>
          <a:xfrm>
            <a:off x="598908" y="1092296"/>
            <a:ext cx="8255843" cy="5457793"/>
          </a:xfrm>
        </p:spPr>
        <p:txBody>
          <a:bodyPr>
            <a:normAutofit fontScale="85000" lnSpcReduction="10000"/>
          </a:bodyPr>
          <a:lstStyle/>
          <a:p>
            <a:pPr marL="0" indent="0">
              <a:buNone/>
            </a:pPr>
            <a:r>
              <a:rPr lang="en-US" dirty="0"/>
              <a:t>Historical fishery effort: difficulty in parsing out between snow and Tanner fisheries</a:t>
            </a:r>
          </a:p>
          <a:p>
            <a:pPr lvl="1"/>
            <a:r>
              <a:rPr lang="en-US" dirty="0"/>
              <a:t>Lots of overlap (incidental retention), derby-style fishery very fast</a:t>
            </a:r>
          </a:p>
          <a:p>
            <a:pPr lvl="1"/>
            <a:r>
              <a:rPr lang="en-US" sz="1900" b="1" u="sng" strike="noStrike" baseline="0" dirty="0">
                <a:solidFill>
                  <a:srgbClr val="000000"/>
                </a:solidFill>
              </a:rPr>
              <a:t>Fish tickets </a:t>
            </a:r>
            <a:r>
              <a:rPr lang="en-US" sz="1900" b="0" i="0" u="none" strike="noStrike" baseline="0" dirty="0">
                <a:solidFill>
                  <a:srgbClr val="000000"/>
                </a:solidFill>
              </a:rPr>
              <a:t>record the retained catch and effort, and act as an invoice for the vessel. Effort data depend on the accuracy of the information reported by the captain. Fish tickets also do not distinguish between incidental catch and directed catch, which can make it difficult to assign effort to the appropriate fishery. ...... Pre-2005 years</a:t>
            </a:r>
            <a:endParaRPr lang="en-US" sz="1900" dirty="0"/>
          </a:p>
          <a:p>
            <a:pPr lvl="1"/>
            <a:r>
              <a:rPr lang="en-US" dirty="0" err="1"/>
              <a:t>Pengilly</a:t>
            </a:r>
            <a:r>
              <a:rPr lang="en-US" dirty="0"/>
              <a:t> timeseries: manually apportioned historical (pre-2005) effort using raw fishing tickets... Mostly an issue with Tanner crab</a:t>
            </a:r>
          </a:p>
          <a:p>
            <a:pPr lvl="2"/>
            <a:r>
              <a:rPr lang="en-US" dirty="0"/>
              <a:t>No documentation</a:t>
            </a:r>
          </a:p>
          <a:p>
            <a:pPr lvl="2"/>
            <a:r>
              <a:rPr lang="en-US" dirty="0"/>
              <a:t>Doing this again, from scratch, would be very time consuming and would likely not yield better estimates of historical effort (</a:t>
            </a:r>
            <a:r>
              <a:rPr lang="en-US" i="1" dirty="0"/>
              <a:t>Doug had the most institutional knowledge</a:t>
            </a:r>
            <a:r>
              <a:rPr lang="en-US" dirty="0"/>
              <a:t>)</a:t>
            </a:r>
          </a:p>
          <a:p>
            <a:pPr lvl="1"/>
            <a:r>
              <a:rPr lang="en-US" dirty="0"/>
              <a:t>More recent (post-2005) years is a non-issue: fish ticket reports have directed-incidental breakdowns by fishing trip</a:t>
            </a:r>
          </a:p>
          <a:p>
            <a:pPr marL="0" indent="0">
              <a:buNone/>
            </a:pPr>
            <a:r>
              <a:rPr lang="en-US" dirty="0"/>
              <a:t>Changes in fishery management</a:t>
            </a:r>
          </a:p>
          <a:p>
            <a:pPr lvl="1"/>
            <a:r>
              <a:rPr lang="en-US" dirty="0"/>
              <a:t>CDQ fisheries managed separately for some years: make sure the are grouped</a:t>
            </a:r>
          </a:p>
          <a:p>
            <a:pPr lvl="1"/>
            <a:r>
              <a:rPr lang="en-US" dirty="0"/>
              <a:t>Shifting management boundaries: freeze most current boundaries? Shift over time?</a:t>
            </a:r>
          </a:p>
        </p:txBody>
      </p:sp>
    </p:spTree>
    <p:extLst>
      <p:ext uri="{BB962C8B-B14F-4D97-AF65-F5344CB8AC3E}">
        <p14:creationId xmlns:p14="http://schemas.microsoft.com/office/powerpoint/2010/main" val="340493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6F619-8EFD-44C1-974B-95FB6E384560}"/>
              </a:ext>
            </a:extLst>
          </p:cNvPr>
          <p:cNvSpPr>
            <a:spLocks noGrp="1"/>
          </p:cNvSpPr>
          <p:nvPr>
            <p:ph type="title"/>
          </p:nvPr>
        </p:nvSpPr>
        <p:spPr>
          <a:xfrm>
            <a:off x="628650" y="113200"/>
            <a:ext cx="7886700" cy="1325563"/>
          </a:xfrm>
        </p:spPr>
        <p:txBody>
          <a:bodyPr/>
          <a:lstStyle/>
          <a:p>
            <a:r>
              <a:rPr lang="en-US" dirty="0"/>
              <a:t>Catch Expansions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39B0E23-9BB4-40AF-B88E-AE192559EBAB}"/>
                  </a:ext>
                </a:extLst>
              </p:cNvPr>
              <p:cNvSpPr>
                <a:spLocks noGrp="1"/>
              </p:cNvSpPr>
              <p:nvPr>
                <p:ph idx="1"/>
              </p:nvPr>
            </p:nvSpPr>
            <p:spPr/>
            <p:txBody>
              <a:bodyPr>
                <a:normAutofit fontScale="85000" lnSpcReduction="20000"/>
              </a:bodyPr>
              <a:lstStyle/>
              <a:p>
                <a:pPr marL="0" indent="0">
                  <a:buNone/>
                </a:pPr>
                <a:r>
                  <a:rPr lang="en-US" dirty="0"/>
                  <a:t>Total catch weight:</a:t>
                </a:r>
              </a:p>
              <a:p>
                <a:pPr marL="0" indent="0">
                  <a:buNone/>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sSub>
                            <m:sSubPr>
                              <m:ctrlPr>
                                <a:rPr lang="en-US" b="0" i="1" smtClean="0">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𝐶</m:t>
                                  </m:r>
                                </m:e>
                              </m:acc>
                            </m:e>
                            <m:sub>
                              <m:r>
                                <a:rPr lang="en-US" b="0" i="1" smtClean="0">
                                  <a:latin typeface="Cambria Math" panose="02040503050406030204" pitchFamily="18" charset="0"/>
                                </a:rPr>
                                <m:t>𝑔</m:t>
                              </m:r>
                            </m:sub>
                          </m:sSub>
                          <m:r>
                            <a:rPr lang="en-US" b="0" i="1" smtClean="0">
                              <a:latin typeface="Cambria Math" panose="02040503050406030204" pitchFamily="18" charset="0"/>
                            </a:rPr>
                            <m:t>=</m:t>
                          </m:r>
                          <m:r>
                            <a:rPr lang="en-US" b="0" i="1" smtClean="0">
                              <a:latin typeface="Cambria Math" panose="02040503050406030204" pitchFamily="18" charset="0"/>
                            </a:rPr>
                            <m:t>𝑈</m:t>
                          </m:r>
                        </m:e>
                        <m:sub>
                          <m:r>
                            <a:rPr lang="en-US" b="0" i="1" smtClean="0">
                              <a:latin typeface="Cambria Math" panose="02040503050406030204" pitchFamily="18" charset="0"/>
                            </a:rPr>
                            <m:t>𝑔</m:t>
                          </m:r>
                        </m:sub>
                      </m:sSub>
                      <m:r>
                        <a:rPr lang="en-US" b="0" i="1" smtClean="0">
                          <a:latin typeface="Cambria Math" panose="02040503050406030204" pitchFamily="18" charset="0"/>
                        </a:rPr>
                        <m:t>𝐸</m:t>
                      </m:r>
                      <m:sSub>
                        <m:sSubPr>
                          <m:ctrlPr>
                            <a:rPr lang="en-US" b="0" i="1" smtClean="0">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𝑤</m:t>
                              </m:r>
                            </m:e>
                          </m:acc>
                        </m:e>
                        <m:sub>
                          <m:r>
                            <a:rPr lang="en-US" b="0" i="1" smtClean="0">
                              <a:latin typeface="Cambria Math" panose="02040503050406030204" pitchFamily="18" charset="0"/>
                            </a:rPr>
                            <m:t>𝑔</m:t>
                          </m:r>
                        </m:sub>
                      </m:sSub>
                    </m:oMath>
                  </m:oMathPara>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𝑈</m:t>
                        </m:r>
                      </m:e>
                      <m:sub>
                        <m:r>
                          <a:rPr lang="en-US" b="0" i="1" smtClean="0">
                            <a:latin typeface="Cambria Math" panose="02040503050406030204" pitchFamily="18" charset="0"/>
                          </a:rPr>
                          <m:t>𝑔</m:t>
                        </m:r>
                      </m:sub>
                    </m:sSub>
                  </m:oMath>
                </a14:m>
                <a:r>
                  <a:rPr lang="en-US" dirty="0"/>
                  <a:t> = Observer CPUE (# crab per pot) for group</a:t>
                </a:r>
              </a:p>
              <a:p>
                <a:pPr lvl="1"/>
                <a14:m>
                  <m:oMath xmlns:m="http://schemas.openxmlformats.org/officeDocument/2006/math">
                    <m:r>
                      <a:rPr lang="en-US" b="0" i="1" smtClean="0">
                        <a:latin typeface="Cambria Math" panose="02040503050406030204" pitchFamily="18" charset="0"/>
                      </a:rPr>
                      <m:t>𝐸</m:t>
                    </m:r>
                  </m:oMath>
                </a14:m>
                <a:r>
                  <a:rPr lang="en-US" dirty="0"/>
                  <a:t> = Total fishery effort</a:t>
                </a:r>
              </a:p>
              <a:p>
                <a:pPr lvl="1"/>
                <a14:m>
                  <m:oMath xmlns:m="http://schemas.openxmlformats.org/officeDocument/2006/math">
                    <m:sSub>
                      <m:sSubPr>
                        <m:ctrlPr>
                          <a:rPr lang="en-US" b="0" i="1" smtClean="0">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𝑤</m:t>
                            </m:r>
                          </m:e>
                        </m:acc>
                      </m:e>
                      <m:sub>
                        <m:r>
                          <a:rPr lang="en-US" b="0" i="1" smtClean="0">
                            <a:latin typeface="Cambria Math" panose="02040503050406030204" pitchFamily="18" charset="0"/>
                          </a:rPr>
                          <m:t>𝑔</m:t>
                        </m:r>
                      </m:sub>
                    </m:sSub>
                  </m:oMath>
                </a14:m>
                <a:r>
                  <a:rPr lang="en-US" dirty="0"/>
                  <a:t> = Average weight for group</a:t>
                </a:r>
              </a:p>
              <a:p>
                <a:pPr lvl="1"/>
                <a:r>
                  <a:rPr lang="en-US" dirty="0"/>
                  <a:t>Groups include legal, sublegal, female</a:t>
                </a:r>
              </a:p>
              <a:p>
                <a:pPr lvl="2"/>
                <a:r>
                  <a:rPr lang="en-US" dirty="0"/>
                  <a:t>Total male = legal + sublegal</a:t>
                </a:r>
              </a:p>
              <a:p>
                <a:pPr lvl="1"/>
                <a:r>
                  <a:rPr lang="en-US" dirty="0"/>
                  <a:t>Add shell condition as secondary grouping?</a:t>
                </a:r>
              </a:p>
              <a:p>
                <a:pPr lvl="1"/>
                <a:endParaRPr lang="en-US" dirty="0"/>
              </a:p>
              <a:p>
                <a:pPr marL="0" indent="0">
                  <a:buNone/>
                </a:pPr>
                <a:r>
                  <a:rPr lang="en-US" dirty="0"/>
                  <a:t>Discards, bycatch mortality</a:t>
                </a:r>
              </a:p>
              <a:p>
                <a:pPr lvl="1"/>
                <a:r>
                  <a:rPr lang="en-US" dirty="0"/>
                  <a:t>2 methods: LNR total catch vs </a:t>
                </a:r>
                <a:r>
                  <a:rPr lang="en-US" b="1" dirty="0"/>
                  <a:t>“subtraction”</a:t>
                </a:r>
              </a:p>
              <a:p>
                <a:pPr lvl="1"/>
                <a:r>
                  <a:rPr lang="en-US" dirty="0"/>
                  <a:t>Needed for estimating total fishery removals for evaluating whether overfishing occurs</a:t>
                </a:r>
              </a:p>
              <a:p>
                <a:pPr lvl="1"/>
                <a:r>
                  <a:rPr lang="en-US" dirty="0"/>
                  <a:t>Moot for assessment inputs?</a:t>
                </a:r>
              </a:p>
              <a:p>
                <a:pPr lvl="1"/>
                <a:endParaRPr lang="en-US" dirty="0"/>
              </a:p>
            </p:txBody>
          </p:sp>
        </mc:Choice>
        <mc:Fallback xmlns="">
          <p:sp>
            <p:nvSpPr>
              <p:cNvPr id="3" name="Content Placeholder 2">
                <a:extLst>
                  <a:ext uri="{FF2B5EF4-FFF2-40B4-BE49-F238E27FC236}">
                    <a16:creationId xmlns:a16="http://schemas.microsoft.com/office/drawing/2014/main" id="{E39B0E23-9BB4-40AF-B88E-AE192559EBAB}"/>
                  </a:ext>
                </a:extLst>
              </p:cNvPr>
              <p:cNvSpPr>
                <a:spLocks noGrp="1" noRot="1" noChangeAspect="1" noMove="1" noResize="1" noEditPoints="1" noAdjustHandles="1" noChangeArrowheads="1" noChangeShapeType="1" noTextEdit="1"/>
              </p:cNvSpPr>
              <p:nvPr>
                <p:ph idx="1"/>
              </p:nvPr>
            </p:nvSpPr>
            <p:spPr>
              <a:blipFill>
                <a:blip r:embed="rId2"/>
                <a:stretch>
                  <a:fillRect l="-1159" t="-3221" r="-1468"/>
                </a:stretch>
              </a:blipFill>
            </p:spPr>
            <p:txBody>
              <a:bodyPr/>
              <a:lstStyle/>
              <a:p>
                <a:r>
                  <a:rPr lang="en-US">
                    <a:noFill/>
                  </a:rPr>
                  <a:t> </a:t>
                </a:r>
              </a:p>
            </p:txBody>
          </p:sp>
        </mc:Fallback>
      </mc:AlternateContent>
    </p:spTree>
    <p:extLst>
      <p:ext uri="{BB962C8B-B14F-4D97-AF65-F5344CB8AC3E}">
        <p14:creationId xmlns:p14="http://schemas.microsoft.com/office/powerpoint/2010/main" val="4034999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6D131-765A-457E-8086-A8120F176F46}"/>
              </a:ext>
            </a:extLst>
          </p:cNvPr>
          <p:cNvSpPr>
            <a:spLocks noGrp="1"/>
          </p:cNvSpPr>
          <p:nvPr>
            <p:ph type="title"/>
          </p:nvPr>
        </p:nvSpPr>
        <p:spPr>
          <a:xfrm>
            <a:off x="628650" y="18255"/>
            <a:ext cx="7886700" cy="1325563"/>
          </a:xfrm>
        </p:spPr>
        <p:txBody>
          <a:bodyPr/>
          <a:lstStyle/>
          <a:p>
            <a:r>
              <a:rPr lang="en-US" dirty="0"/>
              <a:t>Start of timeseries</a:t>
            </a:r>
          </a:p>
        </p:txBody>
      </p:sp>
      <p:sp>
        <p:nvSpPr>
          <p:cNvPr id="3" name="Content Placeholder 2">
            <a:extLst>
              <a:ext uri="{FF2B5EF4-FFF2-40B4-BE49-F238E27FC236}">
                <a16:creationId xmlns:a16="http://schemas.microsoft.com/office/drawing/2014/main" id="{4A3395DE-2857-4F5B-B488-5237681D2D48}"/>
              </a:ext>
            </a:extLst>
          </p:cNvPr>
          <p:cNvSpPr>
            <a:spLocks noGrp="1"/>
          </p:cNvSpPr>
          <p:nvPr>
            <p:ph idx="1"/>
          </p:nvPr>
        </p:nvSpPr>
        <p:spPr>
          <a:xfrm>
            <a:off x="524264" y="1125828"/>
            <a:ext cx="8097222" cy="5582881"/>
          </a:xfrm>
        </p:spPr>
        <p:txBody>
          <a:bodyPr>
            <a:normAutofit fontScale="92500"/>
          </a:bodyPr>
          <a:lstStyle/>
          <a:p>
            <a:r>
              <a:rPr lang="en-US" dirty="0"/>
              <a:t>Observer program initiated for BSAI crab ~1990 </a:t>
            </a:r>
            <a:r>
              <a:rPr lang="en-US" dirty="0">
                <a:solidFill>
                  <a:srgbClr val="000000"/>
                </a:solidFill>
                <a:effectLst/>
                <a:ea typeface="Times New Roman" panose="02020603050405020304" pitchFamily="18" charset="0"/>
              </a:rPr>
              <a:t>originally to monitor compliance of fishery regulations and collect data for in-season management</a:t>
            </a:r>
            <a:endParaRPr lang="en-US" dirty="0"/>
          </a:p>
          <a:p>
            <a:pPr lvl="1"/>
            <a:r>
              <a:rPr lang="en-US" dirty="0"/>
              <a:t>Collection procedures were evolving in the early years: shifting fishery operations, manager data needs, assessment needs, </a:t>
            </a:r>
            <a:r>
              <a:rPr lang="en-US" dirty="0" err="1"/>
              <a:t>etc</a:t>
            </a:r>
            <a:endParaRPr lang="en-US" dirty="0"/>
          </a:p>
          <a:p>
            <a:endParaRPr lang="en-US" b="1" dirty="0"/>
          </a:p>
          <a:p>
            <a:r>
              <a:rPr lang="en-US" b="1" dirty="0"/>
              <a:t>1995 </a:t>
            </a:r>
            <a:r>
              <a:rPr lang="en-US" dirty="0"/>
              <a:t>considered first year observer program became more settled, protocols standardized</a:t>
            </a:r>
          </a:p>
          <a:p>
            <a:pPr lvl="1"/>
            <a:r>
              <a:rPr lang="en-US" b="1" dirty="0"/>
              <a:t>1995</a:t>
            </a:r>
            <a:r>
              <a:rPr lang="en-US" dirty="0"/>
              <a:t> first year where observer data was entered into a database instead of being kept in spreadsheets and word documents</a:t>
            </a:r>
          </a:p>
          <a:p>
            <a:pPr lvl="1"/>
            <a:r>
              <a:rPr lang="en-US" dirty="0"/>
              <a:t>To avoid some of the potential errors and lack of documentation, propose starting timeseries for observer data in 1995 </a:t>
            </a:r>
          </a:p>
          <a:p>
            <a:pPr lvl="2"/>
            <a:r>
              <a:rPr lang="en-US" dirty="0"/>
              <a:t>Model scenario where total catch starts at 1995</a:t>
            </a:r>
          </a:p>
        </p:txBody>
      </p:sp>
      <p:sp>
        <p:nvSpPr>
          <p:cNvPr id="4" name="TextBox 3">
            <a:extLst>
              <a:ext uri="{FF2B5EF4-FFF2-40B4-BE49-F238E27FC236}">
                <a16:creationId xmlns:a16="http://schemas.microsoft.com/office/drawing/2014/main" id="{757ECA14-AF44-431A-A5C3-8CCCA3601E1F}"/>
              </a:ext>
            </a:extLst>
          </p:cNvPr>
          <p:cNvSpPr txBox="1"/>
          <p:nvPr/>
        </p:nvSpPr>
        <p:spPr>
          <a:xfrm>
            <a:off x="793102" y="5952931"/>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51155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62C9F-437C-4D37-B9E4-31F2A74C1A56}"/>
              </a:ext>
            </a:extLst>
          </p:cNvPr>
          <p:cNvSpPr>
            <a:spLocks noGrp="1"/>
          </p:cNvSpPr>
          <p:nvPr>
            <p:ph type="title"/>
          </p:nvPr>
        </p:nvSpPr>
        <p:spPr>
          <a:xfrm>
            <a:off x="628650" y="85208"/>
            <a:ext cx="7886700" cy="1325563"/>
          </a:xfrm>
        </p:spPr>
        <p:txBody>
          <a:bodyPr/>
          <a:lstStyle/>
          <a:p>
            <a:r>
              <a:rPr lang="en-US" dirty="0"/>
              <a:t>Start of timeseries</a:t>
            </a:r>
          </a:p>
        </p:txBody>
      </p:sp>
      <p:sp>
        <p:nvSpPr>
          <p:cNvPr id="3" name="Content Placeholder 2">
            <a:extLst>
              <a:ext uri="{FF2B5EF4-FFF2-40B4-BE49-F238E27FC236}">
                <a16:creationId xmlns:a16="http://schemas.microsoft.com/office/drawing/2014/main" id="{582BCA5F-4F10-41A7-A258-52F6C6A6ADAE}"/>
              </a:ext>
            </a:extLst>
          </p:cNvPr>
          <p:cNvSpPr>
            <a:spLocks noGrp="1"/>
          </p:cNvSpPr>
          <p:nvPr>
            <p:ph idx="1"/>
          </p:nvPr>
        </p:nvSpPr>
        <p:spPr>
          <a:xfrm>
            <a:off x="628650" y="1122702"/>
            <a:ext cx="7886700" cy="5735298"/>
          </a:xfrm>
        </p:spPr>
        <p:txBody>
          <a:bodyPr>
            <a:normAutofit fontScale="92500"/>
          </a:bodyPr>
          <a:lstStyle/>
          <a:p>
            <a:pPr marL="0" indent="0">
              <a:buNone/>
            </a:pPr>
            <a:r>
              <a:rPr lang="en-US" sz="3100" dirty="0"/>
              <a:t>CPT Jan 2020 recommendation: </a:t>
            </a:r>
          </a:p>
          <a:p>
            <a:pPr marL="0" indent="0">
              <a:buNone/>
            </a:pPr>
            <a:r>
              <a:rPr lang="en-US" sz="2200" b="1" dirty="0"/>
              <a:t>A</a:t>
            </a:r>
            <a:r>
              <a:rPr lang="en-US" sz="2200" b="1" i="0" u="none" strike="noStrike" baseline="0" dirty="0">
                <a:solidFill>
                  <a:srgbClr val="000000"/>
                </a:solidFill>
              </a:rPr>
              <a:t>ll stock assessment authors evaluate the impact of the revised post-1995 total catch time series by including these data in the base model from last year’s assessment for consideration at the May CPT meeting.</a:t>
            </a:r>
            <a:r>
              <a:rPr lang="en-US" sz="2200" b="0" i="0" u="none" strike="noStrike" baseline="0" dirty="0">
                <a:solidFill>
                  <a:srgbClr val="000000"/>
                </a:solidFill>
              </a:rPr>
              <a:t> If the results are deemed acceptable, the revised time series should then be used all other model configurations being considered. </a:t>
            </a:r>
          </a:p>
          <a:p>
            <a:pPr marL="0" indent="0">
              <a:buNone/>
            </a:pPr>
            <a:endParaRPr lang="en-US" sz="3100" b="0" i="0" u="none" strike="noStrike" baseline="0" dirty="0">
              <a:solidFill>
                <a:srgbClr val="000000"/>
              </a:solidFill>
            </a:endParaRPr>
          </a:p>
          <a:p>
            <a:pPr marL="0" indent="0">
              <a:buNone/>
            </a:pPr>
            <a:r>
              <a:rPr lang="en-US" sz="3100" b="0" i="0" u="none" strike="noStrike" baseline="0" dirty="0">
                <a:solidFill>
                  <a:srgbClr val="000000"/>
                </a:solidFill>
              </a:rPr>
              <a:t>SSC Feb 2020 recommendation:</a:t>
            </a:r>
          </a:p>
          <a:p>
            <a:pPr marL="0" indent="0">
              <a:buNone/>
            </a:pPr>
            <a:r>
              <a:rPr lang="en-US" sz="2200" b="0" i="0" u="none" strike="noStrike" baseline="0" dirty="0">
                <a:solidFill>
                  <a:srgbClr val="000000"/>
                </a:solidFill>
              </a:rPr>
              <a:t>It was reported that ADF&amp;G is currently recalculating time series of total catch using standardized methods. </a:t>
            </a:r>
            <a:r>
              <a:rPr lang="en-US" sz="2200" b="1" i="0" u="none" strike="noStrike" baseline="0" dirty="0">
                <a:solidFill>
                  <a:srgbClr val="000000"/>
                </a:solidFill>
              </a:rPr>
              <a:t>The SSC supports this effort and supports the CPT recommendation to use the 1995 start date for revising the catch time series. </a:t>
            </a:r>
            <a:r>
              <a:rPr lang="en-US" sz="2200" b="0" i="0" u="none" strike="noStrike" baseline="0" dirty="0">
                <a:solidFill>
                  <a:srgbClr val="000000"/>
                </a:solidFill>
              </a:rPr>
              <a:t>This start date corresponds to the standardization of data collection and storage methods. Modeling efforts may still use catch data prior to 1995. </a:t>
            </a:r>
            <a:r>
              <a:rPr lang="en-US" sz="2200" b="1" i="0" u="none" strike="noStrike" baseline="0" dirty="0">
                <a:solidFill>
                  <a:srgbClr val="000000"/>
                </a:solidFill>
              </a:rPr>
              <a:t>The SSC also supports the CPT recommendation that each assessment should evaluate the impact to the current base model of shifting to these new catch time series. </a:t>
            </a:r>
            <a:endParaRPr lang="en-US" sz="2200" dirty="0"/>
          </a:p>
        </p:txBody>
      </p:sp>
    </p:spTree>
    <p:extLst>
      <p:ext uri="{BB962C8B-B14F-4D97-AF65-F5344CB8AC3E}">
        <p14:creationId xmlns:p14="http://schemas.microsoft.com/office/powerpoint/2010/main" val="746542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BF68-C752-4844-88A3-6E4D5F39C271}"/>
              </a:ext>
            </a:extLst>
          </p:cNvPr>
          <p:cNvSpPr>
            <a:spLocks noGrp="1"/>
          </p:cNvSpPr>
          <p:nvPr>
            <p:ph type="title"/>
          </p:nvPr>
        </p:nvSpPr>
        <p:spPr>
          <a:xfrm>
            <a:off x="628650" y="18255"/>
            <a:ext cx="7886700" cy="1325563"/>
          </a:xfrm>
        </p:spPr>
        <p:txBody>
          <a:bodyPr/>
          <a:lstStyle/>
          <a:p>
            <a:r>
              <a:rPr lang="en-US" dirty="0"/>
              <a:t>BBRKC</a:t>
            </a:r>
          </a:p>
        </p:txBody>
      </p:sp>
      <p:sp>
        <p:nvSpPr>
          <p:cNvPr id="3" name="Content Placeholder 2">
            <a:extLst>
              <a:ext uri="{FF2B5EF4-FFF2-40B4-BE49-F238E27FC236}">
                <a16:creationId xmlns:a16="http://schemas.microsoft.com/office/drawing/2014/main" id="{2169518C-8806-4678-B0BE-6C0DDDDC9971}"/>
              </a:ext>
            </a:extLst>
          </p:cNvPr>
          <p:cNvSpPr>
            <a:spLocks noGrp="1"/>
          </p:cNvSpPr>
          <p:nvPr>
            <p:ph idx="1"/>
          </p:nvPr>
        </p:nvSpPr>
        <p:spPr>
          <a:xfrm>
            <a:off x="563336" y="1436914"/>
            <a:ext cx="7886700" cy="5019967"/>
          </a:xfrm>
        </p:spPr>
        <p:txBody>
          <a:bodyPr>
            <a:normAutofit fontScale="92500" lnSpcReduction="20000"/>
          </a:bodyPr>
          <a:lstStyle/>
          <a:p>
            <a:r>
              <a:rPr lang="en-US" dirty="0"/>
              <a:t>Data summarization 1990 – 2019/20 available on GitHub &amp; sent to Jie</a:t>
            </a:r>
          </a:p>
          <a:p>
            <a:pPr lvl="1"/>
            <a:r>
              <a:rPr lang="en-US" dirty="0"/>
              <a:t>Total retained catch</a:t>
            </a:r>
          </a:p>
          <a:p>
            <a:pPr lvl="1"/>
            <a:r>
              <a:rPr lang="en-US" dirty="0"/>
              <a:t>Total catch (total male (i.e., legal + sublegal), female)</a:t>
            </a:r>
          </a:p>
          <a:p>
            <a:pPr lvl="1"/>
            <a:r>
              <a:rPr lang="en-US" dirty="0"/>
              <a:t>Total bycatch in Tanner fishery (total male, female)</a:t>
            </a:r>
          </a:p>
          <a:p>
            <a:pPr lvl="1"/>
            <a:r>
              <a:rPr lang="en-US" dirty="0"/>
              <a:t>Size composition</a:t>
            </a:r>
          </a:p>
          <a:p>
            <a:pPr lvl="2"/>
            <a:r>
              <a:rPr lang="en-US" dirty="0"/>
              <a:t>Retained catch - dockside</a:t>
            </a:r>
          </a:p>
          <a:p>
            <a:pPr lvl="2"/>
            <a:r>
              <a:rPr lang="en-US" dirty="0"/>
              <a:t>Directed fishery (males and females) - observer</a:t>
            </a:r>
          </a:p>
          <a:p>
            <a:pPr lvl="2"/>
            <a:r>
              <a:rPr lang="en-US" dirty="0"/>
              <a:t>Tanner fishery (males and females) - observer</a:t>
            </a:r>
          </a:p>
          <a:p>
            <a:r>
              <a:rPr lang="en-US" dirty="0"/>
              <a:t>Directed fisheries include all IFQ, CDQ, and test fisheries for RKC in Bristol Bay</a:t>
            </a:r>
          </a:p>
          <a:p>
            <a:r>
              <a:rPr lang="en-US" dirty="0"/>
              <a:t>Bycatch in Tanner fishery restricted to east of 166°W</a:t>
            </a:r>
          </a:p>
          <a:p>
            <a:pPr lvl="1"/>
            <a:r>
              <a:rPr lang="en-US" dirty="0"/>
              <a:t>Historical data estimates restricted to east of 163°W</a:t>
            </a:r>
          </a:p>
          <a:p>
            <a:pPr lvl="1"/>
            <a:r>
              <a:rPr lang="en-US" dirty="0"/>
              <a:t>No Tanner fishing east of  163°W since 1996</a:t>
            </a:r>
          </a:p>
          <a:p>
            <a:pPr lvl="1"/>
            <a:r>
              <a:rPr lang="en-US" dirty="0"/>
              <a:t>“</a:t>
            </a:r>
            <a:r>
              <a:rPr lang="en-US" dirty="0" err="1"/>
              <a:t>Pengilly</a:t>
            </a:r>
            <a:r>
              <a:rPr lang="en-US"/>
              <a:t> effort timeseries” tuned to E/W 166°W </a:t>
            </a:r>
          </a:p>
          <a:p>
            <a:endParaRPr lang="en-US" dirty="0"/>
          </a:p>
        </p:txBody>
      </p:sp>
    </p:spTree>
    <p:extLst>
      <p:ext uri="{BB962C8B-B14F-4D97-AF65-F5344CB8AC3E}">
        <p14:creationId xmlns:p14="http://schemas.microsoft.com/office/powerpoint/2010/main" val="1170908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87FD0-CA1F-4986-B106-F93835337121}"/>
              </a:ext>
            </a:extLst>
          </p:cNvPr>
          <p:cNvSpPr>
            <a:spLocks noGrp="1"/>
          </p:cNvSpPr>
          <p:nvPr>
            <p:ph type="title"/>
          </p:nvPr>
        </p:nvSpPr>
        <p:spPr/>
        <p:txBody>
          <a:bodyPr/>
          <a:lstStyle/>
          <a:p>
            <a:r>
              <a:rPr lang="en-US" dirty="0"/>
              <a:t>Snow crab</a:t>
            </a:r>
          </a:p>
        </p:txBody>
      </p:sp>
      <p:sp>
        <p:nvSpPr>
          <p:cNvPr id="3" name="Content Placeholder 2">
            <a:extLst>
              <a:ext uri="{FF2B5EF4-FFF2-40B4-BE49-F238E27FC236}">
                <a16:creationId xmlns:a16="http://schemas.microsoft.com/office/drawing/2014/main" id="{BAC231A8-3DAE-46D2-B66F-112F1191C163}"/>
              </a:ext>
            </a:extLst>
          </p:cNvPr>
          <p:cNvSpPr>
            <a:spLocks noGrp="1"/>
          </p:cNvSpPr>
          <p:nvPr>
            <p:ph idx="1"/>
          </p:nvPr>
        </p:nvSpPr>
        <p:spPr/>
        <p:txBody>
          <a:bodyPr>
            <a:normAutofit fontScale="92500" lnSpcReduction="20000"/>
          </a:bodyPr>
          <a:lstStyle/>
          <a:p>
            <a:r>
              <a:rPr lang="en-US" b="1" dirty="0"/>
              <a:t>Still in progress: very close</a:t>
            </a:r>
          </a:p>
          <a:p>
            <a:r>
              <a:rPr lang="en-US" dirty="0"/>
              <a:t>Combined all primary and CDQ fisheries</a:t>
            </a:r>
          </a:p>
          <a:p>
            <a:r>
              <a:rPr lang="en-US" dirty="0"/>
              <a:t>Total catch</a:t>
            </a:r>
          </a:p>
          <a:p>
            <a:pPr lvl="1"/>
            <a:r>
              <a:rPr lang="en-US" dirty="0"/>
              <a:t>Female</a:t>
            </a:r>
          </a:p>
          <a:p>
            <a:pPr lvl="1"/>
            <a:r>
              <a:rPr lang="en-US" dirty="0"/>
              <a:t>Male</a:t>
            </a:r>
            <a:r>
              <a:rPr lang="en-US"/>
              <a:t>: total male </a:t>
            </a:r>
            <a:r>
              <a:rPr lang="en-US" dirty="0"/>
              <a:t>vs separate </a:t>
            </a:r>
            <a:r>
              <a:rPr lang="en-US" dirty="0" err="1"/>
              <a:t>subLeg</a:t>
            </a:r>
            <a:r>
              <a:rPr lang="en-US" dirty="0"/>
              <a:t> + Leg categories? More accurate </a:t>
            </a:r>
            <a:r>
              <a:rPr lang="en-US" dirty="0" err="1"/>
              <a:t>ave</a:t>
            </a:r>
            <a:r>
              <a:rPr lang="en-US" dirty="0"/>
              <a:t> </a:t>
            </a:r>
            <a:r>
              <a:rPr lang="en-US" dirty="0" err="1"/>
              <a:t>wts</a:t>
            </a:r>
            <a:r>
              <a:rPr lang="en-US" dirty="0"/>
              <a:t>?</a:t>
            </a:r>
          </a:p>
          <a:p>
            <a:pPr lvl="1"/>
            <a:r>
              <a:rPr lang="en-US" dirty="0"/>
              <a:t>Flexibility to do both?</a:t>
            </a:r>
          </a:p>
          <a:p>
            <a:r>
              <a:rPr lang="en-US" dirty="0"/>
              <a:t>Bycatch</a:t>
            </a:r>
          </a:p>
          <a:p>
            <a:pPr lvl="1"/>
            <a:r>
              <a:rPr lang="en-US" dirty="0"/>
              <a:t>Tanner: calculate separately for east/west 166 vs All EBS?</a:t>
            </a:r>
          </a:p>
          <a:p>
            <a:pPr lvl="2"/>
            <a:r>
              <a:rPr lang="en-US" dirty="0" err="1"/>
              <a:t>ave_wts</a:t>
            </a:r>
            <a:r>
              <a:rPr lang="en-US" dirty="0"/>
              <a:t> impacted if calculated separately vs pooled</a:t>
            </a:r>
          </a:p>
          <a:p>
            <a:pPr lvl="1"/>
            <a:r>
              <a:rPr lang="en-US" dirty="0"/>
              <a:t>BBRKC</a:t>
            </a:r>
          </a:p>
          <a:p>
            <a:pPr lvl="1"/>
            <a:r>
              <a:rPr lang="en-US" dirty="0"/>
              <a:t>SMBKC</a:t>
            </a:r>
          </a:p>
          <a:p>
            <a:pPr lvl="1"/>
            <a:r>
              <a:rPr lang="en-US" dirty="0"/>
              <a:t>PIBKC, PIRKC, PIGKC</a:t>
            </a:r>
          </a:p>
          <a:p>
            <a:pPr lvl="1"/>
            <a:endParaRPr lang="en-US" dirty="0"/>
          </a:p>
        </p:txBody>
      </p:sp>
    </p:spTree>
    <p:extLst>
      <p:ext uri="{BB962C8B-B14F-4D97-AF65-F5344CB8AC3E}">
        <p14:creationId xmlns:p14="http://schemas.microsoft.com/office/powerpoint/2010/main" val="1716304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D327F-7716-4747-8840-87FEE8D811CB}"/>
              </a:ext>
            </a:extLst>
          </p:cNvPr>
          <p:cNvSpPr>
            <a:spLocks noGrp="1"/>
          </p:cNvSpPr>
          <p:nvPr>
            <p:ph type="title"/>
          </p:nvPr>
        </p:nvSpPr>
        <p:spPr/>
        <p:txBody>
          <a:bodyPr/>
          <a:lstStyle/>
          <a:p>
            <a:r>
              <a:rPr lang="en-US" dirty="0"/>
              <a:t>Tanner</a:t>
            </a:r>
          </a:p>
        </p:txBody>
      </p:sp>
      <p:sp>
        <p:nvSpPr>
          <p:cNvPr id="3" name="Content Placeholder 2">
            <a:extLst>
              <a:ext uri="{FF2B5EF4-FFF2-40B4-BE49-F238E27FC236}">
                <a16:creationId xmlns:a16="http://schemas.microsoft.com/office/drawing/2014/main" id="{F64F837A-3F9E-4C2B-81E2-3463CFFAD065}"/>
              </a:ext>
            </a:extLst>
          </p:cNvPr>
          <p:cNvSpPr>
            <a:spLocks noGrp="1"/>
          </p:cNvSpPr>
          <p:nvPr>
            <p:ph idx="1"/>
          </p:nvPr>
        </p:nvSpPr>
        <p:spPr/>
        <p:txBody>
          <a:bodyPr/>
          <a:lstStyle/>
          <a:p>
            <a:r>
              <a:rPr lang="en-US" b="1" dirty="0"/>
              <a:t>Still in progress</a:t>
            </a:r>
          </a:p>
          <a:p>
            <a:r>
              <a:rPr lang="en-US" dirty="0"/>
              <a:t>Directed fishery: east/west 166 for full timeseries</a:t>
            </a:r>
          </a:p>
          <a:p>
            <a:r>
              <a:rPr lang="en-US" dirty="0"/>
              <a:t>Bycatch</a:t>
            </a:r>
          </a:p>
          <a:p>
            <a:pPr lvl="1"/>
            <a:r>
              <a:rPr lang="en-US" dirty="0"/>
              <a:t>East: BBRKC</a:t>
            </a:r>
          </a:p>
          <a:p>
            <a:pPr lvl="1"/>
            <a:r>
              <a:rPr lang="en-US" dirty="0"/>
              <a:t>West: snow, SMBKC, PIRKC, PIBKC</a:t>
            </a:r>
          </a:p>
        </p:txBody>
      </p:sp>
    </p:spTree>
    <p:extLst>
      <p:ext uri="{BB962C8B-B14F-4D97-AF65-F5344CB8AC3E}">
        <p14:creationId xmlns:p14="http://schemas.microsoft.com/office/powerpoint/2010/main" val="34631209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1164</TotalTime>
  <Words>1216</Words>
  <Application>Microsoft Office PowerPoint</Application>
  <PresentationFormat>On-screen Show (4:3)</PresentationFormat>
  <Paragraphs>115</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 Math</vt:lpstr>
      <vt:lpstr>Times New Roman</vt:lpstr>
      <vt:lpstr>Office Theme</vt:lpstr>
      <vt:lpstr>Catch Timeseries Standardization update</vt:lpstr>
      <vt:lpstr>Why is this needed?</vt:lpstr>
      <vt:lpstr>Challenges</vt:lpstr>
      <vt:lpstr>Catch Expansions</vt:lpstr>
      <vt:lpstr>Start of timeseries</vt:lpstr>
      <vt:lpstr>Start of timeseries</vt:lpstr>
      <vt:lpstr>BBRKC</vt:lpstr>
      <vt:lpstr>Snow crab</vt:lpstr>
      <vt:lpstr>Tanner</vt:lpstr>
      <vt:lpstr>Other stocks in the queue</vt:lpstr>
      <vt:lpstr>Variance Estimation</vt:lpstr>
      <vt:lpstr>Variance Estimation</vt:lpstr>
      <vt:lpstr> Update: no 2021 ADF&amp;G SMBKC pot survey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Catch Timeseries Standardization update</dc:title>
  <dc:creator>Ben Daly</dc:creator>
  <cp:lastModifiedBy>Daly, Ben J (DFG)</cp:lastModifiedBy>
  <cp:revision>55</cp:revision>
  <dcterms:created xsi:type="dcterms:W3CDTF">2021-03-01T20:25:07Z</dcterms:created>
  <dcterms:modified xsi:type="dcterms:W3CDTF">2021-05-14T23:52:30Z</dcterms:modified>
</cp:coreProperties>
</file>