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8" r:id="rId3"/>
    <p:sldId id="257" r:id="rId4"/>
    <p:sldId id="283" r:id="rId5"/>
    <p:sldId id="259" r:id="rId6"/>
    <p:sldId id="260" r:id="rId7"/>
    <p:sldId id="261" r:id="rId8"/>
    <p:sldId id="286" r:id="rId9"/>
    <p:sldId id="287" r:id="rId10"/>
    <p:sldId id="263" r:id="rId11"/>
    <p:sldId id="264" r:id="rId12"/>
    <p:sldId id="284" r:id="rId13"/>
    <p:sldId id="281" r:id="rId14"/>
    <p:sldId id="265" r:id="rId15"/>
    <p:sldId id="267" r:id="rId16"/>
    <p:sldId id="269" r:id="rId17"/>
    <p:sldId id="268" r:id="rId18"/>
    <p:sldId id="270" r:id="rId19"/>
    <p:sldId id="271" r:id="rId20"/>
    <p:sldId id="273" r:id="rId21"/>
    <p:sldId id="277" r:id="rId22"/>
    <p:sldId id="278" r:id="rId23"/>
    <p:sldId id="285" r:id="rId24"/>
    <p:sldId id="266" r:id="rId25"/>
    <p:sldId id="275" r:id="rId26"/>
    <p:sldId id="276" r:id="rId27"/>
    <p:sldId id="280"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snapToObjects="1">
      <p:cViewPr varScale="1">
        <p:scale>
          <a:sx n="149" d="100"/>
          <a:sy n="149" d="100"/>
        </p:scale>
        <p:origin x="414" y="12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7CC2E-B911-4744-A6D1-35A826A39879}" type="datetimeFigureOut">
              <a:rPr lang="en-US" smtClean="0"/>
              <a:t>5/17/2021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602DC-62F2-AE46-985F-5D0ACF62C19E}" type="slidenum">
              <a:rPr lang="en-US" smtClean="0"/>
              <a:t>‹#›</a:t>
            </a:fld>
            <a:endParaRPr lang="en-US"/>
          </a:p>
        </p:txBody>
      </p:sp>
    </p:spTree>
    <p:extLst>
      <p:ext uri="{BB962C8B-B14F-4D97-AF65-F5344CB8AC3E}">
        <p14:creationId xmlns:p14="http://schemas.microsoft.com/office/powerpoint/2010/main" val="1676900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Genetic structure?</a:t>
            </a:r>
          </a:p>
        </p:txBody>
      </p:sp>
      <p:sp>
        <p:nvSpPr>
          <p:cNvPr id="4" name="Slide Number Placeholder 3"/>
          <p:cNvSpPr>
            <a:spLocks noGrp="1"/>
          </p:cNvSpPr>
          <p:nvPr>
            <p:ph type="sldNum" sz="quarter" idx="5"/>
          </p:nvPr>
        </p:nvSpPr>
        <p:spPr/>
        <p:txBody>
          <a:bodyPr/>
          <a:lstStyle/>
          <a:p>
            <a:fld id="{68E602DC-62F2-AE46-985F-5D0ACF62C19E}" type="slidenum">
              <a:rPr lang="en-US" smtClean="0"/>
              <a:t>6</a:t>
            </a:fld>
            <a:endParaRPr lang="en-US"/>
          </a:p>
        </p:txBody>
      </p:sp>
    </p:spTree>
    <p:extLst>
      <p:ext uri="{BB962C8B-B14F-4D97-AF65-F5344CB8AC3E}">
        <p14:creationId xmlns:p14="http://schemas.microsoft.com/office/powerpoint/2010/main" val="848291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5888-A6FD-D549-95D7-7557B3908B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3A1066-8A4B-7748-AD72-4F2F8518D3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A9DA9-3827-0740-B819-755B904F02C8}"/>
              </a:ext>
            </a:extLst>
          </p:cNvPr>
          <p:cNvSpPr>
            <a:spLocks noGrp="1"/>
          </p:cNvSpPr>
          <p:nvPr>
            <p:ph type="dt" sz="half" idx="10"/>
          </p:nvPr>
        </p:nvSpPr>
        <p:spPr/>
        <p:txBody>
          <a:bodyPr/>
          <a:lstStyle/>
          <a:p>
            <a:fld id="{B7E46A5A-4A44-D540-925D-0E849C4A0352}" type="datetimeFigureOut">
              <a:rPr lang="en-US" smtClean="0"/>
              <a:t>5/17/2021</a:t>
            </a:fld>
            <a:endParaRPr lang="en-US"/>
          </a:p>
        </p:txBody>
      </p:sp>
      <p:sp>
        <p:nvSpPr>
          <p:cNvPr id="5" name="Footer Placeholder 4">
            <a:extLst>
              <a:ext uri="{FF2B5EF4-FFF2-40B4-BE49-F238E27FC236}">
                <a16:creationId xmlns:a16="http://schemas.microsoft.com/office/drawing/2014/main" id="{8BF10D90-4E7F-2843-AC6C-7F38C3BCD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EDA0F-BE0A-8746-AB06-F0D4244E2130}"/>
              </a:ext>
            </a:extLst>
          </p:cNvPr>
          <p:cNvSpPr>
            <a:spLocks noGrp="1"/>
          </p:cNvSpPr>
          <p:nvPr>
            <p:ph type="sldNum" sz="quarter" idx="12"/>
          </p:nvPr>
        </p:nvSpPr>
        <p:spPr/>
        <p:txBody>
          <a:bodyPr/>
          <a:lstStyle/>
          <a:p>
            <a:fld id="{A520AE63-E903-BD41-90C2-C1410C560CB5}" type="slidenum">
              <a:rPr lang="en-US" smtClean="0"/>
              <a:t>‹#›</a:t>
            </a:fld>
            <a:endParaRPr lang="en-US"/>
          </a:p>
        </p:txBody>
      </p:sp>
    </p:spTree>
    <p:extLst>
      <p:ext uri="{BB962C8B-B14F-4D97-AF65-F5344CB8AC3E}">
        <p14:creationId xmlns:p14="http://schemas.microsoft.com/office/powerpoint/2010/main" val="182239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499F-36A1-2E42-8D88-7AED20C9E2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AFB81C-880D-7048-9AD9-BD6631A064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B27B-2B3C-714B-84A9-A57A37069F11}"/>
              </a:ext>
            </a:extLst>
          </p:cNvPr>
          <p:cNvSpPr>
            <a:spLocks noGrp="1"/>
          </p:cNvSpPr>
          <p:nvPr>
            <p:ph type="dt" sz="half" idx="10"/>
          </p:nvPr>
        </p:nvSpPr>
        <p:spPr/>
        <p:txBody>
          <a:bodyPr/>
          <a:lstStyle/>
          <a:p>
            <a:fld id="{B7E46A5A-4A44-D540-925D-0E849C4A0352}" type="datetimeFigureOut">
              <a:rPr lang="en-US" smtClean="0"/>
              <a:t>5/17/2021</a:t>
            </a:fld>
            <a:endParaRPr lang="en-US"/>
          </a:p>
        </p:txBody>
      </p:sp>
      <p:sp>
        <p:nvSpPr>
          <p:cNvPr id="5" name="Footer Placeholder 4">
            <a:extLst>
              <a:ext uri="{FF2B5EF4-FFF2-40B4-BE49-F238E27FC236}">
                <a16:creationId xmlns:a16="http://schemas.microsoft.com/office/drawing/2014/main" id="{238D0841-072D-7846-814A-07C0D93C2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D7D8E-ADD6-2844-86AB-1432032FF0F6}"/>
              </a:ext>
            </a:extLst>
          </p:cNvPr>
          <p:cNvSpPr>
            <a:spLocks noGrp="1"/>
          </p:cNvSpPr>
          <p:nvPr>
            <p:ph type="sldNum" sz="quarter" idx="12"/>
          </p:nvPr>
        </p:nvSpPr>
        <p:spPr/>
        <p:txBody>
          <a:bodyPr/>
          <a:lstStyle/>
          <a:p>
            <a:fld id="{A520AE63-E903-BD41-90C2-C1410C560CB5}" type="slidenum">
              <a:rPr lang="en-US" smtClean="0"/>
              <a:t>‹#›</a:t>
            </a:fld>
            <a:endParaRPr lang="en-US"/>
          </a:p>
        </p:txBody>
      </p:sp>
    </p:spTree>
    <p:extLst>
      <p:ext uri="{BB962C8B-B14F-4D97-AF65-F5344CB8AC3E}">
        <p14:creationId xmlns:p14="http://schemas.microsoft.com/office/powerpoint/2010/main" val="255421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DAE30C-C64D-364B-AF54-1D11A72E44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D5F20E-3B5B-A14E-A1BE-B569EBD855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2974C8-75CC-954C-9E34-6FADF33F994A}"/>
              </a:ext>
            </a:extLst>
          </p:cNvPr>
          <p:cNvSpPr>
            <a:spLocks noGrp="1"/>
          </p:cNvSpPr>
          <p:nvPr>
            <p:ph type="dt" sz="half" idx="10"/>
          </p:nvPr>
        </p:nvSpPr>
        <p:spPr/>
        <p:txBody>
          <a:bodyPr/>
          <a:lstStyle/>
          <a:p>
            <a:fld id="{B7E46A5A-4A44-D540-925D-0E849C4A0352}" type="datetimeFigureOut">
              <a:rPr lang="en-US" smtClean="0"/>
              <a:t>5/17/2021</a:t>
            </a:fld>
            <a:endParaRPr lang="en-US"/>
          </a:p>
        </p:txBody>
      </p:sp>
      <p:sp>
        <p:nvSpPr>
          <p:cNvPr id="5" name="Footer Placeholder 4">
            <a:extLst>
              <a:ext uri="{FF2B5EF4-FFF2-40B4-BE49-F238E27FC236}">
                <a16:creationId xmlns:a16="http://schemas.microsoft.com/office/drawing/2014/main" id="{AE3BC191-9F13-5647-825C-ED3114A8F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D8E66-452E-0F4A-BC07-DAE9359258FD}"/>
              </a:ext>
            </a:extLst>
          </p:cNvPr>
          <p:cNvSpPr>
            <a:spLocks noGrp="1"/>
          </p:cNvSpPr>
          <p:nvPr>
            <p:ph type="sldNum" sz="quarter" idx="12"/>
          </p:nvPr>
        </p:nvSpPr>
        <p:spPr/>
        <p:txBody>
          <a:bodyPr/>
          <a:lstStyle/>
          <a:p>
            <a:fld id="{A520AE63-E903-BD41-90C2-C1410C560CB5}" type="slidenum">
              <a:rPr lang="en-US" smtClean="0"/>
              <a:t>‹#›</a:t>
            </a:fld>
            <a:endParaRPr lang="en-US"/>
          </a:p>
        </p:txBody>
      </p:sp>
    </p:spTree>
    <p:extLst>
      <p:ext uri="{BB962C8B-B14F-4D97-AF65-F5344CB8AC3E}">
        <p14:creationId xmlns:p14="http://schemas.microsoft.com/office/powerpoint/2010/main" val="278562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F51F5-EBC0-2443-88B1-D4CD354A7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9A4E1B-1A50-CD44-815E-2EC0CEE84B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BEE8C-417A-D448-BFB0-577406FFD1E1}"/>
              </a:ext>
            </a:extLst>
          </p:cNvPr>
          <p:cNvSpPr>
            <a:spLocks noGrp="1"/>
          </p:cNvSpPr>
          <p:nvPr>
            <p:ph type="dt" sz="half" idx="10"/>
          </p:nvPr>
        </p:nvSpPr>
        <p:spPr/>
        <p:txBody>
          <a:bodyPr/>
          <a:lstStyle/>
          <a:p>
            <a:fld id="{B7E46A5A-4A44-D540-925D-0E849C4A0352}" type="datetimeFigureOut">
              <a:rPr lang="en-US" smtClean="0"/>
              <a:t>5/17/2021</a:t>
            </a:fld>
            <a:endParaRPr lang="en-US"/>
          </a:p>
        </p:txBody>
      </p:sp>
      <p:sp>
        <p:nvSpPr>
          <p:cNvPr id="5" name="Footer Placeholder 4">
            <a:extLst>
              <a:ext uri="{FF2B5EF4-FFF2-40B4-BE49-F238E27FC236}">
                <a16:creationId xmlns:a16="http://schemas.microsoft.com/office/drawing/2014/main" id="{565606D4-0827-1442-BE7F-9FA4806C08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77D53-FCD5-394B-B7F7-4D7863047330}"/>
              </a:ext>
            </a:extLst>
          </p:cNvPr>
          <p:cNvSpPr>
            <a:spLocks noGrp="1"/>
          </p:cNvSpPr>
          <p:nvPr>
            <p:ph type="sldNum" sz="quarter" idx="12"/>
          </p:nvPr>
        </p:nvSpPr>
        <p:spPr/>
        <p:txBody>
          <a:bodyPr/>
          <a:lstStyle/>
          <a:p>
            <a:fld id="{A520AE63-E903-BD41-90C2-C1410C560CB5}" type="slidenum">
              <a:rPr lang="en-US" smtClean="0"/>
              <a:t>‹#›</a:t>
            </a:fld>
            <a:endParaRPr lang="en-US"/>
          </a:p>
        </p:txBody>
      </p:sp>
    </p:spTree>
    <p:extLst>
      <p:ext uri="{BB962C8B-B14F-4D97-AF65-F5344CB8AC3E}">
        <p14:creationId xmlns:p14="http://schemas.microsoft.com/office/powerpoint/2010/main" val="244579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3BBC-ED5A-A44D-86A9-F1351F90A8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94F30F-20FB-D74C-BF54-828E69A50E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8207BD-DB7C-3D43-A741-B858120B7BBE}"/>
              </a:ext>
            </a:extLst>
          </p:cNvPr>
          <p:cNvSpPr>
            <a:spLocks noGrp="1"/>
          </p:cNvSpPr>
          <p:nvPr>
            <p:ph type="dt" sz="half" idx="10"/>
          </p:nvPr>
        </p:nvSpPr>
        <p:spPr/>
        <p:txBody>
          <a:bodyPr/>
          <a:lstStyle/>
          <a:p>
            <a:fld id="{B7E46A5A-4A44-D540-925D-0E849C4A0352}" type="datetimeFigureOut">
              <a:rPr lang="en-US" smtClean="0"/>
              <a:t>5/17/2021</a:t>
            </a:fld>
            <a:endParaRPr lang="en-US"/>
          </a:p>
        </p:txBody>
      </p:sp>
      <p:sp>
        <p:nvSpPr>
          <p:cNvPr id="5" name="Footer Placeholder 4">
            <a:extLst>
              <a:ext uri="{FF2B5EF4-FFF2-40B4-BE49-F238E27FC236}">
                <a16:creationId xmlns:a16="http://schemas.microsoft.com/office/drawing/2014/main" id="{19D79FBF-44AB-EA41-97C1-E1374E43D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92650-ABCD-8242-AD22-C32781916B59}"/>
              </a:ext>
            </a:extLst>
          </p:cNvPr>
          <p:cNvSpPr>
            <a:spLocks noGrp="1"/>
          </p:cNvSpPr>
          <p:nvPr>
            <p:ph type="sldNum" sz="quarter" idx="12"/>
          </p:nvPr>
        </p:nvSpPr>
        <p:spPr/>
        <p:txBody>
          <a:bodyPr/>
          <a:lstStyle/>
          <a:p>
            <a:fld id="{A520AE63-E903-BD41-90C2-C1410C560CB5}" type="slidenum">
              <a:rPr lang="en-US" smtClean="0"/>
              <a:t>‹#›</a:t>
            </a:fld>
            <a:endParaRPr lang="en-US"/>
          </a:p>
        </p:txBody>
      </p:sp>
    </p:spTree>
    <p:extLst>
      <p:ext uri="{BB962C8B-B14F-4D97-AF65-F5344CB8AC3E}">
        <p14:creationId xmlns:p14="http://schemas.microsoft.com/office/powerpoint/2010/main" val="43556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D16F9-CE92-AE4A-A900-3482B89D5D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3EBF2D-1768-9547-A701-9B655B9604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CCD121-5CC2-754D-BE29-10AC8D3FA1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29D915-DBD6-A748-B5F3-8C16F5E6C1B8}"/>
              </a:ext>
            </a:extLst>
          </p:cNvPr>
          <p:cNvSpPr>
            <a:spLocks noGrp="1"/>
          </p:cNvSpPr>
          <p:nvPr>
            <p:ph type="dt" sz="half" idx="10"/>
          </p:nvPr>
        </p:nvSpPr>
        <p:spPr/>
        <p:txBody>
          <a:bodyPr/>
          <a:lstStyle/>
          <a:p>
            <a:fld id="{B7E46A5A-4A44-D540-925D-0E849C4A0352}" type="datetimeFigureOut">
              <a:rPr lang="en-US" smtClean="0"/>
              <a:t>5/17/2021</a:t>
            </a:fld>
            <a:endParaRPr lang="en-US"/>
          </a:p>
        </p:txBody>
      </p:sp>
      <p:sp>
        <p:nvSpPr>
          <p:cNvPr id="6" name="Footer Placeholder 5">
            <a:extLst>
              <a:ext uri="{FF2B5EF4-FFF2-40B4-BE49-F238E27FC236}">
                <a16:creationId xmlns:a16="http://schemas.microsoft.com/office/drawing/2014/main" id="{8682F8E9-B773-8142-B07D-09E47CD78F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52C9A-86DC-A441-86DD-97D00B0E115A}"/>
              </a:ext>
            </a:extLst>
          </p:cNvPr>
          <p:cNvSpPr>
            <a:spLocks noGrp="1"/>
          </p:cNvSpPr>
          <p:nvPr>
            <p:ph type="sldNum" sz="quarter" idx="12"/>
          </p:nvPr>
        </p:nvSpPr>
        <p:spPr/>
        <p:txBody>
          <a:bodyPr/>
          <a:lstStyle/>
          <a:p>
            <a:fld id="{A520AE63-E903-BD41-90C2-C1410C560CB5}" type="slidenum">
              <a:rPr lang="en-US" smtClean="0"/>
              <a:t>‹#›</a:t>
            </a:fld>
            <a:endParaRPr lang="en-US"/>
          </a:p>
        </p:txBody>
      </p:sp>
    </p:spTree>
    <p:extLst>
      <p:ext uri="{BB962C8B-B14F-4D97-AF65-F5344CB8AC3E}">
        <p14:creationId xmlns:p14="http://schemas.microsoft.com/office/powerpoint/2010/main" val="242356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FFAF-6EE6-7B46-81A5-1B4566B563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3560F8-2EEE-4848-884D-EC9447416C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7FA789-AB5C-1B45-A2C2-D2F3B0213D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66AD0D-BF77-3246-9BA5-D83D7F0EC2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F247F9-8F96-5745-83F8-DC2CD4F83E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DBCC99-9F88-5041-A348-0767786ABB79}"/>
              </a:ext>
            </a:extLst>
          </p:cNvPr>
          <p:cNvSpPr>
            <a:spLocks noGrp="1"/>
          </p:cNvSpPr>
          <p:nvPr>
            <p:ph type="dt" sz="half" idx="10"/>
          </p:nvPr>
        </p:nvSpPr>
        <p:spPr/>
        <p:txBody>
          <a:bodyPr/>
          <a:lstStyle/>
          <a:p>
            <a:fld id="{B7E46A5A-4A44-D540-925D-0E849C4A0352}" type="datetimeFigureOut">
              <a:rPr lang="en-US" smtClean="0"/>
              <a:t>5/17/2021</a:t>
            </a:fld>
            <a:endParaRPr lang="en-US"/>
          </a:p>
        </p:txBody>
      </p:sp>
      <p:sp>
        <p:nvSpPr>
          <p:cNvPr id="8" name="Footer Placeholder 7">
            <a:extLst>
              <a:ext uri="{FF2B5EF4-FFF2-40B4-BE49-F238E27FC236}">
                <a16:creationId xmlns:a16="http://schemas.microsoft.com/office/drawing/2014/main" id="{D6EA8148-3596-D043-AD3F-0721545808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29B39D-088D-CF45-AC69-8CB9078CF52E}"/>
              </a:ext>
            </a:extLst>
          </p:cNvPr>
          <p:cNvSpPr>
            <a:spLocks noGrp="1"/>
          </p:cNvSpPr>
          <p:nvPr>
            <p:ph type="sldNum" sz="quarter" idx="12"/>
          </p:nvPr>
        </p:nvSpPr>
        <p:spPr/>
        <p:txBody>
          <a:bodyPr/>
          <a:lstStyle/>
          <a:p>
            <a:fld id="{A520AE63-E903-BD41-90C2-C1410C560CB5}" type="slidenum">
              <a:rPr lang="en-US" smtClean="0"/>
              <a:t>‹#›</a:t>
            </a:fld>
            <a:endParaRPr lang="en-US"/>
          </a:p>
        </p:txBody>
      </p:sp>
    </p:spTree>
    <p:extLst>
      <p:ext uri="{BB962C8B-B14F-4D97-AF65-F5344CB8AC3E}">
        <p14:creationId xmlns:p14="http://schemas.microsoft.com/office/powerpoint/2010/main" val="152196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5D93-5CC6-3C47-8344-9C5812628F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F66D6C-E768-6340-8746-165F0E1C276B}"/>
              </a:ext>
            </a:extLst>
          </p:cNvPr>
          <p:cNvSpPr>
            <a:spLocks noGrp="1"/>
          </p:cNvSpPr>
          <p:nvPr>
            <p:ph type="dt" sz="half" idx="10"/>
          </p:nvPr>
        </p:nvSpPr>
        <p:spPr/>
        <p:txBody>
          <a:bodyPr/>
          <a:lstStyle/>
          <a:p>
            <a:fld id="{B7E46A5A-4A44-D540-925D-0E849C4A0352}" type="datetimeFigureOut">
              <a:rPr lang="en-US" smtClean="0"/>
              <a:t>5/17/2021</a:t>
            </a:fld>
            <a:endParaRPr lang="en-US"/>
          </a:p>
        </p:txBody>
      </p:sp>
      <p:sp>
        <p:nvSpPr>
          <p:cNvPr id="4" name="Footer Placeholder 3">
            <a:extLst>
              <a:ext uri="{FF2B5EF4-FFF2-40B4-BE49-F238E27FC236}">
                <a16:creationId xmlns:a16="http://schemas.microsoft.com/office/drawing/2014/main" id="{1F0A05CE-2317-C041-9557-7D15440722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F04C2E-FE43-6D43-9798-C6D9F1C13D04}"/>
              </a:ext>
            </a:extLst>
          </p:cNvPr>
          <p:cNvSpPr>
            <a:spLocks noGrp="1"/>
          </p:cNvSpPr>
          <p:nvPr>
            <p:ph type="sldNum" sz="quarter" idx="12"/>
          </p:nvPr>
        </p:nvSpPr>
        <p:spPr/>
        <p:txBody>
          <a:bodyPr/>
          <a:lstStyle/>
          <a:p>
            <a:fld id="{A520AE63-E903-BD41-90C2-C1410C560CB5}" type="slidenum">
              <a:rPr lang="en-US" smtClean="0"/>
              <a:t>‹#›</a:t>
            </a:fld>
            <a:endParaRPr lang="en-US"/>
          </a:p>
        </p:txBody>
      </p:sp>
    </p:spTree>
    <p:extLst>
      <p:ext uri="{BB962C8B-B14F-4D97-AF65-F5344CB8AC3E}">
        <p14:creationId xmlns:p14="http://schemas.microsoft.com/office/powerpoint/2010/main" val="237254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7D38A4-C362-364E-AD4F-7D345CF47C12}"/>
              </a:ext>
            </a:extLst>
          </p:cNvPr>
          <p:cNvSpPr>
            <a:spLocks noGrp="1"/>
          </p:cNvSpPr>
          <p:nvPr>
            <p:ph type="dt" sz="half" idx="10"/>
          </p:nvPr>
        </p:nvSpPr>
        <p:spPr/>
        <p:txBody>
          <a:bodyPr/>
          <a:lstStyle/>
          <a:p>
            <a:fld id="{B7E46A5A-4A44-D540-925D-0E849C4A0352}" type="datetimeFigureOut">
              <a:rPr lang="en-US" smtClean="0"/>
              <a:t>5/17/2021</a:t>
            </a:fld>
            <a:endParaRPr lang="en-US"/>
          </a:p>
        </p:txBody>
      </p:sp>
      <p:sp>
        <p:nvSpPr>
          <p:cNvPr id="3" name="Footer Placeholder 2">
            <a:extLst>
              <a:ext uri="{FF2B5EF4-FFF2-40B4-BE49-F238E27FC236}">
                <a16:creationId xmlns:a16="http://schemas.microsoft.com/office/drawing/2014/main" id="{EFC17304-9BF9-954D-8D0E-66FAE93113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A5F457-C142-0340-A739-89A437E3569B}"/>
              </a:ext>
            </a:extLst>
          </p:cNvPr>
          <p:cNvSpPr>
            <a:spLocks noGrp="1"/>
          </p:cNvSpPr>
          <p:nvPr>
            <p:ph type="sldNum" sz="quarter" idx="12"/>
          </p:nvPr>
        </p:nvSpPr>
        <p:spPr/>
        <p:txBody>
          <a:bodyPr/>
          <a:lstStyle/>
          <a:p>
            <a:fld id="{A520AE63-E903-BD41-90C2-C1410C560CB5}" type="slidenum">
              <a:rPr lang="en-US" smtClean="0"/>
              <a:t>‹#›</a:t>
            </a:fld>
            <a:endParaRPr lang="en-US"/>
          </a:p>
        </p:txBody>
      </p:sp>
    </p:spTree>
    <p:extLst>
      <p:ext uri="{BB962C8B-B14F-4D97-AF65-F5344CB8AC3E}">
        <p14:creationId xmlns:p14="http://schemas.microsoft.com/office/powerpoint/2010/main" val="403700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4F54-5B1E-9B44-B275-0E07E1689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754BC3-D69B-674F-A24E-71D2C14480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703DF1-A6E2-6F4B-89CB-338B0703B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9C72C8-13AE-8840-ADF9-85C5B36D4F98}"/>
              </a:ext>
            </a:extLst>
          </p:cNvPr>
          <p:cNvSpPr>
            <a:spLocks noGrp="1"/>
          </p:cNvSpPr>
          <p:nvPr>
            <p:ph type="dt" sz="half" idx="10"/>
          </p:nvPr>
        </p:nvSpPr>
        <p:spPr/>
        <p:txBody>
          <a:bodyPr/>
          <a:lstStyle/>
          <a:p>
            <a:fld id="{B7E46A5A-4A44-D540-925D-0E849C4A0352}" type="datetimeFigureOut">
              <a:rPr lang="en-US" smtClean="0"/>
              <a:t>5/17/2021</a:t>
            </a:fld>
            <a:endParaRPr lang="en-US"/>
          </a:p>
        </p:txBody>
      </p:sp>
      <p:sp>
        <p:nvSpPr>
          <p:cNvPr id="6" name="Footer Placeholder 5">
            <a:extLst>
              <a:ext uri="{FF2B5EF4-FFF2-40B4-BE49-F238E27FC236}">
                <a16:creationId xmlns:a16="http://schemas.microsoft.com/office/drawing/2014/main" id="{4F2EEABC-6CB1-0A40-B77E-427ACB0F1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32495-8D97-B54B-8575-163A1BBE9425}"/>
              </a:ext>
            </a:extLst>
          </p:cNvPr>
          <p:cNvSpPr>
            <a:spLocks noGrp="1"/>
          </p:cNvSpPr>
          <p:nvPr>
            <p:ph type="sldNum" sz="quarter" idx="12"/>
          </p:nvPr>
        </p:nvSpPr>
        <p:spPr/>
        <p:txBody>
          <a:bodyPr/>
          <a:lstStyle/>
          <a:p>
            <a:fld id="{A520AE63-E903-BD41-90C2-C1410C560CB5}" type="slidenum">
              <a:rPr lang="en-US" smtClean="0"/>
              <a:t>‹#›</a:t>
            </a:fld>
            <a:endParaRPr lang="en-US"/>
          </a:p>
        </p:txBody>
      </p:sp>
    </p:spTree>
    <p:extLst>
      <p:ext uri="{BB962C8B-B14F-4D97-AF65-F5344CB8AC3E}">
        <p14:creationId xmlns:p14="http://schemas.microsoft.com/office/powerpoint/2010/main" val="159525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62E5-10F8-9940-A06B-24D2228BFC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6136B5-127B-A946-8B20-12AC98041B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D6544B-3F3D-3842-8E02-505C6CA6E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4EADFA-2406-ED4A-89B9-E0F055597AC1}"/>
              </a:ext>
            </a:extLst>
          </p:cNvPr>
          <p:cNvSpPr>
            <a:spLocks noGrp="1"/>
          </p:cNvSpPr>
          <p:nvPr>
            <p:ph type="dt" sz="half" idx="10"/>
          </p:nvPr>
        </p:nvSpPr>
        <p:spPr/>
        <p:txBody>
          <a:bodyPr/>
          <a:lstStyle/>
          <a:p>
            <a:fld id="{B7E46A5A-4A44-D540-925D-0E849C4A0352}" type="datetimeFigureOut">
              <a:rPr lang="en-US" smtClean="0"/>
              <a:t>5/17/2021</a:t>
            </a:fld>
            <a:endParaRPr lang="en-US"/>
          </a:p>
        </p:txBody>
      </p:sp>
      <p:sp>
        <p:nvSpPr>
          <p:cNvPr id="6" name="Footer Placeholder 5">
            <a:extLst>
              <a:ext uri="{FF2B5EF4-FFF2-40B4-BE49-F238E27FC236}">
                <a16:creationId xmlns:a16="http://schemas.microsoft.com/office/drawing/2014/main" id="{617ADB29-DE1B-BE44-ABBD-CF2C862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8180E6-19E1-6547-B07F-740AC2D56DE1}"/>
              </a:ext>
            </a:extLst>
          </p:cNvPr>
          <p:cNvSpPr>
            <a:spLocks noGrp="1"/>
          </p:cNvSpPr>
          <p:nvPr>
            <p:ph type="sldNum" sz="quarter" idx="12"/>
          </p:nvPr>
        </p:nvSpPr>
        <p:spPr/>
        <p:txBody>
          <a:bodyPr/>
          <a:lstStyle/>
          <a:p>
            <a:fld id="{A520AE63-E903-BD41-90C2-C1410C560CB5}" type="slidenum">
              <a:rPr lang="en-US" smtClean="0"/>
              <a:t>‹#›</a:t>
            </a:fld>
            <a:endParaRPr lang="en-US"/>
          </a:p>
        </p:txBody>
      </p:sp>
    </p:spTree>
    <p:extLst>
      <p:ext uri="{BB962C8B-B14F-4D97-AF65-F5344CB8AC3E}">
        <p14:creationId xmlns:p14="http://schemas.microsoft.com/office/powerpoint/2010/main" val="176767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ABEF71-6AB3-4E4B-BE82-36D8441D0E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C0E1FA-F0AF-F640-9B47-D28747E015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5F84B-5BE7-4E47-B0B4-955127BEF8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46A5A-4A44-D540-925D-0E849C4A0352}" type="datetimeFigureOut">
              <a:rPr lang="en-US" smtClean="0"/>
              <a:t>5/17/2021</a:t>
            </a:fld>
            <a:endParaRPr lang="en-US"/>
          </a:p>
        </p:txBody>
      </p:sp>
      <p:sp>
        <p:nvSpPr>
          <p:cNvPr id="5" name="Footer Placeholder 4">
            <a:extLst>
              <a:ext uri="{FF2B5EF4-FFF2-40B4-BE49-F238E27FC236}">
                <a16:creationId xmlns:a16="http://schemas.microsoft.com/office/drawing/2014/main" id="{69D38400-56AA-5B4C-9532-CA5F0676A4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5B7ADB-063F-5442-B980-30971870E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0AE63-E903-BD41-90C2-C1410C560CB5}" type="slidenum">
              <a:rPr lang="en-US" smtClean="0"/>
              <a:t>‹#›</a:t>
            </a:fld>
            <a:endParaRPr lang="en-US"/>
          </a:p>
        </p:txBody>
      </p:sp>
    </p:spTree>
    <p:extLst>
      <p:ext uri="{BB962C8B-B14F-4D97-AF65-F5344CB8AC3E}">
        <p14:creationId xmlns:p14="http://schemas.microsoft.com/office/powerpoint/2010/main" val="4254459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1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2.xml"/><Relationship Id="rId5" Type="http://schemas.openxmlformats.org/officeDocument/2006/relationships/image" Target="../media/image23.tiff"/><Relationship Id="rId4" Type="http://schemas.openxmlformats.org/officeDocument/2006/relationships/image" Target="../media/image22.tiff"/></Relationships>
</file>

<file path=ppt/slides/_rels/slide1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2.xml"/><Relationship Id="rId5" Type="http://schemas.openxmlformats.org/officeDocument/2006/relationships/image" Target="../media/image22.tiff"/><Relationship Id="rId4" Type="http://schemas.openxmlformats.org/officeDocument/2006/relationships/image" Target="../media/image21.tiff"/></Relationships>
</file>

<file path=ppt/slides/_rels/slide17.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tiff"/><Relationship Id="rId1" Type="http://schemas.openxmlformats.org/officeDocument/2006/relationships/slideLayout" Target="../slideLayouts/slideLayout2.xml"/><Relationship Id="rId4" Type="http://schemas.openxmlformats.org/officeDocument/2006/relationships/image" Target="../media/image28.tiff"/></Relationships>
</file>

<file path=ppt/slides/_rels/slide18.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9.tiff"/><Relationship Id="rId1" Type="http://schemas.openxmlformats.org/officeDocument/2006/relationships/slideLayout" Target="../slideLayouts/slideLayout2.xml"/><Relationship Id="rId4" Type="http://schemas.openxmlformats.org/officeDocument/2006/relationships/image" Target="../media/image28.tiff"/></Relationships>
</file>

<file path=ppt/slides/_rels/slide19.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tiff"/><Relationship Id="rId1" Type="http://schemas.openxmlformats.org/officeDocument/2006/relationships/slideLayout" Target="../slideLayouts/slideLayout2.xml"/><Relationship Id="rId4" Type="http://schemas.openxmlformats.org/officeDocument/2006/relationships/image" Target="../media/image3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34.tiff"/><Relationship Id="rId1" Type="http://schemas.openxmlformats.org/officeDocument/2006/relationships/slideLayout" Target="../slideLayouts/slideLayout2.xml"/><Relationship Id="rId4" Type="http://schemas.openxmlformats.org/officeDocument/2006/relationships/image" Target="../media/image36.tiff"/></Relationships>
</file>

<file path=ppt/slides/_rels/slide22.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image" Target="../media/image37.tiff"/><Relationship Id="rId1" Type="http://schemas.openxmlformats.org/officeDocument/2006/relationships/slideLayout" Target="../slideLayouts/slideLayout2.xml"/><Relationship Id="rId5" Type="http://schemas.openxmlformats.org/officeDocument/2006/relationships/image" Target="../media/image40.tiff"/><Relationship Id="rId4" Type="http://schemas.openxmlformats.org/officeDocument/2006/relationships/image" Target="../media/image39.tiff"/></Relationships>
</file>

<file path=ppt/slides/_rels/slide23.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42.tiff"/><Relationship Id="rId1" Type="http://schemas.openxmlformats.org/officeDocument/2006/relationships/slideLayout" Target="../slideLayouts/slideLayout2.xml"/><Relationship Id="rId6" Type="http://schemas.openxmlformats.org/officeDocument/2006/relationships/image" Target="../media/image46.tiff"/><Relationship Id="rId5" Type="http://schemas.openxmlformats.org/officeDocument/2006/relationships/image" Target="../media/image45.tiff"/><Relationship Id="rId4" Type="http://schemas.openxmlformats.org/officeDocument/2006/relationships/image" Target="../media/image44.tiff"/></Relationships>
</file>

<file path=ppt/slides/_rels/slide25.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image" Target="../media/image47.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5.tiff"/><Relationship Id="rId3" Type="http://schemas.openxmlformats.org/officeDocument/2006/relationships/image" Target="../media/image50.tiff"/><Relationship Id="rId7" Type="http://schemas.openxmlformats.org/officeDocument/2006/relationships/image" Target="../media/image54.tiff"/><Relationship Id="rId2" Type="http://schemas.openxmlformats.org/officeDocument/2006/relationships/image" Target="../media/image49.tiff"/><Relationship Id="rId1" Type="http://schemas.openxmlformats.org/officeDocument/2006/relationships/slideLayout" Target="../slideLayouts/slideLayout2.xml"/><Relationship Id="rId6" Type="http://schemas.openxmlformats.org/officeDocument/2006/relationships/image" Target="../media/image53.tiff"/><Relationship Id="rId5" Type="http://schemas.openxmlformats.org/officeDocument/2006/relationships/image" Target="../media/image52.tiff"/><Relationship Id="rId10" Type="http://schemas.openxmlformats.org/officeDocument/2006/relationships/image" Target="../media/image57.tiff"/><Relationship Id="rId4" Type="http://schemas.openxmlformats.org/officeDocument/2006/relationships/image" Target="../media/image51.tiff"/><Relationship Id="rId9" Type="http://schemas.openxmlformats.org/officeDocument/2006/relationships/image" Target="../media/image56.tiff"/></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image" Target="../media/image58.tiff"/><Relationship Id="rId1" Type="http://schemas.openxmlformats.org/officeDocument/2006/relationships/slideLayout" Target="../slideLayouts/slideLayout2.xml"/><Relationship Id="rId4" Type="http://schemas.openxmlformats.org/officeDocument/2006/relationships/image" Target="../media/image60.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4694-DFDB-C34E-BDE9-7071323B648D}"/>
              </a:ext>
            </a:extLst>
          </p:cNvPr>
          <p:cNvSpPr>
            <a:spLocks noGrp="1"/>
          </p:cNvSpPr>
          <p:nvPr>
            <p:ph type="ctrTitle"/>
          </p:nvPr>
        </p:nvSpPr>
        <p:spPr>
          <a:xfrm>
            <a:off x="1524000" y="1122363"/>
            <a:ext cx="9144000" cy="1217425"/>
          </a:xfrm>
        </p:spPr>
        <p:txBody>
          <a:bodyPr>
            <a:noAutofit/>
          </a:bodyPr>
          <a:lstStyle/>
          <a:p>
            <a:r>
              <a:rPr lang="en-US" sz="4000" dirty="0"/>
              <a:t>2021 Pribilof Islands Blue King Crab </a:t>
            </a:r>
            <a:br>
              <a:rPr lang="en-US" sz="4000" dirty="0"/>
            </a:br>
            <a:r>
              <a:rPr lang="en-US" sz="4000" dirty="0"/>
              <a:t>Stock Assessment and Fishery Evaluation</a:t>
            </a:r>
          </a:p>
        </p:txBody>
      </p:sp>
      <p:sp>
        <p:nvSpPr>
          <p:cNvPr id="3" name="Subtitle 2">
            <a:extLst>
              <a:ext uri="{FF2B5EF4-FFF2-40B4-BE49-F238E27FC236}">
                <a16:creationId xmlns:a16="http://schemas.microsoft.com/office/drawing/2014/main" id="{0B2B8CEB-00BD-7546-B5B4-494EB9D78282}"/>
              </a:ext>
            </a:extLst>
          </p:cNvPr>
          <p:cNvSpPr>
            <a:spLocks noGrp="1"/>
          </p:cNvSpPr>
          <p:nvPr>
            <p:ph type="subTitle" idx="1"/>
          </p:nvPr>
        </p:nvSpPr>
        <p:spPr/>
        <p:txBody>
          <a:bodyPr/>
          <a:lstStyle/>
          <a:p>
            <a:r>
              <a:rPr lang="en-US" dirty="0"/>
              <a:t>William Stockhausen</a:t>
            </a:r>
          </a:p>
          <a:p>
            <a:r>
              <a:rPr lang="en-US" dirty="0"/>
              <a:t>AFSC/NMFS</a:t>
            </a:r>
          </a:p>
          <a:p>
            <a:r>
              <a:rPr lang="en-US" dirty="0"/>
              <a:t>May 18, 2021</a:t>
            </a:r>
          </a:p>
        </p:txBody>
      </p:sp>
    </p:spTree>
    <p:extLst>
      <p:ext uri="{BB962C8B-B14F-4D97-AF65-F5344CB8AC3E}">
        <p14:creationId xmlns:p14="http://schemas.microsoft.com/office/powerpoint/2010/main" val="2106170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AEC1E6-E1AB-274C-A559-806DD57D25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9954" y="1079309"/>
            <a:ext cx="6252046" cy="5691295"/>
          </a:xfrm>
          <a:prstGeom prst="rect">
            <a:avLst/>
          </a:prstGeom>
        </p:spPr>
      </p:pic>
      <p:pic>
        <p:nvPicPr>
          <p:cNvPr id="6" name="Picture 5">
            <a:extLst>
              <a:ext uri="{FF2B5EF4-FFF2-40B4-BE49-F238E27FC236}">
                <a16:creationId xmlns:a16="http://schemas.microsoft.com/office/drawing/2014/main" id="{8A71F32D-1DE3-0141-9121-B848A4296C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47185"/>
            <a:ext cx="6133432" cy="5505189"/>
          </a:xfrm>
          <a:prstGeom prst="rect">
            <a:avLst/>
          </a:prstGeom>
        </p:spPr>
      </p:pic>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838200" y="365125"/>
            <a:ext cx="10515600" cy="549275"/>
          </a:xfrm>
        </p:spPr>
        <p:txBody>
          <a:bodyPr>
            <a:normAutofit/>
          </a:bodyPr>
          <a:lstStyle/>
          <a:p>
            <a:r>
              <a:rPr lang="en-US" sz="2400" b="1" dirty="0"/>
              <a:t>Bycatch in the groundfish fisheries</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sp>
        <p:nvSpPr>
          <p:cNvPr id="7" name="TextBox 6">
            <a:extLst>
              <a:ext uri="{FF2B5EF4-FFF2-40B4-BE49-F238E27FC236}">
                <a16:creationId xmlns:a16="http://schemas.microsoft.com/office/drawing/2014/main" id="{863D274E-D15E-814C-8F9E-E329AA77432D}"/>
              </a:ext>
            </a:extLst>
          </p:cNvPr>
          <p:cNvSpPr txBox="1"/>
          <p:nvPr/>
        </p:nvSpPr>
        <p:spPr>
          <a:xfrm>
            <a:off x="737992" y="1190351"/>
            <a:ext cx="1349087" cy="369332"/>
          </a:xfrm>
          <a:prstGeom prst="rect">
            <a:avLst/>
          </a:prstGeom>
          <a:noFill/>
        </p:spPr>
        <p:txBody>
          <a:bodyPr wrap="none" rtlCol="0">
            <a:spAutoFit/>
          </a:bodyPr>
          <a:lstStyle/>
          <a:p>
            <a:r>
              <a:rPr lang="en-US" dirty="0"/>
              <a:t>By gear type</a:t>
            </a:r>
          </a:p>
        </p:txBody>
      </p:sp>
      <p:sp>
        <p:nvSpPr>
          <p:cNvPr id="8" name="TextBox 7">
            <a:extLst>
              <a:ext uri="{FF2B5EF4-FFF2-40B4-BE49-F238E27FC236}">
                <a16:creationId xmlns:a16="http://schemas.microsoft.com/office/drawing/2014/main" id="{7B4ACD4C-86D9-ED45-8F70-A266E3AC4A44}"/>
              </a:ext>
            </a:extLst>
          </p:cNvPr>
          <p:cNvSpPr txBox="1"/>
          <p:nvPr/>
        </p:nvSpPr>
        <p:spPr>
          <a:xfrm>
            <a:off x="6522281" y="1167509"/>
            <a:ext cx="1760290" cy="369332"/>
          </a:xfrm>
          <a:prstGeom prst="rect">
            <a:avLst/>
          </a:prstGeom>
          <a:noFill/>
        </p:spPr>
        <p:txBody>
          <a:bodyPr wrap="none" rtlCol="0">
            <a:spAutoFit/>
          </a:bodyPr>
          <a:lstStyle/>
          <a:p>
            <a:r>
              <a:rPr lang="en-US" dirty="0"/>
              <a:t>By target species</a:t>
            </a:r>
          </a:p>
        </p:txBody>
      </p:sp>
    </p:spTree>
    <p:extLst>
      <p:ext uri="{BB962C8B-B14F-4D97-AF65-F5344CB8AC3E}">
        <p14:creationId xmlns:p14="http://schemas.microsoft.com/office/powerpoint/2010/main" val="216617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2E03B23-52A1-9845-9F11-0B190D048E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3353" y="19218"/>
            <a:ext cx="5577897" cy="6858000"/>
          </a:xfrm>
          <a:prstGeom prst="rect">
            <a:avLst/>
          </a:prstGeom>
        </p:spPr>
      </p:pic>
      <p:pic>
        <p:nvPicPr>
          <p:cNvPr id="14" name="Picture 13">
            <a:extLst>
              <a:ext uri="{FF2B5EF4-FFF2-40B4-BE49-F238E27FC236}">
                <a16:creationId xmlns:a16="http://schemas.microsoft.com/office/drawing/2014/main" id="{D8B38B14-D6BC-B54B-A7A3-0DC8D9A2B5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203" y="0"/>
            <a:ext cx="5580446" cy="6858000"/>
          </a:xfrm>
          <a:prstGeom prst="rect">
            <a:avLst/>
          </a:prstGeom>
        </p:spPr>
      </p:pic>
      <p:sp>
        <p:nvSpPr>
          <p:cNvPr id="4" name="Rectangle 3">
            <a:extLst>
              <a:ext uri="{FF2B5EF4-FFF2-40B4-BE49-F238E27FC236}">
                <a16:creationId xmlns:a16="http://schemas.microsoft.com/office/drawing/2014/main" id="{61E14737-82E1-544F-80E1-75E2C16C49AF}"/>
              </a:ext>
            </a:extLst>
          </p:cNvPr>
          <p:cNvSpPr/>
          <p:nvPr/>
        </p:nvSpPr>
        <p:spPr>
          <a:xfrm>
            <a:off x="5426048" y="849049"/>
            <a:ext cx="184731" cy="338554"/>
          </a:xfrm>
          <a:prstGeom prst="rect">
            <a:avLst/>
          </a:prstGeom>
        </p:spPr>
        <p:txBody>
          <a:bodyPr wrap="none">
            <a:spAutoFit/>
          </a:bodyPr>
          <a:lstStyle/>
          <a:p>
            <a:endParaRPr lang="en-US" sz="1600" dirty="0"/>
          </a:p>
        </p:txBody>
      </p:sp>
      <p:sp>
        <p:nvSpPr>
          <p:cNvPr id="7" name="TextBox 6">
            <a:extLst>
              <a:ext uri="{FF2B5EF4-FFF2-40B4-BE49-F238E27FC236}">
                <a16:creationId xmlns:a16="http://schemas.microsoft.com/office/drawing/2014/main" id="{EEFF6BC3-969B-1D4C-A3AE-620B3F9EF811}"/>
              </a:ext>
            </a:extLst>
          </p:cNvPr>
          <p:cNvSpPr txBox="1"/>
          <p:nvPr/>
        </p:nvSpPr>
        <p:spPr>
          <a:xfrm>
            <a:off x="5122818" y="-50104"/>
            <a:ext cx="1946367" cy="369332"/>
          </a:xfrm>
          <a:prstGeom prst="rect">
            <a:avLst/>
          </a:prstGeom>
          <a:noFill/>
        </p:spPr>
        <p:txBody>
          <a:bodyPr wrap="none" rtlCol="0">
            <a:spAutoFit/>
          </a:bodyPr>
          <a:lstStyle/>
          <a:p>
            <a:r>
              <a:rPr lang="en-US" dirty="0"/>
              <a:t>fixed gear fisheries</a:t>
            </a:r>
          </a:p>
        </p:txBody>
      </p:sp>
    </p:spTree>
    <p:extLst>
      <p:ext uri="{BB962C8B-B14F-4D97-AF65-F5344CB8AC3E}">
        <p14:creationId xmlns:p14="http://schemas.microsoft.com/office/powerpoint/2010/main" val="3131062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E14737-82E1-544F-80E1-75E2C16C49AF}"/>
              </a:ext>
            </a:extLst>
          </p:cNvPr>
          <p:cNvSpPr/>
          <p:nvPr/>
        </p:nvSpPr>
        <p:spPr>
          <a:xfrm>
            <a:off x="5426048" y="849049"/>
            <a:ext cx="184731" cy="338554"/>
          </a:xfrm>
          <a:prstGeom prst="rect">
            <a:avLst/>
          </a:prstGeom>
        </p:spPr>
        <p:txBody>
          <a:bodyPr wrap="none">
            <a:spAutoFit/>
          </a:bodyPr>
          <a:lstStyle/>
          <a:p>
            <a:endParaRPr lang="en-US" sz="1600" dirty="0"/>
          </a:p>
        </p:txBody>
      </p:sp>
      <p:pic>
        <p:nvPicPr>
          <p:cNvPr id="2" name="Picture 1">
            <a:extLst>
              <a:ext uri="{FF2B5EF4-FFF2-40B4-BE49-F238E27FC236}">
                <a16:creationId xmlns:a16="http://schemas.microsoft.com/office/drawing/2014/main" id="{D3EA6476-3B6E-974C-964C-0262E8C84B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086" y="0"/>
            <a:ext cx="5578596" cy="6858000"/>
          </a:xfrm>
          <a:prstGeom prst="rect">
            <a:avLst/>
          </a:prstGeom>
        </p:spPr>
      </p:pic>
      <p:pic>
        <p:nvPicPr>
          <p:cNvPr id="3" name="Picture 2">
            <a:extLst>
              <a:ext uri="{FF2B5EF4-FFF2-40B4-BE49-F238E27FC236}">
                <a16:creationId xmlns:a16="http://schemas.microsoft.com/office/drawing/2014/main" id="{54E8E96B-1AB9-AF44-AA8F-44BBACA2A2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0320" y="0"/>
            <a:ext cx="5559201" cy="6858000"/>
          </a:xfrm>
          <a:prstGeom prst="rect">
            <a:avLst/>
          </a:prstGeom>
        </p:spPr>
      </p:pic>
      <p:sp>
        <p:nvSpPr>
          <p:cNvPr id="6" name="TextBox 5">
            <a:extLst>
              <a:ext uri="{FF2B5EF4-FFF2-40B4-BE49-F238E27FC236}">
                <a16:creationId xmlns:a16="http://schemas.microsoft.com/office/drawing/2014/main" id="{36B97AD2-19E2-0B44-974C-73F9A0245DAD}"/>
              </a:ext>
            </a:extLst>
          </p:cNvPr>
          <p:cNvSpPr txBox="1"/>
          <p:nvPr/>
        </p:nvSpPr>
        <p:spPr>
          <a:xfrm>
            <a:off x="5343197" y="-50104"/>
            <a:ext cx="1505605" cy="369332"/>
          </a:xfrm>
          <a:prstGeom prst="rect">
            <a:avLst/>
          </a:prstGeom>
          <a:noFill/>
        </p:spPr>
        <p:txBody>
          <a:bodyPr wrap="none" rtlCol="0">
            <a:spAutoFit/>
          </a:bodyPr>
          <a:lstStyle/>
          <a:p>
            <a:r>
              <a:rPr lang="en-US" dirty="0"/>
              <a:t>trawl fisheries</a:t>
            </a:r>
          </a:p>
        </p:txBody>
      </p:sp>
    </p:spTree>
    <p:extLst>
      <p:ext uri="{BB962C8B-B14F-4D97-AF65-F5344CB8AC3E}">
        <p14:creationId xmlns:p14="http://schemas.microsoft.com/office/powerpoint/2010/main" val="469582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4264298" y="3154362"/>
            <a:ext cx="3663403" cy="549275"/>
          </a:xfrm>
        </p:spPr>
        <p:txBody>
          <a:bodyPr>
            <a:normAutofit/>
          </a:bodyPr>
          <a:lstStyle/>
          <a:p>
            <a:r>
              <a:rPr lang="en-US" sz="2400" b="1" dirty="0"/>
              <a:t>NMFS EBS Shelf Survey Data</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spTree>
    <p:extLst>
      <p:ext uri="{BB962C8B-B14F-4D97-AF65-F5344CB8AC3E}">
        <p14:creationId xmlns:p14="http://schemas.microsoft.com/office/powerpoint/2010/main" val="58616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225486" y="279680"/>
            <a:ext cx="2370826" cy="549275"/>
          </a:xfrm>
        </p:spPr>
        <p:txBody>
          <a:bodyPr>
            <a:normAutofit fontScale="90000"/>
          </a:bodyPr>
          <a:lstStyle/>
          <a:p>
            <a:r>
              <a:rPr lang="en-US" sz="2400" b="1" dirty="0"/>
              <a:t>NMFS EBS Shelf</a:t>
            </a:r>
            <a:br>
              <a:rPr lang="en-US" sz="2400" b="1" dirty="0"/>
            </a:br>
            <a:r>
              <a:rPr lang="en-US" sz="2400" b="1" dirty="0"/>
              <a:t>Survey Data</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pic>
        <p:nvPicPr>
          <p:cNvPr id="3" name="Picture 2">
            <a:extLst>
              <a:ext uri="{FF2B5EF4-FFF2-40B4-BE49-F238E27FC236}">
                <a16:creationId xmlns:a16="http://schemas.microsoft.com/office/drawing/2014/main" id="{3EC7F6C1-1CAB-B849-A2B4-E8D080B3C6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537" y="2648309"/>
            <a:ext cx="2922434" cy="1561381"/>
          </a:xfrm>
          <a:prstGeom prst="rect">
            <a:avLst/>
          </a:prstGeom>
        </p:spPr>
      </p:pic>
      <p:grpSp>
        <p:nvGrpSpPr>
          <p:cNvPr id="8" name="Group 7">
            <a:extLst>
              <a:ext uri="{FF2B5EF4-FFF2-40B4-BE49-F238E27FC236}">
                <a16:creationId xmlns:a16="http://schemas.microsoft.com/office/drawing/2014/main" id="{0650922E-FB14-314E-9A2B-A7C5DDABA9EE}"/>
              </a:ext>
            </a:extLst>
          </p:cNvPr>
          <p:cNvGrpSpPr/>
          <p:nvPr/>
        </p:nvGrpSpPr>
        <p:grpSpPr>
          <a:xfrm>
            <a:off x="3326711" y="279680"/>
            <a:ext cx="3124349" cy="6115806"/>
            <a:chOff x="3339237" y="0"/>
            <a:chExt cx="3124349" cy="6115806"/>
          </a:xfrm>
        </p:grpSpPr>
        <p:pic>
          <p:nvPicPr>
            <p:cNvPr id="6" name="Picture 5">
              <a:extLst>
                <a:ext uri="{FF2B5EF4-FFF2-40B4-BE49-F238E27FC236}">
                  <a16:creationId xmlns:a16="http://schemas.microsoft.com/office/drawing/2014/main" id="{3B137621-628D-1143-A03F-70393EFBFF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1763" y="0"/>
              <a:ext cx="3111823" cy="5561556"/>
            </a:xfrm>
            <a:prstGeom prst="rect">
              <a:avLst/>
            </a:prstGeom>
          </p:spPr>
        </p:pic>
        <p:pic>
          <p:nvPicPr>
            <p:cNvPr id="7" name="Picture 6">
              <a:extLst>
                <a:ext uri="{FF2B5EF4-FFF2-40B4-BE49-F238E27FC236}">
                  <a16:creationId xmlns:a16="http://schemas.microsoft.com/office/drawing/2014/main" id="{B747B65A-EE43-1149-80B3-0159EACE5F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237" y="5600804"/>
              <a:ext cx="3108960" cy="515002"/>
            </a:xfrm>
            <a:prstGeom prst="rect">
              <a:avLst/>
            </a:prstGeom>
          </p:spPr>
        </p:pic>
      </p:grpSp>
      <p:pic>
        <p:nvPicPr>
          <p:cNvPr id="9" name="Picture 8">
            <a:extLst>
              <a:ext uri="{FF2B5EF4-FFF2-40B4-BE49-F238E27FC236}">
                <a16:creationId xmlns:a16="http://schemas.microsoft.com/office/drawing/2014/main" id="{C723C5C0-BAA1-3446-BE7B-D0560B40A8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3326" y="279679"/>
            <a:ext cx="4397538" cy="5559552"/>
          </a:xfrm>
          <a:prstGeom prst="rect">
            <a:avLst/>
          </a:prstGeom>
        </p:spPr>
      </p:pic>
      <p:pic>
        <p:nvPicPr>
          <p:cNvPr id="12" name="Picture 11">
            <a:extLst>
              <a:ext uri="{FF2B5EF4-FFF2-40B4-BE49-F238E27FC236}">
                <a16:creationId xmlns:a16="http://schemas.microsoft.com/office/drawing/2014/main" id="{995A645F-327D-E24F-B596-2D032C088E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35852" y="5862335"/>
            <a:ext cx="4398264" cy="520625"/>
          </a:xfrm>
          <a:prstGeom prst="rect">
            <a:avLst/>
          </a:prstGeom>
        </p:spPr>
      </p:pic>
    </p:spTree>
    <p:extLst>
      <p:ext uri="{BB962C8B-B14F-4D97-AF65-F5344CB8AC3E}">
        <p14:creationId xmlns:p14="http://schemas.microsoft.com/office/powerpoint/2010/main" val="56050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733E4-705F-1947-9D0B-E3A517E74C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57369" y="65944"/>
            <a:ext cx="8734631" cy="3429001"/>
          </a:xfrm>
          <a:prstGeom prst="rect">
            <a:avLst/>
          </a:prstGeom>
        </p:spPr>
      </p:pic>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838200" y="365125"/>
            <a:ext cx="10515600" cy="549275"/>
          </a:xfrm>
        </p:spPr>
        <p:txBody>
          <a:bodyPr>
            <a:normAutofit fontScale="90000"/>
          </a:bodyPr>
          <a:lstStyle/>
          <a:p>
            <a:r>
              <a:rPr lang="en-US" sz="2400" b="1" dirty="0"/>
              <a:t>Survey Abundance:</a:t>
            </a:r>
            <a:br>
              <a:rPr lang="en-US" sz="2400" b="1" dirty="0"/>
            </a:br>
            <a:r>
              <a:rPr lang="en-US" sz="2400" b="1" dirty="0"/>
              <a:t>Males</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pic>
        <p:nvPicPr>
          <p:cNvPr id="13" name="Picture 12">
            <a:extLst>
              <a:ext uri="{FF2B5EF4-FFF2-40B4-BE49-F238E27FC236}">
                <a16:creationId xmlns:a16="http://schemas.microsoft.com/office/drawing/2014/main" id="{02845588-EF7B-454F-B246-855FF9792D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8831" y="279313"/>
            <a:ext cx="4491316" cy="457200"/>
          </a:xfrm>
          <a:prstGeom prst="rect">
            <a:avLst/>
          </a:prstGeom>
        </p:spPr>
      </p:pic>
      <p:pic>
        <p:nvPicPr>
          <p:cNvPr id="14" name="Picture 13">
            <a:extLst>
              <a:ext uri="{FF2B5EF4-FFF2-40B4-BE49-F238E27FC236}">
                <a16:creationId xmlns:a16="http://schemas.microsoft.com/office/drawing/2014/main" id="{BB982818-498E-6C46-8E72-EDB1367D2C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8831" y="824935"/>
            <a:ext cx="2797444" cy="457200"/>
          </a:xfrm>
          <a:prstGeom prst="rect">
            <a:avLst/>
          </a:prstGeom>
        </p:spPr>
      </p:pic>
      <p:sp>
        <p:nvSpPr>
          <p:cNvPr id="8" name="TextBox 7">
            <a:extLst>
              <a:ext uri="{FF2B5EF4-FFF2-40B4-BE49-F238E27FC236}">
                <a16:creationId xmlns:a16="http://schemas.microsoft.com/office/drawing/2014/main" id="{2D7BD248-4980-6D4A-BC1F-D089CE54DFB2}"/>
              </a:ext>
            </a:extLst>
          </p:cNvPr>
          <p:cNvSpPr txBox="1"/>
          <p:nvPr/>
        </p:nvSpPr>
        <p:spPr>
          <a:xfrm>
            <a:off x="235418" y="3105834"/>
            <a:ext cx="3324756" cy="646331"/>
          </a:xfrm>
          <a:prstGeom prst="rect">
            <a:avLst/>
          </a:prstGeom>
          <a:noFill/>
        </p:spPr>
        <p:txBody>
          <a:bodyPr wrap="none" rtlCol="0">
            <a:spAutoFit/>
          </a:bodyPr>
          <a:lstStyle/>
          <a:p>
            <a:r>
              <a:rPr lang="en-US" dirty="0"/>
              <a:t>Note: annual values are </a:t>
            </a:r>
          </a:p>
          <a:p>
            <a:r>
              <a:rPr lang="en-US" dirty="0"/>
              <a:t>slightly offset to improve visibility</a:t>
            </a:r>
          </a:p>
        </p:txBody>
      </p:sp>
      <p:pic>
        <p:nvPicPr>
          <p:cNvPr id="5" name="Picture 4">
            <a:extLst>
              <a:ext uri="{FF2B5EF4-FFF2-40B4-BE49-F238E27FC236}">
                <a16:creationId xmlns:a16="http://schemas.microsoft.com/office/drawing/2014/main" id="{BF61120B-146B-7A4E-92AC-DF49791437F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57369" y="3429000"/>
            <a:ext cx="8734631" cy="3429001"/>
          </a:xfrm>
          <a:prstGeom prst="rect">
            <a:avLst/>
          </a:prstGeom>
        </p:spPr>
      </p:pic>
    </p:spTree>
    <p:extLst>
      <p:ext uri="{BB962C8B-B14F-4D97-AF65-F5344CB8AC3E}">
        <p14:creationId xmlns:p14="http://schemas.microsoft.com/office/powerpoint/2010/main" val="2874696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3A6CC7-E380-6F44-8FB2-002411EC93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04381" y="0"/>
            <a:ext cx="9043813" cy="3429000"/>
          </a:xfrm>
          <a:prstGeom prst="rect">
            <a:avLst/>
          </a:prstGeom>
        </p:spPr>
      </p:pic>
      <p:pic>
        <p:nvPicPr>
          <p:cNvPr id="7" name="Picture 6">
            <a:extLst>
              <a:ext uri="{FF2B5EF4-FFF2-40B4-BE49-F238E27FC236}">
                <a16:creationId xmlns:a16="http://schemas.microsoft.com/office/drawing/2014/main" id="{7F3575BF-0EED-6F41-9000-1127EC10B6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04381" y="3377297"/>
            <a:ext cx="9043813" cy="3480703"/>
          </a:xfrm>
          <a:prstGeom prst="rect">
            <a:avLst/>
          </a:prstGeom>
        </p:spPr>
      </p:pic>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838200" y="365125"/>
            <a:ext cx="10515600" cy="549275"/>
          </a:xfrm>
        </p:spPr>
        <p:txBody>
          <a:bodyPr>
            <a:normAutofit fontScale="90000"/>
          </a:bodyPr>
          <a:lstStyle/>
          <a:p>
            <a:r>
              <a:rPr lang="en-US" sz="2400" b="1" dirty="0"/>
              <a:t>Survey Biomass:</a:t>
            </a:r>
            <a:br>
              <a:rPr lang="en-US" sz="2400" b="1" dirty="0"/>
            </a:br>
            <a:r>
              <a:rPr lang="en-US" sz="2400" b="1" dirty="0"/>
              <a:t>Males</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pic>
        <p:nvPicPr>
          <p:cNvPr id="13" name="Picture 12">
            <a:extLst>
              <a:ext uri="{FF2B5EF4-FFF2-40B4-BE49-F238E27FC236}">
                <a16:creationId xmlns:a16="http://schemas.microsoft.com/office/drawing/2014/main" id="{02845588-EF7B-454F-B246-855FF9792D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9681" y="58956"/>
            <a:ext cx="4491316" cy="457200"/>
          </a:xfrm>
          <a:prstGeom prst="rect">
            <a:avLst/>
          </a:prstGeom>
        </p:spPr>
      </p:pic>
      <p:pic>
        <p:nvPicPr>
          <p:cNvPr id="14" name="Picture 13">
            <a:extLst>
              <a:ext uri="{FF2B5EF4-FFF2-40B4-BE49-F238E27FC236}">
                <a16:creationId xmlns:a16="http://schemas.microsoft.com/office/drawing/2014/main" id="{BB982818-498E-6C46-8E72-EDB1367D2C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61392" y="546210"/>
            <a:ext cx="2797444" cy="457200"/>
          </a:xfrm>
          <a:prstGeom prst="rect">
            <a:avLst/>
          </a:prstGeom>
        </p:spPr>
      </p:pic>
      <p:sp>
        <p:nvSpPr>
          <p:cNvPr id="8" name="TextBox 7">
            <a:extLst>
              <a:ext uri="{FF2B5EF4-FFF2-40B4-BE49-F238E27FC236}">
                <a16:creationId xmlns:a16="http://schemas.microsoft.com/office/drawing/2014/main" id="{E1EA03BC-CE40-504E-B002-ADE776CB49CC}"/>
              </a:ext>
            </a:extLst>
          </p:cNvPr>
          <p:cNvSpPr txBox="1"/>
          <p:nvPr/>
        </p:nvSpPr>
        <p:spPr>
          <a:xfrm>
            <a:off x="299954" y="3083880"/>
            <a:ext cx="3324756" cy="646331"/>
          </a:xfrm>
          <a:prstGeom prst="rect">
            <a:avLst/>
          </a:prstGeom>
          <a:noFill/>
        </p:spPr>
        <p:txBody>
          <a:bodyPr wrap="none" rtlCol="0">
            <a:spAutoFit/>
          </a:bodyPr>
          <a:lstStyle/>
          <a:p>
            <a:r>
              <a:rPr lang="en-US" dirty="0"/>
              <a:t>Note: annual values are </a:t>
            </a:r>
          </a:p>
          <a:p>
            <a:r>
              <a:rPr lang="en-US" dirty="0"/>
              <a:t>slightly offset to improve visibility</a:t>
            </a:r>
          </a:p>
        </p:txBody>
      </p:sp>
    </p:spTree>
    <p:extLst>
      <p:ext uri="{BB962C8B-B14F-4D97-AF65-F5344CB8AC3E}">
        <p14:creationId xmlns:p14="http://schemas.microsoft.com/office/powerpoint/2010/main" val="895960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8FBD4D-E016-4243-B184-463F3DAF8C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58895" y="3361917"/>
            <a:ext cx="8833104" cy="3496083"/>
          </a:xfrm>
          <a:prstGeom prst="rect">
            <a:avLst/>
          </a:prstGeom>
        </p:spPr>
      </p:pic>
      <p:pic>
        <p:nvPicPr>
          <p:cNvPr id="9" name="Picture 8">
            <a:extLst>
              <a:ext uri="{FF2B5EF4-FFF2-40B4-BE49-F238E27FC236}">
                <a16:creationId xmlns:a16="http://schemas.microsoft.com/office/drawing/2014/main" id="{6A21254D-9AA6-3147-B2CF-59C2922767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58895" y="-13324"/>
            <a:ext cx="8833104" cy="3437883"/>
          </a:xfrm>
          <a:prstGeom prst="rect">
            <a:avLst/>
          </a:prstGeom>
        </p:spPr>
      </p:pic>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838200" y="365125"/>
            <a:ext cx="10515600" cy="549275"/>
          </a:xfrm>
        </p:spPr>
        <p:txBody>
          <a:bodyPr>
            <a:normAutofit fontScale="90000"/>
          </a:bodyPr>
          <a:lstStyle/>
          <a:p>
            <a:r>
              <a:rPr lang="en-US" sz="2400" b="1" dirty="0"/>
              <a:t>Survey Abundance:</a:t>
            </a:r>
            <a:br>
              <a:rPr lang="en-US" sz="2400" b="1" dirty="0"/>
            </a:br>
            <a:r>
              <a:rPr lang="en-US" sz="2400" b="1" dirty="0"/>
              <a:t>Females</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pic>
        <p:nvPicPr>
          <p:cNvPr id="8" name="Picture 7">
            <a:extLst>
              <a:ext uri="{FF2B5EF4-FFF2-40B4-BE49-F238E27FC236}">
                <a16:creationId xmlns:a16="http://schemas.microsoft.com/office/drawing/2014/main" id="{D9DA3003-0D5F-0B46-8A25-3657604F04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7856" y="427788"/>
            <a:ext cx="4302715" cy="401167"/>
          </a:xfrm>
          <a:prstGeom prst="rect">
            <a:avLst/>
          </a:prstGeom>
        </p:spPr>
      </p:pic>
      <p:sp>
        <p:nvSpPr>
          <p:cNvPr id="7" name="TextBox 6">
            <a:extLst>
              <a:ext uri="{FF2B5EF4-FFF2-40B4-BE49-F238E27FC236}">
                <a16:creationId xmlns:a16="http://schemas.microsoft.com/office/drawing/2014/main" id="{BDD56A4E-758D-9745-B820-8D0B8D1081DC}"/>
              </a:ext>
            </a:extLst>
          </p:cNvPr>
          <p:cNvSpPr txBox="1"/>
          <p:nvPr/>
        </p:nvSpPr>
        <p:spPr>
          <a:xfrm>
            <a:off x="124541" y="2782669"/>
            <a:ext cx="3324756" cy="646331"/>
          </a:xfrm>
          <a:prstGeom prst="rect">
            <a:avLst/>
          </a:prstGeom>
          <a:noFill/>
        </p:spPr>
        <p:txBody>
          <a:bodyPr wrap="none" rtlCol="0">
            <a:spAutoFit/>
          </a:bodyPr>
          <a:lstStyle/>
          <a:p>
            <a:r>
              <a:rPr lang="en-US" dirty="0"/>
              <a:t>Note: annual values are </a:t>
            </a:r>
          </a:p>
          <a:p>
            <a:r>
              <a:rPr lang="en-US" dirty="0"/>
              <a:t>slightly offset to improve visibility</a:t>
            </a:r>
          </a:p>
        </p:txBody>
      </p:sp>
    </p:spTree>
    <p:extLst>
      <p:ext uri="{BB962C8B-B14F-4D97-AF65-F5344CB8AC3E}">
        <p14:creationId xmlns:p14="http://schemas.microsoft.com/office/powerpoint/2010/main" val="3414346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AD350F-37E4-A34F-B179-E17BD71B1A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56974" y="-13090"/>
            <a:ext cx="8835025" cy="3401603"/>
          </a:xfrm>
          <a:prstGeom prst="rect">
            <a:avLst/>
          </a:prstGeom>
        </p:spPr>
      </p:pic>
      <p:pic>
        <p:nvPicPr>
          <p:cNvPr id="9" name="Picture 8">
            <a:extLst>
              <a:ext uri="{FF2B5EF4-FFF2-40B4-BE49-F238E27FC236}">
                <a16:creationId xmlns:a16="http://schemas.microsoft.com/office/drawing/2014/main" id="{893DEE5C-4CC6-254B-8FC2-2EDC0092AB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56974" y="3388513"/>
            <a:ext cx="8833104" cy="3400865"/>
          </a:xfrm>
          <a:prstGeom prst="rect">
            <a:avLst/>
          </a:prstGeom>
        </p:spPr>
      </p:pic>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838200" y="365125"/>
            <a:ext cx="10515600" cy="549275"/>
          </a:xfrm>
        </p:spPr>
        <p:txBody>
          <a:bodyPr>
            <a:normAutofit fontScale="90000"/>
          </a:bodyPr>
          <a:lstStyle/>
          <a:p>
            <a:r>
              <a:rPr lang="en-US" sz="2400" b="1" dirty="0"/>
              <a:t>Survey Biomass:</a:t>
            </a:r>
            <a:br>
              <a:rPr lang="en-US" sz="2400" b="1" dirty="0"/>
            </a:br>
            <a:r>
              <a:rPr lang="en-US" sz="2400" b="1" dirty="0"/>
              <a:t>Females</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pic>
        <p:nvPicPr>
          <p:cNvPr id="8" name="Picture 7">
            <a:extLst>
              <a:ext uri="{FF2B5EF4-FFF2-40B4-BE49-F238E27FC236}">
                <a16:creationId xmlns:a16="http://schemas.microsoft.com/office/drawing/2014/main" id="{D9DA3003-0D5F-0B46-8A25-3657604F04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4346" y="439204"/>
            <a:ext cx="4302715" cy="401167"/>
          </a:xfrm>
          <a:prstGeom prst="rect">
            <a:avLst/>
          </a:prstGeom>
        </p:spPr>
      </p:pic>
      <p:sp>
        <p:nvSpPr>
          <p:cNvPr id="5" name="TextBox 4">
            <a:extLst>
              <a:ext uri="{FF2B5EF4-FFF2-40B4-BE49-F238E27FC236}">
                <a16:creationId xmlns:a16="http://schemas.microsoft.com/office/drawing/2014/main" id="{E9E34A06-E00C-4A4B-AD66-2E81E7B97306}"/>
              </a:ext>
            </a:extLst>
          </p:cNvPr>
          <p:cNvSpPr txBox="1"/>
          <p:nvPr/>
        </p:nvSpPr>
        <p:spPr>
          <a:xfrm>
            <a:off x="32218" y="2742182"/>
            <a:ext cx="3324756" cy="646331"/>
          </a:xfrm>
          <a:prstGeom prst="rect">
            <a:avLst/>
          </a:prstGeom>
          <a:noFill/>
        </p:spPr>
        <p:txBody>
          <a:bodyPr wrap="none" rtlCol="0">
            <a:spAutoFit/>
          </a:bodyPr>
          <a:lstStyle/>
          <a:p>
            <a:r>
              <a:rPr lang="en-US" dirty="0"/>
              <a:t>Note: annual values are </a:t>
            </a:r>
          </a:p>
          <a:p>
            <a:r>
              <a:rPr lang="en-US" dirty="0"/>
              <a:t>slightly offset to improve visibility</a:t>
            </a:r>
          </a:p>
        </p:txBody>
      </p:sp>
    </p:spTree>
    <p:extLst>
      <p:ext uri="{BB962C8B-B14F-4D97-AF65-F5344CB8AC3E}">
        <p14:creationId xmlns:p14="http://schemas.microsoft.com/office/powerpoint/2010/main" val="814362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0AD231-569C-374A-8E3B-8F110A3DAD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4645" y="828955"/>
            <a:ext cx="7005037" cy="6029046"/>
          </a:xfrm>
          <a:prstGeom prst="rect">
            <a:avLst/>
          </a:prstGeom>
        </p:spPr>
      </p:pic>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225486" y="279680"/>
            <a:ext cx="2370826" cy="549275"/>
          </a:xfrm>
        </p:spPr>
        <p:txBody>
          <a:bodyPr>
            <a:normAutofit/>
          </a:bodyPr>
          <a:lstStyle/>
          <a:p>
            <a:r>
              <a:rPr lang="en-US" sz="2400" b="1" dirty="0"/>
              <a:t>Size compositions</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pic>
        <p:nvPicPr>
          <p:cNvPr id="8" name="Picture 7">
            <a:extLst>
              <a:ext uri="{FF2B5EF4-FFF2-40B4-BE49-F238E27FC236}">
                <a16:creationId xmlns:a16="http://schemas.microsoft.com/office/drawing/2014/main" id="{D752DB97-6314-4749-AA12-E23864ED69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28955"/>
            <a:ext cx="5887233" cy="6029045"/>
          </a:xfrm>
          <a:prstGeom prst="rect">
            <a:avLst/>
          </a:prstGeom>
        </p:spPr>
      </p:pic>
      <p:pic>
        <p:nvPicPr>
          <p:cNvPr id="10" name="Picture 9">
            <a:extLst>
              <a:ext uri="{FF2B5EF4-FFF2-40B4-BE49-F238E27FC236}">
                <a16:creationId xmlns:a16="http://schemas.microsoft.com/office/drawing/2014/main" id="{99B01A56-119C-8B42-8C6D-DDFA39B851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59057" y="1903957"/>
            <a:ext cx="1006368" cy="3482235"/>
          </a:xfrm>
          <a:prstGeom prst="rect">
            <a:avLst/>
          </a:prstGeom>
        </p:spPr>
      </p:pic>
    </p:spTree>
    <p:extLst>
      <p:ext uri="{BB962C8B-B14F-4D97-AF65-F5344CB8AC3E}">
        <p14:creationId xmlns:p14="http://schemas.microsoft.com/office/powerpoint/2010/main" val="570217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838200" y="365125"/>
            <a:ext cx="10515600" cy="549275"/>
          </a:xfrm>
        </p:spPr>
        <p:txBody>
          <a:bodyPr>
            <a:normAutofit/>
          </a:bodyPr>
          <a:lstStyle/>
          <a:p>
            <a:r>
              <a:rPr lang="en-US" sz="2400" b="1" dirty="0">
                <a:solidFill>
                  <a:prstClr val="black"/>
                </a:solidFill>
              </a:rPr>
              <a:t>Overview</a:t>
            </a:r>
            <a:endParaRPr lang="en-US" sz="1600" b="1" dirty="0"/>
          </a:p>
        </p:txBody>
      </p:sp>
      <p:sp>
        <p:nvSpPr>
          <p:cNvPr id="3" name="Content Placeholder 2">
            <a:extLst>
              <a:ext uri="{FF2B5EF4-FFF2-40B4-BE49-F238E27FC236}">
                <a16:creationId xmlns:a16="http://schemas.microsoft.com/office/drawing/2014/main" id="{B3A53E2A-1752-D244-8F19-84C42AC5B812}"/>
              </a:ext>
            </a:extLst>
          </p:cNvPr>
          <p:cNvSpPr>
            <a:spLocks noGrp="1"/>
          </p:cNvSpPr>
          <p:nvPr>
            <p:ph idx="1"/>
          </p:nvPr>
        </p:nvSpPr>
        <p:spPr>
          <a:xfrm>
            <a:off x="838200" y="4336737"/>
            <a:ext cx="10753165" cy="1937561"/>
          </a:xfrm>
        </p:spPr>
        <p:txBody>
          <a:bodyPr>
            <a:noAutofit/>
          </a:bodyPr>
          <a:lstStyle/>
          <a:p>
            <a:r>
              <a:rPr lang="en-US" sz="2400" dirty="0"/>
              <a:t>Responses to recent CPT/SSC comments</a:t>
            </a:r>
          </a:p>
          <a:p>
            <a:r>
              <a:rPr lang="en-US" sz="2400" dirty="0"/>
              <a:t>Fishery data</a:t>
            </a:r>
          </a:p>
          <a:p>
            <a:r>
              <a:rPr lang="en-US" sz="2400" dirty="0"/>
              <a:t>NMFS survey data</a:t>
            </a:r>
          </a:p>
          <a:p>
            <a:r>
              <a:rPr lang="en-US" sz="2400" dirty="0"/>
              <a:t>Status determination</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sp>
        <p:nvSpPr>
          <p:cNvPr id="5" name="Content Placeholder 2">
            <a:extLst>
              <a:ext uri="{FF2B5EF4-FFF2-40B4-BE49-F238E27FC236}">
                <a16:creationId xmlns:a16="http://schemas.microsoft.com/office/drawing/2014/main" id="{32AA382D-E2CB-594B-8D3D-83EBF3E3452F}"/>
              </a:ext>
            </a:extLst>
          </p:cNvPr>
          <p:cNvSpPr txBox="1">
            <a:spLocks/>
          </p:cNvSpPr>
          <p:nvPr/>
        </p:nvSpPr>
        <p:spPr>
          <a:xfrm>
            <a:off x="719417" y="985888"/>
            <a:ext cx="10753165" cy="1937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Biennial assessment schedule (last full assessment  2019)</a:t>
            </a:r>
          </a:p>
          <a:p>
            <a:r>
              <a:rPr lang="en-US" sz="2400" dirty="0"/>
              <a:t>Approach to status determination identical to that in 2019 (approved 2015)</a:t>
            </a:r>
          </a:p>
          <a:p>
            <a:r>
              <a:rPr lang="en-US" sz="2400" dirty="0"/>
              <a:t>Fishery data includes </a:t>
            </a:r>
          </a:p>
          <a:p>
            <a:pPr lvl="1"/>
            <a:r>
              <a:rPr lang="en-US" sz="2000" dirty="0"/>
              <a:t>2018/19, 2019/20 bycatch </a:t>
            </a:r>
          </a:p>
          <a:p>
            <a:pPr lvl="1"/>
            <a:r>
              <a:rPr lang="en-US" sz="2000" dirty="0"/>
              <a:t>2020/21 bycatch as of April 8, 2021</a:t>
            </a:r>
          </a:p>
          <a:p>
            <a:r>
              <a:rPr lang="en-US" sz="2400" dirty="0"/>
              <a:t>NMFS survey data to 2019 (no 2020 survey)</a:t>
            </a:r>
          </a:p>
          <a:p>
            <a:pPr lvl="1"/>
            <a:r>
              <a:rPr lang="en-US" sz="2000" dirty="0"/>
              <a:t>requires projecting survey MMB for 2020, 2021</a:t>
            </a:r>
          </a:p>
        </p:txBody>
      </p:sp>
      <p:sp>
        <p:nvSpPr>
          <p:cNvPr id="6" name="TextBox 5">
            <a:extLst>
              <a:ext uri="{FF2B5EF4-FFF2-40B4-BE49-F238E27FC236}">
                <a16:creationId xmlns:a16="http://schemas.microsoft.com/office/drawing/2014/main" id="{8F3E7690-F7BE-7A44-A37A-EC2927FBCDC1}"/>
              </a:ext>
            </a:extLst>
          </p:cNvPr>
          <p:cNvSpPr txBox="1"/>
          <p:nvPr/>
        </p:nvSpPr>
        <p:spPr>
          <a:xfrm>
            <a:off x="838200" y="3888012"/>
            <a:ext cx="952377" cy="461665"/>
          </a:xfrm>
          <a:prstGeom prst="rect">
            <a:avLst/>
          </a:prstGeom>
          <a:noFill/>
        </p:spPr>
        <p:txBody>
          <a:bodyPr wrap="none" rtlCol="0">
            <a:spAutoFit/>
          </a:bodyPr>
          <a:lstStyle/>
          <a:p>
            <a:r>
              <a:rPr lang="en-US" sz="2400" dirty="0"/>
              <a:t>Topics</a:t>
            </a:r>
            <a:endParaRPr lang="en-US" sz="2800" dirty="0"/>
          </a:p>
        </p:txBody>
      </p:sp>
    </p:spTree>
    <p:extLst>
      <p:ext uri="{BB962C8B-B14F-4D97-AF65-F5344CB8AC3E}">
        <p14:creationId xmlns:p14="http://schemas.microsoft.com/office/powerpoint/2010/main" val="1171231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3657600" y="3154362"/>
            <a:ext cx="4876800" cy="549275"/>
          </a:xfrm>
        </p:spPr>
        <p:txBody>
          <a:bodyPr>
            <a:normAutofit/>
          </a:bodyPr>
          <a:lstStyle/>
          <a:p>
            <a:r>
              <a:rPr lang="en-US" sz="2400" b="1" dirty="0"/>
              <a:t>Status Determination and OFL-setting</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spTree>
    <p:extLst>
      <p:ext uri="{BB962C8B-B14F-4D97-AF65-F5344CB8AC3E}">
        <p14:creationId xmlns:p14="http://schemas.microsoft.com/office/powerpoint/2010/main" val="4148797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838200" y="365125"/>
            <a:ext cx="10515600" cy="549275"/>
          </a:xfrm>
        </p:spPr>
        <p:txBody>
          <a:bodyPr>
            <a:normAutofit/>
          </a:bodyPr>
          <a:lstStyle/>
          <a:p>
            <a:r>
              <a:rPr lang="en-US" sz="2400" b="1" dirty="0"/>
              <a:t>Random effects model for ”smoothed” survey MMB </a:t>
            </a:r>
          </a:p>
        </p:txBody>
      </p:sp>
      <p:sp>
        <p:nvSpPr>
          <p:cNvPr id="4" name="Rectangle 3">
            <a:extLst>
              <a:ext uri="{FF2B5EF4-FFF2-40B4-BE49-F238E27FC236}">
                <a16:creationId xmlns:a16="http://schemas.microsoft.com/office/drawing/2014/main" id="{61E14737-82E1-544F-80E1-75E2C16C49AF}"/>
              </a:ext>
            </a:extLst>
          </p:cNvPr>
          <p:cNvSpPr/>
          <p:nvPr/>
        </p:nvSpPr>
        <p:spPr>
          <a:xfrm>
            <a:off x="931545" y="2274151"/>
            <a:ext cx="4735784" cy="400110"/>
          </a:xfrm>
          <a:prstGeom prst="rect">
            <a:avLst/>
          </a:prstGeom>
        </p:spPr>
        <p:txBody>
          <a:bodyPr wrap="none">
            <a:spAutoFit/>
          </a:bodyPr>
          <a:lstStyle/>
          <a:p>
            <a:r>
              <a:rPr lang="en-US" sz="2000" dirty="0"/>
              <a:t>Observation model (with observation error)</a:t>
            </a:r>
          </a:p>
        </p:txBody>
      </p:sp>
      <p:pic>
        <p:nvPicPr>
          <p:cNvPr id="3" name="Picture 2">
            <a:extLst>
              <a:ext uri="{FF2B5EF4-FFF2-40B4-BE49-F238E27FC236}">
                <a16:creationId xmlns:a16="http://schemas.microsoft.com/office/drawing/2014/main" id="{CE808243-636B-7046-B627-CC4E37343E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631339"/>
            <a:ext cx="8509000" cy="495300"/>
          </a:xfrm>
          <a:prstGeom prst="rect">
            <a:avLst/>
          </a:prstGeom>
        </p:spPr>
      </p:pic>
      <p:pic>
        <p:nvPicPr>
          <p:cNvPr id="5" name="Picture 4">
            <a:extLst>
              <a:ext uri="{FF2B5EF4-FFF2-40B4-BE49-F238E27FC236}">
                <a16:creationId xmlns:a16="http://schemas.microsoft.com/office/drawing/2014/main" id="{DDFEE9B2-B880-AE41-917D-A25E53DDFA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931" y="2660691"/>
            <a:ext cx="7696200" cy="558800"/>
          </a:xfrm>
          <a:prstGeom prst="rect">
            <a:avLst/>
          </a:prstGeom>
        </p:spPr>
      </p:pic>
      <p:pic>
        <p:nvPicPr>
          <p:cNvPr id="7" name="Picture 6">
            <a:extLst>
              <a:ext uri="{FF2B5EF4-FFF2-40B4-BE49-F238E27FC236}">
                <a16:creationId xmlns:a16="http://schemas.microsoft.com/office/drawing/2014/main" id="{C364EC6F-687F-2A45-B3CB-BD31B4665B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3914626"/>
            <a:ext cx="10196423" cy="916532"/>
          </a:xfrm>
          <a:prstGeom prst="rect">
            <a:avLst/>
          </a:prstGeom>
        </p:spPr>
      </p:pic>
      <p:sp>
        <p:nvSpPr>
          <p:cNvPr id="8" name="Rectangle 7">
            <a:extLst>
              <a:ext uri="{FF2B5EF4-FFF2-40B4-BE49-F238E27FC236}">
                <a16:creationId xmlns:a16="http://schemas.microsoft.com/office/drawing/2014/main" id="{F31B20E7-653B-8348-8614-5753505BF05F}"/>
              </a:ext>
            </a:extLst>
          </p:cNvPr>
          <p:cNvSpPr/>
          <p:nvPr/>
        </p:nvSpPr>
        <p:spPr>
          <a:xfrm>
            <a:off x="990600" y="1332940"/>
            <a:ext cx="4617674" cy="400110"/>
          </a:xfrm>
          <a:prstGeom prst="rect">
            <a:avLst/>
          </a:prstGeom>
        </p:spPr>
        <p:txBody>
          <a:bodyPr wrap="none">
            <a:spAutoFit/>
          </a:bodyPr>
          <a:lstStyle/>
          <a:p>
            <a:r>
              <a:rPr lang="en-US" sz="2000" dirty="0"/>
              <a:t>State transition model (with process error)</a:t>
            </a:r>
          </a:p>
        </p:txBody>
      </p:sp>
      <p:sp>
        <p:nvSpPr>
          <p:cNvPr id="9" name="Rectangle 8">
            <a:extLst>
              <a:ext uri="{FF2B5EF4-FFF2-40B4-BE49-F238E27FC236}">
                <a16:creationId xmlns:a16="http://schemas.microsoft.com/office/drawing/2014/main" id="{9D7D88E2-B328-AA45-839E-15583A8F9FD7}"/>
              </a:ext>
            </a:extLst>
          </p:cNvPr>
          <p:cNvSpPr/>
          <p:nvPr/>
        </p:nvSpPr>
        <p:spPr>
          <a:xfrm>
            <a:off x="990600" y="3638510"/>
            <a:ext cx="2602059" cy="400110"/>
          </a:xfrm>
          <a:prstGeom prst="rect">
            <a:avLst/>
          </a:prstGeom>
        </p:spPr>
        <p:txBody>
          <a:bodyPr wrap="none">
            <a:spAutoFit/>
          </a:bodyPr>
          <a:lstStyle/>
          <a:p>
            <a:r>
              <a:rPr lang="en-US" sz="2000" dirty="0"/>
              <a:t>Likelihood components</a:t>
            </a:r>
          </a:p>
        </p:txBody>
      </p:sp>
    </p:spTree>
    <p:extLst>
      <p:ext uri="{BB962C8B-B14F-4D97-AF65-F5344CB8AC3E}">
        <p14:creationId xmlns:p14="http://schemas.microsoft.com/office/powerpoint/2010/main" val="1639869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838200" y="365125"/>
            <a:ext cx="10515600" cy="549275"/>
          </a:xfrm>
        </p:spPr>
        <p:txBody>
          <a:bodyPr>
            <a:normAutofit/>
          </a:bodyPr>
          <a:lstStyle/>
          <a:p>
            <a:r>
              <a:rPr lang="en-US" sz="2400" b="1" dirty="0"/>
              <a:t>Smoothing results</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pic>
        <p:nvPicPr>
          <p:cNvPr id="8" name="Picture 7">
            <a:extLst>
              <a:ext uri="{FF2B5EF4-FFF2-40B4-BE49-F238E27FC236}">
                <a16:creationId xmlns:a16="http://schemas.microsoft.com/office/drawing/2014/main" id="{278BAD3E-5032-2348-88CF-3AE3FC18D1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0" y="0"/>
            <a:ext cx="6858000" cy="2286000"/>
          </a:xfrm>
          <a:prstGeom prst="rect">
            <a:avLst/>
          </a:prstGeom>
        </p:spPr>
      </p:pic>
      <p:pic>
        <p:nvPicPr>
          <p:cNvPr id="9" name="Picture 8">
            <a:extLst>
              <a:ext uri="{FF2B5EF4-FFF2-40B4-BE49-F238E27FC236}">
                <a16:creationId xmlns:a16="http://schemas.microsoft.com/office/drawing/2014/main" id="{36F6FE3B-5BED-3B4A-A321-FBBF98458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9586" y="2297391"/>
            <a:ext cx="7092414" cy="2286000"/>
          </a:xfrm>
          <a:prstGeom prst="rect">
            <a:avLst/>
          </a:prstGeom>
        </p:spPr>
      </p:pic>
      <p:pic>
        <p:nvPicPr>
          <p:cNvPr id="10" name="Picture 9">
            <a:extLst>
              <a:ext uri="{FF2B5EF4-FFF2-40B4-BE49-F238E27FC236}">
                <a16:creationId xmlns:a16="http://schemas.microsoft.com/office/drawing/2014/main" id="{B30A9E6E-4C99-4E48-A366-986B9279AD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4852" y="4594782"/>
            <a:ext cx="6997148" cy="2286000"/>
          </a:xfrm>
          <a:prstGeom prst="rect">
            <a:avLst/>
          </a:prstGeom>
        </p:spPr>
      </p:pic>
      <p:pic>
        <p:nvPicPr>
          <p:cNvPr id="11" name="Picture 10">
            <a:extLst>
              <a:ext uri="{FF2B5EF4-FFF2-40B4-BE49-F238E27FC236}">
                <a16:creationId xmlns:a16="http://schemas.microsoft.com/office/drawing/2014/main" id="{45F76E01-9684-C648-B9CD-DA4A7DFEC8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286000"/>
            <a:ext cx="4872625" cy="2060188"/>
          </a:xfrm>
          <a:prstGeom prst="rect">
            <a:avLst/>
          </a:prstGeom>
        </p:spPr>
      </p:pic>
      <p:sp>
        <p:nvSpPr>
          <p:cNvPr id="12" name="TextBox 11">
            <a:extLst>
              <a:ext uri="{FF2B5EF4-FFF2-40B4-BE49-F238E27FC236}">
                <a16:creationId xmlns:a16="http://schemas.microsoft.com/office/drawing/2014/main" id="{F2915BC3-4B96-7444-AD3B-A107DBFCF246}"/>
              </a:ext>
            </a:extLst>
          </p:cNvPr>
          <p:cNvSpPr txBox="1"/>
          <p:nvPr/>
        </p:nvSpPr>
        <p:spPr>
          <a:xfrm>
            <a:off x="1932808" y="4410116"/>
            <a:ext cx="1007007" cy="369332"/>
          </a:xfrm>
          <a:prstGeom prst="rect">
            <a:avLst/>
          </a:prstGeom>
          <a:noFill/>
        </p:spPr>
        <p:txBody>
          <a:bodyPr wrap="none" rtlCol="0">
            <a:spAutoFit/>
          </a:bodyPr>
          <a:lstStyle/>
          <a:p>
            <a:r>
              <a:rPr lang="en-US" dirty="0"/>
              <a:t>cv = 18%</a:t>
            </a:r>
          </a:p>
        </p:txBody>
      </p:sp>
    </p:spTree>
    <p:extLst>
      <p:ext uri="{BB962C8B-B14F-4D97-AF65-F5344CB8AC3E}">
        <p14:creationId xmlns:p14="http://schemas.microsoft.com/office/powerpoint/2010/main" val="3502414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838200" y="365125"/>
            <a:ext cx="10515600" cy="549275"/>
          </a:xfrm>
        </p:spPr>
        <p:txBody>
          <a:bodyPr>
            <a:normAutofit/>
          </a:bodyPr>
          <a:lstStyle/>
          <a:p>
            <a:r>
              <a:rPr lang="en-US" sz="2400" b="1" dirty="0"/>
              <a:t>MCMC Analysis</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pic>
        <p:nvPicPr>
          <p:cNvPr id="3" name="Picture 2">
            <a:extLst>
              <a:ext uri="{FF2B5EF4-FFF2-40B4-BE49-F238E27FC236}">
                <a16:creationId xmlns:a16="http://schemas.microsoft.com/office/drawing/2014/main" id="{24B74617-2E8F-8C48-853B-F318E0E6C5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2660" y="0"/>
            <a:ext cx="6254594" cy="6858000"/>
          </a:xfrm>
          <a:prstGeom prst="rect">
            <a:avLst/>
          </a:prstGeom>
        </p:spPr>
      </p:pic>
      <p:sp>
        <p:nvSpPr>
          <p:cNvPr id="5" name="TextBox 4">
            <a:extLst>
              <a:ext uri="{FF2B5EF4-FFF2-40B4-BE49-F238E27FC236}">
                <a16:creationId xmlns:a16="http://schemas.microsoft.com/office/drawing/2014/main" id="{22851386-957A-E84B-9E11-0D96E307FD5E}"/>
              </a:ext>
            </a:extLst>
          </p:cNvPr>
          <p:cNvSpPr txBox="1"/>
          <p:nvPr/>
        </p:nvSpPr>
        <p:spPr>
          <a:xfrm>
            <a:off x="701458" y="2613392"/>
            <a:ext cx="3595856" cy="1938992"/>
          </a:xfrm>
          <a:prstGeom prst="rect">
            <a:avLst/>
          </a:prstGeom>
          <a:noFill/>
        </p:spPr>
        <p:txBody>
          <a:bodyPr wrap="none" rtlCol="0">
            <a:spAutoFit/>
          </a:bodyPr>
          <a:lstStyle/>
          <a:p>
            <a:pPr marL="285750" indent="-285750">
              <a:buFont typeface="Arial" panose="020B0604020202020204" pitchFamily="34" charset="0"/>
              <a:buChar char="•"/>
            </a:pPr>
            <a:r>
              <a:rPr lang="en-US" sz="2000" dirty="0"/>
              <a:t>used R package </a:t>
            </a:r>
            <a:r>
              <a:rPr lang="en-US" sz="2000" dirty="0" err="1"/>
              <a:t>adnuts</a:t>
            </a:r>
            <a:endParaRPr lang="en-US" sz="2000" dirty="0"/>
          </a:p>
          <a:p>
            <a:pPr marL="742950" lvl="1" indent="-285750">
              <a:buFont typeface="Arial" panose="020B0604020202020204" pitchFamily="34" charset="0"/>
              <a:buChar char="•"/>
            </a:pPr>
            <a:r>
              <a:rPr lang="en-US" sz="2000" dirty="0"/>
              <a:t>No U-Turn Sampler</a:t>
            </a:r>
          </a:p>
          <a:p>
            <a:pPr marL="285750" indent="-285750">
              <a:buFont typeface="Arial" panose="020B0604020202020204" pitchFamily="34" charset="0"/>
              <a:buChar char="•"/>
            </a:pPr>
            <a:r>
              <a:rPr lang="en-US" sz="2000" dirty="0"/>
              <a:t>7 chains</a:t>
            </a:r>
          </a:p>
          <a:p>
            <a:pPr marL="742950" lvl="1" indent="-285750">
              <a:buFont typeface="Arial" panose="020B0604020202020204" pitchFamily="34" charset="0"/>
              <a:buChar char="•"/>
            </a:pPr>
            <a:r>
              <a:rPr lang="en-US" sz="2000" dirty="0"/>
              <a:t>samples : 80,000 samples</a:t>
            </a:r>
          </a:p>
          <a:p>
            <a:pPr marL="742950" lvl="1" indent="-285750">
              <a:buFont typeface="Arial" panose="020B0604020202020204" pitchFamily="34" charset="0"/>
              <a:buChar char="•"/>
            </a:pPr>
            <a:r>
              <a:rPr lang="en-US" sz="2000" dirty="0"/>
              <a:t>burn-in  : 20,000</a:t>
            </a:r>
          </a:p>
          <a:p>
            <a:pPr marL="742950" lvl="1" indent="-285750">
              <a:buFont typeface="Arial" panose="020B0604020202020204" pitchFamily="34" charset="0"/>
              <a:buChar char="•"/>
            </a:pPr>
            <a:r>
              <a:rPr lang="en-US" sz="2000" dirty="0"/>
              <a:t>thinning : 20</a:t>
            </a:r>
          </a:p>
        </p:txBody>
      </p:sp>
    </p:spTree>
    <p:extLst>
      <p:ext uri="{BB962C8B-B14F-4D97-AF65-F5344CB8AC3E}">
        <p14:creationId xmlns:p14="http://schemas.microsoft.com/office/powerpoint/2010/main" val="74242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838200" y="365125"/>
            <a:ext cx="10515600" cy="549275"/>
          </a:xfrm>
        </p:spPr>
        <p:txBody>
          <a:bodyPr>
            <a:normAutofit/>
          </a:bodyPr>
          <a:lstStyle/>
          <a:p>
            <a:r>
              <a:rPr lang="en-US" sz="2400" b="1" dirty="0"/>
              <a:t>Historical MMB-at-mating calculations</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pic>
        <p:nvPicPr>
          <p:cNvPr id="3" name="Picture 2">
            <a:extLst>
              <a:ext uri="{FF2B5EF4-FFF2-40B4-BE49-F238E27FC236}">
                <a16:creationId xmlns:a16="http://schemas.microsoft.com/office/drawing/2014/main" id="{A876B2A9-496B-164F-9263-659A2307C6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579" y="1386778"/>
            <a:ext cx="3263151" cy="625810"/>
          </a:xfrm>
          <a:prstGeom prst="rect">
            <a:avLst/>
          </a:prstGeom>
        </p:spPr>
      </p:pic>
      <p:pic>
        <p:nvPicPr>
          <p:cNvPr id="7" name="Picture 6">
            <a:extLst>
              <a:ext uri="{FF2B5EF4-FFF2-40B4-BE49-F238E27FC236}">
                <a16:creationId xmlns:a16="http://schemas.microsoft.com/office/drawing/2014/main" id="{EEC2914E-C442-D24E-8E50-03ACADF737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79" y="2116417"/>
            <a:ext cx="5723528" cy="1115121"/>
          </a:xfrm>
          <a:prstGeom prst="rect">
            <a:avLst/>
          </a:prstGeom>
        </p:spPr>
      </p:pic>
      <p:pic>
        <p:nvPicPr>
          <p:cNvPr id="15" name="Picture 14">
            <a:extLst>
              <a:ext uri="{FF2B5EF4-FFF2-40B4-BE49-F238E27FC236}">
                <a16:creationId xmlns:a16="http://schemas.microsoft.com/office/drawing/2014/main" id="{515B61A8-1F2A-624F-908D-83E732A3F8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833" y="3831750"/>
            <a:ext cx="4580625" cy="2661125"/>
          </a:xfrm>
          <a:prstGeom prst="rect">
            <a:avLst/>
          </a:prstGeom>
        </p:spPr>
      </p:pic>
      <p:pic>
        <p:nvPicPr>
          <p:cNvPr id="16" name="Picture 15">
            <a:extLst>
              <a:ext uri="{FF2B5EF4-FFF2-40B4-BE49-F238E27FC236}">
                <a16:creationId xmlns:a16="http://schemas.microsoft.com/office/drawing/2014/main" id="{05F49B47-B6BE-FA46-8E7D-0461A638C5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68472" y="293174"/>
            <a:ext cx="5723528" cy="2849963"/>
          </a:xfrm>
          <a:prstGeom prst="rect">
            <a:avLst/>
          </a:prstGeom>
        </p:spPr>
      </p:pic>
      <p:pic>
        <p:nvPicPr>
          <p:cNvPr id="17" name="Picture 16">
            <a:extLst>
              <a:ext uri="{FF2B5EF4-FFF2-40B4-BE49-F238E27FC236}">
                <a16:creationId xmlns:a16="http://schemas.microsoft.com/office/drawing/2014/main" id="{2446B84E-B179-E74C-98B1-DFE2A4BDAAA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47433" y="3428999"/>
            <a:ext cx="5565606" cy="2849964"/>
          </a:xfrm>
          <a:prstGeom prst="rect">
            <a:avLst/>
          </a:prstGeom>
        </p:spPr>
      </p:pic>
      <p:cxnSp>
        <p:nvCxnSpPr>
          <p:cNvPr id="6" name="Straight Arrow Connector 5">
            <a:extLst>
              <a:ext uri="{FF2B5EF4-FFF2-40B4-BE49-F238E27FC236}">
                <a16:creationId xmlns:a16="http://schemas.microsoft.com/office/drawing/2014/main" id="{7B030942-B152-FF47-BDD1-AE6A1D6877C0}"/>
              </a:ext>
            </a:extLst>
          </p:cNvPr>
          <p:cNvCxnSpPr>
            <a:stCxn id="15" idx="0"/>
          </p:cNvCxnSpPr>
          <p:nvPr/>
        </p:nvCxnSpPr>
        <p:spPr>
          <a:xfrm flipV="1">
            <a:off x="3018146" y="3025588"/>
            <a:ext cx="437748" cy="806162"/>
          </a:xfrm>
          <a:prstGeom prst="straightConnector1">
            <a:avLst/>
          </a:prstGeom>
          <a:ln w="508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CA3173FD-9B56-7444-BB7A-53660076B72E}"/>
              </a:ext>
            </a:extLst>
          </p:cNvPr>
          <p:cNvCxnSpPr>
            <a:stCxn id="16" idx="1"/>
          </p:cNvCxnSpPr>
          <p:nvPr/>
        </p:nvCxnSpPr>
        <p:spPr>
          <a:xfrm flipH="1">
            <a:off x="4589253" y="1718156"/>
            <a:ext cx="1879219" cy="95582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81D742C-A032-D646-8CD5-A6767E69DA58}"/>
              </a:ext>
            </a:extLst>
          </p:cNvPr>
          <p:cNvCxnSpPr>
            <a:cxnSpLocks/>
            <a:stCxn id="17" idx="1"/>
          </p:cNvCxnSpPr>
          <p:nvPr/>
        </p:nvCxnSpPr>
        <p:spPr>
          <a:xfrm flipH="1" flipV="1">
            <a:off x="4589253" y="2959839"/>
            <a:ext cx="1958180" cy="189414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14C66AC-B019-3949-B716-8F77F31447E5}"/>
              </a:ext>
            </a:extLst>
          </p:cNvPr>
          <p:cNvSpPr txBox="1"/>
          <p:nvPr/>
        </p:nvSpPr>
        <p:spPr>
          <a:xfrm>
            <a:off x="6989464" y="6522320"/>
            <a:ext cx="4364336" cy="307777"/>
          </a:xfrm>
          <a:prstGeom prst="rect">
            <a:avLst/>
          </a:prstGeom>
          <a:noFill/>
        </p:spPr>
        <p:txBody>
          <a:bodyPr wrap="none" rtlCol="0">
            <a:spAutoFit/>
          </a:bodyPr>
          <a:lstStyle/>
          <a:p>
            <a:r>
              <a:rPr lang="en-US" sz="1400" dirty="0"/>
              <a:t>note: data shown for heuristic value only (not up-to date)</a:t>
            </a:r>
          </a:p>
        </p:txBody>
      </p:sp>
    </p:spTree>
    <p:extLst>
      <p:ext uri="{BB962C8B-B14F-4D97-AF65-F5344CB8AC3E}">
        <p14:creationId xmlns:p14="http://schemas.microsoft.com/office/powerpoint/2010/main" val="624500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1FC8BB-CF93-F64D-A33B-E4A1FE906C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411" y="1305096"/>
            <a:ext cx="10515600" cy="5393813"/>
          </a:xfrm>
          <a:prstGeom prst="rect">
            <a:avLst/>
          </a:prstGeom>
        </p:spPr>
      </p:pic>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838200" y="365125"/>
            <a:ext cx="10515600" cy="549275"/>
          </a:xfrm>
        </p:spPr>
        <p:txBody>
          <a:bodyPr>
            <a:normAutofit/>
          </a:bodyPr>
          <a:lstStyle/>
          <a:p>
            <a:r>
              <a:rPr lang="en-US" sz="2400" b="1" dirty="0"/>
              <a:t>Historical MMB-at-mating</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sp>
        <p:nvSpPr>
          <p:cNvPr id="5" name="TextBox 4">
            <a:extLst>
              <a:ext uri="{FF2B5EF4-FFF2-40B4-BE49-F238E27FC236}">
                <a16:creationId xmlns:a16="http://schemas.microsoft.com/office/drawing/2014/main" id="{9CD3466A-59F9-E345-9E18-95484364DF09}"/>
              </a:ext>
            </a:extLst>
          </p:cNvPr>
          <p:cNvSpPr txBox="1"/>
          <p:nvPr/>
        </p:nvSpPr>
        <p:spPr>
          <a:xfrm>
            <a:off x="838200" y="1105041"/>
            <a:ext cx="7280839" cy="400110"/>
          </a:xfrm>
          <a:prstGeom prst="rect">
            <a:avLst/>
          </a:prstGeom>
          <a:noFill/>
        </p:spPr>
        <p:txBody>
          <a:bodyPr wrap="none" rtlCol="0">
            <a:spAutoFit/>
          </a:bodyPr>
          <a:lstStyle/>
          <a:p>
            <a:r>
              <a:rPr lang="en-US" sz="2000" dirty="0"/>
              <a:t>Time period to determine B</a:t>
            </a:r>
            <a:r>
              <a:rPr lang="en-US" sz="2000" baseline="-25000" dirty="0"/>
              <a:t>MSY</a:t>
            </a:r>
            <a:r>
              <a:rPr lang="en-US" sz="2000" dirty="0"/>
              <a:t>: 1980/81-1984/85; 1990/91-1997/98</a:t>
            </a:r>
          </a:p>
        </p:txBody>
      </p:sp>
      <p:sp>
        <p:nvSpPr>
          <p:cNvPr id="6" name="Rectangle 5">
            <a:extLst>
              <a:ext uri="{FF2B5EF4-FFF2-40B4-BE49-F238E27FC236}">
                <a16:creationId xmlns:a16="http://schemas.microsoft.com/office/drawing/2014/main" id="{8D2EC83B-59FB-4C43-BD35-69EB0FA51F31}"/>
              </a:ext>
            </a:extLst>
          </p:cNvPr>
          <p:cNvSpPr/>
          <p:nvPr/>
        </p:nvSpPr>
        <p:spPr>
          <a:xfrm>
            <a:off x="2518912" y="4070960"/>
            <a:ext cx="845389" cy="227271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7FEDF2-11E5-8C4A-8A06-4BDEDC4316D0}"/>
              </a:ext>
            </a:extLst>
          </p:cNvPr>
          <p:cNvSpPr/>
          <p:nvPr/>
        </p:nvSpPr>
        <p:spPr>
          <a:xfrm>
            <a:off x="4108537" y="4083485"/>
            <a:ext cx="1236246" cy="227271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8E5FFC0-CB09-924E-A0A4-12B6389B012A}"/>
              </a:ext>
            </a:extLst>
          </p:cNvPr>
          <p:cNvCxnSpPr/>
          <p:nvPr/>
        </p:nvCxnSpPr>
        <p:spPr>
          <a:xfrm>
            <a:off x="1265129" y="5511452"/>
            <a:ext cx="7891397"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EAE1968-4721-7D46-B806-01AB9FCB05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9836" y="5112533"/>
            <a:ext cx="1661852" cy="697629"/>
          </a:xfrm>
          <a:prstGeom prst="rect">
            <a:avLst/>
          </a:prstGeom>
        </p:spPr>
      </p:pic>
    </p:spTree>
    <p:extLst>
      <p:ext uri="{BB962C8B-B14F-4D97-AF65-F5344CB8AC3E}">
        <p14:creationId xmlns:p14="http://schemas.microsoft.com/office/powerpoint/2010/main" val="3263069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838200" y="365125"/>
            <a:ext cx="10515600" cy="549275"/>
          </a:xfrm>
        </p:spPr>
        <p:txBody>
          <a:bodyPr>
            <a:normAutofit/>
          </a:bodyPr>
          <a:lstStyle/>
          <a:p>
            <a:r>
              <a:rPr lang="en-US" sz="2400" b="1" dirty="0"/>
              <a:t>“Current” MMB-at-mating (Tier 4 calculations)</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pic>
        <p:nvPicPr>
          <p:cNvPr id="9" name="Picture 8">
            <a:extLst>
              <a:ext uri="{FF2B5EF4-FFF2-40B4-BE49-F238E27FC236}">
                <a16:creationId xmlns:a16="http://schemas.microsoft.com/office/drawing/2014/main" id="{8934D412-7839-8F47-8302-D33955C87A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605" y="1390330"/>
            <a:ext cx="2120900" cy="368300"/>
          </a:xfrm>
          <a:prstGeom prst="rect">
            <a:avLst/>
          </a:prstGeom>
        </p:spPr>
      </p:pic>
      <p:pic>
        <p:nvPicPr>
          <p:cNvPr id="10" name="Picture 9">
            <a:extLst>
              <a:ext uri="{FF2B5EF4-FFF2-40B4-BE49-F238E27FC236}">
                <a16:creationId xmlns:a16="http://schemas.microsoft.com/office/drawing/2014/main" id="{2A0A5974-3045-064B-A9EF-9EFF061E6E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605" y="2071444"/>
            <a:ext cx="3644900" cy="431800"/>
          </a:xfrm>
          <a:prstGeom prst="rect">
            <a:avLst/>
          </a:prstGeom>
        </p:spPr>
      </p:pic>
      <p:pic>
        <p:nvPicPr>
          <p:cNvPr id="11" name="Picture 10">
            <a:extLst>
              <a:ext uri="{FF2B5EF4-FFF2-40B4-BE49-F238E27FC236}">
                <a16:creationId xmlns:a16="http://schemas.microsoft.com/office/drawing/2014/main" id="{0D52B584-3912-E645-B286-6A19BB9C4B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605" y="2714522"/>
            <a:ext cx="5613400" cy="660400"/>
          </a:xfrm>
          <a:prstGeom prst="rect">
            <a:avLst/>
          </a:prstGeom>
        </p:spPr>
      </p:pic>
      <p:pic>
        <p:nvPicPr>
          <p:cNvPr id="13" name="Picture 12">
            <a:extLst>
              <a:ext uri="{FF2B5EF4-FFF2-40B4-BE49-F238E27FC236}">
                <a16:creationId xmlns:a16="http://schemas.microsoft.com/office/drawing/2014/main" id="{5CC5F75E-685A-1E46-86FF-9D3E22B7B2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605" y="4923947"/>
            <a:ext cx="7391399" cy="699032"/>
          </a:xfrm>
          <a:prstGeom prst="rect">
            <a:avLst/>
          </a:prstGeom>
        </p:spPr>
      </p:pic>
      <p:pic>
        <p:nvPicPr>
          <p:cNvPr id="5" name="Picture 4">
            <a:extLst>
              <a:ext uri="{FF2B5EF4-FFF2-40B4-BE49-F238E27FC236}">
                <a16:creationId xmlns:a16="http://schemas.microsoft.com/office/drawing/2014/main" id="{0256F71A-F7DD-FA45-8A8A-C2B610BC43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5983" y="365125"/>
            <a:ext cx="3583231" cy="2683383"/>
          </a:xfrm>
          <a:prstGeom prst="rect">
            <a:avLst/>
          </a:prstGeom>
        </p:spPr>
      </p:pic>
      <p:grpSp>
        <p:nvGrpSpPr>
          <p:cNvPr id="23" name="Group 22">
            <a:extLst>
              <a:ext uri="{FF2B5EF4-FFF2-40B4-BE49-F238E27FC236}">
                <a16:creationId xmlns:a16="http://schemas.microsoft.com/office/drawing/2014/main" id="{B513C38E-7597-EA48-A1E1-347D7C27A73A}"/>
              </a:ext>
            </a:extLst>
          </p:cNvPr>
          <p:cNvGrpSpPr/>
          <p:nvPr/>
        </p:nvGrpSpPr>
        <p:grpSpPr>
          <a:xfrm>
            <a:off x="251605" y="3556061"/>
            <a:ext cx="5935098" cy="1073434"/>
            <a:chOff x="251605" y="3349025"/>
            <a:chExt cx="5935098" cy="1073434"/>
          </a:xfrm>
        </p:grpSpPr>
        <p:pic>
          <p:nvPicPr>
            <p:cNvPr id="14" name="Picture 13">
              <a:extLst>
                <a:ext uri="{FF2B5EF4-FFF2-40B4-BE49-F238E27FC236}">
                  <a16:creationId xmlns:a16="http://schemas.microsoft.com/office/drawing/2014/main" id="{7C20FAFC-A982-6D46-B946-1982DA5B4B9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26298" y="3349025"/>
              <a:ext cx="2660405" cy="918192"/>
            </a:xfrm>
            <a:prstGeom prst="rect">
              <a:avLst/>
            </a:prstGeom>
          </p:spPr>
        </p:pic>
        <p:pic>
          <p:nvPicPr>
            <p:cNvPr id="20" name="Picture 19">
              <a:extLst>
                <a:ext uri="{FF2B5EF4-FFF2-40B4-BE49-F238E27FC236}">
                  <a16:creationId xmlns:a16="http://schemas.microsoft.com/office/drawing/2014/main" id="{462F418E-FDB4-F64C-8750-2D64CB13A6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1605" y="3510952"/>
              <a:ext cx="2959100" cy="520700"/>
            </a:xfrm>
            <a:prstGeom prst="rect">
              <a:avLst/>
            </a:prstGeom>
          </p:spPr>
        </p:pic>
        <p:sp>
          <p:nvSpPr>
            <p:cNvPr id="21" name="Rectangle 20">
              <a:extLst>
                <a:ext uri="{FF2B5EF4-FFF2-40B4-BE49-F238E27FC236}">
                  <a16:creationId xmlns:a16="http://schemas.microsoft.com/office/drawing/2014/main" id="{67A31D8A-0D50-DF42-B003-E0C5EA68043B}"/>
                </a:ext>
              </a:extLst>
            </p:cNvPr>
            <p:cNvSpPr/>
            <p:nvPr/>
          </p:nvSpPr>
          <p:spPr>
            <a:xfrm>
              <a:off x="251605" y="3950321"/>
              <a:ext cx="1822450" cy="101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B3167E5-C8C6-D648-95AE-285197AD0406}"/>
                </a:ext>
              </a:extLst>
            </p:cNvPr>
            <p:cNvSpPr/>
            <p:nvPr/>
          </p:nvSpPr>
          <p:spPr>
            <a:xfrm>
              <a:off x="2756380" y="4001295"/>
              <a:ext cx="603849" cy="42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29708729-106F-2046-8CA7-13FCD64D1D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95983" y="3650954"/>
            <a:ext cx="3360227" cy="654767"/>
          </a:xfrm>
          <a:prstGeom prst="rect">
            <a:avLst/>
          </a:prstGeom>
        </p:spPr>
      </p:pic>
      <p:pic>
        <p:nvPicPr>
          <p:cNvPr id="6" name="Picture 5">
            <a:extLst>
              <a:ext uri="{FF2B5EF4-FFF2-40B4-BE49-F238E27FC236}">
                <a16:creationId xmlns:a16="http://schemas.microsoft.com/office/drawing/2014/main" id="{E8D305EF-E648-9640-BE26-2055FB63303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57988" y="4487380"/>
            <a:ext cx="4062248" cy="2005495"/>
          </a:xfrm>
          <a:prstGeom prst="rect">
            <a:avLst/>
          </a:prstGeom>
        </p:spPr>
      </p:pic>
    </p:spTree>
    <p:extLst>
      <p:ext uri="{BB962C8B-B14F-4D97-AF65-F5344CB8AC3E}">
        <p14:creationId xmlns:p14="http://schemas.microsoft.com/office/powerpoint/2010/main" val="4134171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838200" y="365125"/>
            <a:ext cx="10515600" cy="549275"/>
          </a:xfrm>
        </p:spPr>
        <p:txBody>
          <a:bodyPr>
            <a:normAutofit/>
          </a:bodyPr>
          <a:lstStyle/>
          <a:p>
            <a:r>
              <a:rPr lang="en-US" sz="2400" b="1" dirty="0"/>
              <a:t>Status Determination and OFL</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sp>
        <p:nvSpPr>
          <p:cNvPr id="8" name="Rectangle 7">
            <a:extLst>
              <a:ext uri="{FF2B5EF4-FFF2-40B4-BE49-F238E27FC236}">
                <a16:creationId xmlns:a16="http://schemas.microsoft.com/office/drawing/2014/main" id="{0E54D5D7-F8D8-5D46-ADF3-DCF579FA8866}"/>
              </a:ext>
            </a:extLst>
          </p:cNvPr>
          <p:cNvSpPr/>
          <p:nvPr/>
        </p:nvSpPr>
        <p:spPr>
          <a:xfrm>
            <a:off x="838200" y="958184"/>
            <a:ext cx="8999515" cy="1323439"/>
          </a:xfrm>
          <a:prstGeom prst="rect">
            <a:avLst/>
          </a:prstGeom>
        </p:spPr>
        <p:txBody>
          <a:bodyPr wrap="none">
            <a:spAutoFit/>
          </a:bodyPr>
          <a:lstStyle/>
          <a:p>
            <a:pPr marL="285750" lvl="0" indent="-285750">
              <a:buFont typeface="Arial" panose="020B0604020202020204" pitchFamily="34" charset="0"/>
              <a:buChar char="•"/>
            </a:pPr>
            <a:r>
              <a:rPr lang="en-US" sz="2000" dirty="0">
                <a:solidFill>
                  <a:prstClr val="black"/>
                </a:solidFill>
              </a:rPr>
              <a:t>stock remains overfished</a:t>
            </a:r>
          </a:p>
          <a:p>
            <a:pPr marL="285750" lvl="0" indent="-285750">
              <a:buFont typeface="Arial" panose="020B0604020202020204" pitchFamily="34" charset="0"/>
              <a:buChar char="•"/>
            </a:pPr>
            <a:r>
              <a:rPr lang="en-US" sz="2000" dirty="0">
                <a:solidFill>
                  <a:prstClr val="black"/>
                </a:solidFill>
              </a:rPr>
              <a:t>overfishing will be evaluated at September CPT meeting (but has not occurred yet)</a:t>
            </a:r>
          </a:p>
          <a:p>
            <a:pPr marL="285750" lvl="0" indent="-285750">
              <a:buFont typeface="Arial" panose="020B0604020202020204" pitchFamily="34" charset="0"/>
              <a:buChar char="•"/>
            </a:pPr>
            <a:r>
              <a:rPr lang="en-US" sz="2000" dirty="0">
                <a:solidFill>
                  <a:prstClr val="black"/>
                </a:solidFill>
              </a:rPr>
              <a:t>Tier 5 OFL based on average fishing mortality</a:t>
            </a:r>
            <a:r>
              <a:rPr lang="en-US" sz="2000" dirty="0"/>
              <a:t> 1999/2000-2005/06: 1.16 t</a:t>
            </a:r>
          </a:p>
          <a:p>
            <a:pPr marL="285750" lvl="0" indent="-285750">
              <a:buFont typeface="Arial" panose="020B0604020202020204" pitchFamily="34" charset="0"/>
              <a:buChar char="•"/>
            </a:pPr>
            <a:r>
              <a:rPr lang="en-US" sz="2000" dirty="0"/>
              <a:t>ABC is based on a 25% buffer to the OFL: 0.87</a:t>
            </a:r>
          </a:p>
        </p:txBody>
      </p:sp>
      <p:pic>
        <p:nvPicPr>
          <p:cNvPr id="9" name="Picture 8">
            <a:extLst>
              <a:ext uri="{FF2B5EF4-FFF2-40B4-BE49-F238E27FC236}">
                <a16:creationId xmlns:a16="http://schemas.microsoft.com/office/drawing/2014/main" id="{DB20E24B-5AA9-0C48-AF74-19507A3D63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4877" y="2368949"/>
            <a:ext cx="7522246" cy="2239103"/>
          </a:xfrm>
          <a:prstGeom prst="rect">
            <a:avLst/>
          </a:prstGeom>
        </p:spPr>
      </p:pic>
      <p:pic>
        <p:nvPicPr>
          <p:cNvPr id="10" name="Picture 9">
            <a:extLst>
              <a:ext uri="{FF2B5EF4-FFF2-40B4-BE49-F238E27FC236}">
                <a16:creationId xmlns:a16="http://schemas.microsoft.com/office/drawing/2014/main" id="{9422583C-F4B0-5C49-9FDF-4769FDA359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6142" y="4695378"/>
            <a:ext cx="9100457" cy="2048483"/>
          </a:xfrm>
          <a:prstGeom prst="rect">
            <a:avLst/>
          </a:prstGeom>
        </p:spPr>
      </p:pic>
    </p:spTree>
    <p:extLst>
      <p:ext uri="{BB962C8B-B14F-4D97-AF65-F5344CB8AC3E}">
        <p14:creationId xmlns:p14="http://schemas.microsoft.com/office/powerpoint/2010/main" val="1060481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sp>
        <p:nvSpPr>
          <p:cNvPr id="5" name="Title 4">
            <a:extLst>
              <a:ext uri="{FF2B5EF4-FFF2-40B4-BE49-F238E27FC236}">
                <a16:creationId xmlns:a16="http://schemas.microsoft.com/office/drawing/2014/main" id="{CE00952B-7B88-D242-BD9A-25222275AB60}"/>
              </a:ext>
            </a:extLst>
          </p:cNvPr>
          <p:cNvSpPr>
            <a:spLocks noGrp="1"/>
          </p:cNvSpPr>
          <p:nvPr>
            <p:ph type="title"/>
          </p:nvPr>
        </p:nvSpPr>
        <p:spPr>
          <a:xfrm>
            <a:off x="362211" y="316224"/>
            <a:ext cx="10515600" cy="774912"/>
          </a:xfrm>
        </p:spPr>
        <p:txBody>
          <a:bodyPr>
            <a:normAutofit/>
          </a:bodyPr>
          <a:lstStyle/>
          <a:p>
            <a:r>
              <a:rPr lang="en-US" sz="2400" b="1" dirty="0"/>
              <a:t>Population genetics to inform stock structure</a:t>
            </a:r>
          </a:p>
        </p:txBody>
      </p:sp>
      <p:pic>
        <p:nvPicPr>
          <p:cNvPr id="6" name="Picture 5">
            <a:extLst>
              <a:ext uri="{FF2B5EF4-FFF2-40B4-BE49-F238E27FC236}">
                <a16:creationId xmlns:a16="http://schemas.microsoft.com/office/drawing/2014/main" id="{A0091B0F-A459-B54A-96C2-17D57236A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302875" y="-246261"/>
            <a:ext cx="4252250" cy="6858000"/>
          </a:xfrm>
          <a:prstGeom prst="rect">
            <a:avLst/>
          </a:prstGeom>
        </p:spPr>
      </p:pic>
      <p:pic>
        <p:nvPicPr>
          <p:cNvPr id="7" name="Picture 6">
            <a:extLst>
              <a:ext uri="{FF2B5EF4-FFF2-40B4-BE49-F238E27FC236}">
                <a16:creationId xmlns:a16="http://schemas.microsoft.com/office/drawing/2014/main" id="{0A284324-E80B-A642-AE05-CAD9E0A148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1058" y="340698"/>
            <a:ext cx="4450836" cy="1906201"/>
          </a:xfrm>
          <a:prstGeom prst="rect">
            <a:avLst/>
          </a:prstGeom>
        </p:spPr>
      </p:pic>
      <p:pic>
        <p:nvPicPr>
          <p:cNvPr id="8" name="Picture 7">
            <a:extLst>
              <a:ext uri="{FF2B5EF4-FFF2-40B4-BE49-F238E27FC236}">
                <a16:creationId xmlns:a16="http://schemas.microsoft.com/office/drawing/2014/main" id="{DEC99E08-0663-3F43-A2C6-F23F925BD1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1058" y="2271373"/>
            <a:ext cx="5089741" cy="1782271"/>
          </a:xfrm>
          <a:prstGeom prst="rect">
            <a:avLst/>
          </a:prstGeom>
        </p:spPr>
      </p:pic>
      <p:sp>
        <p:nvSpPr>
          <p:cNvPr id="9" name="TextBox 8">
            <a:extLst>
              <a:ext uri="{FF2B5EF4-FFF2-40B4-BE49-F238E27FC236}">
                <a16:creationId xmlns:a16="http://schemas.microsoft.com/office/drawing/2014/main" id="{C388FE22-9761-6944-B8C3-A6F8880F69BB}"/>
              </a:ext>
            </a:extLst>
          </p:cNvPr>
          <p:cNvSpPr txBox="1"/>
          <p:nvPr/>
        </p:nvSpPr>
        <p:spPr>
          <a:xfrm>
            <a:off x="6941058" y="4078118"/>
            <a:ext cx="5089741" cy="2862322"/>
          </a:xfrm>
          <a:prstGeom prst="rect">
            <a:avLst/>
          </a:prstGeom>
          <a:noFill/>
        </p:spPr>
        <p:txBody>
          <a:bodyPr wrap="square" rtlCol="0">
            <a:spAutoFit/>
          </a:bodyPr>
          <a:lstStyle/>
          <a:p>
            <a:pPr marL="285750" indent="-285750">
              <a:buFont typeface="Arial" panose="020B0604020202020204" pitchFamily="34" charset="0"/>
              <a:buChar char="•"/>
            </a:pPr>
            <a:r>
              <a:rPr lang="en-US" dirty="0"/>
              <a:t>PIBKC and SMBKC most similar of sites that exhibited significant differences</a:t>
            </a:r>
          </a:p>
          <a:p>
            <a:pPr marL="285750" indent="-285750">
              <a:buFont typeface="Arial" panose="020B0604020202020204" pitchFamily="34" charset="0"/>
              <a:buChar char="•"/>
            </a:pPr>
            <a:r>
              <a:rPr lang="en-US" dirty="0"/>
              <a:t>significant temporal changes in allele frequencies over 20-year period at PI, SM</a:t>
            </a:r>
          </a:p>
          <a:p>
            <a:pPr marL="742950" lvl="1" indent="-285750">
              <a:buFont typeface="Arial" panose="020B0604020202020204" pitchFamily="34" charset="0"/>
              <a:buChar char="•"/>
            </a:pPr>
            <a:r>
              <a:rPr lang="en-US" dirty="0"/>
              <a:t>no evidence for bottlenecks</a:t>
            </a:r>
          </a:p>
          <a:p>
            <a:pPr marL="742950" lvl="1" indent="-285750">
              <a:buFont typeface="Arial" panose="020B0604020202020204" pitchFamily="34" charset="0"/>
              <a:buChar char="•"/>
            </a:pPr>
            <a:r>
              <a:rPr lang="en-US" dirty="0"/>
              <a:t>no alternate-year cohorts</a:t>
            </a:r>
          </a:p>
          <a:p>
            <a:pPr marL="742950" lvl="1" indent="-285750">
              <a:buFont typeface="Arial" panose="020B0604020202020204" pitchFamily="34" charset="0"/>
              <a:buChar char="•"/>
            </a:pPr>
            <a:r>
              <a:rPr lang="en-US" dirty="0"/>
              <a:t>sweepstakes/lottery effect from overharvesting?</a:t>
            </a:r>
          </a:p>
          <a:p>
            <a:pPr marL="285750" indent="-285750">
              <a:buFont typeface="Arial" panose="020B0604020202020204" pitchFamily="34" charset="0"/>
              <a:buChar char="•"/>
            </a:pPr>
            <a:r>
              <a:rPr lang="en-US" dirty="0"/>
              <a:t>Single paternity mating</a:t>
            </a:r>
          </a:p>
          <a:p>
            <a:pPr marL="285750"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85CCEADD-E0D1-B74D-9E81-6239D233A4E4}"/>
              </a:ext>
            </a:extLst>
          </p:cNvPr>
          <p:cNvSpPr txBox="1"/>
          <p:nvPr/>
        </p:nvSpPr>
        <p:spPr>
          <a:xfrm>
            <a:off x="362211" y="5308864"/>
            <a:ext cx="6408677" cy="523220"/>
          </a:xfrm>
          <a:prstGeom prst="rect">
            <a:avLst/>
          </a:prstGeom>
          <a:noFill/>
        </p:spPr>
        <p:txBody>
          <a:bodyPr wrap="none" rtlCol="0">
            <a:spAutoFit/>
          </a:bodyPr>
          <a:lstStyle/>
          <a:p>
            <a:r>
              <a:rPr lang="en-US" sz="1400" dirty="0" err="1"/>
              <a:t>Stoutamore</a:t>
            </a:r>
            <a:r>
              <a:rPr lang="en-US" sz="1400" dirty="0"/>
              <a:t>, J.L. 2014. Population genetics and mating structure </a:t>
            </a:r>
          </a:p>
          <a:p>
            <a:r>
              <a:rPr lang="en-US" sz="1400" dirty="0"/>
              <a:t>of blue king crab (</a:t>
            </a:r>
            <a:r>
              <a:rPr lang="en-US" sz="1400" i="1" dirty="0"/>
              <a:t>Paralithodes platypus</a:t>
            </a:r>
            <a:r>
              <a:rPr lang="en-US" sz="1400" dirty="0"/>
              <a:t>). University of Alaska, Fairbanks, M.S. Thesis. </a:t>
            </a:r>
          </a:p>
        </p:txBody>
      </p:sp>
    </p:spTree>
    <p:extLst>
      <p:ext uri="{BB962C8B-B14F-4D97-AF65-F5344CB8AC3E}">
        <p14:creationId xmlns:p14="http://schemas.microsoft.com/office/powerpoint/2010/main" val="411847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838200" y="365125"/>
            <a:ext cx="10515600" cy="549275"/>
          </a:xfrm>
        </p:spPr>
        <p:txBody>
          <a:bodyPr>
            <a:normAutofit/>
          </a:bodyPr>
          <a:lstStyle/>
          <a:p>
            <a:r>
              <a:rPr lang="en-US" sz="2400" b="1" dirty="0">
                <a:solidFill>
                  <a:prstClr val="black"/>
                </a:solidFill>
              </a:rPr>
              <a:t>Responses to recent CPT Comments</a:t>
            </a:r>
            <a:endParaRPr lang="en-US" sz="1600" b="1" dirty="0"/>
          </a:p>
        </p:txBody>
      </p:sp>
      <p:sp>
        <p:nvSpPr>
          <p:cNvPr id="3" name="Content Placeholder 2">
            <a:extLst>
              <a:ext uri="{FF2B5EF4-FFF2-40B4-BE49-F238E27FC236}">
                <a16:creationId xmlns:a16="http://schemas.microsoft.com/office/drawing/2014/main" id="{B3A53E2A-1752-D244-8F19-84C42AC5B812}"/>
              </a:ext>
            </a:extLst>
          </p:cNvPr>
          <p:cNvSpPr>
            <a:spLocks noGrp="1"/>
          </p:cNvSpPr>
          <p:nvPr>
            <p:ph idx="1"/>
          </p:nvPr>
        </p:nvSpPr>
        <p:spPr>
          <a:xfrm>
            <a:off x="838199" y="1185201"/>
            <a:ext cx="10753165" cy="3709528"/>
          </a:xfrm>
        </p:spPr>
        <p:txBody>
          <a:bodyPr>
            <a:noAutofit/>
          </a:bodyPr>
          <a:lstStyle/>
          <a:p>
            <a:r>
              <a:rPr lang="en-US" sz="2000" i="1" dirty="0"/>
              <a:t>Comment</a:t>
            </a:r>
            <a:r>
              <a:rPr lang="en-US" sz="2000" dirty="0"/>
              <a:t>: Incorporate information regarding the model used for status determination criteria (now in Appendix C of the document) into the main assessment document.</a:t>
            </a:r>
          </a:p>
          <a:p>
            <a:r>
              <a:rPr lang="en-US" sz="2000" i="1" dirty="0"/>
              <a:t>Response</a:t>
            </a:r>
            <a:r>
              <a:rPr lang="en-US" sz="2000" dirty="0"/>
              <a:t>: This information is now incorporated into the main assessment document.</a:t>
            </a:r>
          </a:p>
          <a:p>
            <a:pPr marL="0" indent="0">
              <a:spcBef>
                <a:spcPts val="0"/>
              </a:spcBef>
              <a:buNone/>
            </a:pPr>
            <a:endParaRPr lang="en-US" sz="1000" dirty="0"/>
          </a:p>
          <a:p>
            <a:r>
              <a:rPr lang="en-US" sz="2000" i="1" dirty="0"/>
              <a:t>Comment</a:t>
            </a:r>
            <a:r>
              <a:rPr lang="en-US" sz="2000" dirty="0"/>
              <a:t>: Include the parameter table in the main assessment document.</a:t>
            </a:r>
          </a:p>
          <a:p>
            <a:r>
              <a:rPr lang="en-US" sz="2000" i="1" dirty="0"/>
              <a:t>Response</a:t>
            </a:r>
            <a:r>
              <a:rPr lang="en-US" sz="2000" dirty="0"/>
              <a:t>: The parameter table (Table 25) has now been included in the main assessment document.</a:t>
            </a:r>
          </a:p>
          <a:p>
            <a:pPr marL="0" indent="0">
              <a:spcBef>
                <a:spcPts val="0"/>
              </a:spcBef>
              <a:buNone/>
            </a:pPr>
            <a:endParaRPr lang="en-US" sz="1100" dirty="0"/>
          </a:p>
          <a:p>
            <a:r>
              <a:rPr lang="en-US" sz="2000" i="1" dirty="0"/>
              <a:t>Comment</a:t>
            </a:r>
            <a:r>
              <a:rPr lang="en-US" sz="2000" dirty="0"/>
              <a:t>: Include an evaluation of progress towards rebuilding.</a:t>
            </a:r>
          </a:p>
          <a:p>
            <a:r>
              <a:rPr lang="en-US" sz="2000" i="1" dirty="0"/>
              <a:t>Response</a:t>
            </a:r>
            <a:r>
              <a:rPr lang="en-US" sz="2000" dirty="0"/>
              <a:t>: The status of rebuilding is discussed in Section H. The only source of evidence towards rebuilding for this stock is the NMFS EBS Shelf Survey. This was last conducted in 2019. Based on the lack of a trend in recent MMB, as well as the absence of any recruitment signal in recent survey size compositions, there is no evidence for progress toward rebuilding.</a:t>
            </a:r>
          </a:p>
          <a:p>
            <a:endParaRPr lang="en-US" sz="1800" dirty="0"/>
          </a:p>
        </p:txBody>
      </p:sp>
      <p:sp>
        <p:nvSpPr>
          <p:cNvPr id="5" name="Rectangle 4">
            <a:extLst>
              <a:ext uri="{FF2B5EF4-FFF2-40B4-BE49-F238E27FC236}">
                <a16:creationId xmlns:a16="http://schemas.microsoft.com/office/drawing/2014/main" id="{C46EDE06-B9B8-4347-B5AE-BB25B720ABBD}"/>
              </a:ext>
            </a:extLst>
          </p:cNvPr>
          <p:cNvSpPr/>
          <p:nvPr/>
        </p:nvSpPr>
        <p:spPr>
          <a:xfrm>
            <a:off x="838199" y="818968"/>
            <a:ext cx="1207190" cy="400110"/>
          </a:xfrm>
          <a:prstGeom prst="rect">
            <a:avLst/>
          </a:prstGeom>
        </p:spPr>
        <p:txBody>
          <a:bodyPr wrap="none">
            <a:spAutoFit/>
          </a:bodyPr>
          <a:lstStyle/>
          <a:p>
            <a:r>
              <a:rPr lang="en-US" sz="2000" b="1" dirty="0">
                <a:solidFill>
                  <a:prstClr val="black"/>
                </a:solidFill>
                <a:latin typeface="Calibri Light" panose="020F0302020204030204"/>
                <a:ea typeface="+mj-ea"/>
                <a:cs typeface="+mj-cs"/>
              </a:rPr>
              <a:t>May 2019</a:t>
            </a:r>
            <a:endParaRPr lang="en-US" sz="1600" dirty="0"/>
          </a:p>
        </p:txBody>
      </p:sp>
    </p:spTree>
    <p:extLst>
      <p:ext uri="{BB962C8B-B14F-4D97-AF65-F5344CB8AC3E}">
        <p14:creationId xmlns:p14="http://schemas.microsoft.com/office/powerpoint/2010/main" val="258264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838200" y="365125"/>
            <a:ext cx="10515600" cy="549275"/>
          </a:xfrm>
        </p:spPr>
        <p:txBody>
          <a:bodyPr>
            <a:normAutofit/>
          </a:bodyPr>
          <a:lstStyle/>
          <a:p>
            <a:r>
              <a:rPr lang="en-US" sz="2400" b="1" dirty="0">
                <a:solidFill>
                  <a:prstClr val="black"/>
                </a:solidFill>
              </a:rPr>
              <a:t>Responses to recent SSC Comments</a:t>
            </a:r>
            <a:endParaRPr lang="en-US" sz="1600" b="1" dirty="0"/>
          </a:p>
        </p:txBody>
      </p:sp>
      <p:sp>
        <p:nvSpPr>
          <p:cNvPr id="3" name="Content Placeholder 2">
            <a:extLst>
              <a:ext uri="{FF2B5EF4-FFF2-40B4-BE49-F238E27FC236}">
                <a16:creationId xmlns:a16="http://schemas.microsoft.com/office/drawing/2014/main" id="{B3A53E2A-1752-D244-8F19-84C42AC5B812}"/>
              </a:ext>
            </a:extLst>
          </p:cNvPr>
          <p:cNvSpPr>
            <a:spLocks noGrp="1"/>
          </p:cNvSpPr>
          <p:nvPr>
            <p:ph idx="1"/>
          </p:nvPr>
        </p:nvSpPr>
        <p:spPr>
          <a:xfrm>
            <a:off x="838199" y="1185201"/>
            <a:ext cx="10753165" cy="3709528"/>
          </a:xfrm>
        </p:spPr>
        <p:txBody>
          <a:bodyPr>
            <a:noAutofit/>
          </a:bodyPr>
          <a:lstStyle/>
          <a:p>
            <a:r>
              <a:rPr lang="en-US" sz="2000" i="1" dirty="0"/>
              <a:t>Comment</a:t>
            </a:r>
            <a:r>
              <a:rPr lang="en-US" sz="2000" dirty="0"/>
              <a:t>: The SSC noted that the document was very large (in storage) and the authors should consider switching from vector graphics to raster graphics. In addition, much of the critical data and figures are repeated from the main documents into the appendices multiple times. The SSC appreciates the authors’ use of </a:t>
            </a:r>
            <a:r>
              <a:rPr lang="en-US" sz="2000" dirty="0" err="1"/>
              <a:t>RMarkdown</a:t>
            </a:r>
            <a:r>
              <a:rPr lang="en-US" sz="2000" dirty="0"/>
              <a:t>, but would like to see the appendices integrated into the main SAFE for the next full assessment.</a:t>
            </a:r>
          </a:p>
          <a:p>
            <a:r>
              <a:rPr lang="en-US" sz="2000" i="1" dirty="0"/>
              <a:t>Response</a:t>
            </a:r>
            <a:r>
              <a:rPr lang="en-US" sz="2000" dirty="0"/>
              <a:t>: The appendices have been incorporated into the main assessment document. The duplication of tables and figures has been eliminated. The size of the complete document (i.e., including the original appendices) has been reduced from ~ 390 MB to ~90 MB.</a:t>
            </a:r>
          </a:p>
          <a:p>
            <a:pPr marL="0" indent="0">
              <a:spcBef>
                <a:spcPts val="0"/>
              </a:spcBef>
              <a:buNone/>
            </a:pPr>
            <a:endParaRPr lang="en-US" sz="1000" dirty="0"/>
          </a:p>
          <a:p>
            <a:r>
              <a:rPr lang="en-US" sz="2000" i="1" dirty="0"/>
              <a:t>Comment</a:t>
            </a:r>
            <a:r>
              <a:rPr lang="en-US" sz="2000" dirty="0"/>
              <a:t>: The SSC also encourages that the stock structure template used for groundfish be considered for either PIBKC specifically or blue king crab in general within the next 2 years.</a:t>
            </a:r>
          </a:p>
          <a:p>
            <a:r>
              <a:rPr lang="en-US" sz="2000" i="1" dirty="0"/>
              <a:t>Response</a:t>
            </a:r>
            <a:r>
              <a:rPr lang="en-US" sz="2000" dirty="0"/>
              <a:t>: The author has begun to address this request, and anticipates a draft version will be available for review by the CPT and SSC in September.</a:t>
            </a:r>
          </a:p>
          <a:p>
            <a:pPr marL="0" indent="0">
              <a:spcBef>
                <a:spcPts val="0"/>
              </a:spcBef>
              <a:buNone/>
            </a:pPr>
            <a:endParaRPr lang="en-US" sz="2000" dirty="0"/>
          </a:p>
          <a:p>
            <a:endParaRPr lang="en-US" sz="1800" dirty="0"/>
          </a:p>
        </p:txBody>
      </p:sp>
      <p:sp>
        <p:nvSpPr>
          <p:cNvPr id="5" name="Rectangle 4">
            <a:extLst>
              <a:ext uri="{FF2B5EF4-FFF2-40B4-BE49-F238E27FC236}">
                <a16:creationId xmlns:a16="http://schemas.microsoft.com/office/drawing/2014/main" id="{C46EDE06-B9B8-4347-B5AE-BB25B720ABBD}"/>
              </a:ext>
            </a:extLst>
          </p:cNvPr>
          <p:cNvSpPr/>
          <p:nvPr/>
        </p:nvSpPr>
        <p:spPr>
          <a:xfrm>
            <a:off x="838199" y="818968"/>
            <a:ext cx="1234633" cy="400110"/>
          </a:xfrm>
          <a:prstGeom prst="rect">
            <a:avLst/>
          </a:prstGeom>
        </p:spPr>
        <p:txBody>
          <a:bodyPr wrap="none">
            <a:spAutoFit/>
          </a:bodyPr>
          <a:lstStyle/>
          <a:p>
            <a:r>
              <a:rPr lang="en-US" sz="2000" b="1" dirty="0">
                <a:solidFill>
                  <a:prstClr val="black"/>
                </a:solidFill>
                <a:latin typeface="Calibri Light" panose="020F0302020204030204"/>
                <a:ea typeface="+mj-ea"/>
                <a:cs typeface="+mj-cs"/>
              </a:rPr>
              <a:t>June 2019</a:t>
            </a:r>
            <a:endParaRPr lang="en-US" sz="1600" dirty="0"/>
          </a:p>
        </p:txBody>
      </p:sp>
    </p:spTree>
    <p:extLst>
      <p:ext uri="{BB962C8B-B14F-4D97-AF65-F5344CB8AC3E}">
        <p14:creationId xmlns:p14="http://schemas.microsoft.com/office/powerpoint/2010/main" val="4195282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838200" y="275651"/>
            <a:ext cx="10515600" cy="549275"/>
          </a:xfrm>
        </p:spPr>
        <p:txBody>
          <a:bodyPr>
            <a:normAutofit/>
          </a:bodyPr>
          <a:lstStyle/>
          <a:p>
            <a:r>
              <a:rPr lang="en-US" sz="2400" b="1" dirty="0"/>
              <a:t>Summary</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06024"/>
            <a:ext cx="9310241" cy="1015663"/>
          </a:xfrm>
          <a:prstGeom prst="rect">
            <a:avLst/>
          </a:prstGeom>
        </p:spPr>
        <p:txBody>
          <a:bodyPr wrap="none">
            <a:spAutoFit/>
          </a:bodyPr>
          <a:lstStyle/>
          <a:p>
            <a:pPr marL="285750" indent="-285750">
              <a:buFont typeface="Arial" panose="020B0604020202020204" pitchFamily="34" charset="0"/>
              <a:buChar char="•"/>
            </a:pPr>
            <a:r>
              <a:rPr lang="en-US" sz="2000" dirty="0"/>
              <a:t>PIBKC on biennial assessment cycle to coincide with required rebuilding status report</a:t>
            </a:r>
          </a:p>
          <a:p>
            <a:pPr marL="285750" lvl="0" indent="-285750">
              <a:buFont typeface="Arial" panose="020B0604020202020204" pitchFamily="34" charset="0"/>
              <a:buChar char="•"/>
            </a:pPr>
            <a:r>
              <a:rPr lang="en-US" sz="2000" dirty="0">
                <a:solidFill>
                  <a:prstClr val="black"/>
                </a:solidFill>
              </a:rPr>
              <a:t>stock remains overfished</a:t>
            </a:r>
          </a:p>
          <a:p>
            <a:pPr marL="285750" lvl="0" indent="-285750">
              <a:buFont typeface="Arial" panose="020B0604020202020204" pitchFamily="34" charset="0"/>
              <a:buChar char="•"/>
            </a:pPr>
            <a:r>
              <a:rPr lang="en-US" sz="2000" dirty="0">
                <a:solidFill>
                  <a:prstClr val="black"/>
                </a:solidFill>
              </a:rPr>
              <a:t>overfishing will be evaluated in September</a:t>
            </a:r>
            <a:r>
              <a:rPr lang="en-US" sz="2000" dirty="0"/>
              <a:t> (has not occurred yet)</a:t>
            </a:r>
          </a:p>
        </p:txBody>
      </p:sp>
      <p:pic>
        <p:nvPicPr>
          <p:cNvPr id="3" name="Picture 2">
            <a:extLst>
              <a:ext uri="{FF2B5EF4-FFF2-40B4-BE49-F238E27FC236}">
                <a16:creationId xmlns:a16="http://schemas.microsoft.com/office/drawing/2014/main" id="{21FD0D91-E7A0-C040-A8F2-E2798E984A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4877" y="2006985"/>
            <a:ext cx="7522246" cy="2239103"/>
          </a:xfrm>
          <a:prstGeom prst="rect">
            <a:avLst/>
          </a:prstGeom>
        </p:spPr>
      </p:pic>
      <p:pic>
        <p:nvPicPr>
          <p:cNvPr id="5" name="Picture 4">
            <a:extLst>
              <a:ext uri="{FF2B5EF4-FFF2-40B4-BE49-F238E27FC236}">
                <a16:creationId xmlns:a16="http://schemas.microsoft.com/office/drawing/2014/main" id="{F2F811A1-B093-8348-87AF-CD9B0B24D0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6142" y="4333414"/>
            <a:ext cx="9100457" cy="2048483"/>
          </a:xfrm>
          <a:prstGeom prst="rect">
            <a:avLst/>
          </a:prstGeom>
        </p:spPr>
      </p:pic>
    </p:spTree>
    <p:extLst>
      <p:ext uri="{BB962C8B-B14F-4D97-AF65-F5344CB8AC3E}">
        <p14:creationId xmlns:p14="http://schemas.microsoft.com/office/powerpoint/2010/main" val="291590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pic>
        <p:nvPicPr>
          <p:cNvPr id="3" name="Picture 2">
            <a:extLst>
              <a:ext uri="{FF2B5EF4-FFF2-40B4-BE49-F238E27FC236}">
                <a16:creationId xmlns:a16="http://schemas.microsoft.com/office/drawing/2014/main" id="{1DA1249B-4E27-E945-8AC3-52809D9D89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11" y="1248080"/>
            <a:ext cx="6018589" cy="4361839"/>
          </a:xfrm>
          <a:prstGeom prst="rect">
            <a:avLst/>
          </a:prstGeom>
        </p:spPr>
      </p:pic>
      <p:pic>
        <p:nvPicPr>
          <p:cNvPr id="5" name="Picture 4">
            <a:extLst>
              <a:ext uri="{FF2B5EF4-FFF2-40B4-BE49-F238E27FC236}">
                <a16:creationId xmlns:a16="http://schemas.microsoft.com/office/drawing/2014/main" id="{65E36BC9-8759-BA4D-8DB2-4FEB450947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66659" y="0"/>
            <a:ext cx="5400742" cy="3679371"/>
          </a:xfrm>
          <a:prstGeom prst="rect">
            <a:avLst/>
          </a:prstGeom>
        </p:spPr>
      </p:pic>
      <p:sp>
        <p:nvSpPr>
          <p:cNvPr id="7" name="TextBox 6">
            <a:extLst>
              <a:ext uri="{FF2B5EF4-FFF2-40B4-BE49-F238E27FC236}">
                <a16:creationId xmlns:a16="http://schemas.microsoft.com/office/drawing/2014/main" id="{BCBD8F88-8E39-8F43-9459-E45B6952774E}"/>
              </a:ext>
            </a:extLst>
          </p:cNvPr>
          <p:cNvSpPr txBox="1"/>
          <p:nvPr/>
        </p:nvSpPr>
        <p:spPr>
          <a:xfrm>
            <a:off x="168009" y="941023"/>
            <a:ext cx="1851789" cy="369332"/>
          </a:xfrm>
          <a:prstGeom prst="rect">
            <a:avLst/>
          </a:prstGeom>
          <a:noFill/>
        </p:spPr>
        <p:txBody>
          <a:bodyPr wrap="none" rtlCol="0">
            <a:spAutoFit/>
          </a:bodyPr>
          <a:lstStyle/>
          <a:p>
            <a:r>
              <a:rPr lang="en-US" dirty="0"/>
              <a:t>Stock Distribution</a:t>
            </a:r>
          </a:p>
        </p:txBody>
      </p:sp>
      <p:sp>
        <p:nvSpPr>
          <p:cNvPr id="8" name="TextBox 7">
            <a:extLst>
              <a:ext uri="{FF2B5EF4-FFF2-40B4-BE49-F238E27FC236}">
                <a16:creationId xmlns:a16="http://schemas.microsoft.com/office/drawing/2014/main" id="{312CDA05-947B-A942-98B1-BC05BF39DEA7}"/>
              </a:ext>
            </a:extLst>
          </p:cNvPr>
          <p:cNvSpPr txBox="1"/>
          <p:nvPr/>
        </p:nvSpPr>
        <p:spPr>
          <a:xfrm>
            <a:off x="8403385" y="127980"/>
            <a:ext cx="1666034" cy="369332"/>
          </a:xfrm>
          <a:prstGeom prst="rect">
            <a:avLst/>
          </a:prstGeom>
          <a:noFill/>
        </p:spPr>
        <p:txBody>
          <a:bodyPr wrap="none" rtlCol="0">
            <a:spAutoFit/>
          </a:bodyPr>
          <a:lstStyle/>
          <a:p>
            <a:r>
              <a:rPr lang="en-US" dirty="0"/>
              <a:t>Fishery Districts</a:t>
            </a:r>
          </a:p>
        </p:txBody>
      </p:sp>
      <p:pic>
        <p:nvPicPr>
          <p:cNvPr id="6" name="Picture 5">
            <a:extLst>
              <a:ext uri="{FF2B5EF4-FFF2-40B4-BE49-F238E27FC236}">
                <a16:creationId xmlns:a16="http://schemas.microsoft.com/office/drawing/2014/main" id="{5F06DC75-DACC-A14A-B0C3-2740B44265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81751" y="3679372"/>
            <a:ext cx="3770557" cy="3050648"/>
          </a:xfrm>
          <a:prstGeom prst="rect">
            <a:avLst/>
          </a:prstGeom>
        </p:spPr>
      </p:pic>
      <p:sp>
        <p:nvSpPr>
          <p:cNvPr id="9" name="TextBox 8">
            <a:extLst>
              <a:ext uri="{FF2B5EF4-FFF2-40B4-BE49-F238E27FC236}">
                <a16:creationId xmlns:a16="http://schemas.microsoft.com/office/drawing/2014/main" id="{C057D9BE-9076-B84F-AAE9-E64F2687C729}"/>
              </a:ext>
            </a:extLst>
          </p:cNvPr>
          <p:cNvSpPr txBox="1"/>
          <p:nvPr/>
        </p:nvSpPr>
        <p:spPr>
          <a:xfrm>
            <a:off x="7750629" y="3853543"/>
            <a:ext cx="736099" cy="369332"/>
          </a:xfrm>
          <a:prstGeom prst="rect">
            <a:avLst/>
          </a:prstGeom>
          <a:solidFill>
            <a:schemeClr val="bg1"/>
          </a:solidFill>
        </p:spPr>
        <p:txBody>
          <a:bodyPr wrap="none" rtlCol="0">
            <a:spAutoFit/>
          </a:bodyPr>
          <a:lstStyle/>
          <a:p>
            <a:r>
              <a:rPr lang="en-US" dirty="0"/>
              <a:t>PIHCZ</a:t>
            </a:r>
          </a:p>
        </p:txBody>
      </p:sp>
    </p:spTree>
    <p:extLst>
      <p:ext uri="{BB962C8B-B14F-4D97-AF65-F5344CB8AC3E}">
        <p14:creationId xmlns:p14="http://schemas.microsoft.com/office/powerpoint/2010/main" val="2587859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387263" y="448957"/>
            <a:ext cx="10515600" cy="549275"/>
          </a:xfrm>
        </p:spPr>
        <p:txBody>
          <a:bodyPr>
            <a:normAutofit fontScale="90000"/>
          </a:bodyPr>
          <a:lstStyle/>
          <a:p>
            <a:r>
              <a:rPr lang="en-US" sz="2400" b="1" dirty="0"/>
              <a:t>Catch history in the </a:t>
            </a:r>
            <a:br>
              <a:rPr lang="en-US" sz="2400" b="1" dirty="0"/>
            </a:br>
            <a:r>
              <a:rPr lang="en-US" sz="2400" b="1" dirty="0"/>
              <a:t>crab fisheries</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pic>
        <p:nvPicPr>
          <p:cNvPr id="6" name="Picture 5">
            <a:extLst>
              <a:ext uri="{FF2B5EF4-FFF2-40B4-BE49-F238E27FC236}">
                <a16:creationId xmlns:a16="http://schemas.microsoft.com/office/drawing/2014/main" id="{16F16C7F-FB9D-2D4A-AE58-5B5A3ABDA1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71584" y="169674"/>
            <a:ext cx="7708116" cy="6518652"/>
          </a:xfrm>
          <a:prstGeom prst="rect">
            <a:avLst/>
          </a:prstGeom>
        </p:spPr>
      </p:pic>
      <p:sp>
        <p:nvSpPr>
          <p:cNvPr id="7" name="TextBox 6">
            <a:extLst>
              <a:ext uri="{FF2B5EF4-FFF2-40B4-BE49-F238E27FC236}">
                <a16:creationId xmlns:a16="http://schemas.microsoft.com/office/drawing/2014/main" id="{AE53093C-52A7-DA4B-8413-4A20ACD39D3F}"/>
              </a:ext>
            </a:extLst>
          </p:cNvPr>
          <p:cNvSpPr txBox="1"/>
          <p:nvPr/>
        </p:nvSpPr>
        <p:spPr>
          <a:xfrm>
            <a:off x="112300" y="1720840"/>
            <a:ext cx="4384544" cy="3416320"/>
          </a:xfrm>
          <a:prstGeom prst="rect">
            <a:avLst/>
          </a:prstGeom>
          <a:noFill/>
        </p:spPr>
        <p:txBody>
          <a:bodyPr wrap="square" rtlCol="0">
            <a:spAutoFit/>
          </a:bodyPr>
          <a:lstStyle/>
          <a:p>
            <a:pPr marL="285750" indent="-285750">
              <a:buFont typeface="Arial" panose="020B0604020202020204" pitchFamily="34" charset="0"/>
              <a:buChar char="•"/>
            </a:pPr>
            <a:r>
              <a:rPr lang="en-US" dirty="0"/>
              <a:t>Trawling excluded from Pribilof Islands Habitat Conservation Area in 1996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Directed fishery closed since 1999/2000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Stock declared overfished in 2002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Revised rebuilding plan approved in 2015 (estimated rebuilding time ~50 years)</a:t>
            </a:r>
          </a:p>
          <a:p>
            <a:pPr marL="742950" lvl="1" indent="-285750">
              <a:buFont typeface="Arial" panose="020B0604020202020204" pitchFamily="34" charset="0"/>
              <a:buChar char="•"/>
            </a:pPr>
            <a:r>
              <a:rPr lang="en-US" dirty="0"/>
              <a:t>Pot fishing for Pacific cod excluded from the Pribilof Islands Habitat Conservation Zone</a:t>
            </a:r>
          </a:p>
        </p:txBody>
      </p:sp>
    </p:spTree>
    <p:extLst>
      <p:ext uri="{BB962C8B-B14F-4D97-AF65-F5344CB8AC3E}">
        <p14:creationId xmlns:p14="http://schemas.microsoft.com/office/powerpoint/2010/main" val="159678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387263" y="448957"/>
            <a:ext cx="4109581" cy="549275"/>
          </a:xfrm>
        </p:spPr>
        <p:txBody>
          <a:bodyPr>
            <a:normAutofit fontScale="90000"/>
          </a:bodyPr>
          <a:lstStyle/>
          <a:p>
            <a:r>
              <a:rPr lang="en-US" sz="2400" b="1" dirty="0"/>
              <a:t>Bycatch history in the </a:t>
            </a:r>
            <a:br>
              <a:rPr lang="en-US" sz="2400" b="1" dirty="0"/>
            </a:br>
            <a:r>
              <a:rPr lang="en-US" sz="2400" b="1" dirty="0"/>
              <a:t>crab and groundfish fisheries</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pic>
        <p:nvPicPr>
          <p:cNvPr id="8" name="Picture 7">
            <a:extLst>
              <a:ext uri="{FF2B5EF4-FFF2-40B4-BE49-F238E27FC236}">
                <a16:creationId xmlns:a16="http://schemas.microsoft.com/office/drawing/2014/main" id="{EB343E16-DB73-CC48-8B1E-9D27ED5519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5543" y="0"/>
            <a:ext cx="6369194" cy="6858000"/>
          </a:xfrm>
          <a:prstGeom prst="rect">
            <a:avLst/>
          </a:prstGeom>
        </p:spPr>
      </p:pic>
      <p:sp>
        <p:nvSpPr>
          <p:cNvPr id="9" name="TextBox 8">
            <a:extLst>
              <a:ext uri="{FF2B5EF4-FFF2-40B4-BE49-F238E27FC236}">
                <a16:creationId xmlns:a16="http://schemas.microsoft.com/office/drawing/2014/main" id="{259301B7-BFD5-4D4E-BAB3-AF17DA2C4FE7}"/>
              </a:ext>
            </a:extLst>
          </p:cNvPr>
          <p:cNvSpPr txBox="1"/>
          <p:nvPr/>
        </p:nvSpPr>
        <p:spPr>
          <a:xfrm>
            <a:off x="112300" y="1720840"/>
            <a:ext cx="4384544" cy="3416320"/>
          </a:xfrm>
          <a:prstGeom prst="rect">
            <a:avLst/>
          </a:prstGeom>
          <a:noFill/>
        </p:spPr>
        <p:txBody>
          <a:bodyPr wrap="square" rtlCol="0">
            <a:spAutoFit/>
          </a:bodyPr>
          <a:lstStyle/>
          <a:p>
            <a:pPr marL="285750" indent="-285750">
              <a:buFont typeface="Arial" panose="020B0604020202020204" pitchFamily="34" charset="0"/>
              <a:buChar char="•"/>
            </a:pPr>
            <a:r>
              <a:rPr lang="en-US" dirty="0"/>
              <a:t>Trawling excluded from Pribilof Islands Habitat Conservation Area in 1996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Directed fishery closed since 1999/2000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Stock declared overfished in 2002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Revised rebuilding plan approved in 2015 (estimated rebuilding time ~50 years)</a:t>
            </a:r>
          </a:p>
          <a:p>
            <a:pPr marL="742950" lvl="1" indent="-285750">
              <a:buFont typeface="Arial" panose="020B0604020202020204" pitchFamily="34" charset="0"/>
              <a:buChar char="•"/>
            </a:pPr>
            <a:r>
              <a:rPr lang="en-US" dirty="0"/>
              <a:t>Pot fishing for Pacific cod excluded from the Pribilof Islands Habitat Conservation Zone</a:t>
            </a:r>
          </a:p>
        </p:txBody>
      </p:sp>
    </p:spTree>
    <p:extLst>
      <p:ext uri="{BB962C8B-B14F-4D97-AF65-F5344CB8AC3E}">
        <p14:creationId xmlns:p14="http://schemas.microsoft.com/office/powerpoint/2010/main" val="331865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DC82-B1D2-4442-A271-0EA70E36460F}"/>
              </a:ext>
            </a:extLst>
          </p:cNvPr>
          <p:cNvSpPr>
            <a:spLocks noGrp="1"/>
          </p:cNvSpPr>
          <p:nvPr>
            <p:ph type="title"/>
          </p:nvPr>
        </p:nvSpPr>
        <p:spPr>
          <a:xfrm>
            <a:off x="387263" y="448957"/>
            <a:ext cx="10515600" cy="549275"/>
          </a:xfrm>
        </p:spPr>
        <p:txBody>
          <a:bodyPr>
            <a:normAutofit fontScale="90000"/>
          </a:bodyPr>
          <a:lstStyle/>
          <a:p>
            <a:r>
              <a:rPr lang="en-US" sz="2400" b="1" dirty="0"/>
              <a:t>Bycatch mortality in the </a:t>
            </a:r>
            <a:br>
              <a:rPr lang="en-US" sz="2400" b="1" dirty="0"/>
            </a:br>
            <a:r>
              <a:rPr lang="en-US" sz="2400" b="1" dirty="0"/>
              <a:t>crab and groundfish fisheries</a:t>
            </a:r>
          </a:p>
        </p:txBody>
      </p:sp>
      <p:sp>
        <p:nvSpPr>
          <p:cNvPr id="4" name="Rectangle 3">
            <a:extLst>
              <a:ext uri="{FF2B5EF4-FFF2-40B4-BE49-F238E27FC236}">
                <a16:creationId xmlns:a16="http://schemas.microsoft.com/office/drawing/2014/main" id="{61E14737-82E1-544F-80E1-75E2C16C49AF}"/>
              </a:ext>
            </a:extLst>
          </p:cNvPr>
          <p:cNvSpPr/>
          <p:nvPr/>
        </p:nvSpPr>
        <p:spPr>
          <a:xfrm>
            <a:off x="838200" y="828955"/>
            <a:ext cx="184731" cy="338554"/>
          </a:xfrm>
          <a:prstGeom prst="rect">
            <a:avLst/>
          </a:prstGeom>
        </p:spPr>
        <p:txBody>
          <a:bodyPr wrap="none">
            <a:spAutoFit/>
          </a:bodyPr>
          <a:lstStyle/>
          <a:p>
            <a:endParaRPr lang="en-US" sz="1600" dirty="0"/>
          </a:p>
        </p:txBody>
      </p:sp>
      <p:pic>
        <p:nvPicPr>
          <p:cNvPr id="3" name="Picture 2">
            <a:extLst>
              <a:ext uri="{FF2B5EF4-FFF2-40B4-BE49-F238E27FC236}">
                <a16:creationId xmlns:a16="http://schemas.microsoft.com/office/drawing/2014/main" id="{06FC0F36-FD35-8341-AFD5-557533FE31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5543" y="0"/>
            <a:ext cx="6369194" cy="6858000"/>
          </a:xfrm>
          <a:prstGeom prst="rect">
            <a:avLst/>
          </a:prstGeom>
        </p:spPr>
      </p:pic>
      <p:sp>
        <p:nvSpPr>
          <p:cNvPr id="6" name="TextBox 5">
            <a:extLst>
              <a:ext uri="{FF2B5EF4-FFF2-40B4-BE49-F238E27FC236}">
                <a16:creationId xmlns:a16="http://schemas.microsoft.com/office/drawing/2014/main" id="{4EBD5632-579B-444E-90A6-88361C07E4D7}"/>
              </a:ext>
            </a:extLst>
          </p:cNvPr>
          <p:cNvSpPr txBox="1"/>
          <p:nvPr/>
        </p:nvSpPr>
        <p:spPr>
          <a:xfrm>
            <a:off x="112300" y="1720840"/>
            <a:ext cx="4384544" cy="3416320"/>
          </a:xfrm>
          <a:prstGeom prst="rect">
            <a:avLst/>
          </a:prstGeom>
          <a:noFill/>
        </p:spPr>
        <p:txBody>
          <a:bodyPr wrap="square" rtlCol="0">
            <a:spAutoFit/>
          </a:bodyPr>
          <a:lstStyle/>
          <a:p>
            <a:pPr marL="285750" indent="-285750">
              <a:buFont typeface="Arial" panose="020B0604020202020204" pitchFamily="34" charset="0"/>
              <a:buChar char="•"/>
            </a:pPr>
            <a:r>
              <a:rPr lang="en-US" dirty="0"/>
              <a:t>Trawling excluded from Pribilof Islands Habitat Conservation Area in 1996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Directed fishery closed since 1999/2000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Stock declared overfished in 2002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Revised rebuilding plan approved in 2015 (estimated rebuilding time ~50 years)</a:t>
            </a:r>
          </a:p>
          <a:p>
            <a:pPr marL="742950" lvl="1" indent="-285750">
              <a:buFont typeface="Arial" panose="020B0604020202020204" pitchFamily="34" charset="0"/>
              <a:buChar char="•"/>
            </a:pPr>
            <a:r>
              <a:rPr lang="en-US" dirty="0"/>
              <a:t>Pot fishing for Pacific cod excluded from the Pribilof Islands Habitat Conservation Zone</a:t>
            </a:r>
          </a:p>
        </p:txBody>
      </p:sp>
    </p:spTree>
    <p:extLst>
      <p:ext uri="{BB962C8B-B14F-4D97-AF65-F5344CB8AC3E}">
        <p14:creationId xmlns:p14="http://schemas.microsoft.com/office/powerpoint/2010/main" val="2283511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960</Words>
  <Application>Microsoft Office PowerPoint</Application>
  <PresentationFormat>Widescreen</PresentationFormat>
  <Paragraphs>123</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2021 Pribilof Islands Blue King Crab  Stock Assessment and Fishery Evaluation</vt:lpstr>
      <vt:lpstr>Overview</vt:lpstr>
      <vt:lpstr>Responses to recent CPT Comments</vt:lpstr>
      <vt:lpstr>Responses to recent SSC Comments</vt:lpstr>
      <vt:lpstr>Summary</vt:lpstr>
      <vt:lpstr>PowerPoint Presentation</vt:lpstr>
      <vt:lpstr>Catch history in the  crab fisheries</vt:lpstr>
      <vt:lpstr>Bycatch history in the  crab and groundfish fisheries</vt:lpstr>
      <vt:lpstr>Bycatch mortality in the  crab and groundfish fisheries</vt:lpstr>
      <vt:lpstr>Bycatch in the groundfish fisheries</vt:lpstr>
      <vt:lpstr>PowerPoint Presentation</vt:lpstr>
      <vt:lpstr>PowerPoint Presentation</vt:lpstr>
      <vt:lpstr>NMFS EBS Shelf Survey Data</vt:lpstr>
      <vt:lpstr>NMFS EBS Shelf Survey Data</vt:lpstr>
      <vt:lpstr>Survey Abundance: Males</vt:lpstr>
      <vt:lpstr>Survey Biomass: Males</vt:lpstr>
      <vt:lpstr>Survey Abundance: Females</vt:lpstr>
      <vt:lpstr>Survey Biomass: Females</vt:lpstr>
      <vt:lpstr>Size compositions</vt:lpstr>
      <vt:lpstr>Status Determination and OFL-setting</vt:lpstr>
      <vt:lpstr>Random effects model for ”smoothed” survey MMB </vt:lpstr>
      <vt:lpstr>Smoothing results</vt:lpstr>
      <vt:lpstr>MCMC Analysis</vt:lpstr>
      <vt:lpstr>Historical MMB-at-mating calculations</vt:lpstr>
      <vt:lpstr>Historical MMB-at-mating</vt:lpstr>
      <vt:lpstr>“Current” MMB-at-mating (Tier 4 calculations)</vt:lpstr>
      <vt:lpstr>Status Determination and OFL</vt:lpstr>
      <vt:lpstr>Population genetics to inform stock structure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Pribilof Islands Blue King Crab  Stock Assessment and Fishery Evaluation</dc:title>
  <dc:creator>William Stockhausen</dc:creator>
  <cp:lastModifiedBy>Jim Armstrong</cp:lastModifiedBy>
  <cp:revision>33</cp:revision>
  <dcterms:created xsi:type="dcterms:W3CDTF">2019-04-30T04:29:47Z</dcterms:created>
  <dcterms:modified xsi:type="dcterms:W3CDTF">2021-05-17T15:42:25Z</dcterms:modified>
</cp:coreProperties>
</file>