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985000" cy="9283700"/>
  <p:embeddedFontLst>
    <p:embeddedFont>
      <p:font typeface="Calibri" panose="020F050202020403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Black" panose="020B0604020202020204" pitchFamily="2" charset="0"/>
      <p:bold r:id="rId56"/>
      <p:boldItalic r:id="rId57"/>
    </p:embeddedFont>
    <p:embeddedFont>
      <p:font typeface="Roboto Medium" panose="020B0604020202020204"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h6g2IcY5U4euwWSwLfqjB5ofgz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81D8D2-8CC5-4AF3-BE5F-5527FE497598}">
  <a:tblStyle styleId="{1981D8D2-8CC5-4AF3-BE5F-5527FE4975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2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6833" cy="465797"/>
          </a:xfrm>
          <a:prstGeom prst="rect">
            <a:avLst/>
          </a:prstGeom>
          <a:noFill/>
          <a:ln>
            <a:noFill/>
          </a:ln>
        </p:spPr>
        <p:txBody>
          <a:bodyPr spcFirstLastPara="1" wrap="square" lIns="92950" tIns="46475" rIns="92950" bIns="464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6550" y="0"/>
            <a:ext cx="3026833" cy="465797"/>
          </a:xfrm>
          <a:prstGeom prst="rect">
            <a:avLst/>
          </a:prstGeom>
          <a:noFill/>
          <a:ln>
            <a:noFill/>
          </a:ln>
        </p:spPr>
        <p:txBody>
          <a:bodyPr spcFirstLastPara="1" wrap="square" lIns="92950" tIns="46475" rIns="92950" bIns="464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7904"/>
            <a:ext cx="3026833" cy="465796"/>
          </a:xfrm>
          <a:prstGeom prst="rect">
            <a:avLst/>
          </a:prstGeom>
          <a:noFill/>
          <a:ln>
            <a:noFill/>
          </a:ln>
        </p:spPr>
        <p:txBody>
          <a:bodyPr spcFirstLastPara="1" wrap="square" lIns="92950" tIns="46475" rIns="92950" bIns="464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Alternate Ellen, Lauren, Rob or others</a:t>
            </a:r>
            <a:endParaRPr/>
          </a:p>
        </p:txBody>
      </p:sp>
      <p:sp>
        <p:nvSpPr>
          <p:cNvPr id="98" name="Google Shape;98;p1: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3d9849efb5_0_0: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3d9849efb5_0_0:notes"/>
          <p:cNvSpPr txBox="1">
            <a:spLocks noGrp="1"/>
          </p:cNvSpPr>
          <p:nvPr>
            <p:ph type="body" idx="1"/>
          </p:nvPr>
        </p:nvSpPr>
        <p:spPr>
          <a:xfrm>
            <a:off x="698500" y="4467781"/>
            <a:ext cx="5588100" cy="3655500"/>
          </a:xfrm>
          <a:prstGeom prst="rect">
            <a:avLst/>
          </a:prstGeom>
          <a:noFill/>
          <a:ln>
            <a:noFill/>
          </a:ln>
        </p:spPr>
        <p:txBody>
          <a:bodyPr spcFirstLastPara="1" wrap="square" lIns="93025" tIns="46500" rIns="93025" bIns="465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12" name="Google Shape;212;g23d9849efb5_0_0:notes"/>
          <p:cNvSpPr txBox="1">
            <a:spLocks noGrp="1"/>
          </p:cNvSpPr>
          <p:nvPr>
            <p:ph type="sldNum" idx="12"/>
          </p:nvPr>
        </p:nvSpPr>
        <p:spPr>
          <a:xfrm>
            <a:off x="3956550" y="8817904"/>
            <a:ext cx="3026700" cy="465600"/>
          </a:xfrm>
          <a:prstGeom prst="rect">
            <a:avLst/>
          </a:prstGeom>
          <a:noFill/>
          <a:ln>
            <a:noFill/>
          </a:ln>
        </p:spPr>
        <p:txBody>
          <a:bodyPr spcFirstLastPara="1" wrap="square" lIns="93025" tIns="46500" rIns="93025" bIns="465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cf9714ee0_0_82: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ecf9714ee0_0_82: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225" name="Google Shape;225;gecf9714ee0_0_82: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575d582d0_0_184: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4575d582d0_0_184: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2000"/>
              <a:buNone/>
            </a:pPr>
            <a:r>
              <a:rPr lang="en-US" sz="1300"/>
              <a:t>We do have scientists participating right now in a survey in the Arctic, focused on evaluating ecosystem status and change in the N Bering and Chukchi seas. Some version of this has been conducted most years for the last two decades, with various partners and funding sources. This ongoing engagement in the Arctic is providing us with a baseline understanding of these ecosystems. I won’t present any of those data today.</a:t>
            </a:r>
            <a:endParaRPr sz="1300"/>
          </a:p>
          <a:p>
            <a:pPr marL="0" lvl="0" indent="0" algn="l" rtl="0">
              <a:lnSpc>
                <a:spcPct val="100000"/>
              </a:lnSpc>
              <a:spcBef>
                <a:spcPts val="0"/>
              </a:spcBef>
              <a:spcAft>
                <a:spcPts val="0"/>
              </a:spcAft>
              <a:buSzPts val="2000"/>
              <a:buNone/>
            </a:pPr>
            <a:endParaRPr sz="1300"/>
          </a:p>
          <a:p>
            <a:pPr marL="0" lvl="0" indent="0" algn="l" rtl="0">
              <a:lnSpc>
                <a:spcPct val="100000"/>
              </a:lnSpc>
              <a:spcBef>
                <a:spcPts val="0"/>
              </a:spcBef>
              <a:spcAft>
                <a:spcPts val="0"/>
              </a:spcAft>
              <a:buSzPts val="2000"/>
              <a:buNone/>
            </a:pPr>
            <a:endParaRPr sz="1300"/>
          </a:p>
          <a:p>
            <a:pPr marL="0" lvl="0" indent="0" algn="l" rtl="0">
              <a:lnSpc>
                <a:spcPct val="100000"/>
              </a:lnSpc>
              <a:spcBef>
                <a:spcPts val="0"/>
              </a:spcBef>
              <a:spcAft>
                <a:spcPts val="0"/>
              </a:spcAft>
              <a:buClr>
                <a:schemeClr val="dk1"/>
              </a:buClr>
              <a:buSzPts val="2000"/>
              <a:buFont typeface="Arial"/>
              <a:buNone/>
            </a:pPr>
            <a:endParaRPr sz="500"/>
          </a:p>
        </p:txBody>
      </p:sp>
      <p:sp>
        <p:nvSpPr>
          <p:cNvPr id="234" name="Google Shape;234;g24575d582d0_0_184: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9cb0a283d_0_18: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e9cb0a283d_0_18: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245" name="Google Shape;245;ge9cb0a283d_0_18: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6: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Most of our survey coverage was in the WGOA. But I’ll start over here in the East with the SECM survey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262" name="Google Shape;262;p18: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15</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0: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We usually present some observations from Gulf Watch and from LTER surveys conducted by partners, but in the interest of time I won’t cover those today - although do look for many indicators that go to ESRs and ESPs from these surveys. The one indicator I will present is the sablefish growth indicator.</a:t>
            </a:r>
            <a:endParaRPr/>
          </a:p>
        </p:txBody>
      </p:sp>
      <p:sp>
        <p:nvSpPr>
          <p:cNvPr id="286" name="Google Shape;286;p14: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16: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Fish are collected from Rhinoceros Auklets and Tufted Puffins bringing fish in to feed chicks on Middleton island (Fig shows that auklet and kittiwake foraging trips cover the entire shelf and off shelf region surrounding Middleton Island). Fish are collected June through August. Growth is change in size of fish brought in over those months. </a:t>
            </a:r>
            <a:endParaRPr/>
          </a:p>
          <a:p>
            <a:pPr marL="0" lvl="0" indent="0" algn="l" rtl="0">
              <a:lnSpc>
                <a:spcPct val="100000"/>
              </a:lnSpc>
              <a:spcBef>
                <a:spcPts val="0"/>
              </a:spcBef>
              <a:spcAft>
                <a:spcPts val="0"/>
              </a:spcAft>
              <a:buSzPts val="1400"/>
              <a:buNone/>
            </a:pPr>
            <a:r>
              <a:rPr lang="en-US"/>
              <a:t>Detailed methods:  an index of age-0 sablefish growth rate is calculated using the relationship between mean fish length and Julian day for each year. From this model, growth (in mm per day) is the slope, and length is the predicted length on the median Julian day = 205 (July 24). Annual anomalies of growth and length are calculated for each variable by subtracting the mean of all years.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f380171e_0_1: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f380171e_0_1: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7ef380171e_0_1: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2: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2e1925b2_0_40: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2e1925b2_0_40: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29" name="Google Shape;329;g2452e1925b2_0_40: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52e1925b2_0_49: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452e1925b2_0_49: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42" name="Google Shape;342;g2452e1925b2_0_49: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4575d582d0_0_94: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4575d582d0_0_94: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59" name="Google Shape;359;g24575d582d0_0_94: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575d582d0_0_102: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575d582d0_0_102: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72" name="Google Shape;372;g24575d582d0_0_102: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575d582d0_0_111: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575d582d0_0_111: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87" name="Google Shape;387;g24575d582d0_0_111: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ef380171e_0_19: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7ef380171e_0_19: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7ef380171e_0_19: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472470c713_0_19: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472470c713_0_19: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14" name="Google Shape;414;g2472470c713_0_19: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4575d582d0_0_128: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4575d582d0_0_128: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27" name="Google Shape;427;g24575d582d0_0_128: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452e1925b2_0_74: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452e1925b2_0_74: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44" name="Google Shape;444;g2452e1925b2_0_74: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452e1925b2_0_56: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452e1925b2_0_56: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56" name="Google Shape;456;g2452e1925b2_0_56: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cf9714ee0_0_1: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ecf9714ee0_0_1: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“Odd year” means more of our survey effort was focused in the GOA, but we did have a number of surveys in the BS and Arctic.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452e1925b2_0_66: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452e1925b2_0_66: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66" name="Google Shape;466;g2452e1925b2_0_66: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4575d582d0_0_240: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4575d582d0_0_240: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4575d582d0_0_240: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4575d582d0_0_257: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4575d582d0_0_257: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496" name="Google Shape;496;g24575d582d0_0_257: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4575d582d0_0_275: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4575d582d0_0_275: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514" name="Google Shape;514;g24575d582d0_0_275: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1: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1: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530" name="Google Shape;530;p21: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2: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2: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540" name="Google Shape;540;p22: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35</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7ef380171e_1_0: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27ef380171e_1_0: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15000"/>
              </a:lnSpc>
              <a:spcBef>
                <a:spcPts val="0"/>
              </a:spcBef>
              <a:spcAft>
                <a:spcPts val="0"/>
              </a:spcAft>
              <a:buSzPts val="1100"/>
              <a:buNone/>
            </a:pPr>
            <a:r>
              <a:rPr lang="en-US" sz="1100">
                <a:solidFill>
                  <a:srgbClr val="142414"/>
                </a:solidFill>
                <a:latin typeface="Arial"/>
                <a:ea typeface="Arial"/>
                <a:cs typeface="Arial"/>
                <a:sym typeface="Arial"/>
              </a:rPr>
              <a:t>Young of the year fish eat Zooplankton like large lipid-rich copepods (Calanus) found to be important for fisheries like Pollock.</a:t>
            </a: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r>
              <a:rPr lang="en-US" sz="1100">
                <a:solidFill>
                  <a:srgbClr val="142414"/>
                </a:solidFill>
                <a:latin typeface="Arial"/>
                <a:ea typeface="Arial"/>
                <a:cs typeface="Arial"/>
                <a:sym typeface="Arial"/>
              </a:rPr>
              <a:t>Calanus eat phytoplankton and prefer large celled taxa: They need Essential Fatty Acids (like DHA, EPA) made by phytoplankton</a:t>
            </a: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r>
              <a:rPr lang="en-US" sz="1100">
                <a:solidFill>
                  <a:srgbClr val="142414"/>
                </a:solidFill>
                <a:latin typeface="Arial"/>
                <a:ea typeface="Arial"/>
                <a:cs typeface="Arial"/>
                <a:sym typeface="Arial"/>
              </a:rPr>
              <a:t>Phytoplankton are linked to environmental conditions and their nutritional products (fats) change with taxa and environment,. </a:t>
            </a: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r>
              <a:rPr lang="en-US" sz="1100">
                <a:solidFill>
                  <a:srgbClr val="142414"/>
                </a:solidFill>
                <a:latin typeface="Arial"/>
                <a:ea typeface="Arial"/>
                <a:cs typeface="Arial"/>
                <a:sym typeface="Arial"/>
              </a:rPr>
              <a:t>Therefore phytoplankton are an important link between the environment, and the nutritional value of prey. </a:t>
            </a: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r>
              <a:rPr lang="en-US" sz="1100">
                <a:solidFill>
                  <a:srgbClr val="142414"/>
                </a:solidFill>
                <a:latin typeface="Arial"/>
                <a:ea typeface="Arial"/>
                <a:cs typeface="Arial"/>
                <a:sym typeface="Arial"/>
              </a:rPr>
              <a:t>Identifying phytoplankton is really time consuming, and so Jeanette and others are starting to use IFCB.</a:t>
            </a: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endParaRPr sz="1100"/>
          </a:p>
          <a:p>
            <a:pPr marL="0" lvl="0" indent="0" algn="l" rtl="0">
              <a:lnSpc>
                <a:spcPct val="115000"/>
              </a:lnSpc>
              <a:spcBef>
                <a:spcPts val="0"/>
              </a:spcBef>
              <a:spcAft>
                <a:spcPts val="0"/>
              </a:spcAft>
              <a:buSzPts val="1100"/>
              <a:buNone/>
            </a:pPr>
            <a:r>
              <a:rPr lang="en-US" sz="1100"/>
              <a:t>Due to the time consuming nature of microscopy (2+ hours per sample) for analysis of phytoplankton taxa, new technology is needed for more efficient means of analysis. IFCB is a microscope with a camera, and the ability to trigger particles based on fluorescence and take images (upper right compilation is an example of the photos it takes). Continuous flow through sampling is possible so that you can leave this out on a ship and have it running samples with minimal supervision (after initial settings are calibrated properly). AI/ML can be developed based on a large phytoplankton library of classified images, so that an entire survey’s worth of images can be processed very quickly. Other options for deployment include moorings (within reasonable access), sail drones, and bench top operation for discrete samples. We had this out on the Dyson last summer in the SEBS for its’ maiden voyage (EMA), and have recently hired a post-doc that will start this winter to help develop the imaging library and AI/ML algorithms. We will continue to deploy this out on the Dyson and on other ships of opportunity. It is currently out on the Sikuliaq sampling the EBS, NBS, and Chukchi sea on the DBO survey where it will help to ground-truth remote sensing information for satellite images and hyperspectral camera images. The aim is to develop remote sensing algorithms to help identify variations in large phytoplankton groups (diatoms vs dinoflagellates, e.g.) and potentially ID harmful algal blooms for improved monitoring throughout Alaska.  </a:t>
            </a:r>
            <a:endParaRPr sz="1100"/>
          </a:p>
          <a:p>
            <a:pPr marL="0" lvl="0" indent="0" algn="l" rtl="0">
              <a:lnSpc>
                <a:spcPct val="115000"/>
              </a:lnSpc>
              <a:spcBef>
                <a:spcPts val="0"/>
              </a:spcBef>
              <a:spcAft>
                <a:spcPts val="0"/>
              </a:spcAft>
              <a:buSzPts val="1100"/>
              <a:buNone/>
            </a:pPr>
            <a:endParaRPr sz="1100"/>
          </a:p>
          <a:p>
            <a:pPr marL="0" lvl="0" indent="0" algn="l" rtl="0">
              <a:lnSpc>
                <a:spcPct val="115000"/>
              </a:lnSpc>
              <a:spcBef>
                <a:spcPts val="0"/>
              </a:spcBef>
              <a:spcAft>
                <a:spcPts val="0"/>
              </a:spcAft>
              <a:buSzPts val="1100"/>
              <a:buNone/>
            </a:pP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SzPts val="1100"/>
              <a:buNone/>
            </a:pPr>
            <a:endParaRPr sz="1100">
              <a:solidFill>
                <a:srgbClr val="142414"/>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142414"/>
              </a:solidFill>
              <a:latin typeface="Arial"/>
              <a:ea typeface="Arial"/>
              <a:cs typeface="Arial"/>
              <a:sym typeface="Arial"/>
            </a:endParaRPr>
          </a:p>
          <a:p>
            <a:pPr marL="0" lvl="0" indent="0" algn="l" rtl="0">
              <a:lnSpc>
                <a:spcPct val="100000"/>
              </a:lnSpc>
              <a:spcBef>
                <a:spcPts val="0"/>
              </a:spcBef>
              <a:spcAft>
                <a:spcPts val="0"/>
              </a:spcAft>
              <a:buSzPts val="1400"/>
              <a:buNone/>
            </a:pPr>
            <a:endParaRPr sz="1100"/>
          </a:p>
        </p:txBody>
      </p:sp>
      <p:sp>
        <p:nvSpPr>
          <p:cNvPr id="549" name="Google Shape;549;g27ef380171e_1_0: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7ef380171e_1_12: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27ef380171e_1_12: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Results from analyses (manuscript in prep) that reveal nuances in environmental regimes that help separate old and new warm periods. **Note that the large chla, surface salinity, and Dissolved inorganic nitrogen (proxy for nutrient availability) all create a separation between old and new warm periods, while mean temp (water column average based on CTD casts during BASIS surveys in the SEBS) largely separates the warm/cold. A subset of years (2005, 2010, 2011, and 2018) where taxa were investigated via microscopy (time consuming!) also show significant separation between each of the 3 regimes, with the 2 cold years having similar community composition. Warrants further investigation of phytoplankton that could reveal changes in food quality for zooplankton at the base of the food web based on environmental variations. </a:t>
            </a:r>
            <a:endParaRPr/>
          </a:p>
          <a:p>
            <a:pPr marL="0" lvl="0" indent="0" algn="l" rtl="0">
              <a:lnSpc>
                <a:spcPct val="100000"/>
              </a:lnSpc>
              <a:spcBef>
                <a:spcPts val="0"/>
              </a:spcBef>
              <a:spcAft>
                <a:spcPts val="0"/>
              </a:spcAft>
              <a:buSzPts val="1400"/>
              <a:buNone/>
            </a:pPr>
            <a:endParaRPr/>
          </a:p>
        </p:txBody>
      </p:sp>
      <p:sp>
        <p:nvSpPr>
          <p:cNvPr id="566" name="Google Shape;566;g27ef380171e_1_12: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452e1925b2_0_6: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452e1925b2_0_6: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580" name="Google Shape;580;g2452e1925b2_0_6: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45915ab247_10_0: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45915ab247_10_0: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The objective of this broad study is to groundtruth the Juvenile Pacific Individual Based Model developed by Sarah Hinkley &amp; others in 2019, which predicts areas of juvenile Pacific cod settlement in the Gulf of Alaska based on adult spawning locations, ocean currents, and juvenile cod ecology. In 2021 they conducted month-long survey of juvenile cod abundance underwater in the nearshore using baited cameras and beach seines across the GOA from Southeast Alaska to the Shumagins. In 2023, a 10-day focal survey around Afognak Island will be used to evaluate habitat preferences on juvenile cod abundance and condition. Gulf-wide surveys are planned for 2024 &amp; 2025.</a:t>
            </a:r>
            <a:endParaRPr/>
          </a:p>
        </p:txBody>
      </p:sp>
      <p:sp>
        <p:nvSpPr>
          <p:cNvPr id="595" name="Google Shape;595;g245915ab247_10_0: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39</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31d4facbc_3_61: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1531d4facbc_3_61: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1300"/>
              <a:t>This survey is a collaboration with PMEL. We will focus on the Rapid Zooplankton Assessment for today’s talk since zooplankton are important prey for fish</a:t>
            </a:r>
            <a:endParaRPr sz="500"/>
          </a:p>
        </p:txBody>
      </p:sp>
      <p:sp>
        <p:nvSpPr>
          <p:cNvPr id="124" name="Google Shape;124;g1531d4facbc_3_61: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9: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9:notes"/>
          <p:cNvSpPr txBox="1">
            <a:spLocks noGrp="1"/>
          </p:cNvSpPr>
          <p:nvPr>
            <p:ph type="body" idx="1"/>
          </p:nvPr>
        </p:nvSpPr>
        <p:spPr>
          <a:xfrm>
            <a:off x="698500" y="4467781"/>
            <a:ext cx="5588000" cy="3655457"/>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617" name="Google Shape;617;p29:notes"/>
          <p:cNvSpPr txBox="1">
            <a:spLocks noGrp="1"/>
          </p:cNvSpPr>
          <p:nvPr>
            <p:ph type="sldNum" idx="12"/>
          </p:nvPr>
        </p:nvSpPr>
        <p:spPr>
          <a:xfrm>
            <a:off x="3956550" y="8817904"/>
            <a:ext cx="3026833" cy="465796"/>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40</a:t>
            </a:fld>
            <a:endParaR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f0684b1197_0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f0684b1197_0_0:notes"/>
          <p:cNvSpPr txBox="1">
            <a:spLocks noGrp="1"/>
          </p:cNvSpPr>
          <p:nvPr>
            <p:ph type="body" idx="1"/>
          </p:nvPr>
        </p:nvSpPr>
        <p:spPr>
          <a:xfrm>
            <a:off x="698500" y="4409758"/>
            <a:ext cx="5588100" cy="4177800"/>
          </a:xfrm>
          <a:prstGeom prst="rect">
            <a:avLst/>
          </a:prstGeom>
          <a:noFill/>
          <a:ln>
            <a:noFill/>
          </a:ln>
        </p:spPr>
        <p:txBody>
          <a:bodyPr spcFirstLastPara="1" wrap="square" lIns="93025" tIns="93025" rIns="93025" bIns="930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4575d582d0_0_84: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4575d582d0_0_84: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Ice was encountered during the spring mooring survey for the first time in a long time.</a:t>
            </a:r>
            <a:endParaRPr/>
          </a:p>
          <a:p>
            <a:pPr marL="0" lvl="0" indent="0" algn="l" rtl="0">
              <a:lnSpc>
                <a:spcPct val="115000"/>
              </a:lnSpc>
              <a:spcBef>
                <a:spcPts val="0"/>
              </a:spcBef>
              <a:spcAft>
                <a:spcPts val="0"/>
              </a:spcAft>
              <a:buClr>
                <a:schemeClr val="dk1"/>
              </a:buClr>
              <a:buSzPts val="1100"/>
              <a:buFont typeface="Arial"/>
              <a:buNone/>
            </a:pPr>
            <a:r>
              <a:rPr lang="en-US"/>
              <a:t>Left panel: ice concentration, showing ice north of the 70 m sampling line.</a:t>
            </a:r>
            <a:endParaRPr/>
          </a:p>
        </p:txBody>
      </p:sp>
      <p:sp>
        <p:nvSpPr>
          <p:cNvPr id="136" name="Google Shape;136;g24575d582d0_0_84: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98500" y="4467781"/>
            <a:ext cx="5588100" cy="3655500"/>
          </a:xfrm>
          <a:prstGeom prst="rect">
            <a:avLst/>
          </a:prstGeom>
          <a:noFill/>
          <a:ln>
            <a:noFill/>
          </a:ln>
        </p:spPr>
        <p:txBody>
          <a:bodyPr spcFirstLastPara="1" wrap="square" lIns="93025" tIns="46500" rIns="93025" bIns="465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Orient to these figures: For maps, colors show relative abundance. For time-series, showing average abundance for South Middle Shelf: black circles are average abundance ± SE estimated by sorters back in the lab. The blue triangles are estimates conducted onboard - RZA. </a:t>
            </a:r>
            <a:endParaRPr/>
          </a:p>
        </p:txBody>
      </p:sp>
      <p:sp>
        <p:nvSpPr>
          <p:cNvPr id="146" name="Google Shape;146;p3:notes"/>
          <p:cNvSpPr txBox="1">
            <a:spLocks noGrp="1"/>
          </p:cNvSpPr>
          <p:nvPr>
            <p:ph type="sldNum" idx="12"/>
          </p:nvPr>
        </p:nvSpPr>
        <p:spPr>
          <a:xfrm>
            <a:off x="3956550" y="8817904"/>
            <a:ext cx="3026700" cy="465600"/>
          </a:xfrm>
          <a:prstGeom prst="rect">
            <a:avLst/>
          </a:prstGeom>
          <a:noFill/>
          <a:ln>
            <a:noFill/>
          </a:ln>
        </p:spPr>
        <p:txBody>
          <a:bodyPr spcFirstLastPara="1" wrap="square" lIns="93025" tIns="46500" rIns="93025" bIns="465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575d582d0_0_26: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4575d582d0_0_26:notes"/>
          <p:cNvSpPr txBox="1">
            <a:spLocks noGrp="1"/>
          </p:cNvSpPr>
          <p:nvPr>
            <p:ph type="body" idx="1"/>
          </p:nvPr>
        </p:nvSpPr>
        <p:spPr>
          <a:xfrm>
            <a:off x="698500" y="4467781"/>
            <a:ext cx="5588100" cy="3655500"/>
          </a:xfrm>
          <a:prstGeom prst="rect">
            <a:avLst/>
          </a:prstGeom>
          <a:noFill/>
          <a:ln>
            <a:noFill/>
          </a:ln>
        </p:spPr>
        <p:txBody>
          <a:bodyPr spcFirstLastPara="1" wrap="square" lIns="93025" tIns="46500" rIns="93025" bIns="465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typical pattern in cool years is that by end of summer there should be an accumulation of lipid-rich copepods on the shelf, and that’s what we expected, but it’s not what we saw. INstead large copepod numbers were very low on the SE shelf, and only increased north of 60 degrees when sampling encountered the cold pool. </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165" name="Google Shape;165;g24575d582d0_0_26:notes"/>
          <p:cNvSpPr txBox="1">
            <a:spLocks noGrp="1"/>
          </p:cNvSpPr>
          <p:nvPr>
            <p:ph type="sldNum" idx="12"/>
          </p:nvPr>
        </p:nvSpPr>
        <p:spPr>
          <a:xfrm>
            <a:off x="3956550" y="8817904"/>
            <a:ext cx="3026700" cy="465600"/>
          </a:xfrm>
          <a:prstGeom prst="rect">
            <a:avLst/>
          </a:prstGeom>
          <a:noFill/>
          <a:ln>
            <a:noFill/>
          </a:ln>
        </p:spPr>
        <p:txBody>
          <a:bodyPr spcFirstLastPara="1" wrap="square" lIns="93025" tIns="46500" rIns="93025" bIns="465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575d582d0_0_19:notes"/>
          <p:cNvSpPr>
            <a:spLocks noGrp="1" noRot="1" noChangeAspect="1"/>
          </p:cNvSpPr>
          <p:nvPr>
            <p:ph type="sldImg" idx="2"/>
          </p:nvPr>
        </p:nvSpPr>
        <p:spPr>
          <a:xfrm>
            <a:off x="1403350" y="1160463"/>
            <a:ext cx="4178400" cy="31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4575d582d0_0_19:notes"/>
          <p:cNvSpPr txBox="1">
            <a:spLocks noGrp="1"/>
          </p:cNvSpPr>
          <p:nvPr>
            <p:ph type="body" idx="1"/>
          </p:nvPr>
        </p:nvSpPr>
        <p:spPr>
          <a:xfrm>
            <a:off x="698500" y="4467781"/>
            <a:ext cx="5588100" cy="36555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82" name="Google Shape;182;g24575d582d0_0_19:notes"/>
          <p:cNvSpPr txBox="1">
            <a:spLocks noGrp="1"/>
          </p:cNvSpPr>
          <p:nvPr>
            <p:ph type="sldNum" idx="12"/>
          </p:nvPr>
        </p:nvSpPr>
        <p:spPr>
          <a:xfrm>
            <a:off x="3956550" y="8817904"/>
            <a:ext cx="3026700" cy="4659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cf9714ee0_0_73: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ecf9714ee0_0_73:notes"/>
          <p:cNvSpPr txBox="1">
            <a:spLocks noGrp="1"/>
          </p:cNvSpPr>
          <p:nvPr>
            <p:ph type="body" idx="1"/>
          </p:nvPr>
        </p:nvSpPr>
        <p:spPr>
          <a:xfrm>
            <a:off x="698500" y="4467781"/>
            <a:ext cx="5588100" cy="36555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endParaRPr/>
          </a:p>
        </p:txBody>
      </p:sp>
      <p:sp>
        <p:nvSpPr>
          <p:cNvPr id="199" name="Google Shape;199;gecf9714ee0_0_73:notes"/>
          <p:cNvSpPr txBox="1">
            <a:spLocks noGrp="1"/>
          </p:cNvSpPr>
          <p:nvPr>
            <p:ph type="sldNum" idx="12"/>
          </p:nvPr>
        </p:nvSpPr>
        <p:spPr>
          <a:xfrm>
            <a:off x="3956550" y="8817904"/>
            <a:ext cx="3026700" cy="4659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9</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Dark">
  <p:cSld name="Title - Dar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lt1"/>
              </a:buClr>
              <a:buSzPts val="1800"/>
              <a:buChar char="•"/>
              <a:defRPr sz="1800" b="1">
                <a:solidFill>
                  <a:schemeClr val="lt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2"/>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FFFFFF"/>
              </a:buClr>
              <a:buSzPts val="1800"/>
              <a:buChar char="•"/>
              <a:defRPr sz="1800">
                <a:solidFill>
                  <a:srgbClr val="FFFFFF"/>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2"/>
          <p:cNvSpPr/>
          <p:nvPr/>
        </p:nvSpPr>
        <p:spPr>
          <a:xfrm>
            <a:off x="-9190" y="4417160"/>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32"/>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3CCCC"/>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4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3CCCC"/>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a:spLocks noGrp="1"/>
          </p:cNvSpPr>
          <p:nvPr>
            <p:ph type="pic" idx="2"/>
          </p:nvPr>
        </p:nvSpPr>
        <p:spPr>
          <a:xfrm>
            <a:off x="3887391" y="987426"/>
            <a:ext cx="4629150" cy="4873625"/>
          </a:xfrm>
          <a:prstGeom prst="rect">
            <a:avLst/>
          </a:prstGeom>
          <a:noFill/>
          <a:ln>
            <a:noFill/>
          </a:ln>
        </p:spPr>
      </p:sp>
      <p:sp>
        <p:nvSpPr>
          <p:cNvPr id="79" name="Google Shape;79;p4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83"/>
        <p:cNvGrpSpPr/>
        <p:nvPr/>
      </p:nvGrpSpPr>
      <p:grpSpPr>
        <a:xfrm>
          <a:off x="0" y="0"/>
          <a:ext cx="0" cy="0"/>
          <a:chOff x="0" y="0"/>
          <a:chExt cx="0" cy="0"/>
        </a:xfrm>
      </p:grpSpPr>
      <p:sp>
        <p:nvSpPr>
          <p:cNvPr id="84" name="Google Shape;84;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89"/>
        <p:cNvGrpSpPr/>
        <p:nvPr/>
      </p:nvGrpSpPr>
      <p:grpSpPr>
        <a:xfrm>
          <a:off x="0" y="0"/>
          <a:ext cx="0" cy="0"/>
          <a:chOff x="0" y="0"/>
          <a:chExt cx="0" cy="0"/>
        </a:xfrm>
      </p:grpSpPr>
      <p:sp>
        <p:nvSpPr>
          <p:cNvPr id="90" name="Google Shape;90;p4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2"/>
        <p:cNvGrpSpPr/>
        <p:nvPr/>
      </p:nvGrpSpPr>
      <p:grpSpPr>
        <a:xfrm>
          <a:off x="0" y="0"/>
          <a:ext cx="0" cy="0"/>
          <a:chOff x="0" y="0"/>
          <a:chExt cx="0" cy="0"/>
        </a:xfrm>
      </p:grpSpPr>
      <p:sp>
        <p:nvSpPr>
          <p:cNvPr id="23" name="Google Shape;23;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33CCCC"/>
              </a:buClr>
              <a:buSzPts val="2800"/>
              <a:buFont typeface="Calibri"/>
              <a:buNone/>
              <a:defRPr>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lt1"/>
              </a:buClr>
              <a:buSzPts val="1800"/>
              <a:buChar char="●"/>
              <a:defRPr/>
            </a:lvl1pPr>
            <a:lvl2pPr marL="914400" lvl="1" indent="-317500" algn="l">
              <a:lnSpc>
                <a:spcPct val="90000"/>
              </a:lnSpc>
              <a:spcBef>
                <a:spcPts val="1600"/>
              </a:spcBef>
              <a:spcAft>
                <a:spcPts val="0"/>
              </a:spcAft>
              <a:buClr>
                <a:schemeClr val="lt1"/>
              </a:buClr>
              <a:buSzPts val="1400"/>
              <a:buChar char="○"/>
              <a:defRPr/>
            </a:lvl2pPr>
            <a:lvl3pPr marL="1371600" lvl="2" indent="-317500" algn="l">
              <a:lnSpc>
                <a:spcPct val="90000"/>
              </a:lnSpc>
              <a:spcBef>
                <a:spcPts val="1600"/>
              </a:spcBef>
              <a:spcAft>
                <a:spcPts val="0"/>
              </a:spcAft>
              <a:buClr>
                <a:schemeClr val="lt1"/>
              </a:buClr>
              <a:buSzPts val="1400"/>
              <a:buChar char="■"/>
              <a:defRPr/>
            </a:lvl3pPr>
            <a:lvl4pPr marL="1828800" lvl="3" indent="-317500" algn="l">
              <a:lnSpc>
                <a:spcPct val="90000"/>
              </a:lnSpc>
              <a:spcBef>
                <a:spcPts val="1600"/>
              </a:spcBef>
              <a:spcAft>
                <a:spcPts val="0"/>
              </a:spcAft>
              <a:buClr>
                <a:schemeClr val="lt1"/>
              </a:buClr>
              <a:buSzPts val="1400"/>
              <a:buChar char="●"/>
              <a:defRPr/>
            </a:lvl4pPr>
            <a:lvl5pPr marL="2286000" lvl="4" indent="-317500" algn="l">
              <a:lnSpc>
                <a:spcPct val="90000"/>
              </a:lnSpc>
              <a:spcBef>
                <a:spcPts val="1600"/>
              </a:spcBef>
              <a:spcAft>
                <a:spcPts val="0"/>
              </a:spcAft>
              <a:buClr>
                <a:schemeClr val="lt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35" name="Google Shape;35;p3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6"/>
        <p:cNvGrpSpPr/>
        <p:nvPr/>
      </p:nvGrpSpPr>
      <p:grpSpPr>
        <a:xfrm>
          <a:off x="0" y="0"/>
          <a:ext cx="0" cy="0"/>
          <a:chOff x="0" y="0"/>
          <a:chExt cx="0" cy="0"/>
        </a:xfrm>
      </p:grpSpPr>
      <p:sp>
        <p:nvSpPr>
          <p:cNvPr id="37" name="Google Shape;37;p3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33CCCC"/>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42"/>
        <p:cNvGrpSpPr/>
        <p:nvPr/>
      </p:nvGrpSpPr>
      <p:grpSpPr>
        <a:xfrm>
          <a:off x="0" y="0"/>
          <a:ext cx="0" cy="0"/>
          <a:chOff x="0" y="0"/>
          <a:chExt cx="0" cy="0"/>
        </a:xfrm>
      </p:grpSpPr>
      <p:sp>
        <p:nvSpPr>
          <p:cNvPr id="43" name="Google Shape;43;p3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3CCCC"/>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48"/>
        <p:cNvGrpSpPr/>
        <p:nvPr/>
      </p:nvGrpSpPr>
      <p:grpSpPr>
        <a:xfrm>
          <a:off x="0" y="0"/>
          <a:ext cx="0" cy="0"/>
          <a:chOff x="0" y="0"/>
          <a:chExt cx="0" cy="0"/>
        </a:xfrm>
      </p:grpSpPr>
      <p:sp>
        <p:nvSpPr>
          <p:cNvPr id="49" name="Google Shape;49;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4400"/>
              <a:buFont typeface="Calibri"/>
              <a:buNone/>
              <a:defRPr>
                <a:solidFill>
                  <a:srgbClr val="33CCC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55"/>
        <p:cNvGrpSpPr/>
        <p:nvPr/>
      </p:nvGrpSpPr>
      <p:grpSpPr>
        <a:xfrm>
          <a:off x="0" y="0"/>
          <a:ext cx="0" cy="0"/>
          <a:chOff x="0" y="0"/>
          <a:chExt cx="0" cy="0"/>
        </a:xfrm>
      </p:grpSpPr>
      <p:sp>
        <p:nvSpPr>
          <p:cNvPr id="56" name="Google Shape;56;p3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3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3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3CCC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152F49"/>
            </a:gs>
            <a:gs pos="40000">
              <a:srgbClr val="152F49"/>
            </a:gs>
            <a:gs pos="73000">
              <a:srgbClr val="1D3E5D"/>
            </a:gs>
            <a:gs pos="100000">
              <a:srgbClr val="1D3E5D"/>
            </a:gs>
          </a:gsLst>
          <a:lin ang="5400000" scaled="0"/>
        </a:gra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33CCCC"/>
              </a:buClr>
              <a:buSzPts val="4400"/>
              <a:buFont typeface="Calibri"/>
              <a:buNone/>
              <a:defRPr sz="4400" b="0" i="0" u="none" strike="noStrike" cap="none">
                <a:solidFill>
                  <a:srgbClr val="33CCC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mailto:Jeanette.gann@noaa.gov" TargetMode="External"/><Relationship Id="rId4" Type="http://schemas.openxmlformats.org/officeDocument/2006/relationships/image" Target="../media/image73.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hyperlink" Target="mailto:Jeanette.gann@noaa.go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2438400" y="1447800"/>
            <a:ext cx="6400800" cy="2274346"/>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FFFFF"/>
              </a:buClr>
              <a:buSzPts val="3200"/>
              <a:buFont typeface="Helvetica Neue"/>
              <a:buNone/>
            </a:pPr>
            <a:r>
              <a:rPr lang="en-US" sz="3200" b="1">
                <a:solidFill>
                  <a:schemeClr val="lt1"/>
                </a:solidFill>
                <a:latin typeface="Helvetica Neue"/>
                <a:ea typeface="Helvetica Neue"/>
                <a:cs typeface="Helvetica Neue"/>
                <a:sym typeface="Helvetica Neue"/>
              </a:rPr>
              <a:t>2023 Ecosystem Surveys</a:t>
            </a:r>
            <a:br>
              <a:rPr lang="en-US" sz="3200" b="1">
                <a:solidFill>
                  <a:schemeClr val="lt1"/>
                </a:solidFill>
                <a:latin typeface="Helvetica Neue"/>
                <a:ea typeface="Helvetica Neue"/>
                <a:cs typeface="Helvetica Neue"/>
                <a:sym typeface="Helvetica Neue"/>
              </a:rPr>
            </a:br>
            <a:r>
              <a:rPr lang="en-US" sz="3200" b="1">
                <a:solidFill>
                  <a:srgbClr val="FFD966"/>
                </a:solidFill>
                <a:latin typeface="Helvetica Neue"/>
                <a:ea typeface="Helvetica Neue"/>
                <a:cs typeface="Helvetica Neue"/>
                <a:sym typeface="Helvetica Neue"/>
              </a:rPr>
              <a:t>Bering Sea &amp; Gulf of Alaska</a:t>
            </a:r>
            <a:endParaRPr sz="3200">
              <a:solidFill>
                <a:srgbClr val="FFD966"/>
              </a:solidFill>
              <a:latin typeface="Helvetica Neue"/>
              <a:ea typeface="Helvetica Neue"/>
              <a:cs typeface="Helvetica Neue"/>
              <a:sym typeface="Helvetica Neue"/>
            </a:endParaRPr>
          </a:p>
        </p:txBody>
      </p:sp>
      <p:sp>
        <p:nvSpPr>
          <p:cNvPr id="101" name="Google Shape;101;p1"/>
          <p:cNvSpPr txBox="1">
            <a:spLocks noGrp="1"/>
          </p:cNvSpPr>
          <p:nvPr>
            <p:ph type="body" idx="1"/>
          </p:nvPr>
        </p:nvSpPr>
        <p:spPr>
          <a:xfrm>
            <a:off x="490650" y="3631100"/>
            <a:ext cx="8162700" cy="228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400">
                <a:solidFill>
                  <a:srgbClr val="FFD966"/>
                </a:solidFill>
              </a:rPr>
              <a:t>Cross division/agency collaboration focused on ecosystem research to support ecosystem based fisheries management</a:t>
            </a:r>
            <a:endParaRPr sz="1700" b="1">
              <a:latin typeface="Helvetica Neue"/>
              <a:ea typeface="Helvetica Neue"/>
              <a:cs typeface="Helvetica Neue"/>
              <a:sym typeface="Helvetica Neue"/>
            </a:endParaRPr>
          </a:p>
          <a:p>
            <a:pPr marL="457200" lvl="0" indent="-336550" algn="l" rtl="0">
              <a:lnSpc>
                <a:spcPct val="90000"/>
              </a:lnSpc>
              <a:spcBef>
                <a:spcPts val="0"/>
              </a:spcBef>
              <a:spcAft>
                <a:spcPts val="0"/>
              </a:spcAft>
              <a:buSzPts val="1700"/>
              <a:buFont typeface="Helvetica Neue"/>
              <a:buChar char="•"/>
            </a:pPr>
            <a:r>
              <a:rPr lang="en-US" sz="1700">
                <a:latin typeface="Helvetica Neue"/>
                <a:ea typeface="Helvetica Neue"/>
                <a:cs typeface="Helvetica Neue"/>
                <a:sym typeface="Helvetica Neue"/>
              </a:rPr>
              <a:t>Ecosystems and Fisheries-Oceanography Coordinated Investigations (EcoFOCI: PMEL and Recruitment Processes Program), Seattle</a:t>
            </a:r>
            <a:endParaRPr sz="1700">
              <a:latin typeface="Helvetica Neue"/>
              <a:ea typeface="Helvetica Neue"/>
              <a:cs typeface="Helvetica Neue"/>
              <a:sym typeface="Helvetica Neue"/>
            </a:endParaRPr>
          </a:p>
          <a:p>
            <a:pPr marL="457200" lvl="0" indent="-336550" algn="l" rtl="0">
              <a:lnSpc>
                <a:spcPct val="90000"/>
              </a:lnSpc>
              <a:spcBef>
                <a:spcPts val="0"/>
              </a:spcBef>
              <a:spcAft>
                <a:spcPts val="0"/>
              </a:spcAft>
              <a:buSzPts val="1700"/>
              <a:buFont typeface="Helvetica Neue"/>
              <a:buChar char="•"/>
            </a:pPr>
            <a:r>
              <a:rPr lang="en-US" sz="1700">
                <a:latin typeface="Helvetica Neue"/>
                <a:ea typeface="Helvetica Neue"/>
                <a:cs typeface="Helvetica Neue"/>
                <a:sym typeface="Helvetica Neue"/>
              </a:rPr>
              <a:t>Ecosystem Monitoring and Assessment, Juneau/Seattle</a:t>
            </a:r>
            <a:endParaRPr sz="1700">
              <a:latin typeface="Helvetica Neue"/>
              <a:ea typeface="Helvetica Neue"/>
              <a:cs typeface="Helvetica Neue"/>
              <a:sym typeface="Helvetica Neue"/>
            </a:endParaRPr>
          </a:p>
          <a:p>
            <a:pPr marL="457200" lvl="0" indent="-336550" algn="l" rtl="0">
              <a:lnSpc>
                <a:spcPct val="90000"/>
              </a:lnSpc>
              <a:spcBef>
                <a:spcPts val="0"/>
              </a:spcBef>
              <a:spcAft>
                <a:spcPts val="0"/>
              </a:spcAft>
              <a:buSzPts val="1700"/>
              <a:buFont typeface="Helvetica Neue"/>
              <a:buChar char="•"/>
            </a:pPr>
            <a:r>
              <a:rPr lang="en-US" sz="1700">
                <a:latin typeface="Helvetica Neue"/>
                <a:ea typeface="Helvetica Neue"/>
                <a:cs typeface="Helvetica Neue"/>
                <a:sym typeface="Helvetica Neue"/>
              </a:rPr>
              <a:t>Recruitment, Energetics &amp; Coastal Assessment, Juneau</a:t>
            </a:r>
            <a:endParaRPr sz="1700">
              <a:latin typeface="Helvetica Neue"/>
              <a:ea typeface="Helvetica Neue"/>
              <a:cs typeface="Helvetica Neue"/>
              <a:sym typeface="Helvetica Neue"/>
            </a:endParaRPr>
          </a:p>
          <a:p>
            <a:pPr marL="457200" lvl="0" indent="-336550" algn="l" rtl="0">
              <a:lnSpc>
                <a:spcPct val="90000"/>
              </a:lnSpc>
              <a:spcBef>
                <a:spcPts val="0"/>
              </a:spcBef>
              <a:spcAft>
                <a:spcPts val="0"/>
              </a:spcAft>
              <a:buSzPts val="1700"/>
              <a:buFont typeface="Helvetica Neue"/>
              <a:buChar char="•"/>
            </a:pPr>
            <a:r>
              <a:rPr lang="en-US" sz="1700">
                <a:latin typeface="Helvetica Neue"/>
                <a:ea typeface="Helvetica Neue"/>
                <a:cs typeface="Helvetica Neue"/>
                <a:sym typeface="Helvetica Neue"/>
              </a:rPr>
              <a:t>Fisheries Behavioral Ecology, Newport</a:t>
            </a:r>
            <a:endParaRPr sz="1700">
              <a:latin typeface="Helvetica Neue"/>
              <a:ea typeface="Helvetica Neue"/>
              <a:cs typeface="Helvetica Neue"/>
              <a:sym typeface="Helvetica Neue"/>
            </a:endParaRPr>
          </a:p>
          <a:p>
            <a:pPr marL="457200" lvl="0" indent="-336550" algn="l" rtl="0">
              <a:lnSpc>
                <a:spcPct val="90000"/>
              </a:lnSpc>
              <a:spcBef>
                <a:spcPts val="0"/>
              </a:spcBef>
              <a:spcAft>
                <a:spcPts val="0"/>
              </a:spcAft>
              <a:buSzPts val="1700"/>
              <a:buFont typeface="Helvetica Neue"/>
              <a:buChar char="•"/>
            </a:pPr>
            <a:r>
              <a:rPr lang="en-US" sz="1700">
                <a:latin typeface="Helvetica Neue"/>
                <a:ea typeface="Helvetica Neue"/>
                <a:cs typeface="Helvetica Neue"/>
                <a:sym typeface="Helvetica Neue"/>
              </a:rPr>
              <a:t>Shellfish Assessment Program, Kodiak</a:t>
            </a:r>
            <a:endParaRPr sz="1700">
              <a:latin typeface="Helvetica Neue"/>
              <a:ea typeface="Helvetica Neue"/>
              <a:cs typeface="Helvetica Neue"/>
              <a:sym typeface="Helvetica Neue"/>
            </a:endParaRPr>
          </a:p>
          <a:p>
            <a:pPr marL="0" lvl="0" indent="0" algn="l" rtl="0">
              <a:lnSpc>
                <a:spcPct val="90000"/>
              </a:lnSpc>
              <a:spcBef>
                <a:spcPts val="1000"/>
              </a:spcBef>
              <a:spcAft>
                <a:spcPts val="0"/>
              </a:spcAft>
              <a:buClr>
                <a:srgbClr val="FFFF00"/>
              </a:buClr>
              <a:buSzPts val="1700"/>
              <a:buNone/>
            </a:pPr>
            <a:r>
              <a:rPr lang="en-US" sz="1700" b="1">
                <a:solidFill>
                  <a:srgbClr val="FFD966"/>
                </a:solidFill>
                <a:latin typeface="Helvetica Neue"/>
                <a:ea typeface="Helvetica Neue"/>
                <a:cs typeface="Helvetica Neue"/>
                <a:sym typeface="Helvetica Neue"/>
              </a:rPr>
              <a:t>Presenters</a:t>
            </a:r>
            <a:r>
              <a:rPr lang="en-US" sz="1700" b="1">
                <a:latin typeface="Helvetica Neue"/>
                <a:ea typeface="Helvetica Neue"/>
                <a:cs typeface="Helvetica Neue"/>
                <a:sym typeface="Helvetica Neue"/>
              </a:rPr>
              <a:t>: Lauren Rogers, Rob Suryan, Ellen Yasumiishi</a:t>
            </a:r>
            <a:endParaRPr sz="1700" b="1">
              <a:latin typeface="Helvetica Neue"/>
              <a:ea typeface="Helvetica Neue"/>
              <a:cs typeface="Helvetica Neue"/>
              <a:sym typeface="Helvetica Neue"/>
            </a:endParaRPr>
          </a:p>
        </p:txBody>
      </p:sp>
      <p:sp>
        <p:nvSpPr>
          <p:cNvPr id="102" name="Google Shape;102;p1"/>
          <p:cNvSpPr txBox="1">
            <a:spLocks noGrp="1"/>
          </p:cNvSpPr>
          <p:nvPr>
            <p:ph type="body" idx="2"/>
          </p:nvPr>
        </p:nvSpPr>
        <p:spPr>
          <a:xfrm>
            <a:off x="463550" y="3118590"/>
            <a:ext cx="1822450" cy="7524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700"/>
              <a:buNone/>
            </a:pPr>
            <a:r>
              <a:rPr lang="en-US" sz="1700">
                <a:solidFill>
                  <a:schemeClr val="dk1"/>
                </a:solidFill>
                <a:latin typeface="Helvetica Neue"/>
                <a:ea typeface="Helvetica Neue"/>
                <a:cs typeface="Helvetica Neue"/>
                <a:sym typeface="Helvetica Neue"/>
              </a:rPr>
              <a:t>Alaska Fisheries Science Center</a:t>
            </a:r>
            <a:endParaRPr sz="1700">
              <a:solidFill>
                <a:schemeClr val="dk1"/>
              </a:solidFill>
              <a:latin typeface="Helvetica Neue"/>
              <a:ea typeface="Helvetica Neue"/>
              <a:cs typeface="Helvetica Neue"/>
              <a:sym typeface="Helvetica Neue"/>
            </a:endParaRPr>
          </a:p>
        </p:txBody>
      </p:sp>
      <p:sp>
        <p:nvSpPr>
          <p:cNvPr id="103" name="Google Shape;103;p1"/>
          <p:cNvSpPr txBox="1">
            <a:spLocks noGrp="1"/>
          </p:cNvSpPr>
          <p:nvPr>
            <p:ph type="body" idx="3"/>
          </p:nvPr>
        </p:nvSpPr>
        <p:spPr>
          <a:xfrm>
            <a:off x="285750" y="6152894"/>
            <a:ext cx="5484900" cy="577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FFFF"/>
              </a:buClr>
              <a:buSzPts val="1700"/>
              <a:buNone/>
            </a:pPr>
            <a:r>
              <a:rPr lang="en-US" sz="1700">
                <a:latin typeface="Helvetica Neue"/>
                <a:ea typeface="Helvetica Neue"/>
                <a:cs typeface="Helvetica Neue"/>
                <a:sym typeface="Helvetica Neue"/>
              </a:rPr>
              <a:t>September 20, 2023</a:t>
            </a:r>
            <a:endParaRPr sz="1700">
              <a:latin typeface="Helvetica Neue"/>
              <a:ea typeface="Helvetica Neue"/>
              <a:cs typeface="Helvetica Neue"/>
              <a:sym typeface="Helvetica Neue"/>
            </a:endParaRPr>
          </a:p>
        </p:txBody>
      </p:sp>
      <p:sp>
        <p:nvSpPr>
          <p:cNvPr id="104" name="Google Shape;104;p1"/>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105" name="Google Shape;105;p1"/>
          <p:cNvPicPr preferRelativeResize="0"/>
          <p:nvPr/>
        </p:nvPicPr>
        <p:blipFill rotWithShape="1">
          <a:blip r:embed="rId3">
            <a:alphaModFix/>
          </a:blip>
          <a:srcRect l="13999" t="15765" r="14684" b="10182"/>
          <a:stretch/>
        </p:blipFill>
        <p:spPr>
          <a:xfrm>
            <a:off x="7650700" y="5098775"/>
            <a:ext cx="1002651" cy="13882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3d9849efb5_0_0"/>
          <p:cNvSpPr txBox="1">
            <a:spLocks noGrp="1"/>
          </p:cNvSpPr>
          <p:nvPr>
            <p:ph type="title"/>
          </p:nvPr>
        </p:nvSpPr>
        <p:spPr>
          <a:xfrm>
            <a:off x="123825" y="1"/>
            <a:ext cx="8643900" cy="99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CCCC"/>
              </a:buClr>
              <a:buSzPts val="3111"/>
              <a:buFont typeface="Calibri"/>
              <a:buNone/>
            </a:pPr>
            <a:r>
              <a:rPr lang="en-US">
                <a:solidFill>
                  <a:srgbClr val="FFD966"/>
                </a:solidFill>
              </a:rPr>
              <a:t>Fall - Age-0 Pollock Condition</a:t>
            </a:r>
            <a:endParaRPr>
              <a:solidFill>
                <a:srgbClr val="FFD966"/>
              </a:solidFill>
            </a:endParaRPr>
          </a:p>
        </p:txBody>
      </p:sp>
      <p:sp>
        <p:nvSpPr>
          <p:cNvPr id="215" name="Google Shape;215;g23d9849efb5_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216" name="Google Shape;216;g23d9849efb5_0_0"/>
          <p:cNvSpPr txBox="1"/>
          <p:nvPr/>
        </p:nvSpPr>
        <p:spPr>
          <a:xfrm>
            <a:off x="123824" y="6550275"/>
            <a:ext cx="4566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a:t>
            </a:r>
            <a:r>
              <a:rPr lang="en-US" sz="1600" b="1">
                <a:solidFill>
                  <a:srgbClr val="9CC2E5"/>
                </a:solidFill>
                <a:latin typeface="Calibri"/>
                <a:ea typeface="Calibri"/>
                <a:cs typeface="Calibri"/>
                <a:sym typeface="Calibri"/>
              </a:rPr>
              <a:t>Johanna Page, Jacek Maselko, Rob Suryan</a:t>
            </a:r>
            <a:endParaRPr sz="1600" b="1" i="0" u="none" strike="noStrike" cap="none">
              <a:solidFill>
                <a:srgbClr val="9CC2E5"/>
              </a:solidFill>
              <a:latin typeface="Calibri"/>
              <a:ea typeface="Calibri"/>
              <a:cs typeface="Calibri"/>
              <a:sym typeface="Calibri"/>
            </a:endParaRPr>
          </a:p>
        </p:txBody>
      </p:sp>
      <p:sp>
        <p:nvSpPr>
          <p:cNvPr id="217" name="Google Shape;217;g23d9849efb5_0_0"/>
          <p:cNvSpPr txBox="1">
            <a:spLocks noGrp="1"/>
          </p:cNvSpPr>
          <p:nvPr>
            <p:ph type="body" idx="1"/>
          </p:nvPr>
        </p:nvSpPr>
        <p:spPr>
          <a:xfrm>
            <a:off x="4852750" y="1327775"/>
            <a:ext cx="3789900" cy="492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2014-2019: Above avg weight for a given size during recent warm years, but below average lipid stores and energy density.</a:t>
            </a:r>
            <a:endParaRPr sz="2500"/>
          </a:p>
          <a:p>
            <a:pPr marL="0" lvl="0" indent="0" algn="l" rtl="0">
              <a:spcBef>
                <a:spcPts val="1000"/>
              </a:spcBef>
              <a:spcAft>
                <a:spcPts val="0"/>
              </a:spcAft>
              <a:buNone/>
            </a:pPr>
            <a:endParaRPr sz="1200"/>
          </a:p>
          <a:p>
            <a:pPr marL="0" lvl="0" indent="0" algn="l" rtl="0">
              <a:spcBef>
                <a:spcPts val="1000"/>
              </a:spcBef>
              <a:spcAft>
                <a:spcPts val="0"/>
              </a:spcAft>
              <a:buNone/>
            </a:pPr>
            <a:r>
              <a:rPr lang="en-US" sz="2500"/>
              <a:t>Since 2021: Trending back toward mean, but variable</a:t>
            </a:r>
            <a:endParaRPr sz="2500"/>
          </a:p>
          <a:p>
            <a:pPr marL="0" lvl="0" indent="0" algn="l" rtl="0">
              <a:spcBef>
                <a:spcPts val="1000"/>
              </a:spcBef>
              <a:spcAft>
                <a:spcPts val="0"/>
              </a:spcAft>
              <a:buNone/>
            </a:pPr>
            <a:endParaRPr sz="1200"/>
          </a:p>
          <a:p>
            <a:pPr marL="0" lvl="0" indent="0" algn="l" rtl="0">
              <a:lnSpc>
                <a:spcPct val="100000"/>
              </a:lnSpc>
              <a:spcBef>
                <a:spcPts val="600"/>
              </a:spcBef>
              <a:spcAft>
                <a:spcPts val="0"/>
              </a:spcAft>
              <a:buClr>
                <a:schemeClr val="dk1"/>
              </a:buClr>
              <a:buSzPts val="1800"/>
              <a:buFont typeface="Arial"/>
              <a:buNone/>
            </a:pPr>
            <a:r>
              <a:rPr lang="en-US" sz="2300" u="sng">
                <a:solidFill>
                  <a:srgbClr val="FFD966"/>
                </a:solidFill>
              </a:rPr>
              <a:t>Take home</a:t>
            </a:r>
            <a:r>
              <a:rPr lang="en-US" sz="2300">
                <a:solidFill>
                  <a:srgbClr val="FFD966"/>
                </a:solidFill>
              </a:rPr>
              <a:t>:</a:t>
            </a:r>
            <a:r>
              <a:rPr lang="en-US" sz="2300"/>
              <a:t> 2023</a:t>
            </a:r>
            <a:r>
              <a:rPr lang="en-US" sz="2500">
                <a:solidFill>
                  <a:srgbClr val="FF0000"/>
                </a:solidFill>
              </a:rPr>
              <a:t>*</a:t>
            </a:r>
            <a:r>
              <a:rPr lang="en-US" sz="2300"/>
              <a:t> below avg weight for size typical of cooler years. </a:t>
            </a:r>
            <a:endParaRPr sz="3000"/>
          </a:p>
        </p:txBody>
      </p:sp>
      <p:pic>
        <p:nvPicPr>
          <p:cNvPr id="218" name="Google Shape;218;g23d9849efb5_0_0"/>
          <p:cNvPicPr preferRelativeResize="0"/>
          <p:nvPr/>
        </p:nvPicPr>
        <p:blipFill>
          <a:blip r:embed="rId3">
            <a:alphaModFix/>
          </a:blip>
          <a:stretch>
            <a:fillRect/>
          </a:stretch>
        </p:blipFill>
        <p:spPr>
          <a:xfrm>
            <a:off x="100058" y="761700"/>
            <a:ext cx="4228791" cy="2843874"/>
          </a:xfrm>
          <a:prstGeom prst="rect">
            <a:avLst/>
          </a:prstGeom>
          <a:noFill/>
          <a:ln>
            <a:noFill/>
          </a:ln>
        </p:spPr>
      </p:pic>
      <p:pic>
        <p:nvPicPr>
          <p:cNvPr id="219" name="Google Shape;219;g23d9849efb5_0_0"/>
          <p:cNvPicPr preferRelativeResize="0"/>
          <p:nvPr/>
        </p:nvPicPr>
        <p:blipFill>
          <a:blip r:embed="rId4">
            <a:alphaModFix/>
          </a:blip>
          <a:stretch>
            <a:fillRect/>
          </a:stretch>
        </p:blipFill>
        <p:spPr>
          <a:xfrm>
            <a:off x="100050" y="3757975"/>
            <a:ext cx="4228800" cy="2843880"/>
          </a:xfrm>
          <a:prstGeom prst="rect">
            <a:avLst/>
          </a:prstGeom>
          <a:noFill/>
          <a:ln>
            <a:noFill/>
          </a:ln>
        </p:spPr>
      </p:pic>
      <p:sp>
        <p:nvSpPr>
          <p:cNvPr id="220" name="Google Shape;220;g23d9849efb5_0_0"/>
          <p:cNvSpPr txBox="1"/>
          <p:nvPr/>
        </p:nvSpPr>
        <p:spPr>
          <a:xfrm>
            <a:off x="4018100" y="2853475"/>
            <a:ext cx="411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FF0000"/>
                </a:solidFill>
                <a:latin typeface="Calibri"/>
                <a:ea typeface="Calibri"/>
                <a:cs typeface="Calibri"/>
                <a:sym typeface="Calibri"/>
              </a:rPr>
              <a:t>*</a:t>
            </a:r>
            <a:endParaRPr sz="3000">
              <a:solidFill>
                <a:srgbClr val="FF0000"/>
              </a:solidFill>
              <a:latin typeface="Calibri"/>
              <a:ea typeface="Calibri"/>
              <a:cs typeface="Calibri"/>
              <a:sym typeface="Calibri"/>
            </a:endParaRPr>
          </a:p>
        </p:txBody>
      </p:sp>
      <p:sp>
        <p:nvSpPr>
          <p:cNvPr id="221" name="Google Shape;221;g23d9849efb5_0_0"/>
          <p:cNvSpPr txBox="1"/>
          <p:nvPr/>
        </p:nvSpPr>
        <p:spPr>
          <a:xfrm>
            <a:off x="4971150" y="6152050"/>
            <a:ext cx="2318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rgbClr val="FF0000"/>
                </a:solidFill>
                <a:latin typeface="Calibri"/>
                <a:ea typeface="Calibri"/>
                <a:cs typeface="Calibri"/>
                <a:sym typeface="Calibri"/>
              </a:rPr>
              <a:t>*</a:t>
            </a:r>
            <a:r>
              <a:rPr lang="en-US" sz="1600">
                <a:solidFill>
                  <a:srgbClr val="FF0000"/>
                </a:solidFill>
                <a:latin typeface="Calibri"/>
                <a:ea typeface="Calibri"/>
                <a:cs typeface="Calibri"/>
                <a:sym typeface="Calibri"/>
              </a:rPr>
              <a:t>Preliminary subsample</a:t>
            </a:r>
            <a:endParaRPr sz="1600">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ecf9714ee0_0_8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FFD966"/>
                </a:solidFill>
              </a:rPr>
              <a:t>2023 NBS survey observations</a:t>
            </a:r>
            <a:endParaRPr>
              <a:solidFill>
                <a:srgbClr val="FFD966"/>
              </a:solidFill>
            </a:endParaRPr>
          </a:p>
        </p:txBody>
      </p:sp>
      <p:sp>
        <p:nvSpPr>
          <p:cNvPr id="228" name="Google Shape;228;gecf9714ee0_0_8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US">
                <a:solidFill>
                  <a:srgbClr val="9CC2E5"/>
                </a:solidFill>
              </a:rPr>
              <a:t>Qualitative Assessment - cruise just completed</a:t>
            </a:r>
            <a:endParaRPr/>
          </a:p>
          <a:p>
            <a:pPr marL="457200" lvl="0" indent="-342900" algn="l" rtl="0">
              <a:lnSpc>
                <a:spcPct val="90000"/>
              </a:lnSpc>
              <a:spcBef>
                <a:spcPts val="1000"/>
              </a:spcBef>
              <a:spcAft>
                <a:spcPts val="0"/>
              </a:spcAft>
              <a:buSzPts val="1800"/>
              <a:buChar char="•"/>
            </a:pPr>
            <a:r>
              <a:rPr lang="en-US"/>
              <a:t>Prey abundance looked positive</a:t>
            </a:r>
            <a:endParaRPr/>
          </a:p>
          <a:p>
            <a:pPr marL="914400" lvl="1" indent="-342900" algn="l" rtl="0">
              <a:lnSpc>
                <a:spcPct val="90000"/>
              </a:lnSpc>
              <a:spcBef>
                <a:spcPts val="1000"/>
              </a:spcBef>
              <a:spcAft>
                <a:spcPts val="0"/>
              </a:spcAft>
              <a:buSzPts val="1800"/>
              <a:buChar char="•"/>
            </a:pPr>
            <a:r>
              <a:rPr lang="en-US"/>
              <a:t>Capelin catches were up for a second year in a row, but still below average.</a:t>
            </a:r>
            <a:endParaRPr/>
          </a:p>
          <a:p>
            <a:pPr marL="914400" lvl="1" indent="-342900" algn="l" rtl="0">
              <a:lnSpc>
                <a:spcPct val="90000"/>
              </a:lnSpc>
              <a:spcBef>
                <a:spcPts val="1000"/>
              </a:spcBef>
              <a:spcAft>
                <a:spcPts val="0"/>
              </a:spcAft>
              <a:buSzPts val="1800"/>
              <a:buChar char="•"/>
            </a:pPr>
            <a:r>
              <a:rPr lang="en-US"/>
              <a:t>Rainbow smelt and age-0 saffron cod were atypically abundant</a:t>
            </a:r>
            <a:endParaRPr/>
          </a:p>
          <a:p>
            <a:pPr marL="914400" lvl="1" indent="-342900" algn="l" rtl="0">
              <a:lnSpc>
                <a:spcPct val="90000"/>
              </a:lnSpc>
              <a:spcBef>
                <a:spcPts val="1000"/>
              </a:spcBef>
              <a:spcAft>
                <a:spcPts val="0"/>
              </a:spcAft>
              <a:buSzPts val="1800"/>
              <a:buChar char="•"/>
            </a:pPr>
            <a:r>
              <a:rPr lang="en-US"/>
              <a:t>Catches of age-0 pollock were relatively low</a:t>
            </a:r>
            <a:endParaRPr/>
          </a:p>
          <a:p>
            <a:pPr marL="457200" lvl="0" indent="-342900" algn="l" rtl="0">
              <a:lnSpc>
                <a:spcPct val="90000"/>
              </a:lnSpc>
              <a:spcBef>
                <a:spcPts val="1000"/>
              </a:spcBef>
              <a:spcAft>
                <a:spcPts val="0"/>
              </a:spcAft>
              <a:buSzPts val="1800"/>
              <a:buChar char="•"/>
            </a:pPr>
            <a:r>
              <a:rPr lang="en-US"/>
              <a:t>Salmon catches atypical</a:t>
            </a:r>
            <a:endParaRPr/>
          </a:p>
          <a:p>
            <a:pPr marL="914400" lvl="1" indent="-342900" algn="l" rtl="0">
              <a:lnSpc>
                <a:spcPct val="90000"/>
              </a:lnSpc>
              <a:spcBef>
                <a:spcPts val="1000"/>
              </a:spcBef>
              <a:spcAft>
                <a:spcPts val="0"/>
              </a:spcAft>
              <a:buSzPts val="1800"/>
              <a:buChar char="•"/>
            </a:pPr>
            <a:r>
              <a:rPr lang="en-US"/>
              <a:t>Chinook salmon well below average again this year</a:t>
            </a:r>
            <a:endParaRPr/>
          </a:p>
          <a:p>
            <a:pPr marL="914400" lvl="1" indent="-342900" algn="l" rtl="0">
              <a:lnSpc>
                <a:spcPct val="90000"/>
              </a:lnSpc>
              <a:spcBef>
                <a:spcPts val="1000"/>
              </a:spcBef>
              <a:spcAft>
                <a:spcPts val="0"/>
              </a:spcAft>
              <a:buSzPts val="1800"/>
              <a:buChar char="•"/>
            </a:pPr>
            <a:r>
              <a:rPr lang="en-US"/>
              <a:t>Coho salmon exceptionally low</a:t>
            </a:r>
            <a:endParaRPr/>
          </a:p>
        </p:txBody>
      </p:sp>
      <p:sp>
        <p:nvSpPr>
          <p:cNvPr id="229" name="Google Shape;229;gecf9714ee0_0_8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230" name="Google Shape;230;gecf9714ee0_0_82"/>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Jim Murphy</a:t>
            </a:r>
            <a:endParaRPr sz="1600" b="1" i="0" u="none" strike="noStrike" cap="none">
              <a:solidFill>
                <a:srgbClr val="9CC2E5"/>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4575d582d0_0_184"/>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 name="Google Shape;237;g24575d582d0_0_184"/>
          <p:cNvSpPr txBox="1"/>
          <p:nvPr/>
        </p:nvSpPr>
        <p:spPr>
          <a:xfrm>
            <a:off x="0" y="3572099"/>
            <a:ext cx="8991600" cy="2517000"/>
          </a:xfrm>
          <a:prstGeom prst="rect">
            <a:avLst/>
          </a:prstGeom>
          <a:noFill/>
          <a:ln>
            <a:noFill/>
          </a:ln>
        </p:spPr>
        <p:txBody>
          <a:bodyPr spcFirstLastPara="1" wrap="square" lIns="0" tIns="0" rIns="0" bIns="0" anchor="t" anchorCtr="0">
            <a:noAutofit/>
          </a:bodyPr>
          <a:lstStyle/>
          <a:p>
            <a:pPr marL="9144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202</a:t>
            </a:r>
            <a:r>
              <a:rPr lang="en-US" sz="4200">
                <a:solidFill>
                  <a:srgbClr val="FFD966"/>
                </a:solidFill>
                <a:latin typeface="Calibri"/>
                <a:ea typeface="Calibri"/>
                <a:cs typeface="Calibri"/>
                <a:sym typeface="Calibri"/>
              </a:rPr>
              <a:t>3</a:t>
            </a:r>
            <a:r>
              <a:rPr lang="en-US" sz="4200" b="0" i="0" u="none" strike="noStrike" cap="none">
                <a:solidFill>
                  <a:srgbClr val="FFD966"/>
                </a:solidFill>
                <a:latin typeface="Calibri"/>
                <a:ea typeface="Calibri"/>
                <a:cs typeface="Calibri"/>
                <a:sym typeface="Calibri"/>
              </a:rPr>
              <a:t> NOAA </a:t>
            </a:r>
            <a:r>
              <a:rPr lang="en-US" sz="4200">
                <a:solidFill>
                  <a:srgbClr val="FFD966"/>
                </a:solidFill>
                <a:latin typeface="Calibri"/>
                <a:ea typeface="Calibri"/>
                <a:cs typeface="Calibri"/>
                <a:sym typeface="Calibri"/>
              </a:rPr>
              <a:t>Arctic &amp; Ecosystem Research</a:t>
            </a:r>
            <a:endParaRPr sz="1400" b="0" i="0" u="none" strike="noStrike" cap="none">
              <a:solidFill>
                <a:srgbClr val="FFD966"/>
              </a:solidFill>
              <a:latin typeface="Arial"/>
              <a:ea typeface="Arial"/>
              <a:cs typeface="Arial"/>
              <a:sym typeface="Arial"/>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Focus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Evaluate ecosystem status and change in the N. Bering and Chukchi Seas</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When</a:t>
            </a:r>
            <a:r>
              <a:rPr lang="en-US" sz="2000" b="0" i="0" u="none" strike="noStrike" cap="none">
                <a:solidFill>
                  <a:schemeClr val="dk1"/>
                </a:solidFill>
                <a:latin typeface="Calibri"/>
                <a:ea typeface="Calibri"/>
                <a:cs typeface="Calibri"/>
                <a:sym typeface="Calibri"/>
              </a:rPr>
              <a:t>: Summer</a:t>
            </a:r>
            <a:r>
              <a:rPr lang="en-US" sz="2000">
                <a:solidFill>
                  <a:schemeClr val="dk1"/>
                </a:solidFill>
                <a:latin typeface="Calibri"/>
                <a:ea typeface="Calibri"/>
                <a:cs typeface="Calibri"/>
                <a:sym typeface="Calibri"/>
              </a:rPr>
              <a:t>/</a:t>
            </a:r>
            <a:r>
              <a:rPr lang="en-US" sz="2000" b="0" i="0" u="none" strike="noStrike" cap="none">
                <a:solidFill>
                  <a:schemeClr val="dk1"/>
                </a:solidFill>
                <a:latin typeface="Calibri"/>
                <a:ea typeface="Calibri"/>
                <a:cs typeface="Calibri"/>
                <a:sym typeface="Calibri"/>
              </a:rPr>
              <a:t>Fall 10 Sept - 4 Oct</a:t>
            </a:r>
            <a:r>
              <a:rPr lang="en-US" sz="2000">
                <a:solidFill>
                  <a:schemeClr val="dk1"/>
                </a:solidFill>
                <a:latin typeface="Calibri"/>
                <a:ea typeface="Calibri"/>
                <a:cs typeface="Calibri"/>
                <a:sym typeface="Calibri"/>
              </a:rPr>
              <a:t> 2023</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(Similar surveys conducted since mid-2000s)</a:t>
            </a:r>
            <a:r>
              <a:rPr lang="en-US" sz="1400" b="0" i="0" u="none" strike="noStrike" cap="none">
                <a:solidFill>
                  <a:schemeClr val="dk1"/>
                </a:solidFill>
                <a:latin typeface="Arial"/>
                <a:ea typeface="Arial"/>
                <a:cs typeface="Arial"/>
                <a:sym typeface="Arial"/>
              </a:rPr>
              <a:t> </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Operations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S</a:t>
            </a:r>
            <a:r>
              <a:rPr lang="en-US" sz="2000" b="0" i="0" u="none" strike="noStrike" cap="none">
                <a:solidFill>
                  <a:schemeClr val="dk1"/>
                </a:solidFill>
                <a:latin typeface="Calibri"/>
                <a:ea typeface="Calibri"/>
                <a:cs typeface="Calibri"/>
                <a:sym typeface="Calibri"/>
              </a:rPr>
              <a:t>ubsurface moorings, benthic grabs, </a:t>
            </a:r>
            <a:r>
              <a:rPr lang="en-US" sz="2000">
                <a:solidFill>
                  <a:schemeClr val="dk1"/>
                </a:solidFill>
                <a:latin typeface="Calibri"/>
                <a:ea typeface="Calibri"/>
                <a:cs typeface="Calibri"/>
                <a:sym typeface="Calibri"/>
              </a:rPr>
              <a:t>bongos (plankton), beam trawl, mammal and bird obs,</a:t>
            </a:r>
            <a:r>
              <a:rPr lang="en-US" sz="2000" b="0" i="0" u="none" strike="noStrike" cap="none">
                <a:solidFill>
                  <a:schemeClr val="dk1"/>
                </a:solidFill>
                <a:latin typeface="Calibri"/>
                <a:ea typeface="Calibri"/>
                <a:cs typeface="Calibri"/>
                <a:sym typeface="Calibri"/>
              </a:rPr>
              <a:t> process studies</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Indicators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Nutrients, sediment, pH, OA, HABs, plankton, fish, birds, mammals</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highlight>
                <a:srgbClr val="FFD966"/>
              </a:highlight>
              <a:latin typeface="Calibri"/>
              <a:ea typeface="Calibri"/>
              <a:cs typeface="Calibri"/>
              <a:sym typeface="Calibri"/>
            </a:endParaRPr>
          </a:p>
        </p:txBody>
      </p:sp>
      <p:sp>
        <p:nvSpPr>
          <p:cNvPr id="238" name="Google Shape;238;g24575d582d0_0_184"/>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Contact : </a:t>
            </a:r>
            <a:r>
              <a:rPr lang="en-US" sz="1600" b="1">
                <a:solidFill>
                  <a:schemeClr val="dk1"/>
                </a:solidFill>
                <a:latin typeface="Calibri"/>
                <a:ea typeface="Calibri"/>
                <a:cs typeface="Calibri"/>
                <a:sym typeface="Calibri"/>
              </a:rPr>
              <a:t>Libby Logerwell</a:t>
            </a:r>
            <a:endParaRPr sz="1600" b="1" i="0" u="none" strike="noStrike" cap="none">
              <a:solidFill>
                <a:schemeClr val="dk1"/>
              </a:solidFill>
              <a:latin typeface="Calibri"/>
              <a:ea typeface="Calibri"/>
              <a:cs typeface="Calibri"/>
              <a:sym typeface="Calibri"/>
            </a:endParaRPr>
          </a:p>
        </p:txBody>
      </p:sp>
      <p:sp>
        <p:nvSpPr>
          <p:cNvPr id="239" name="Google Shape;239;g24575d582d0_0_18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pic>
        <p:nvPicPr>
          <p:cNvPr id="240" name="Google Shape;240;g24575d582d0_0_184"/>
          <p:cNvPicPr preferRelativeResize="0"/>
          <p:nvPr/>
        </p:nvPicPr>
        <p:blipFill>
          <a:blip r:embed="rId3">
            <a:alphaModFix/>
          </a:blip>
          <a:stretch>
            <a:fillRect/>
          </a:stretch>
        </p:blipFill>
        <p:spPr>
          <a:xfrm>
            <a:off x="4898071" y="304800"/>
            <a:ext cx="3170519" cy="3267299"/>
          </a:xfrm>
          <a:prstGeom prst="rect">
            <a:avLst/>
          </a:prstGeom>
          <a:noFill/>
          <a:ln>
            <a:noFill/>
          </a:ln>
        </p:spPr>
      </p:pic>
      <p:pic>
        <p:nvPicPr>
          <p:cNvPr id="241" name="Google Shape;241;g24575d582d0_0_184"/>
          <p:cNvPicPr preferRelativeResize="0"/>
          <p:nvPr/>
        </p:nvPicPr>
        <p:blipFill>
          <a:blip r:embed="rId4">
            <a:alphaModFix/>
          </a:blip>
          <a:stretch>
            <a:fillRect/>
          </a:stretch>
        </p:blipFill>
        <p:spPr>
          <a:xfrm>
            <a:off x="186025" y="750475"/>
            <a:ext cx="4593272" cy="2451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e9cb0a283d_0_18"/>
          <p:cNvSpPr txBox="1">
            <a:spLocks noGrp="1"/>
          </p:cNvSpPr>
          <p:nvPr>
            <p:ph type="body" idx="1"/>
          </p:nvPr>
        </p:nvSpPr>
        <p:spPr>
          <a:xfrm>
            <a:off x="383550" y="1473110"/>
            <a:ext cx="8644800" cy="49986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a:solidFill>
                  <a:srgbClr val="9CC2E5"/>
                </a:solidFill>
              </a:rPr>
              <a:t>SE Bering Sea Zooplankton</a:t>
            </a:r>
            <a:endParaRPr/>
          </a:p>
          <a:p>
            <a:pPr marL="342900" lvl="0" indent="-342900" algn="l" rtl="0">
              <a:lnSpc>
                <a:spcPct val="90000"/>
              </a:lnSpc>
              <a:spcBef>
                <a:spcPts val="1000"/>
              </a:spcBef>
              <a:spcAft>
                <a:spcPts val="0"/>
              </a:spcAft>
              <a:buSzPts val="1800"/>
              <a:buChar char="•"/>
            </a:pPr>
            <a:r>
              <a:rPr lang="en-US" sz="2200"/>
              <a:t>Cold spring followed by warmer summer: relatively low large copepod abundance, reduced prey for juvenile fish. Conditions better to the North. </a:t>
            </a:r>
            <a:endParaRPr/>
          </a:p>
          <a:p>
            <a:pPr marL="0" lvl="0" indent="0" algn="l" rtl="0">
              <a:lnSpc>
                <a:spcPct val="90000"/>
              </a:lnSpc>
              <a:spcBef>
                <a:spcPts val="1000"/>
              </a:spcBef>
              <a:spcAft>
                <a:spcPts val="0"/>
              </a:spcAft>
              <a:buSzPts val="1800"/>
              <a:buNone/>
            </a:pPr>
            <a:r>
              <a:rPr lang="en-US" sz="2200"/>
              <a:t> </a:t>
            </a:r>
            <a:r>
              <a:rPr lang="en-US">
                <a:solidFill>
                  <a:srgbClr val="9CC2E5"/>
                </a:solidFill>
              </a:rPr>
              <a:t>SE Bering Sea Juvenile Fish</a:t>
            </a:r>
            <a:endParaRPr/>
          </a:p>
          <a:p>
            <a:pPr marL="342900" lvl="0" indent="-342900" algn="l" rtl="0">
              <a:lnSpc>
                <a:spcPct val="90000"/>
              </a:lnSpc>
              <a:spcBef>
                <a:spcPts val="1000"/>
              </a:spcBef>
              <a:spcAft>
                <a:spcPts val="0"/>
              </a:spcAft>
              <a:buSzPts val="1800"/>
              <a:buChar char="•"/>
            </a:pPr>
            <a:r>
              <a:rPr lang="en-US" sz="2200"/>
              <a:t>Even years only</a:t>
            </a:r>
            <a:endParaRPr sz="2200"/>
          </a:p>
          <a:p>
            <a:pPr marL="0" lvl="0" indent="0" algn="l" rtl="0">
              <a:lnSpc>
                <a:spcPct val="90000"/>
              </a:lnSpc>
              <a:spcBef>
                <a:spcPts val="1000"/>
              </a:spcBef>
              <a:spcAft>
                <a:spcPts val="0"/>
              </a:spcAft>
              <a:buSzPts val="1800"/>
              <a:buNone/>
            </a:pPr>
            <a:r>
              <a:rPr lang="en-US" sz="2200"/>
              <a:t> </a:t>
            </a:r>
            <a:r>
              <a:rPr lang="en-US">
                <a:solidFill>
                  <a:srgbClr val="9CC2E5"/>
                </a:solidFill>
              </a:rPr>
              <a:t>Northern Bering Sea Juvenile Fish</a:t>
            </a:r>
            <a:endParaRPr>
              <a:solidFill>
                <a:srgbClr val="9CC2E5"/>
              </a:solidFill>
            </a:endParaRPr>
          </a:p>
          <a:p>
            <a:pPr marL="457200" lvl="0" indent="-400050" algn="l" rtl="0">
              <a:spcBef>
                <a:spcPts val="1000"/>
              </a:spcBef>
              <a:spcAft>
                <a:spcPts val="0"/>
              </a:spcAft>
              <a:buSzPts val="1800"/>
              <a:buChar char="•"/>
            </a:pPr>
            <a:r>
              <a:rPr lang="en-US" sz="2200"/>
              <a:t>Up from last year but below average.</a:t>
            </a:r>
            <a:endParaRPr>
              <a:solidFill>
                <a:srgbClr val="9CC2E5"/>
              </a:solidFill>
            </a:endParaRPr>
          </a:p>
          <a:p>
            <a:pPr marL="0" lvl="0" indent="0" algn="l" rtl="0">
              <a:lnSpc>
                <a:spcPct val="90000"/>
              </a:lnSpc>
              <a:spcBef>
                <a:spcPts val="1000"/>
              </a:spcBef>
              <a:spcAft>
                <a:spcPts val="0"/>
              </a:spcAft>
              <a:buClr>
                <a:schemeClr val="lt1"/>
              </a:buClr>
              <a:buSzPts val="2220"/>
              <a:buNone/>
            </a:pPr>
            <a:r>
              <a:rPr lang="en-US">
                <a:solidFill>
                  <a:srgbClr val="9CC2E5"/>
                </a:solidFill>
              </a:rPr>
              <a:t>Fish Condition</a:t>
            </a:r>
            <a:endParaRPr/>
          </a:p>
          <a:p>
            <a:pPr marL="342900" lvl="0" indent="-342900" algn="l" rtl="0">
              <a:lnSpc>
                <a:spcPct val="90000"/>
              </a:lnSpc>
              <a:spcBef>
                <a:spcPts val="1000"/>
              </a:spcBef>
              <a:spcAft>
                <a:spcPts val="0"/>
              </a:spcAft>
              <a:buSzPts val="2220"/>
              <a:buChar char="•"/>
            </a:pPr>
            <a:r>
              <a:rPr lang="en-US" sz="2200"/>
              <a:t>Preliminary results from NBS age-0 pollock suggest fish condition is typical of cool ocean conditions</a:t>
            </a:r>
            <a:endParaRPr sz="2200">
              <a:solidFill>
                <a:schemeClr val="lt1"/>
              </a:solidFill>
            </a:endParaRPr>
          </a:p>
        </p:txBody>
      </p:sp>
      <p:pic>
        <p:nvPicPr>
          <p:cNvPr id="248" name="Google Shape;248;ge9cb0a283d_0_18"/>
          <p:cNvPicPr preferRelativeResize="0"/>
          <p:nvPr/>
        </p:nvPicPr>
        <p:blipFill rotWithShape="1">
          <a:blip r:embed="rId3">
            <a:alphaModFix/>
          </a:blip>
          <a:srcRect/>
          <a:stretch/>
        </p:blipFill>
        <p:spPr>
          <a:xfrm>
            <a:off x="7016566" y="249699"/>
            <a:ext cx="1845610" cy="1556564"/>
          </a:xfrm>
          <a:prstGeom prst="rect">
            <a:avLst/>
          </a:prstGeom>
          <a:noFill/>
          <a:ln>
            <a:noFill/>
          </a:ln>
        </p:spPr>
      </p:pic>
      <p:sp>
        <p:nvSpPr>
          <p:cNvPr id="249" name="Google Shape;249;ge9cb0a283d_0_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50" name="Google Shape;250;ge9cb0a283d_0_1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FFD966"/>
                </a:solidFill>
              </a:rPr>
              <a:t>2023 Bering Sea summary</a:t>
            </a:r>
            <a:br>
              <a:rPr lang="en-US">
                <a:solidFill>
                  <a:srgbClr val="FFD966"/>
                </a:solidFill>
              </a:rPr>
            </a:br>
            <a:endParaRPr>
              <a:solidFill>
                <a:srgbClr val="FFD9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115960" y="112643"/>
            <a:ext cx="891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D966"/>
              </a:buClr>
              <a:buSzPts val="5200"/>
              <a:buFont typeface="Times New Roman"/>
              <a:buNone/>
            </a:pPr>
            <a:r>
              <a:rPr lang="en-US" sz="5200" b="1">
                <a:solidFill>
                  <a:srgbClr val="FFD966"/>
                </a:solidFill>
                <a:latin typeface="Helvetica Neue"/>
                <a:ea typeface="Helvetica Neue"/>
                <a:cs typeface="Helvetica Neue"/>
                <a:sym typeface="Helvetica Neue"/>
              </a:rPr>
              <a:t>Gulf of Alaska</a:t>
            </a:r>
            <a:endParaRPr b="1">
              <a:solidFill>
                <a:srgbClr val="FFC000"/>
              </a:solidFill>
            </a:endParaRPr>
          </a:p>
        </p:txBody>
      </p:sp>
      <p:sp>
        <p:nvSpPr>
          <p:cNvPr id="256" name="Google Shape;256;p6"/>
          <p:cNvSpPr txBox="1"/>
          <p:nvPr/>
        </p:nvSpPr>
        <p:spPr>
          <a:xfrm>
            <a:off x="4403887" y="5340743"/>
            <a:ext cx="5830500" cy="5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00"/>
              </a:solidFill>
              <a:latin typeface="Calibri"/>
              <a:ea typeface="Calibri"/>
              <a:cs typeface="Calibri"/>
              <a:sym typeface="Calibri"/>
            </a:endParaRPr>
          </a:p>
        </p:txBody>
      </p:sp>
      <p:sp>
        <p:nvSpPr>
          <p:cNvPr id="257" name="Google Shape;257;p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pic>
        <p:nvPicPr>
          <p:cNvPr id="258" name="Google Shape;258;p6"/>
          <p:cNvPicPr preferRelativeResize="0"/>
          <p:nvPr/>
        </p:nvPicPr>
        <p:blipFill>
          <a:blip r:embed="rId3">
            <a:alphaModFix/>
          </a:blip>
          <a:stretch>
            <a:fillRect/>
          </a:stretch>
        </p:blipFill>
        <p:spPr>
          <a:xfrm>
            <a:off x="1084850" y="1147353"/>
            <a:ext cx="6217028" cy="5209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 name="Google Shape;265;p18"/>
          <p:cNvSpPr txBox="1"/>
          <p:nvPr/>
        </p:nvSpPr>
        <p:spPr>
          <a:xfrm>
            <a:off x="150475" y="3581400"/>
            <a:ext cx="9144000" cy="327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D966"/>
                </a:solidFill>
                <a:latin typeface="Calibri"/>
                <a:ea typeface="Calibri"/>
                <a:cs typeface="Calibri"/>
                <a:sym typeface="Calibri"/>
              </a:rPr>
              <a:t>EGOA Southeast Coastal Monitoring </a:t>
            </a:r>
            <a:endParaRPr sz="1400" b="1"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US" sz="2000" b="0" i="0" u="sng" strike="noStrike" cap="none">
                <a:solidFill>
                  <a:schemeClr val="dk1"/>
                </a:solidFill>
                <a:latin typeface="Calibri"/>
                <a:ea typeface="Calibri"/>
                <a:cs typeface="Calibri"/>
                <a:sym typeface="Calibri"/>
              </a:rPr>
              <a:t>Focus</a:t>
            </a:r>
            <a:r>
              <a:rPr lang="en-US" sz="2000" b="0" i="0" u="none" strike="noStrike" cap="none">
                <a:solidFill>
                  <a:schemeClr val="dk1"/>
                </a:solidFill>
                <a:latin typeface="Calibri"/>
                <a:ea typeface="Calibri"/>
                <a:cs typeface="Calibri"/>
                <a:sym typeface="Calibri"/>
              </a:rPr>
              <a:t>: Juvenile salmon, YOY gadids (Pacific cod, saffron cod, pollock), sablefish</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When</a:t>
            </a:r>
            <a:r>
              <a:rPr lang="en-US" sz="2000" b="0" i="0" u="none" strike="noStrike" cap="none">
                <a:solidFill>
                  <a:schemeClr val="dk1"/>
                </a:solidFill>
                <a:latin typeface="Calibri"/>
                <a:ea typeface="Calibri"/>
                <a:cs typeface="Calibri"/>
                <a:sym typeface="Calibri"/>
              </a:rPr>
              <a:t>:  3 cruises </a:t>
            </a:r>
            <a:r>
              <a:rPr lang="en-US" sz="2000">
                <a:solidFill>
                  <a:schemeClr val="dk1"/>
                </a:solidFill>
                <a:latin typeface="Calibri"/>
                <a:ea typeface="Calibri"/>
                <a:cs typeface="Calibri"/>
                <a:sym typeface="Calibri"/>
              </a:rPr>
              <a:t>annually: May, June, July</a:t>
            </a:r>
            <a:r>
              <a:rPr lang="en-US" sz="2000" b="0" i="0" u="none" strike="noStrike" cap="none">
                <a:solidFill>
                  <a:schemeClr val="dk1"/>
                </a:solidFill>
                <a:latin typeface="Calibri"/>
                <a:ea typeface="Calibri"/>
                <a:cs typeface="Calibri"/>
                <a:sym typeface="Calibri"/>
              </a:rPr>
              <a:t>, 1997-202</a:t>
            </a:r>
            <a:r>
              <a:rPr lang="en-US" sz="2000">
                <a:solidFill>
                  <a:schemeClr val="dk1"/>
                </a:solidFill>
                <a:latin typeface="Calibri"/>
                <a:ea typeface="Calibri"/>
                <a:cs typeface="Calibri"/>
                <a:sym typeface="Calibri"/>
              </a:rPr>
              <a:t>3 (</a:t>
            </a:r>
            <a:r>
              <a:rPr lang="en-US" sz="2000" b="0" i="0" u="none" strike="noStrike" cap="none">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7</a:t>
            </a:r>
            <a:r>
              <a:rPr lang="en-US" sz="2000" b="0" i="0" u="none" strike="noStrike" cap="none">
                <a:solidFill>
                  <a:schemeClr val="dk1"/>
                </a:solidFill>
                <a:latin typeface="Calibri"/>
                <a:ea typeface="Calibri"/>
                <a:cs typeface="Calibri"/>
                <a:sym typeface="Calibri"/>
              </a:rPr>
              <a:t> years total)</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Where</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Northern </a:t>
            </a:r>
            <a:r>
              <a:rPr lang="en-US" sz="2000">
                <a:solidFill>
                  <a:schemeClr val="dk1"/>
                </a:solidFill>
                <a:latin typeface="Calibri"/>
                <a:ea typeface="Calibri"/>
                <a:cs typeface="Calibri"/>
                <a:sym typeface="Calibri"/>
              </a:rPr>
              <a:t>and central</a:t>
            </a:r>
            <a:r>
              <a:rPr lang="en-US" sz="2000" b="0" i="0" u="none" strike="noStrike" cap="none">
                <a:solidFill>
                  <a:schemeClr val="dk1"/>
                </a:solidFill>
                <a:latin typeface="Calibri"/>
                <a:ea typeface="Calibri"/>
                <a:cs typeface="Calibri"/>
                <a:sym typeface="Calibri"/>
              </a:rPr>
              <a:t> SEAK</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Operations</a:t>
            </a:r>
            <a:r>
              <a:rPr lang="en-US" sz="2000" b="0" i="0" u="none" strike="noStrike" cap="none">
                <a:solidFill>
                  <a:schemeClr val="dk1"/>
                </a:solidFill>
                <a:latin typeface="Calibri"/>
                <a:ea typeface="Calibri"/>
                <a:cs typeface="Calibri"/>
                <a:sym typeface="Calibri"/>
              </a:rPr>
              <a:t>: Surface trawl, CTD, zooplankton/phytoplankton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Indicators</a:t>
            </a:r>
            <a:r>
              <a:rPr lang="en-US" sz="2000" b="0" i="0" u="none" strike="noStrike" cap="none">
                <a:solidFill>
                  <a:schemeClr val="dk1"/>
                </a:solidFill>
                <a:latin typeface="Calibri"/>
                <a:ea typeface="Calibri"/>
                <a:cs typeface="Calibri"/>
                <a:sym typeface="Calibri"/>
              </a:rPr>
              <a:t>:  Onshore-offshore gradient of juvenile gadid growth and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energetics. Feeding ecology of southern coastal age-0 groundfish, HABs</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Calibri"/>
              <a:ea typeface="Calibri"/>
              <a:cs typeface="Calibri"/>
              <a:sym typeface="Calibri"/>
            </a:endParaRPr>
          </a:p>
        </p:txBody>
      </p:sp>
      <p:sp>
        <p:nvSpPr>
          <p:cNvPr id="266" name="Google Shape;266;p18"/>
          <p:cNvSpPr txBox="1"/>
          <p:nvPr/>
        </p:nvSpPr>
        <p:spPr>
          <a:xfrm>
            <a:off x="0" y="6445800"/>
            <a:ext cx="627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Contact: Andrew Gray, Wess Strasburger, </a:t>
            </a:r>
            <a:r>
              <a:rPr lang="en-US" sz="1800">
                <a:solidFill>
                  <a:schemeClr val="dk1"/>
                </a:solidFill>
                <a:latin typeface="Calibri"/>
                <a:ea typeface="Calibri"/>
                <a:cs typeface="Calibri"/>
                <a:sym typeface="Calibri"/>
              </a:rPr>
              <a:t>Emily Fergusson</a:t>
            </a:r>
            <a:endParaRPr sz="1800" b="0" i="0" u="none" strike="noStrike" cap="none">
              <a:solidFill>
                <a:schemeClr val="dk1"/>
              </a:solidFill>
              <a:latin typeface="Calibri"/>
              <a:ea typeface="Calibri"/>
              <a:cs typeface="Calibri"/>
              <a:sym typeface="Calibri"/>
            </a:endParaRPr>
          </a:p>
        </p:txBody>
      </p:sp>
      <p:sp>
        <p:nvSpPr>
          <p:cNvPr id="267" name="Google Shape;267;p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
        <p:nvSpPr>
          <p:cNvPr id="268" name="Google Shape;268;p18"/>
          <p:cNvSpPr txBox="1"/>
          <p:nvPr/>
        </p:nvSpPr>
        <p:spPr>
          <a:xfrm>
            <a:off x="4933950" y="174525"/>
            <a:ext cx="5486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69" name="Google Shape;269;p18"/>
          <p:cNvPicPr preferRelativeResize="0"/>
          <p:nvPr/>
        </p:nvPicPr>
        <p:blipFill rotWithShape="1">
          <a:blip r:embed="rId3">
            <a:alphaModFix/>
          </a:blip>
          <a:srcRect/>
          <a:stretch/>
        </p:blipFill>
        <p:spPr>
          <a:xfrm>
            <a:off x="4689275" y="174403"/>
            <a:ext cx="4145350" cy="3254597"/>
          </a:xfrm>
          <a:prstGeom prst="rect">
            <a:avLst/>
          </a:prstGeom>
          <a:noFill/>
          <a:ln>
            <a:noFill/>
          </a:ln>
        </p:spPr>
      </p:pic>
      <p:pic>
        <p:nvPicPr>
          <p:cNvPr id="270" name="Google Shape;270;p18"/>
          <p:cNvPicPr preferRelativeResize="0"/>
          <p:nvPr/>
        </p:nvPicPr>
        <p:blipFill rotWithShape="1">
          <a:blip r:embed="rId4">
            <a:alphaModFix/>
          </a:blip>
          <a:srcRect/>
          <a:stretch/>
        </p:blipFill>
        <p:spPr>
          <a:xfrm>
            <a:off x="152400" y="152400"/>
            <a:ext cx="4145343" cy="3276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a:spLocks noGrp="1"/>
          </p:cNvSpPr>
          <p:nvPr>
            <p:ph type="title"/>
          </p:nvPr>
        </p:nvSpPr>
        <p:spPr>
          <a:xfrm>
            <a:off x="1589250" y="-173850"/>
            <a:ext cx="6014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FFD966"/>
                </a:solidFill>
              </a:rPr>
              <a:t>SECM 2023 observations</a:t>
            </a:r>
            <a:endParaRPr>
              <a:solidFill>
                <a:srgbClr val="FFD966"/>
              </a:solidFill>
            </a:endParaRPr>
          </a:p>
        </p:txBody>
      </p:sp>
      <p:sp>
        <p:nvSpPr>
          <p:cNvPr id="277" name="Google Shape;277;p20"/>
          <p:cNvSpPr txBox="1"/>
          <p:nvPr/>
        </p:nvSpPr>
        <p:spPr>
          <a:xfrm>
            <a:off x="186024" y="6459075"/>
            <a:ext cx="4925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CC2E5"/>
                </a:solidFill>
                <a:latin typeface="Calibri"/>
                <a:ea typeface="Calibri"/>
                <a:cs typeface="Calibri"/>
                <a:sym typeface="Calibri"/>
              </a:rPr>
              <a:t>Contacts: Wess Strasburger, Emily Fergusson, Andrew Gray</a:t>
            </a:r>
            <a:endParaRPr sz="1400" b="1" i="0" u="none" strike="noStrike" cap="none">
              <a:solidFill>
                <a:srgbClr val="9CC2E5"/>
              </a:solidFill>
              <a:latin typeface="Calibri"/>
              <a:ea typeface="Calibri"/>
              <a:cs typeface="Calibri"/>
              <a:sym typeface="Calibri"/>
            </a:endParaRPr>
          </a:p>
        </p:txBody>
      </p:sp>
      <p:sp>
        <p:nvSpPr>
          <p:cNvPr id="278" name="Google Shape;278;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
        <p:nvSpPr>
          <p:cNvPr id="279" name="Google Shape;279;p20"/>
          <p:cNvSpPr txBox="1"/>
          <p:nvPr/>
        </p:nvSpPr>
        <p:spPr>
          <a:xfrm>
            <a:off x="154275" y="849348"/>
            <a:ext cx="4274400" cy="7017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1800"/>
              <a:buFont typeface="Calibri"/>
              <a:buChar char="●"/>
            </a:pPr>
            <a:r>
              <a:rPr lang="en-US" sz="1800">
                <a:solidFill>
                  <a:schemeClr val="lt1"/>
                </a:solidFill>
                <a:latin typeface="Calibri"/>
                <a:ea typeface="Calibri"/>
                <a:cs typeface="Calibri"/>
                <a:sym typeface="Calibri"/>
              </a:rPr>
              <a:t>Large c</a:t>
            </a:r>
            <a:r>
              <a:rPr lang="en-US" sz="1800" b="0" i="0" u="none" strike="noStrike" cap="none">
                <a:solidFill>
                  <a:schemeClr val="lt1"/>
                </a:solidFill>
                <a:latin typeface="Calibri"/>
                <a:ea typeface="Calibri"/>
                <a:cs typeface="Calibri"/>
                <a:sym typeface="Calibri"/>
              </a:rPr>
              <a:t>opepod density above average, </a:t>
            </a:r>
            <a:r>
              <a:rPr lang="en-US" sz="1800">
                <a:solidFill>
                  <a:schemeClr val="lt1"/>
                </a:solidFill>
                <a:latin typeface="Calibri"/>
                <a:ea typeface="Calibri"/>
                <a:cs typeface="Calibri"/>
                <a:sym typeface="Calibri"/>
              </a:rPr>
              <a:t>e</a:t>
            </a:r>
            <a:r>
              <a:rPr lang="en-US" sz="1800" b="0" i="0" u="none" strike="noStrike" cap="none">
                <a:solidFill>
                  <a:schemeClr val="lt1"/>
                </a:solidFill>
                <a:latin typeface="Calibri"/>
                <a:ea typeface="Calibri"/>
                <a:cs typeface="Calibri"/>
                <a:sym typeface="Calibri"/>
              </a:rPr>
              <a:t>uphausiids and other zoopl</a:t>
            </a:r>
            <a:r>
              <a:rPr lang="en-US" sz="1800">
                <a:solidFill>
                  <a:schemeClr val="lt1"/>
                </a:solidFill>
                <a:latin typeface="Calibri"/>
                <a:ea typeface="Calibri"/>
                <a:cs typeface="Calibri"/>
                <a:sym typeface="Calibri"/>
              </a:rPr>
              <a:t>ankton </a:t>
            </a:r>
            <a:r>
              <a:rPr lang="en-US" sz="1800" b="0" i="0" u="none" strike="noStrike" cap="none">
                <a:solidFill>
                  <a:schemeClr val="lt1"/>
                </a:solidFill>
                <a:latin typeface="Calibri"/>
                <a:ea typeface="Calibri"/>
                <a:cs typeface="Calibri"/>
                <a:sym typeface="Calibri"/>
              </a:rPr>
              <a:t>below average</a:t>
            </a:r>
            <a:endParaRPr sz="1800" b="0" i="0" u="none" strike="noStrike" cap="none">
              <a:solidFill>
                <a:schemeClr val="lt1"/>
              </a:solidFill>
              <a:latin typeface="Calibri"/>
              <a:ea typeface="Calibri"/>
              <a:cs typeface="Calibri"/>
              <a:sym typeface="Calibri"/>
            </a:endParaRPr>
          </a:p>
        </p:txBody>
      </p:sp>
      <p:sp>
        <p:nvSpPr>
          <p:cNvPr id="280" name="Google Shape;280;p20"/>
          <p:cNvSpPr txBox="1"/>
          <p:nvPr/>
        </p:nvSpPr>
        <p:spPr>
          <a:xfrm>
            <a:off x="4726275" y="849349"/>
            <a:ext cx="4311900" cy="650100"/>
          </a:xfrm>
          <a:prstGeom prst="rect">
            <a:avLst/>
          </a:prstGeom>
          <a:noFill/>
          <a:ln>
            <a:noFill/>
          </a:ln>
        </p:spPr>
        <p:txBody>
          <a:bodyPr spcFirstLastPara="1" wrap="square" lIns="91425" tIns="91425" rIns="91425" bIns="91425" anchor="t" anchorCtr="0">
            <a:noAutofit/>
          </a:bodyPr>
          <a:lstStyle/>
          <a:p>
            <a:pPr marL="342900" marR="0" lvl="0" indent="-228600" algn="l" rtl="0">
              <a:lnSpc>
                <a:spcPct val="100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Juvenile</a:t>
            </a:r>
            <a:r>
              <a:rPr lang="en-US" sz="1800" b="0" i="0" u="none" strike="noStrike" cap="none">
                <a:solidFill>
                  <a:schemeClr val="lt1"/>
                </a:solidFill>
                <a:latin typeface="Calibri"/>
                <a:ea typeface="Calibri"/>
                <a:cs typeface="Calibri"/>
                <a:sym typeface="Calibri"/>
              </a:rPr>
              <a:t> salmon size below average.</a:t>
            </a:r>
            <a:endParaRPr sz="1800" b="0" i="0" u="none" strike="noStrike" cap="none">
              <a:solidFill>
                <a:schemeClr val="lt1"/>
              </a:solidFill>
              <a:latin typeface="Calibri"/>
              <a:ea typeface="Calibri"/>
              <a:cs typeface="Calibri"/>
              <a:sym typeface="Calibri"/>
            </a:endParaRPr>
          </a:p>
        </p:txBody>
      </p:sp>
      <p:pic>
        <p:nvPicPr>
          <p:cNvPr id="281" name="Google Shape;281;p20"/>
          <p:cNvPicPr preferRelativeResize="0"/>
          <p:nvPr/>
        </p:nvPicPr>
        <p:blipFill>
          <a:blip r:embed="rId3">
            <a:alphaModFix/>
          </a:blip>
          <a:stretch>
            <a:fillRect/>
          </a:stretch>
        </p:blipFill>
        <p:spPr>
          <a:xfrm>
            <a:off x="152400" y="1779637"/>
            <a:ext cx="4182552" cy="4182552"/>
          </a:xfrm>
          <a:prstGeom prst="rect">
            <a:avLst/>
          </a:prstGeom>
          <a:noFill/>
          <a:ln>
            <a:noFill/>
          </a:ln>
        </p:spPr>
      </p:pic>
      <p:pic>
        <p:nvPicPr>
          <p:cNvPr id="282" name="Google Shape;282;p20"/>
          <p:cNvPicPr preferRelativeResize="0"/>
          <p:nvPr/>
        </p:nvPicPr>
        <p:blipFill>
          <a:blip r:embed="rId4">
            <a:alphaModFix/>
          </a:blip>
          <a:stretch>
            <a:fillRect/>
          </a:stretch>
        </p:blipFill>
        <p:spPr>
          <a:xfrm>
            <a:off x="4487352" y="1779637"/>
            <a:ext cx="4424315" cy="44243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9" name="Google Shape;289;p14"/>
          <p:cNvSpPr txBox="1"/>
          <p:nvPr/>
        </p:nvSpPr>
        <p:spPr>
          <a:xfrm>
            <a:off x="150470" y="3581400"/>
            <a:ext cx="8841000" cy="237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Gulf Watch &amp; LTER surveys</a:t>
            </a:r>
            <a:endParaRPr sz="4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r>
              <a:rPr lang="en-US" sz="1600" b="0" i="0" u="none" strike="noStrike" cap="none">
                <a:solidFill>
                  <a:schemeClr val="dk1"/>
                </a:solidFill>
                <a:highlight>
                  <a:schemeClr val="lt1"/>
                </a:highlight>
                <a:latin typeface="Arial"/>
                <a:ea typeface="Arial"/>
                <a:cs typeface="Arial"/>
                <a:sym typeface="Arial"/>
              </a:rPr>
              <a:t>Gulf Watch Alaska is the long-term ecosystem research and monitoring program of the </a:t>
            </a:r>
            <a:r>
              <a:rPr lang="en-US" sz="1600" b="0" i="1" u="none" strike="noStrike" cap="none">
                <a:solidFill>
                  <a:schemeClr val="dk1"/>
                </a:solidFill>
                <a:highlight>
                  <a:schemeClr val="lt1"/>
                </a:highlight>
                <a:latin typeface="Arial"/>
                <a:ea typeface="Arial"/>
                <a:cs typeface="Arial"/>
                <a:sym typeface="Arial"/>
              </a:rPr>
              <a:t>Exxon Valdez</a:t>
            </a:r>
            <a:r>
              <a:rPr lang="en-US" sz="1600" b="0" i="0" u="none" strike="noStrike" cap="none">
                <a:solidFill>
                  <a:schemeClr val="dk1"/>
                </a:solidFill>
                <a:highlight>
                  <a:schemeClr val="lt1"/>
                </a:highlight>
                <a:latin typeface="Arial"/>
                <a:ea typeface="Arial"/>
                <a:cs typeface="Arial"/>
                <a:sym typeface="Arial"/>
              </a:rPr>
              <a:t> Oil Spill Trustee Council to understand factors affecting recovery of resources affected by the 1989 oil spill.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135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highlight>
                  <a:schemeClr val="lt1"/>
                </a:highlight>
                <a:latin typeface="Arial"/>
                <a:ea typeface="Arial"/>
                <a:cs typeface="Arial"/>
                <a:sym typeface="Arial"/>
              </a:rPr>
              <a:t>The Northern Gulf of Alaska Long-term Ecosystem Research site is funded by the National Science Foundation to understand processes that drive GOA ecosystem production and foster its resilience</a:t>
            </a:r>
            <a:endParaRPr sz="16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90" name="Google Shape;290;p14"/>
          <p:cNvSpPr txBox="1"/>
          <p:nvPr/>
        </p:nvSpPr>
        <p:spPr>
          <a:xfrm>
            <a:off x="0" y="6445804"/>
            <a:ext cx="316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Contact: Rob Suryan</a:t>
            </a:r>
            <a:endParaRPr sz="1800" b="0" i="0" u="none" strike="noStrike" cap="none">
              <a:solidFill>
                <a:schemeClr val="dk1"/>
              </a:solidFill>
              <a:latin typeface="Calibri"/>
              <a:ea typeface="Calibri"/>
              <a:cs typeface="Calibri"/>
              <a:sym typeface="Calibri"/>
            </a:endParaRPr>
          </a:p>
        </p:txBody>
      </p:sp>
      <p:sp>
        <p:nvSpPr>
          <p:cNvPr id="291" name="Google Shape;291;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pic>
        <p:nvPicPr>
          <p:cNvPr id="292" name="Google Shape;292;p14"/>
          <p:cNvPicPr preferRelativeResize="0"/>
          <p:nvPr/>
        </p:nvPicPr>
        <p:blipFill rotWithShape="1">
          <a:blip r:embed="rId3">
            <a:alphaModFix/>
          </a:blip>
          <a:srcRect/>
          <a:stretch/>
        </p:blipFill>
        <p:spPr>
          <a:xfrm>
            <a:off x="1353950" y="247650"/>
            <a:ext cx="4376643" cy="3276600"/>
          </a:xfrm>
          <a:prstGeom prst="rect">
            <a:avLst/>
          </a:prstGeom>
          <a:noFill/>
          <a:ln>
            <a:noFill/>
          </a:ln>
        </p:spPr>
      </p:pic>
      <p:pic>
        <p:nvPicPr>
          <p:cNvPr id="293" name="Google Shape;293;p14"/>
          <p:cNvPicPr preferRelativeResize="0"/>
          <p:nvPr/>
        </p:nvPicPr>
        <p:blipFill rotWithShape="1">
          <a:blip r:embed="rId4">
            <a:alphaModFix/>
          </a:blip>
          <a:srcRect/>
          <a:stretch/>
        </p:blipFill>
        <p:spPr>
          <a:xfrm>
            <a:off x="186019" y="178781"/>
            <a:ext cx="774391" cy="743823"/>
          </a:xfrm>
          <a:prstGeom prst="rect">
            <a:avLst/>
          </a:prstGeom>
          <a:noFill/>
          <a:ln>
            <a:noFill/>
          </a:ln>
        </p:spPr>
      </p:pic>
      <p:pic>
        <p:nvPicPr>
          <p:cNvPr id="294" name="Google Shape;294;p14" descr="Northern Gulf of Alaska"/>
          <p:cNvPicPr preferRelativeResize="0"/>
          <p:nvPr/>
        </p:nvPicPr>
        <p:blipFill rotWithShape="1">
          <a:blip r:embed="rId5">
            <a:alphaModFix/>
          </a:blip>
          <a:srcRect/>
          <a:stretch/>
        </p:blipFill>
        <p:spPr>
          <a:xfrm>
            <a:off x="8220187" y="178781"/>
            <a:ext cx="618913" cy="758219"/>
          </a:xfrm>
          <a:prstGeom prst="rect">
            <a:avLst/>
          </a:prstGeom>
          <a:noFill/>
          <a:ln>
            <a:noFill/>
          </a:ln>
        </p:spPr>
      </p:pic>
      <p:sp>
        <p:nvSpPr>
          <p:cNvPr id="295" name="Google Shape;295;p14"/>
          <p:cNvSpPr txBox="1"/>
          <p:nvPr/>
        </p:nvSpPr>
        <p:spPr>
          <a:xfrm rot="3614911">
            <a:off x="2510869" y="4040522"/>
            <a:ext cx="5486267" cy="4001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Seward Line</a:t>
            </a:r>
            <a:endParaRPr sz="1400" b="0" i="0" u="none" strike="noStrike" cap="none">
              <a:solidFill>
                <a:srgbClr val="000000"/>
              </a:solidFill>
              <a:latin typeface="Calibri"/>
              <a:ea typeface="Calibri"/>
              <a:cs typeface="Calibri"/>
              <a:sym typeface="Calibri"/>
            </a:endParaRPr>
          </a:p>
        </p:txBody>
      </p:sp>
      <p:sp>
        <p:nvSpPr>
          <p:cNvPr id="296" name="Google Shape;296;p14"/>
          <p:cNvSpPr txBox="1"/>
          <p:nvPr/>
        </p:nvSpPr>
        <p:spPr>
          <a:xfrm>
            <a:off x="3452350" y="1283350"/>
            <a:ext cx="5486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GAK1</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390725" y="117050"/>
            <a:ext cx="7078800" cy="94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3CCCC"/>
              </a:buClr>
              <a:buSzPts val="5200"/>
              <a:buFont typeface="Times New Roman"/>
              <a:buNone/>
            </a:pPr>
            <a:r>
              <a:rPr lang="en-US">
                <a:solidFill>
                  <a:srgbClr val="FFD966"/>
                </a:solidFill>
              </a:rPr>
              <a:t>Sablefish Indicator</a:t>
            </a:r>
            <a:endParaRPr>
              <a:solidFill>
                <a:srgbClr val="FFD966"/>
              </a:solidFill>
            </a:endParaRPr>
          </a:p>
        </p:txBody>
      </p:sp>
      <p:pic>
        <p:nvPicPr>
          <p:cNvPr id="302" name="Google Shape;302;p16"/>
          <p:cNvPicPr preferRelativeResize="0"/>
          <p:nvPr/>
        </p:nvPicPr>
        <p:blipFill rotWithShape="1">
          <a:blip r:embed="rId3">
            <a:alphaModFix/>
          </a:blip>
          <a:srcRect/>
          <a:stretch/>
        </p:blipFill>
        <p:spPr>
          <a:xfrm>
            <a:off x="6833336" y="9101"/>
            <a:ext cx="1973775" cy="1320643"/>
          </a:xfrm>
          <a:prstGeom prst="rect">
            <a:avLst/>
          </a:prstGeom>
          <a:noFill/>
          <a:ln>
            <a:noFill/>
          </a:ln>
        </p:spPr>
      </p:pic>
      <p:pic>
        <p:nvPicPr>
          <p:cNvPr id="303" name="Google Shape;303;p16"/>
          <p:cNvPicPr preferRelativeResize="0"/>
          <p:nvPr/>
        </p:nvPicPr>
        <p:blipFill rotWithShape="1">
          <a:blip r:embed="rId4">
            <a:alphaModFix/>
          </a:blip>
          <a:srcRect/>
          <a:stretch/>
        </p:blipFill>
        <p:spPr>
          <a:xfrm>
            <a:off x="1043850" y="4193860"/>
            <a:ext cx="1973775" cy="2120253"/>
          </a:xfrm>
          <a:prstGeom prst="rect">
            <a:avLst/>
          </a:prstGeom>
          <a:noFill/>
          <a:ln>
            <a:noFill/>
          </a:ln>
        </p:spPr>
      </p:pic>
      <p:sp>
        <p:nvSpPr>
          <p:cNvPr id="304" name="Google Shape;304;p16"/>
          <p:cNvSpPr/>
          <p:nvPr/>
        </p:nvSpPr>
        <p:spPr>
          <a:xfrm>
            <a:off x="2765295" y="5821955"/>
            <a:ext cx="876300" cy="570000"/>
          </a:xfrm>
          <a:prstGeom prst="ellipse">
            <a:avLst/>
          </a:prstGeom>
          <a:solidFill>
            <a:schemeClr val="accent1"/>
          </a:solidFill>
          <a:ln w="9525" cap="flat" cmpd="sng">
            <a:solidFill>
              <a:srgbClr val="5597D3"/>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Arial"/>
                <a:ea typeface="Arial"/>
                <a:cs typeface="Arial"/>
                <a:sym typeface="Arial"/>
              </a:rPr>
              <a:t>Seabird Foraging Trips</a:t>
            </a:r>
            <a:endParaRPr sz="1400" b="0" i="0" u="none" strike="noStrike" cap="none">
              <a:solidFill>
                <a:srgbClr val="000000"/>
              </a:solidFill>
              <a:latin typeface="Arial"/>
              <a:ea typeface="Arial"/>
              <a:cs typeface="Arial"/>
              <a:sym typeface="Arial"/>
            </a:endParaRPr>
          </a:p>
        </p:txBody>
      </p:sp>
      <p:pic>
        <p:nvPicPr>
          <p:cNvPr id="305" name="Google Shape;305;p16"/>
          <p:cNvPicPr preferRelativeResize="0"/>
          <p:nvPr/>
        </p:nvPicPr>
        <p:blipFill rotWithShape="1">
          <a:blip r:embed="rId5">
            <a:alphaModFix/>
          </a:blip>
          <a:srcRect/>
          <a:stretch/>
        </p:blipFill>
        <p:spPr>
          <a:xfrm>
            <a:off x="5664836" y="6462447"/>
            <a:ext cx="726331" cy="294459"/>
          </a:xfrm>
          <a:prstGeom prst="rect">
            <a:avLst/>
          </a:prstGeom>
          <a:noFill/>
          <a:ln>
            <a:noFill/>
          </a:ln>
        </p:spPr>
      </p:pic>
      <p:sp>
        <p:nvSpPr>
          <p:cNvPr id="306" name="Google Shape;306;p16"/>
          <p:cNvSpPr txBox="1"/>
          <p:nvPr/>
        </p:nvSpPr>
        <p:spPr>
          <a:xfrm>
            <a:off x="187974" y="6486525"/>
            <a:ext cx="4747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400" b="0" i="0" u="none" strike="noStrike" cap="none">
                <a:solidFill>
                  <a:srgbClr val="9CC2E5"/>
                </a:solidFill>
                <a:latin typeface="Arial"/>
                <a:ea typeface="Arial"/>
                <a:cs typeface="Arial"/>
                <a:sym typeface="Arial"/>
              </a:rPr>
              <a:t>Contact: Yumi Arimitsu,  Scott Hatch, Shannon Whelan</a:t>
            </a:r>
            <a:endParaRPr sz="1400" b="0" i="0" u="none" strike="noStrike" cap="none">
              <a:solidFill>
                <a:srgbClr val="9CC2E5"/>
              </a:solidFill>
              <a:latin typeface="Arial"/>
              <a:ea typeface="Arial"/>
              <a:cs typeface="Arial"/>
              <a:sym typeface="Arial"/>
            </a:endParaRPr>
          </a:p>
        </p:txBody>
      </p:sp>
      <p:sp>
        <p:nvSpPr>
          <p:cNvPr id="307" name="Google Shape;307;p16"/>
          <p:cNvSpPr txBox="1"/>
          <p:nvPr/>
        </p:nvSpPr>
        <p:spPr>
          <a:xfrm>
            <a:off x="519900" y="1060350"/>
            <a:ext cx="8287200" cy="338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9CC2E5"/>
              </a:buClr>
              <a:buSzPts val="1600"/>
              <a:buFont typeface="Arial"/>
              <a:buChar char="•"/>
            </a:pPr>
            <a:r>
              <a:rPr lang="en-US" sz="1600" b="1" i="0" u="none" strike="noStrike" cap="none">
                <a:solidFill>
                  <a:srgbClr val="BBD6EE"/>
                </a:solidFill>
                <a:latin typeface="Arial"/>
                <a:ea typeface="Arial"/>
                <a:cs typeface="Arial"/>
                <a:sym typeface="Arial"/>
              </a:rPr>
              <a:t>      age-0 sablefish growth in warm years  </a:t>
            </a:r>
            <a:endParaRPr sz="1600" b="1" i="0" u="none" strike="noStrike" cap="none">
              <a:solidFill>
                <a:srgbClr val="BBD6EE"/>
              </a:solidFill>
              <a:latin typeface="Arial"/>
              <a:ea typeface="Arial"/>
              <a:cs typeface="Arial"/>
              <a:sym typeface="Arial"/>
            </a:endParaRPr>
          </a:p>
        </p:txBody>
      </p:sp>
      <p:pic>
        <p:nvPicPr>
          <p:cNvPr id="308" name="Google Shape;308;p16"/>
          <p:cNvPicPr preferRelativeResize="0"/>
          <p:nvPr/>
        </p:nvPicPr>
        <p:blipFill rotWithShape="1">
          <a:blip r:embed="rId6">
            <a:alphaModFix/>
          </a:blip>
          <a:srcRect/>
          <a:stretch/>
        </p:blipFill>
        <p:spPr>
          <a:xfrm>
            <a:off x="186019" y="178781"/>
            <a:ext cx="774391" cy="743823"/>
          </a:xfrm>
          <a:prstGeom prst="rect">
            <a:avLst/>
          </a:prstGeom>
          <a:noFill/>
          <a:ln>
            <a:noFill/>
          </a:ln>
        </p:spPr>
      </p:pic>
      <p:sp>
        <p:nvSpPr>
          <p:cNvPr id="309" name="Google Shape;309;p16"/>
          <p:cNvSpPr txBox="1">
            <a:spLocks noGrp="1"/>
          </p:cNvSpPr>
          <p:nvPr>
            <p:ph type="sldNum" idx="12"/>
          </p:nvPr>
        </p:nvSpPr>
        <p:spPr>
          <a:xfrm>
            <a:off x="6791525" y="6427126"/>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
        <p:nvSpPr>
          <p:cNvPr id="310" name="Google Shape;310;p16"/>
          <p:cNvSpPr txBox="1"/>
          <p:nvPr/>
        </p:nvSpPr>
        <p:spPr>
          <a:xfrm>
            <a:off x="4489000" y="4488100"/>
            <a:ext cx="45558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200"/>
              <a:buFont typeface="Arial"/>
              <a:buNone/>
            </a:pPr>
            <a:r>
              <a:rPr lang="en-US" sz="2200" b="0" i="0" u="sng" strike="noStrike" cap="none">
                <a:solidFill>
                  <a:schemeClr val="lt1"/>
                </a:solidFill>
                <a:latin typeface="Calibri"/>
                <a:ea typeface="Calibri"/>
                <a:cs typeface="Calibri"/>
                <a:sym typeface="Calibri"/>
              </a:rPr>
              <a:t>Sablefish</a:t>
            </a:r>
            <a:r>
              <a:rPr lang="en-US" sz="2200" b="0" i="0" u="none" strike="noStrike" cap="none">
                <a:solidFill>
                  <a:schemeClr val="lt1"/>
                </a:solidFill>
                <a:latin typeface="Calibri"/>
                <a:ea typeface="Calibri"/>
                <a:cs typeface="Calibri"/>
                <a:sym typeface="Calibri"/>
              </a:rPr>
              <a:t>:</a:t>
            </a:r>
            <a:endParaRPr sz="2200" b="0" i="0" u="none" strike="noStrike" cap="none">
              <a:solidFill>
                <a:schemeClr val="lt1"/>
              </a:solidFill>
              <a:latin typeface="Calibri"/>
              <a:ea typeface="Calibri"/>
              <a:cs typeface="Calibri"/>
              <a:sym typeface="Calibri"/>
            </a:endParaRPr>
          </a:p>
          <a:p>
            <a:pPr marL="457200" marR="0" lvl="0" indent="-368300" algn="l" rtl="0">
              <a:lnSpc>
                <a:spcPct val="90000"/>
              </a:lnSpc>
              <a:spcBef>
                <a:spcPts val="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202</a:t>
            </a:r>
            <a:r>
              <a:rPr lang="en-US" sz="2200">
                <a:solidFill>
                  <a:schemeClr val="lt1"/>
                </a:solidFill>
                <a:latin typeface="Calibri"/>
                <a:ea typeface="Calibri"/>
                <a:cs typeface="Calibri"/>
                <a:sym typeface="Calibri"/>
              </a:rPr>
              <a:t>3</a:t>
            </a:r>
            <a:r>
              <a:rPr lang="en-US" sz="2200" b="0" i="0" u="none" strike="noStrike" cap="none">
                <a:solidFill>
                  <a:schemeClr val="lt1"/>
                </a:solidFill>
                <a:latin typeface="Calibri"/>
                <a:ea typeface="Calibri"/>
                <a:cs typeface="Calibri"/>
                <a:sym typeface="Calibri"/>
              </a:rPr>
              <a:t>: </a:t>
            </a:r>
            <a:r>
              <a:rPr lang="en-US" sz="2200">
                <a:solidFill>
                  <a:schemeClr val="lt1"/>
                </a:solidFill>
                <a:latin typeface="Calibri"/>
                <a:ea typeface="Calibri"/>
                <a:cs typeface="Calibri"/>
                <a:sym typeface="Calibri"/>
              </a:rPr>
              <a:t>Average growth, but below average size. </a:t>
            </a:r>
            <a:endParaRPr sz="2200" b="0" i="0" u="none" strike="noStrike" cap="none">
              <a:solidFill>
                <a:schemeClr val="lt1"/>
              </a:solidFill>
              <a:latin typeface="Calibri"/>
              <a:ea typeface="Calibri"/>
              <a:cs typeface="Calibri"/>
              <a:sym typeface="Calibri"/>
            </a:endParaRPr>
          </a:p>
        </p:txBody>
      </p:sp>
      <p:pic>
        <p:nvPicPr>
          <p:cNvPr id="311" name="Google Shape;311;p16"/>
          <p:cNvPicPr preferRelativeResize="0"/>
          <p:nvPr/>
        </p:nvPicPr>
        <p:blipFill rotWithShape="1">
          <a:blip r:embed="rId7">
            <a:alphaModFix/>
          </a:blip>
          <a:srcRect/>
          <a:stretch/>
        </p:blipFill>
        <p:spPr>
          <a:xfrm rot="-5400000">
            <a:off x="5786412" y="1007416"/>
            <a:ext cx="1570499" cy="3533624"/>
          </a:xfrm>
          <a:prstGeom prst="rect">
            <a:avLst/>
          </a:prstGeom>
          <a:noFill/>
          <a:ln>
            <a:noFill/>
          </a:ln>
        </p:spPr>
      </p:pic>
      <p:sp>
        <p:nvSpPr>
          <p:cNvPr id="312" name="Google Shape;312;p16"/>
          <p:cNvSpPr txBox="1"/>
          <p:nvPr/>
        </p:nvSpPr>
        <p:spPr>
          <a:xfrm>
            <a:off x="4804850" y="1912775"/>
            <a:ext cx="131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Age-0 sablefish</a:t>
            </a:r>
            <a:endParaRPr sz="1400" b="0" i="0" u="none" strike="noStrike" cap="none">
              <a:solidFill>
                <a:srgbClr val="000000"/>
              </a:solidFill>
              <a:latin typeface="Calibri"/>
              <a:ea typeface="Calibri"/>
              <a:cs typeface="Calibri"/>
              <a:sym typeface="Calibri"/>
            </a:endParaRPr>
          </a:p>
        </p:txBody>
      </p:sp>
      <p:pic>
        <p:nvPicPr>
          <p:cNvPr id="313" name="Google Shape;313;p16"/>
          <p:cNvPicPr preferRelativeResize="0"/>
          <p:nvPr/>
        </p:nvPicPr>
        <p:blipFill>
          <a:blip r:embed="rId8">
            <a:alphaModFix/>
          </a:blip>
          <a:stretch>
            <a:fillRect/>
          </a:stretch>
        </p:blipFill>
        <p:spPr>
          <a:xfrm>
            <a:off x="152400" y="1643250"/>
            <a:ext cx="4197893" cy="2398210"/>
          </a:xfrm>
          <a:prstGeom prst="rect">
            <a:avLst/>
          </a:prstGeom>
          <a:noFill/>
          <a:ln>
            <a:noFill/>
          </a:ln>
        </p:spPr>
      </p:pic>
      <p:sp>
        <p:nvSpPr>
          <p:cNvPr id="314" name="Google Shape;314;p16"/>
          <p:cNvSpPr/>
          <p:nvPr/>
        </p:nvSpPr>
        <p:spPr>
          <a:xfrm>
            <a:off x="892325" y="1060350"/>
            <a:ext cx="260700" cy="307800"/>
          </a:xfrm>
          <a:prstGeom prst="up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f380171e_0_1"/>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1" name="Google Shape;321;g27ef380171e_0_1"/>
          <p:cNvSpPr txBox="1"/>
          <p:nvPr/>
        </p:nvSpPr>
        <p:spPr>
          <a:xfrm>
            <a:off x="0" y="3581400"/>
            <a:ext cx="8991600" cy="19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Western GOA </a:t>
            </a:r>
            <a:r>
              <a:rPr lang="en-US" sz="4200">
                <a:solidFill>
                  <a:srgbClr val="FFD966"/>
                </a:solidFill>
                <a:latin typeface="Calibri"/>
                <a:ea typeface="Calibri"/>
                <a:cs typeface="Calibri"/>
                <a:sym typeface="Calibri"/>
              </a:rPr>
              <a:t>Spring Larval Survey</a:t>
            </a:r>
            <a:endParaRPr sz="4200" b="0" i="0" u="none" strike="noStrike" cap="none">
              <a:solidFill>
                <a:srgbClr val="FFD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r>
              <a:rPr lang="en-US" sz="2000" b="0" i="0" u="sng" strike="noStrike" cap="none">
                <a:solidFill>
                  <a:schemeClr val="dk1"/>
                </a:solidFill>
                <a:latin typeface="Calibri"/>
                <a:ea typeface="Calibri"/>
                <a:cs typeface="Calibri"/>
                <a:sym typeface="Calibri"/>
              </a:rPr>
              <a:t>Focus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Larval fishes (e.g. pollock, cod, rockfish, flatfishes) and zooplankton</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When</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May/June (1979 - present, biennial since 2011). </a:t>
            </a:r>
            <a:r>
              <a:rPr lang="en-US" sz="2000" i="1">
                <a:solidFill>
                  <a:schemeClr val="dk1"/>
                </a:solidFill>
                <a:latin typeface="Calibri"/>
                <a:ea typeface="Calibri"/>
                <a:cs typeface="Calibri"/>
                <a:sym typeface="Calibri"/>
              </a:rPr>
              <a:t>Note: Survey truncated to only 5 days in 2023 due to ship staffing</a:t>
            </a:r>
            <a:r>
              <a:rPr lang="en-US" sz="2000">
                <a:solidFill>
                  <a:schemeClr val="dk1"/>
                </a:solidFill>
                <a:latin typeface="Calibri"/>
                <a:ea typeface="Calibri"/>
                <a:cs typeface="Calibri"/>
                <a:sym typeface="Calibri"/>
              </a:rPr>
              <a:t>.</a:t>
            </a:r>
            <a:endParaRPr sz="200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Operations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Bongos, CTDs.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Indicators</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Larval fish abundance, distribution, spawn timing, zooplankton abundance</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22" name="Google Shape;322;g27ef380171e_0_1"/>
          <p:cNvSpPr txBox="1"/>
          <p:nvPr/>
        </p:nvSpPr>
        <p:spPr>
          <a:xfrm>
            <a:off x="186018" y="6459071"/>
            <a:ext cx="463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Contact : </a:t>
            </a:r>
            <a:r>
              <a:rPr lang="en-US" sz="1600" b="1">
                <a:latin typeface="Calibri"/>
                <a:ea typeface="Calibri"/>
                <a:cs typeface="Calibri"/>
                <a:sym typeface="Calibri"/>
              </a:rPr>
              <a:t>Julie Keister</a:t>
            </a:r>
            <a:endParaRPr sz="1600" b="1" i="0" u="none" strike="noStrike" cap="none">
              <a:solidFill>
                <a:srgbClr val="000000"/>
              </a:solidFill>
              <a:latin typeface="Calibri"/>
              <a:ea typeface="Calibri"/>
              <a:cs typeface="Calibri"/>
              <a:sym typeface="Calibri"/>
            </a:endParaRPr>
          </a:p>
        </p:txBody>
      </p:sp>
      <p:sp>
        <p:nvSpPr>
          <p:cNvPr id="323" name="Google Shape;323;g27ef380171e_0_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pic>
        <p:nvPicPr>
          <p:cNvPr id="324" name="Google Shape;324;g27ef380171e_0_1"/>
          <p:cNvPicPr preferRelativeResize="0"/>
          <p:nvPr/>
        </p:nvPicPr>
        <p:blipFill rotWithShape="1">
          <a:blip r:embed="rId3">
            <a:alphaModFix/>
          </a:blip>
          <a:srcRect l="11948"/>
          <a:stretch/>
        </p:blipFill>
        <p:spPr>
          <a:xfrm>
            <a:off x="98899" y="152400"/>
            <a:ext cx="6002226" cy="3276599"/>
          </a:xfrm>
          <a:prstGeom prst="rect">
            <a:avLst/>
          </a:prstGeom>
          <a:noFill/>
          <a:ln>
            <a:noFill/>
          </a:ln>
        </p:spPr>
      </p:pic>
      <p:pic>
        <p:nvPicPr>
          <p:cNvPr id="325" name="Google Shape;325;g27ef380171e_0_1"/>
          <p:cNvPicPr preferRelativeResize="0"/>
          <p:nvPr/>
        </p:nvPicPr>
        <p:blipFill rotWithShape="1">
          <a:blip r:embed="rId4">
            <a:alphaModFix/>
          </a:blip>
          <a:srcRect l="11096" r="8258" b="5562"/>
          <a:stretch/>
        </p:blipFill>
        <p:spPr>
          <a:xfrm>
            <a:off x="6101124" y="152400"/>
            <a:ext cx="3012674" cy="2177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title"/>
          </p:nvPr>
        </p:nvSpPr>
        <p:spPr>
          <a:xfrm>
            <a:off x="685800" y="1524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D966"/>
              </a:buClr>
              <a:buSzPts val="5200"/>
              <a:buFont typeface="Times New Roman"/>
              <a:buNone/>
            </a:pPr>
            <a:r>
              <a:rPr lang="en-US" sz="5200" b="1">
                <a:solidFill>
                  <a:srgbClr val="FFD966"/>
                </a:solidFill>
                <a:latin typeface="Helvetica Neue"/>
                <a:ea typeface="Helvetica Neue"/>
                <a:cs typeface="Helvetica Neue"/>
                <a:sym typeface="Helvetica Neue"/>
              </a:rPr>
              <a:t>Goal &amp; Objectives</a:t>
            </a:r>
            <a:endParaRPr>
              <a:latin typeface="Helvetica Neue"/>
              <a:ea typeface="Helvetica Neue"/>
              <a:cs typeface="Helvetica Neue"/>
              <a:sym typeface="Helvetica Neue"/>
            </a:endParaRPr>
          </a:p>
        </p:txBody>
      </p:sp>
      <p:sp>
        <p:nvSpPr>
          <p:cNvPr id="111" name="Google Shape;111;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lt1"/>
              </a:buClr>
              <a:buSzPts val="2380"/>
              <a:buNone/>
            </a:pPr>
            <a:r>
              <a:rPr lang="en-US" sz="2380">
                <a:solidFill>
                  <a:srgbClr val="FFD966"/>
                </a:solidFill>
              </a:rPr>
              <a:t>Goal:</a:t>
            </a:r>
            <a:r>
              <a:rPr lang="en-US" sz="2380">
                <a:solidFill>
                  <a:schemeClr val="lt1"/>
                </a:solidFill>
              </a:rPr>
              <a:t> </a:t>
            </a:r>
            <a:r>
              <a:rPr lang="en-US" sz="2380"/>
              <a:t>P</a:t>
            </a:r>
            <a:r>
              <a:rPr lang="en-US" sz="2380">
                <a:solidFill>
                  <a:schemeClr val="lt1"/>
                </a:solidFill>
              </a:rPr>
              <a:t>rovide the most recent information on</a:t>
            </a:r>
            <a:r>
              <a:rPr lang="en-US" sz="2380"/>
              <a:t> </a:t>
            </a:r>
            <a:r>
              <a:rPr lang="en-US" sz="2380">
                <a:solidFill>
                  <a:schemeClr val="lt1"/>
                </a:solidFill>
              </a:rPr>
              <a:t>ecosystem conditions affecting fish recruitment processes.</a:t>
            </a:r>
            <a:endParaRPr/>
          </a:p>
          <a:p>
            <a:pPr marL="0" lvl="0" indent="0" algn="l" rtl="0">
              <a:lnSpc>
                <a:spcPct val="70000"/>
              </a:lnSpc>
              <a:spcBef>
                <a:spcPts val="1000"/>
              </a:spcBef>
              <a:spcAft>
                <a:spcPts val="0"/>
              </a:spcAft>
              <a:buClr>
                <a:schemeClr val="lt1"/>
              </a:buClr>
              <a:buSzPts val="2380"/>
              <a:buNone/>
            </a:pPr>
            <a:endParaRPr sz="2380">
              <a:solidFill>
                <a:schemeClr val="lt1"/>
              </a:solidFill>
            </a:endParaRPr>
          </a:p>
          <a:p>
            <a:pPr marL="0" lvl="0" indent="0" algn="l" rtl="0">
              <a:lnSpc>
                <a:spcPct val="70000"/>
              </a:lnSpc>
              <a:spcBef>
                <a:spcPts val="1000"/>
              </a:spcBef>
              <a:spcAft>
                <a:spcPts val="0"/>
              </a:spcAft>
              <a:buClr>
                <a:schemeClr val="lt1"/>
              </a:buClr>
              <a:buSzPts val="2380"/>
              <a:buNone/>
            </a:pPr>
            <a:r>
              <a:rPr lang="en-US" sz="2380">
                <a:solidFill>
                  <a:srgbClr val="FFD966"/>
                </a:solidFill>
              </a:rPr>
              <a:t>Objectives:</a:t>
            </a:r>
            <a:r>
              <a:rPr lang="en-US" sz="2380">
                <a:solidFill>
                  <a:schemeClr val="lt1"/>
                </a:solidFill>
              </a:rPr>
              <a:t> </a:t>
            </a:r>
            <a:endParaRPr sz="2380">
              <a:solidFill>
                <a:schemeClr val="lt1"/>
              </a:solidFill>
            </a:endParaRPr>
          </a:p>
          <a:p>
            <a:pPr marL="457200" lvl="0" indent="-457200" algn="l" rtl="0">
              <a:lnSpc>
                <a:spcPct val="70000"/>
              </a:lnSpc>
              <a:spcBef>
                <a:spcPts val="1000"/>
              </a:spcBef>
              <a:spcAft>
                <a:spcPts val="0"/>
              </a:spcAft>
              <a:buClr>
                <a:schemeClr val="lt1"/>
              </a:buClr>
              <a:buSzPts val="2380"/>
              <a:buFont typeface="Calibri"/>
              <a:buAutoNum type="arabicPeriod"/>
            </a:pPr>
            <a:r>
              <a:rPr lang="en-US" sz="2380"/>
              <a:t>Provide an update on 2023 ecosystem surveys.</a:t>
            </a:r>
            <a:endParaRPr/>
          </a:p>
          <a:p>
            <a:pPr marL="457200" lvl="0" indent="-457200" algn="l" rtl="0">
              <a:lnSpc>
                <a:spcPct val="70000"/>
              </a:lnSpc>
              <a:spcBef>
                <a:spcPts val="1600"/>
              </a:spcBef>
              <a:spcAft>
                <a:spcPts val="0"/>
              </a:spcAft>
              <a:buClr>
                <a:schemeClr val="lt1"/>
              </a:buClr>
              <a:buSzPts val="2380"/>
              <a:buFont typeface="Calibri"/>
              <a:buAutoNum type="arabicPeriod"/>
            </a:pPr>
            <a:r>
              <a:rPr lang="en-US" sz="2380"/>
              <a:t>Provide an update on recruitment indicators.</a:t>
            </a:r>
            <a:endParaRPr sz="2380"/>
          </a:p>
          <a:p>
            <a:pPr marL="457200" lvl="0" indent="-457200" algn="l" rtl="0">
              <a:lnSpc>
                <a:spcPct val="70000"/>
              </a:lnSpc>
              <a:spcBef>
                <a:spcPts val="1600"/>
              </a:spcBef>
              <a:spcAft>
                <a:spcPts val="0"/>
              </a:spcAft>
              <a:buClr>
                <a:schemeClr val="lt1"/>
              </a:buClr>
              <a:buSzPts val="2380"/>
              <a:buFont typeface="Calibri"/>
              <a:buAutoNum type="arabicPeriod"/>
            </a:pPr>
            <a:r>
              <a:rPr lang="en-US" sz="2380"/>
              <a:t>Encourage discussions of data/indicators most useful to the Groundfish Plan Teams.</a:t>
            </a:r>
            <a:endParaRPr sz="2380">
              <a:solidFill>
                <a:schemeClr val="lt1"/>
              </a:solidFill>
            </a:endParaRPr>
          </a:p>
          <a:p>
            <a:pPr marL="228600" lvl="0" indent="-77470" algn="l" rtl="0">
              <a:lnSpc>
                <a:spcPct val="70000"/>
              </a:lnSpc>
              <a:spcBef>
                <a:spcPts val="1600"/>
              </a:spcBef>
              <a:spcAft>
                <a:spcPts val="0"/>
              </a:spcAft>
              <a:buClr>
                <a:schemeClr val="lt1"/>
              </a:buClr>
              <a:buSzPts val="2380"/>
              <a:buNone/>
            </a:pPr>
            <a:endParaRPr sz="2380">
              <a:solidFill>
                <a:schemeClr val="lt1"/>
              </a:solidFill>
            </a:endParaRPr>
          </a:p>
        </p:txBody>
      </p:sp>
      <p:sp>
        <p:nvSpPr>
          <p:cNvPr id="112" name="Google Shape;112;p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452e1925b2_0_40"/>
          <p:cNvSpPr txBox="1">
            <a:spLocks noGrp="1"/>
          </p:cNvSpPr>
          <p:nvPr>
            <p:ph type="title"/>
          </p:nvPr>
        </p:nvSpPr>
        <p:spPr>
          <a:xfrm>
            <a:off x="495250" y="-168275"/>
            <a:ext cx="8020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D966"/>
                </a:solidFill>
              </a:rPr>
              <a:t>W GOA Temperatures</a:t>
            </a:r>
            <a:endParaRPr>
              <a:solidFill>
                <a:srgbClr val="FFD966"/>
              </a:solidFill>
            </a:endParaRPr>
          </a:p>
        </p:txBody>
      </p:sp>
      <p:sp>
        <p:nvSpPr>
          <p:cNvPr id="332" name="Google Shape;332;g2452e1925b2_0_40"/>
          <p:cNvSpPr txBox="1">
            <a:spLocks noGrp="1"/>
          </p:cNvSpPr>
          <p:nvPr>
            <p:ph type="body" idx="1"/>
          </p:nvPr>
        </p:nvSpPr>
        <p:spPr>
          <a:xfrm>
            <a:off x="6315200" y="1292225"/>
            <a:ext cx="22002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Spring (May) conditions cool at surface and at depth.</a:t>
            </a:r>
            <a:endParaRPr sz="2500"/>
          </a:p>
          <a:p>
            <a:pPr marL="0" lvl="0" indent="0" algn="l" rtl="0">
              <a:spcBef>
                <a:spcPts val="1000"/>
              </a:spcBef>
              <a:spcAft>
                <a:spcPts val="0"/>
              </a:spcAft>
              <a:buNone/>
            </a:pPr>
            <a:endParaRPr sz="2500"/>
          </a:p>
          <a:p>
            <a:pPr marL="0" lvl="0" indent="0" algn="l" rtl="0">
              <a:spcBef>
                <a:spcPts val="1000"/>
              </a:spcBef>
              <a:spcAft>
                <a:spcPts val="0"/>
              </a:spcAft>
              <a:buNone/>
            </a:pPr>
            <a:endParaRPr sz="2500"/>
          </a:p>
        </p:txBody>
      </p:sp>
      <p:sp>
        <p:nvSpPr>
          <p:cNvPr id="333" name="Google Shape;333;g2452e1925b2_0_40"/>
          <p:cNvSpPr txBox="1">
            <a:spLocks noGrp="1"/>
          </p:cNvSpPr>
          <p:nvPr>
            <p:ph type="sldNum" idx="12"/>
          </p:nvPr>
        </p:nvSpPr>
        <p:spPr>
          <a:xfrm>
            <a:off x="6457950" y="58229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pic>
        <p:nvPicPr>
          <p:cNvPr id="334" name="Google Shape;334;g2452e1925b2_0_40"/>
          <p:cNvPicPr preferRelativeResize="0"/>
          <p:nvPr/>
        </p:nvPicPr>
        <p:blipFill rotWithShape="1">
          <a:blip r:embed="rId3">
            <a:alphaModFix/>
          </a:blip>
          <a:srcRect r="49834"/>
          <a:stretch/>
        </p:blipFill>
        <p:spPr>
          <a:xfrm>
            <a:off x="346800" y="948000"/>
            <a:ext cx="2889400" cy="5039675"/>
          </a:xfrm>
          <a:prstGeom prst="rect">
            <a:avLst/>
          </a:prstGeom>
          <a:noFill/>
          <a:ln>
            <a:noFill/>
          </a:ln>
        </p:spPr>
      </p:pic>
      <p:sp>
        <p:nvSpPr>
          <p:cNvPr id="335" name="Google Shape;335;g2452e1925b2_0_40"/>
          <p:cNvSpPr txBox="1"/>
          <p:nvPr/>
        </p:nvSpPr>
        <p:spPr>
          <a:xfrm>
            <a:off x="346800" y="5987675"/>
            <a:ext cx="67971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lt1"/>
                </a:solidFill>
                <a:latin typeface="Calibri"/>
                <a:ea typeface="Calibri"/>
                <a:cs typeface="Calibri"/>
                <a:sym typeface="Calibri"/>
              </a:rPr>
              <a:t>Average of temperature profiles (surface: 0-5 m, bottom: 100-150 m)  from each bongo station.</a:t>
            </a:r>
            <a:endParaRPr sz="1300">
              <a:solidFill>
                <a:schemeClr val="lt1"/>
              </a:solidFill>
              <a:latin typeface="Calibri"/>
              <a:ea typeface="Calibri"/>
              <a:cs typeface="Calibri"/>
              <a:sym typeface="Calibri"/>
            </a:endParaRPr>
          </a:p>
        </p:txBody>
      </p:sp>
      <p:sp>
        <p:nvSpPr>
          <p:cNvPr id="336" name="Google Shape;336;g2452e1925b2_0_40"/>
          <p:cNvSpPr txBox="1"/>
          <p:nvPr/>
        </p:nvSpPr>
        <p:spPr>
          <a:xfrm rot="-5400000">
            <a:off x="-856125" y="2010500"/>
            <a:ext cx="203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Surface</a:t>
            </a:r>
            <a:endParaRPr>
              <a:solidFill>
                <a:schemeClr val="lt1"/>
              </a:solidFill>
              <a:latin typeface="Calibri"/>
              <a:ea typeface="Calibri"/>
              <a:cs typeface="Calibri"/>
              <a:sym typeface="Calibri"/>
            </a:endParaRPr>
          </a:p>
        </p:txBody>
      </p:sp>
      <p:sp>
        <p:nvSpPr>
          <p:cNvPr id="337" name="Google Shape;337;g2452e1925b2_0_40"/>
          <p:cNvSpPr txBox="1"/>
          <p:nvPr/>
        </p:nvSpPr>
        <p:spPr>
          <a:xfrm rot="-5400000">
            <a:off x="-856125" y="4525100"/>
            <a:ext cx="203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Bottom</a:t>
            </a:r>
            <a:endParaRPr>
              <a:solidFill>
                <a:schemeClr val="lt1"/>
              </a:solidFill>
              <a:latin typeface="Calibri"/>
              <a:ea typeface="Calibri"/>
              <a:cs typeface="Calibri"/>
              <a:sym typeface="Calibri"/>
            </a:endParaRPr>
          </a:p>
        </p:txBody>
      </p:sp>
      <p:sp>
        <p:nvSpPr>
          <p:cNvPr id="338" name="Google Shape;338;g2452e1925b2_0_40"/>
          <p:cNvSpPr txBox="1"/>
          <p:nvPr/>
        </p:nvSpPr>
        <p:spPr>
          <a:xfrm>
            <a:off x="42000" y="64448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BBD6EE"/>
                </a:solidFill>
                <a:latin typeface="Calibri"/>
                <a:ea typeface="Calibri"/>
                <a:cs typeface="Calibri"/>
                <a:sym typeface="Calibri"/>
              </a:rPr>
              <a:t>Contact: Kelia Axler, Lauren Rogers, Julie Keister</a:t>
            </a:r>
            <a:endParaRPr sz="1600">
              <a:solidFill>
                <a:srgbClr val="BBD6EE"/>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452e1925b2_0_49"/>
          <p:cNvSpPr txBox="1">
            <a:spLocks noGrp="1"/>
          </p:cNvSpPr>
          <p:nvPr>
            <p:ph type="title"/>
          </p:nvPr>
        </p:nvSpPr>
        <p:spPr>
          <a:xfrm>
            <a:off x="628650" y="365125"/>
            <a:ext cx="8270700" cy="65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33CCCC"/>
              </a:buClr>
              <a:buSzPts val="3111"/>
              <a:buFont typeface="Calibri"/>
              <a:buNone/>
            </a:pPr>
            <a:r>
              <a:rPr lang="en-US" sz="3800">
                <a:solidFill>
                  <a:srgbClr val="FFD966"/>
                </a:solidFill>
              </a:rPr>
              <a:t>Spring - Rapid Zooplankton Assessment</a:t>
            </a:r>
            <a:endParaRPr sz="3800">
              <a:solidFill>
                <a:srgbClr val="FFD966"/>
              </a:solidFill>
            </a:endParaRPr>
          </a:p>
          <a:p>
            <a:pPr marL="0" lvl="0" indent="0" algn="l" rtl="0">
              <a:spcBef>
                <a:spcPts val="0"/>
              </a:spcBef>
              <a:spcAft>
                <a:spcPts val="0"/>
              </a:spcAft>
              <a:buNone/>
            </a:pPr>
            <a:endParaRPr sz="3800"/>
          </a:p>
        </p:txBody>
      </p:sp>
      <p:sp>
        <p:nvSpPr>
          <p:cNvPr id="345" name="Google Shape;345;g2452e1925b2_0_4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346" name="Google Shape;346;g2452e1925b2_0_49"/>
          <p:cNvPicPr preferRelativeResize="0"/>
          <p:nvPr/>
        </p:nvPicPr>
        <p:blipFill>
          <a:blip r:embed="rId3">
            <a:alphaModFix/>
          </a:blip>
          <a:stretch>
            <a:fillRect/>
          </a:stretch>
        </p:blipFill>
        <p:spPr>
          <a:xfrm>
            <a:off x="0" y="857987"/>
            <a:ext cx="3217602" cy="1986176"/>
          </a:xfrm>
          <a:prstGeom prst="rect">
            <a:avLst/>
          </a:prstGeom>
          <a:noFill/>
          <a:ln>
            <a:noFill/>
          </a:ln>
        </p:spPr>
      </p:pic>
      <p:pic>
        <p:nvPicPr>
          <p:cNvPr id="347" name="Google Shape;347;g2452e1925b2_0_49"/>
          <p:cNvPicPr preferRelativeResize="0"/>
          <p:nvPr/>
        </p:nvPicPr>
        <p:blipFill>
          <a:blip r:embed="rId4">
            <a:alphaModFix/>
          </a:blip>
          <a:stretch>
            <a:fillRect/>
          </a:stretch>
        </p:blipFill>
        <p:spPr>
          <a:xfrm>
            <a:off x="3240350" y="857989"/>
            <a:ext cx="3217599" cy="1986176"/>
          </a:xfrm>
          <a:prstGeom prst="rect">
            <a:avLst/>
          </a:prstGeom>
          <a:noFill/>
          <a:ln>
            <a:noFill/>
          </a:ln>
        </p:spPr>
      </p:pic>
      <p:pic>
        <p:nvPicPr>
          <p:cNvPr id="348" name="Google Shape;348;g2452e1925b2_0_49"/>
          <p:cNvPicPr preferRelativeResize="0"/>
          <p:nvPr/>
        </p:nvPicPr>
        <p:blipFill>
          <a:blip r:embed="rId5">
            <a:alphaModFix/>
          </a:blip>
          <a:stretch>
            <a:fillRect/>
          </a:stretch>
        </p:blipFill>
        <p:spPr>
          <a:xfrm>
            <a:off x="0" y="2836988"/>
            <a:ext cx="3217599" cy="1986171"/>
          </a:xfrm>
          <a:prstGeom prst="rect">
            <a:avLst/>
          </a:prstGeom>
          <a:noFill/>
          <a:ln>
            <a:noFill/>
          </a:ln>
        </p:spPr>
      </p:pic>
      <p:pic>
        <p:nvPicPr>
          <p:cNvPr id="349" name="Google Shape;349;g2452e1925b2_0_49"/>
          <p:cNvPicPr preferRelativeResize="0"/>
          <p:nvPr/>
        </p:nvPicPr>
        <p:blipFill>
          <a:blip r:embed="rId6">
            <a:alphaModFix/>
          </a:blip>
          <a:stretch>
            <a:fillRect/>
          </a:stretch>
        </p:blipFill>
        <p:spPr>
          <a:xfrm>
            <a:off x="3240350" y="2836987"/>
            <a:ext cx="3217599" cy="1986167"/>
          </a:xfrm>
          <a:prstGeom prst="rect">
            <a:avLst/>
          </a:prstGeom>
          <a:noFill/>
          <a:ln>
            <a:noFill/>
          </a:ln>
        </p:spPr>
      </p:pic>
      <p:sp>
        <p:nvSpPr>
          <p:cNvPr id="350" name="Google Shape;350;g2452e1925b2_0_49"/>
          <p:cNvSpPr txBox="1"/>
          <p:nvPr/>
        </p:nvSpPr>
        <p:spPr>
          <a:xfrm>
            <a:off x="6480700" y="1313475"/>
            <a:ext cx="24186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lt1"/>
                </a:solidFill>
                <a:latin typeface="Calibri"/>
                <a:ea typeface="Calibri"/>
                <a:cs typeface="Calibri"/>
                <a:sym typeface="Calibri"/>
              </a:rPr>
              <a:t>Large copepod numbers were low, similar to recent years including the marine heat wave years.</a:t>
            </a:r>
            <a:endParaRPr sz="1500">
              <a:solidFill>
                <a:schemeClr val="lt1"/>
              </a:solidFill>
              <a:latin typeface="Calibri"/>
              <a:ea typeface="Calibri"/>
              <a:cs typeface="Calibri"/>
              <a:sym typeface="Calibri"/>
            </a:endParaRPr>
          </a:p>
        </p:txBody>
      </p:sp>
      <p:sp>
        <p:nvSpPr>
          <p:cNvPr id="351" name="Google Shape;351;g2452e1925b2_0_49"/>
          <p:cNvSpPr txBox="1"/>
          <p:nvPr/>
        </p:nvSpPr>
        <p:spPr>
          <a:xfrm>
            <a:off x="6480700" y="3337475"/>
            <a:ext cx="2644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Calibri"/>
                <a:ea typeface="Calibri"/>
                <a:cs typeface="Calibri"/>
                <a:sym typeface="Calibri"/>
              </a:rPr>
              <a:t>Small copepod abundance was moderate and lower than the marine heat wave years.</a:t>
            </a:r>
            <a:endParaRPr sz="1600">
              <a:solidFill>
                <a:schemeClr val="lt1"/>
              </a:solidFill>
            </a:endParaRPr>
          </a:p>
        </p:txBody>
      </p:sp>
      <p:sp>
        <p:nvSpPr>
          <p:cNvPr id="352" name="Google Shape;352;g2452e1925b2_0_49"/>
          <p:cNvSpPr txBox="1"/>
          <p:nvPr/>
        </p:nvSpPr>
        <p:spPr>
          <a:xfrm>
            <a:off x="712350" y="5060050"/>
            <a:ext cx="7719300" cy="10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a:solidFill>
                  <a:srgbClr val="FFE599"/>
                </a:solidFill>
                <a:latin typeface="Calibri"/>
                <a:ea typeface="Calibri"/>
                <a:cs typeface="Calibri"/>
                <a:sym typeface="Calibri"/>
              </a:rPr>
              <a:t>Take home:</a:t>
            </a:r>
            <a:r>
              <a:rPr lang="en-US" sz="1700">
                <a:solidFill>
                  <a:schemeClr val="lt1"/>
                </a:solidFill>
                <a:latin typeface="Calibri"/>
                <a:ea typeface="Calibri"/>
                <a:cs typeface="Calibri"/>
                <a:sym typeface="Calibri"/>
              </a:rPr>
              <a:t> Spring conditions appeared average in terms of forage for larval &amp; early juvenile fish as indicated by small copepod abundances.</a:t>
            </a:r>
            <a:endParaRPr sz="17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1600">
              <a:solidFill>
                <a:schemeClr val="lt1"/>
              </a:solidFill>
              <a:latin typeface="Calibri"/>
              <a:ea typeface="Calibri"/>
              <a:cs typeface="Calibri"/>
              <a:sym typeface="Calibri"/>
            </a:endParaRPr>
          </a:p>
        </p:txBody>
      </p:sp>
      <p:sp>
        <p:nvSpPr>
          <p:cNvPr id="353" name="Google Shape;353;g2452e1925b2_0_49"/>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Dave Kimmel</a:t>
            </a:r>
            <a:endParaRPr sz="1600" b="1" i="0" u="none" strike="noStrike" cap="none">
              <a:solidFill>
                <a:srgbClr val="9CC2E5"/>
              </a:solidFill>
              <a:latin typeface="Calibri"/>
              <a:ea typeface="Calibri"/>
              <a:cs typeface="Calibri"/>
              <a:sym typeface="Calibri"/>
            </a:endParaRPr>
          </a:p>
        </p:txBody>
      </p:sp>
      <p:sp>
        <p:nvSpPr>
          <p:cNvPr id="354" name="Google Shape;354;g2452e1925b2_0_49"/>
          <p:cNvSpPr txBox="1"/>
          <p:nvPr/>
        </p:nvSpPr>
        <p:spPr>
          <a:xfrm>
            <a:off x="3578150" y="1022725"/>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Large copepods</a:t>
            </a:r>
            <a:endParaRPr sz="1500" b="1">
              <a:latin typeface="Calibri"/>
              <a:ea typeface="Calibri"/>
              <a:cs typeface="Calibri"/>
              <a:sym typeface="Calibri"/>
            </a:endParaRPr>
          </a:p>
        </p:txBody>
      </p:sp>
      <p:sp>
        <p:nvSpPr>
          <p:cNvPr id="355" name="Google Shape;355;g2452e1925b2_0_49"/>
          <p:cNvSpPr txBox="1"/>
          <p:nvPr/>
        </p:nvSpPr>
        <p:spPr>
          <a:xfrm>
            <a:off x="3623050" y="2965188"/>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Small copepods</a:t>
            </a:r>
            <a:endParaRPr sz="1500" b="1">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4575d582d0_0_94"/>
          <p:cNvSpPr txBox="1">
            <a:spLocks noGrp="1"/>
          </p:cNvSpPr>
          <p:nvPr>
            <p:ph type="title"/>
          </p:nvPr>
        </p:nvSpPr>
        <p:spPr>
          <a:xfrm>
            <a:off x="628650" y="365126"/>
            <a:ext cx="7886700" cy="6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800">
                <a:solidFill>
                  <a:srgbClr val="FFD966"/>
                </a:solidFill>
              </a:rPr>
              <a:t>Spring - Rapid Larval Assessment</a:t>
            </a:r>
            <a:endParaRPr sz="3800">
              <a:solidFill>
                <a:srgbClr val="FFD966"/>
              </a:solidFill>
            </a:endParaRPr>
          </a:p>
          <a:p>
            <a:pPr marL="0" lvl="0" indent="0" algn="l" rtl="0">
              <a:spcBef>
                <a:spcPts val="0"/>
              </a:spcBef>
              <a:spcAft>
                <a:spcPts val="0"/>
              </a:spcAft>
              <a:buNone/>
            </a:pPr>
            <a:endParaRPr sz="4300"/>
          </a:p>
        </p:txBody>
      </p:sp>
      <p:sp>
        <p:nvSpPr>
          <p:cNvPr id="362" name="Google Shape;362;g24575d582d0_0_94"/>
          <p:cNvSpPr txBox="1">
            <a:spLocks noGrp="1"/>
          </p:cNvSpPr>
          <p:nvPr>
            <p:ph type="body" idx="1"/>
          </p:nvPr>
        </p:nvSpPr>
        <p:spPr>
          <a:xfrm>
            <a:off x="6457950" y="1487100"/>
            <a:ext cx="24795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solidFill>
                  <a:srgbClr val="FFE599"/>
                </a:solidFill>
              </a:rPr>
              <a:t>Pollock</a:t>
            </a:r>
            <a:r>
              <a:rPr lang="en-US">
                <a:solidFill>
                  <a:srgbClr val="FFE599"/>
                </a:solidFill>
              </a:rPr>
              <a:t> </a:t>
            </a:r>
            <a:r>
              <a:rPr lang="en-US" b="1">
                <a:solidFill>
                  <a:srgbClr val="FFE599"/>
                </a:solidFill>
              </a:rPr>
              <a:t>larvae</a:t>
            </a:r>
            <a:r>
              <a:rPr lang="en-US"/>
              <a:t> were sparse across the sampling grid in 2023.</a:t>
            </a:r>
            <a:endParaRPr/>
          </a:p>
          <a:p>
            <a:pPr marL="0" lvl="0" indent="0" algn="l" rtl="0">
              <a:spcBef>
                <a:spcPts val="1000"/>
              </a:spcBef>
              <a:spcAft>
                <a:spcPts val="0"/>
              </a:spcAft>
              <a:buNone/>
            </a:pPr>
            <a:endParaRPr/>
          </a:p>
          <a:p>
            <a:pPr marL="0" lvl="0" indent="0" algn="l" rtl="0">
              <a:spcBef>
                <a:spcPts val="1000"/>
              </a:spcBef>
              <a:spcAft>
                <a:spcPts val="0"/>
              </a:spcAft>
              <a:buNone/>
            </a:pPr>
            <a:r>
              <a:rPr lang="en-US"/>
              <a:t>Overall abundance was low, similar to 2015, 2019, 2021.</a:t>
            </a:r>
            <a:endParaRPr/>
          </a:p>
        </p:txBody>
      </p:sp>
      <p:sp>
        <p:nvSpPr>
          <p:cNvPr id="363" name="Google Shape;363;g24575d582d0_0_94"/>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pic>
        <p:nvPicPr>
          <p:cNvPr id="364" name="Google Shape;364;g24575d582d0_0_94"/>
          <p:cNvPicPr preferRelativeResize="0"/>
          <p:nvPr/>
        </p:nvPicPr>
        <p:blipFill rotWithShape="1">
          <a:blip r:embed="rId3">
            <a:alphaModFix/>
          </a:blip>
          <a:srcRect t="15047" b="21569"/>
          <a:stretch/>
        </p:blipFill>
        <p:spPr>
          <a:xfrm>
            <a:off x="181575" y="741800"/>
            <a:ext cx="6112236" cy="2905601"/>
          </a:xfrm>
          <a:prstGeom prst="rect">
            <a:avLst/>
          </a:prstGeom>
          <a:noFill/>
          <a:ln>
            <a:noFill/>
          </a:ln>
        </p:spPr>
      </p:pic>
      <p:pic>
        <p:nvPicPr>
          <p:cNvPr id="365" name="Google Shape;365;g24575d582d0_0_94"/>
          <p:cNvPicPr preferRelativeResize="0"/>
          <p:nvPr/>
        </p:nvPicPr>
        <p:blipFill rotWithShape="1">
          <a:blip r:embed="rId4">
            <a:alphaModFix/>
          </a:blip>
          <a:srcRect r="47143" b="5562"/>
          <a:stretch/>
        </p:blipFill>
        <p:spPr>
          <a:xfrm>
            <a:off x="867574" y="3754725"/>
            <a:ext cx="3751250" cy="2392250"/>
          </a:xfrm>
          <a:prstGeom prst="rect">
            <a:avLst/>
          </a:prstGeom>
          <a:noFill/>
          <a:ln>
            <a:noFill/>
          </a:ln>
        </p:spPr>
      </p:pic>
      <p:sp>
        <p:nvSpPr>
          <p:cNvPr id="366" name="Google Shape;366;g24575d582d0_0_94"/>
          <p:cNvSpPr txBox="1"/>
          <p:nvPr/>
        </p:nvSpPr>
        <p:spPr>
          <a:xfrm>
            <a:off x="293075" y="6127775"/>
            <a:ext cx="72333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*2023 numbers preliminary. Note reduced survey coverage in 2023.</a:t>
            </a:r>
            <a:endParaRPr>
              <a:solidFill>
                <a:schemeClr val="lt1"/>
              </a:solidFill>
              <a:latin typeface="Calibri"/>
              <a:ea typeface="Calibri"/>
              <a:cs typeface="Calibri"/>
              <a:sym typeface="Calibri"/>
            </a:endParaRPr>
          </a:p>
        </p:txBody>
      </p:sp>
      <p:sp>
        <p:nvSpPr>
          <p:cNvPr id="367" name="Google Shape;367;g24575d582d0_0_94"/>
          <p:cNvSpPr/>
          <p:nvPr/>
        </p:nvSpPr>
        <p:spPr>
          <a:xfrm>
            <a:off x="3751375" y="2309450"/>
            <a:ext cx="1547400" cy="1371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24575d582d0_0_94"/>
          <p:cNvSpPr txBox="1"/>
          <p:nvPr/>
        </p:nvSpPr>
        <p:spPr>
          <a:xfrm>
            <a:off x="42000" y="64448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BBD6EE"/>
                </a:solidFill>
                <a:latin typeface="Calibri"/>
                <a:ea typeface="Calibri"/>
                <a:cs typeface="Calibri"/>
                <a:sym typeface="Calibri"/>
              </a:rPr>
              <a:t>Contact: Lauren Rogers, Kelia Axler, Julie Keister</a:t>
            </a:r>
            <a:endParaRPr sz="1600">
              <a:solidFill>
                <a:srgbClr val="BBD6EE"/>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4575d582d0_0_102"/>
          <p:cNvSpPr txBox="1">
            <a:spLocks noGrp="1"/>
          </p:cNvSpPr>
          <p:nvPr>
            <p:ph type="title"/>
          </p:nvPr>
        </p:nvSpPr>
        <p:spPr>
          <a:xfrm>
            <a:off x="628650" y="365126"/>
            <a:ext cx="7886700" cy="64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800">
                <a:solidFill>
                  <a:srgbClr val="FFD966"/>
                </a:solidFill>
              </a:rPr>
              <a:t>Spring - Rapid Larval Assessment</a:t>
            </a:r>
            <a:endParaRPr sz="3800">
              <a:solidFill>
                <a:srgbClr val="FFD966"/>
              </a:solidFill>
            </a:endParaRPr>
          </a:p>
          <a:p>
            <a:pPr marL="0" lvl="0" indent="0" algn="l" rtl="0">
              <a:spcBef>
                <a:spcPts val="0"/>
              </a:spcBef>
              <a:spcAft>
                <a:spcPts val="0"/>
              </a:spcAft>
              <a:buNone/>
            </a:pPr>
            <a:endParaRPr/>
          </a:p>
        </p:txBody>
      </p:sp>
      <p:sp>
        <p:nvSpPr>
          <p:cNvPr id="375" name="Google Shape;375;g24575d582d0_0_102"/>
          <p:cNvSpPr txBox="1">
            <a:spLocks noGrp="1"/>
          </p:cNvSpPr>
          <p:nvPr>
            <p:ph type="body" idx="1"/>
          </p:nvPr>
        </p:nvSpPr>
        <p:spPr>
          <a:xfrm>
            <a:off x="6457950" y="1825625"/>
            <a:ext cx="24399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solidFill>
                  <a:srgbClr val="FFE599"/>
                </a:solidFill>
              </a:rPr>
              <a:t>Pacific cod</a:t>
            </a:r>
            <a:r>
              <a:rPr lang="en-US">
                <a:solidFill>
                  <a:srgbClr val="FFE599"/>
                </a:solidFill>
              </a:rPr>
              <a:t> </a:t>
            </a:r>
            <a:r>
              <a:rPr lang="en-US" b="1">
                <a:solidFill>
                  <a:srgbClr val="FFE599"/>
                </a:solidFill>
              </a:rPr>
              <a:t>larvae</a:t>
            </a:r>
            <a:r>
              <a:rPr lang="en-US"/>
              <a:t> were most abundant to the SW.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Overall, abundance was low, but higher than 2015, 2019.</a:t>
            </a:r>
            <a:endParaRPr/>
          </a:p>
        </p:txBody>
      </p:sp>
      <p:sp>
        <p:nvSpPr>
          <p:cNvPr id="376" name="Google Shape;376;g24575d582d0_0_10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pic>
        <p:nvPicPr>
          <p:cNvPr id="377" name="Google Shape;377;g24575d582d0_0_102"/>
          <p:cNvPicPr preferRelativeResize="0"/>
          <p:nvPr/>
        </p:nvPicPr>
        <p:blipFill rotWithShape="1">
          <a:blip r:embed="rId3">
            <a:alphaModFix/>
          </a:blip>
          <a:srcRect t="15125" b="21426"/>
          <a:stretch/>
        </p:blipFill>
        <p:spPr>
          <a:xfrm>
            <a:off x="232325" y="745600"/>
            <a:ext cx="6109875" cy="2907425"/>
          </a:xfrm>
          <a:prstGeom prst="rect">
            <a:avLst/>
          </a:prstGeom>
          <a:noFill/>
          <a:ln>
            <a:noFill/>
          </a:ln>
        </p:spPr>
      </p:pic>
      <p:grpSp>
        <p:nvGrpSpPr>
          <p:cNvPr id="378" name="Google Shape;378;g24575d582d0_0_102"/>
          <p:cNvGrpSpPr/>
          <p:nvPr/>
        </p:nvGrpSpPr>
        <p:grpSpPr>
          <a:xfrm>
            <a:off x="1019054" y="3753917"/>
            <a:ext cx="3728940" cy="2319160"/>
            <a:chOff x="419875" y="4060825"/>
            <a:chExt cx="3841100" cy="2480650"/>
          </a:xfrm>
        </p:grpSpPr>
        <p:pic>
          <p:nvPicPr>
            <p:cNvPr id="379" name="Google Shape;379;g24575d582d0_0_102"/>
            <p:cNvPicPr preferRelativeResize="0"/>
            <p:nvPr/>
          </p:nvPicPr>
          <p:blipFill rotWithShape="1">
            <a:blip r:embed="rId4">
              <a:alphaModFix/>
            </a:blip>
            <a:srcRect l="616" r="96454" b="8609"/>
            <a:stretch/>
          </p:blipFill>
          <p:spPr>
            <a:xfrm>
              <a:off x="419875" y="4060825"/>
              <a:ext cx="222751" cy="2480650"/>
            </a:xfrm>
            <a:prstGeom prst="rect">
              <a:avLst/>
            </a:prstGeom>
            <a:noFill/>
            <a:ln>
              <a:noFill/>
            </a:ln>
          </p:spPr>
        </p:pic>
        <p:pic>
          <p:nvPicPr>
            <p:cNvPr id="380" name="Google Shape;380;g24575d582d0_0_102"/>
            <p:cNvPicPr preferRelativeResize="0"/>
            <p:nvPr/>
          </p:nvPicPr>
          <p:blipFill rotWithShape="1">
            <a:blip r:embed="rId4">
              <a:alphaModFix/>
            </a:blip>
            <a:srcRect l="52417" b="8609"/>
            <a:stretch/>
          </p:blipFill>
          <p:spPr>
            <a:xfrm>
              <a:off x="642625" y="4060825"/>
              <a:ext cx="3618350" cy="2480650"/>
            </a:xfrm>
            <a:prstGeom prst="rect">
              <a:avLst/>
            </a:prstGeom>
            <a:noFill/>
            <a:ln>
              <a:noFill/>
            </a:ln>
          </p:spPr>
        </p:pic>
      </p:grpSp>
      <p:sp>
        <p:nvSpPr>
          <p:cNvPr id="381" name="Google Shape;381;g24575d582d0_0_102"/>
          <p:cNvSpPr txBox="1"/>
          <p:nvPr/>
        </p:nvSpPr>
        <p:spPr>
          <a:xfrm>
            <a:off x="293075" y="6084275"/>
            <a:ext cx="72333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*2023 numbers preliminary. Note reduced survey coverage in 2023.</a:t>
            </a:r>
            <a:endParaRPr>
              <a:solidFill>
                <a:schemeClr val="lt1"/>
              </a:solidFill>
              <a:latin typeface="Calibri"/>
              <a:ea typeface="Calibri"/>
              <a:cs typeface="Calibri"/>
              <a:sym typeface="Calibri"/>
            </a:endParaRPr>
          </a:p>
        </p:txBody>
      </p:sp>
      <p:sp>
        <p:nvSpPr>
          <p:cNvPr id="382" name="Google Shape;382;g24575d582d0_0_102"/>
          <p:cNvSpPr/>
          <p:nvPr/>
        </p:nvSpPr>
        <p:spPr>
          <a:xfrm>
            <a:off x="3751375" y="2309450"/>
            <a:ext cx="1547400" cy="1371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g24575d582d0_0_102"/>
          <p:cNvSpPr txBox="1"/>
          <p:nvPr/>
        </p:nvSpPr>
        <p:spPr>
          <a:xfrm>
            <a:off x="42000" y="64448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BBD6EE"/>
                </a:solidFill>
                <a:latin typeface="Calibri"/>
                <a:ea typeface="Calibri"/>
                <a:cs typeface="Calibri"/>
                <a:sym typeface="Calibri"/>
              </a:rPr>
              <a:t>Contact: Lauren Rogers, Kelia Axler, Julie Keister</a:t>
            </a:r>
            <a:endParaRPr sz="1600">
              <a:solidFill>
                <a:srgbClr val="BBD6EE"/>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4575d582d0_0_111"/>
          <p:cNvSpPr txBox="1">
            <a:spLocks noGrp="1"/>
          </p:cNvSpPr>
          <p:nvPr>
            <p:ph type="title"/>
          </p:nvPr>
        </p:nvSpPr>
        <p:spPr>
          <a:xfrm>
            <a:off x="628650" y="1365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800">
                <a:solidFill>
                  <a:srgbClr val="FFD966"/>
                </a:solidFill>
              </a:rPr>
              <a:t>Spring - Rapid Larval Assessment</a:t>
            </a:r>
            <a:endParaRPr sz="3800">
              <a:solidFill>
                <a:srgbClr val="FFD966"/>
              </a:solidFill>
            </a:endParaRPr>
          </a:p>
          <a:p>
            <a:pPr marL="0" lvl="0" indent="0" algn="l" rtl="0">
              <a:spcBef>
                <a:spcPts val="0"/>
              </a:spcBef>
              <a:spcAft>
                <a:spcPts val="0"/>
              </a:spcAft>
              <a:buNone/>
            </a:pPr>
            <a:endParaRPr/>
          </a:p>
        </p:txBody>
      </p:sp>
      <p:sp>
        <p:nvSpPr>
          <p:cNvPr id="390" name="Google Shape;390;g24575d582d0_0_111"/>
          <p:cNvSpPr txBox="1">
            <a:spLocks noGrp="1"/>
          </p:cNvSpPr>
          <p:nvPr>
            <p:ph type="body" idx="1"/>
          </p:nvPr>
        </p:nvSpPr>
        <p:spPr>
          <a:xfrm>
            <a:off x="6353250" y="1848000"/>
            <a:ext cx="25329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a:t>All spp: Larval abundances similar to/lower than 2021.</a:t>
            </a: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US" sz="2500"/>
              <a:t>Rockfishes continue trending down from recent high.</a:t>
            </a:r>
            <a:endParaRPr sz="2500"/>
          </a:p>
        </p:txBody>
      </p:sp>
      <p:sp>
        <p:nvSpPr>
          <p:cNvPr id="391" name="Google Shape;391;g24575d582d0_0_11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pic>
        <p:nvPicPr>
          <p:cNvPr id="392" name="Google Shape;392;g24575d582d0_0_111"/>
          <p:cNvPicPr preferRelativeResize="0"/>
          <p:nvPr/>
        </p:nvPicPr>
        <p:blipFill>
          <a:blip r:embed="rId3">
            <a:alphaModFix/>
          </a:blip>
          <a:stretch>
            <a:fillRect/>
          </a:stretch>
        </p:blipFill>
        <p:spPr>
          <a:xfrm>
            <a:off x="358675" y="1141875"/>
            <a:ext cx="5798973" cy="5385627"/>
          </a:xfrm>
          <a:prstGeom prst="rect">
            <a:avLst/>
          </a:prstGeom>
          <a:noFill/>
          <a:ln>
            <a:noFill/>
          </a:ln>
        </p:spPr>
      </p:pic>
      <p:sp>
        <p:nvSpPr>
          <p:cNvPr id="393" name="Google Shape;393;g24575d582d0_0_111"/>
          <p:cNvSpPr txBox="1"/>
          <p:nvPr/>
        </p:nvSpPr>
        <p:spPr>
          <a:xfrm>
            <a:off x="860875" y="1308125"/>
            <a:ext cx="1284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Sand lance</a:t>
            </a:r>
            <a:endParaRPr b="1">
              <a:latin typeface="Calibri"/>
              <a:ea typeface="Calibri"/>
              <a:cs typeface="Calibri"/>
              <a:sym typeface="Calibri"/>
            </a:endParaRPr>
          </a:p>
        </p:txBody>
      </p:sp>
      <p:sp>
        <p:nvSpPr>
          <p:cNvPr id="394" name="Google Shape;394;g24575d582d0_0_111"/>
          <p:cNvSpPr txBox="1"/>
          <p:nvPr/>
        </p:nvSpPr>
        <p:spPr>
          <a:xfrm>
            <a:off x="3651150" y="1304900"/>
            <a:ext cx="1833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Arrowtooth flounder</a:t>
            </a:r>
            <a:endParaRPr b="1">
              <a:latin typeface="Calibri"/>
              <a:ea typeface="Calibri"/>
              <a:cs typeface="Calibri"/>
              <a:sym typeface="Calibri"/>
            </a:endParaRPr>
          </a:p>
        </p:txBody>
      </p:sp>
      <p:sp>
        <p:nvSpPr>
          <p:cNvPr id="395" name="Google Shape;395;g24575d582d0_0_111"/>
          <p:cNvSpPr txBox="1"/>
          <p:nvPr/>
        </p:nvSpPr>
        <p:spPr>
          <a:xfrm>
            <a:off x="831750" y="3133700"/>
            <a:ext cx="1833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S. rock sole</a:t>
            </a:r>
            <a:endParaRPr b="1">
              <a:latin typeface="Calibri"/>
              <a:ea typeface="Calibri"/>
              <a:cs typeface="Calibri"/>
              <a:sym typeface="Calibri"/>
            </a:endParaRPr>
          </a:p>
        </p:txBody>
      </p:sp>
      <p:sp>
        <p:nvSpPr>
          <p:cNvPr id="396" name="Google Shape;396;g24575d582d0_0_111"/>
          <p:cNvSpPr txBox="1"/>
          <p:nvPr/>
        </p:nvSpPr>
        <p:spPr>
          <a:xfrm>
            <a:off x="3651150" y="3133700"/>
            <a:ext cx="1833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N. rock sole</a:t>
            </a:r>
            <a:endParaRPr b="1">
              <a:latin typeface="Calibri"/>
              <a:ea typeface="Calibri"/>
              <a:cs typeface="Calibri"/>
              <a:sym typeface="Calibri"/>
            </a:endParaRPr>
          </a:p>
        </p:txBody>
      </p:sp>
      <p:sp>
        <p:nvSpPr>
          <p:cNvPr id="397" name="Google Shape;397;g24575d582d0_0_111"/>
          <p:cNvSpPr txBox="1"/>
          <p:nvPr/>
        </p:nvSpPr>
        <p:spPr>
          <a:xfrm>
            <a:off x="831750" y="4806875"/>
            <a:ext cx="24354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Rockfishes </a:t>
            </a:r>
            <a:endParaRPr b="1">
              <a:latin typeface="Calibri"/>
              <a:ea typeface="Calibri"/>
              <a:cs typeface="Calibri"/>
              <a:sym typeface="Calibri"/>
            </a:endParaRPr>
          </a:p>
          <a:p>
            <a:pPr marL="0" lvl="0" indent="0" algn="l" rtl="0">
              <a:spcBef>
                <a:spcPts val="0"/>
              </a:spcBef>
              <a:spcAft>
                <a:spcPts val="0"/>
              </a:spcAft>
              <a:buNone/>
            </a:pPr>
            <a:r>
              <a:rPr lang="en-US" b="1">
                <a:latin typeface="Calibri"/>
                <a:ea typeface="Calibri"/>
                <a:cs typeface="Calibri"/>
                <a:sym typeface="Calibri"/>
              </a:rPr>
              <a:t>(mostly POP)</a:t>
            </a:r>
            <a:endParaRPr b="1">
              <a:latin typeface="Calibri"/>
              <a:ea typeface="Calibri"/>
              <a:cs typeface="Calibri"/>
              <a:sym typeface="Calibri"/>
            </a:endParaRPr>
          </a:p>
        </p:txBody>
      </p:sp>
      <p:sp>
        <p:nvSpPr>
          <p:cNvPr id="398" name="Google Shape;398;g24575d582d0_0_111"/>
          <p:cNvSpPr txBox="1"/>
          <p:nvPr/>
        </p:nvSpPr>
        <p:spPr>
          <a:xfrm>
            <a:off x="42000" y="64448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BBD6EE"/>
                </a:solidFill>
                <a:latin typeface="Calibri"/>
                <a:ea typeface="Calibri"/>
                <a:cs typeface="Calibri"/>
                <a:sym typeface="Calibri"/>
              </a:rPr>
              <a:t>Contact: Lauren Rogers, Kelia Axler, Julie Keister</a:t>
            </a:r>
            <a:endParaRPr sz="1600">
              <a:solidFill>
                <a:srgbClr val="BBD6EE"/>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7ef380171e_0_19"/>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5" name="Google Shape;405;g27ef380171e_0_19"/>
          <p:cNvSpPr txBox="1"/>
          <p:nvPr/>
        </p:nvSpPr>
        <p:spPr>
          <a:xfrm>
            <a:off x="0" y="2924525"/>
            <a:ext cx="8991600" cy="19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3800" b="0" i="0" u="none" strike="noStrike" cap="none">
                <a:solidFill>
                  <a:srgbClr val="FFD966"/>
                </a:solidFill>
                <a:latin typeface="Calibri"/>
                <a:ea typeface="Calibri"/>
                <a:cs typeface="Calibri"/>
                <a:sym typeface="Calibri"/>
              </a:rPr>
              <a:t>Western GOA Late-</a:t>
            </a:r>
            <a:r>
              <a:rPr lang="en-US" sz="3800">
                <a:solidFill>
                  <a:srgbClr val="FFD966"/>
                </a:solidFill>
                <a:latin typeface="Calibri"/>
                <a:ea typeface="Calibri"/>
                <a:cs typeface="Calibri"/>
                <a:sym typeface="Calibri"/>
              </a:rPr>
              <a:t>S</a:t>
            </a:r>
            <a:r>
              <a:rPr lang="en-US" sz="3800">
                <a:solidFill>
                  <a:srgbClr val="FFD966"/>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ummer </a:t>
            </a:r>
            <a:r>
              <a:rPr lang="en-US" sz="3800">
                <a:solidFill>
                  <a:srgbClr val="FFD966"/>
                </a:solidFill>
                <a:latin typeface="Calibri"/>
                <a:ea typeface="Calibri"/>
                <a:cs typeface="Calibri"/>
                <a:sym typeface="Calibri"/>
              </a:rPr>
              <a:t>Juvenile Groundfish and Ecosystem Survey</a:t>
            </a:r>
            <a:endParaRPr sz="3800">
              <a:solidFill>
                <a:srgbClr val="FFD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endParaRPr sz="2100">
              <a:solidFill>
                <a:srgbClr val="FFD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r>
              <a:rPr lang="en-US" sz="1600" b="0" i="0" u="sng" strike="noStrike" cap="none">
                <a:solidFill>
                  <a:schemeClr val="dk1"/>
                </a:solidFill>
                <a:latin typeface="Calibri"/>
                <a:ea typeface="Calibri"/>
                <a:cs typeface="Calibri"/>
                <a:sym typeface="Calibri"/>
              </a:rPr>
              <a:t>Focus</a:t>
            </a:r>
            <a:r>
              <a:rPr lang="en-US" sz="1600" b="0" i="0" u="none" strike="noStrike" cap="none">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Juvenile pollock, cod, and other forage fish (capelin, eulachon, sand lance, herring, etc)</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1600" b="0" i="0" u="sng" strike="noStrike" cap="none">
                <a:solidFill>
                  <a:schemeClr val="dk1"/>
                </a:solidFill>
                <a:latin typeface="Calibri"/>
                <a:ea typeface="Calibri"/>
                <a:cs typeface="Calibri"/>
                <a:sym typeface="Calibri"/>
              </a:rPr>
              <a:t>When</a:t>
            </a:r>
            <a:r>
              <a:rPr lang="en-US" sz="1600" b="0" i="0" u="none" strike="noStrike" cap="none">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August/September (2000 - present, biennial). </a:t>
            </a:r>
            <a:r>
              <a:rPr lang="en-US" sz="1600" i="1">
                <a:solidFill>
                  <a:schemeClr val="dk1"/>
                </a:solidFill>
                <a:latin typeface="Calibri"/>
                <a:ea typeface="Calibri"/>
                <a:cs typeface="Calibri"/>
                <a:sym typeface="Calibri"/>
              </a:rPr>
              <a:t>Note: Survey truncated to only 9 days in 2023 due to ship staffing and maintenance schedule)</a:t>
            </a:r>
            <a:r>
              <a:rPr lang="en-US" sz="1600">
                <a:solidFill>
                  <a:schemeClr val="dk1"/>
                </a:solidFill>
                <a:latin typeface="Calibri"/>
                <a:ea typeface="Calibri"/>
                <a:cs typeface="Calibri"/>
                <a:sym typeface="Calibri"/>
              </a:rPr>
              <a:t>.</a:t>
            </a:r>
            <a:endParaRPr sz="160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1600" b="0" i="0" u="sng" strike="noStrike" cap="none">
                <a:solidFill>
                  <a:schemeClr val="dk1"/>
                </a:solidFill>
                <a:latin typeface="Calibri"/>
                <a:ea typeface="Calibri"/>
                <a:cs typeface="Calibri"/>
                <a:sym typeface="Calibri"/>
              </a:rPr>
              <a:t>Operations</a:t>
            </a:r>
            <a:r>
              <a:rPr lang="en-US" sz="1600" b="0" i="0" u="none" strike="noStrike" cap="none">
                <a:solidFill>
                  <a:schemeClr val="dk1"/>
                </a:solidFill>
                <a:latin typeface="Calibri"/>
                <a:ea typeface="Calibri"/>
                <a:cs typeface="Calibri"/>
                <a:sym typeface="Calibri"/>
              </a:rPr>
              <a:t>: Stauffer trawl (midwater, small-mesh)</a:t>
            </a:r>
            <a:r>
              <a:rPr lang="en-US" sz="1600">
                <a:solidFill>
                  <a:schemeClr val="dk1"/>
                </a:solidFill>
                <a:latin typeface="Calibri"/>
                <a:ea typeface="Calibri"/>
                <a:cs typeface="Calibri"/>
                <a:sym typeface="Calibri"/>
              </a:rPr>
              <a:t>. Bongos. CTDs.</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1600" b="0" i="0" u="sng" strike="noStrike" cap="none">
                <a:solidFill>
                  <a:schemeClr val="dk1"/>
                </a:solidFill>
                <a:latin typeface="Calibri"/>
                <a:ea typeface="Calibri"/>
                <a:cs typeface="Calibri"/>
                <a:sym typeface="Calibri"/>
              </a:rPr>
              <a:t>Indicators</a:t>
            </a:r>
            <a:r>
              <a:rPr lang="en-US" sz="1600" b="0" i="0" u="none" strike="noStrike" cap="none">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Juvenile fish abundance, distribution, condition, diets. HABs. OA. Zooplankton. Lipids.</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1600" b="0" i="0" u="none" strike="noStrike" cap="none">
              <a:solidFill>
                <a:schemeClr val="dk1"/>
              </a:solidFill>
              <a:latin typeface="Calibri"/>
              <a:ea typeface="Calibri"/>
              <a:cs typeface="Calibri"/>
              <a:sym typeface="Calibri"/>
            </a:endParaRPr>
          </a:p>
        </p:txBody>
      </p:sp>
      <p:sp>
        <p:nvSpPr>
          <p:cNvPr id="406" name="Google Shape;406;g27ef380171e_0_19"/>
          <p:cNvSpPr txBox="1"/>
          <p:nvPr/>
        </p:nvSpPr>
        <p:spPr>
          <a:xfrm>
            <a:off x="186018" y="6459071"/>
            <a:ext cx="463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Contact : </a:t>
            </a:r>
            <a:r>
              <a:rPr lang="en-US" sz="1600" b="1">
                <a:latin typeface="Calibri"/>
                <a:ea typeface="Calibri"/>
                <a:cs typeface="Calibri"/>
                <a:sym typeface="Calibri"/>
              </a:rPr>
              <a:t>Julie Keister</a:t>
            </a:r>
            <a:endParaRPr sz="1600" b="1" i="0" u="none" strike="noStrike" cap="none">
              <a:solidFill>
                <a:srgbClr val="000000"/>
              </a:solidFill>
              <a:latin typeface="Calibri"/>
              <a:ea typeface="Calibri"/>
              <a:cs typeface="Calibri"/>
              <a:sym typeface="Calibri"/>
            </a:endParaRPr>
          </a:p>
        </p:txBody>
      </p:sp>
      <p:sp>
        <p:nvSpPr>
          <p:cNvPr id="407" name="Google Shape;407;g27ef380171e_0_1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pic>
        <p:nvPicPr>
          <p:cNvPr id="408" name="Google Shape;408;g27ef380171e_0_19"/>
          <p:cNvPicPr preferRelativeResize="0"/>
          <p:nvPr/>
        </p:nvPicPr>
        <p:blipFill rotWithShape="1">
          <a:blip r:embed="rId3">
            <a:alphaModFix/>
          </a:blip>
          <a:srcRect r="31949"/>
          <a:stretch/>
        </p:blipFill>
        <p:spPr>
          <a:xfrm>
            <a:off x="152400" y="152400"/>
            <a:ext cx="3672251" cy="2619725"/>
          </a:xfrm>
          <a:prstGeom prst="rect">
            <a:avLst/>
          </a:prstGeom>
          <a:noFill/>
          <a:ln>
            <a:noFill/>
          </a:ln>
        </p:spPr>
      </p:pic>
      <p:pic>
        <p:nvPicPr>
          <p:cNvPr id="409" name="Google Shape;409;g27ef380171e_0_19"/>
          <p:cNvPicPr preferRelativeResize="0"/>
          <p:nvPr/>
        </p:nvPicPr>
        <p:blipFill>
          <a:blip r:embed="rId4">
            <a:alphaModFix/>
          </a:blip>
          <a:stretch>
            <a:fillRect/>
          </a:stretch>
        </p:blipFill>
        <p:spPr>
          <a:xfrm>
            <a:off x="3824655" y="152400"/>
            <a:ext cx="1964795" cy="2619726"/>
          </a:xfrm>
          <a:prstGeom prst="rect">
            <a:avLst/>
          </a:prstGeom>
          <a:noFill/>
          <a:ln>
            <a:noFill/>
          </a:ln>
        </p:spPr>
      </p:pic>
      <p:pic>
        <p:nvPicPr>
          <p:cNvPr id="410" name="Google Shape;410;g27ef380171e_0_19"/>
          <p:cNvPicPr preferRelativeResize="0"/>
          <p:nvPr/>
        </p:nvPicPr>
        <p:blipFill rotWithShape="1">
          <a:blip r:embed="rId5">
            <a:alphaModFix/>
          </a:blip>
          <a:srcRect t="6133" r="5775" b="4067"/>
          <a:stretch/>
        </p:blipFill>
        <p:spPr>
          <a:xfrm>
            <a:off x="6176600" y="228600"/>
            <a:ext cx="2676999" cy="25512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472470c713_0_19"/>
          <p:cNvSpPr txBox="1">
            <a:spLocks noGrp="1"/>
          </p:cNvSpPr>
          <p:nvPr>
            <p:ph type="title"/>
          </p:nvPr>
        </p:nvSpPr>
        <p:spPr>
          <a:xfrm>
            <a:off x="495250" y="-168275"/>
            <a:ext cx="8020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D966"/>
                </a:solidFill>
              </a:rPr>
              <a:t>W GOA Temperatures</a:t>
            </a:r>
            <a:endParaRPr>
              <a:solidFill>
                <a:srgbClr val="FFD966"/>
              </a:solidFill>
            </a:endParaRPr>
          </a:p>
        </p:txBody>
      </p:sp>
      <p:sp>
        <p:nvSpPr>
          <p:cNvPr id="417" name="Google Shape;417;g2472470c713_0_19"/>
          <p:cNvSpPr txBox="1">
            <a:spLocks noGrp="1"/>
          </p:cNvSpPr>
          <p:nvPr>
            <p:ph type="body" idx="1"/>
          </p:nvPr>
        </p:nvSpPr>
        <p:spPr>
          <a:xfrm>
            <a:off x="6315200" y="1292225"/>
            <a:ext cx="22002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500"/>
          </a:p>
          <a:p>
            <a:pPr marL="0" lvl="0" indent="0" algn="l" rtl="0">
              <a:spcBef>
                <a:spcPts val="1000"/>
              </a:spcBef>
              <a:spcAft>
                <a:spcPts val="0"/>
              </a:spcAft>
              <a:buNone/>
            </a:pPr>
            <a:endParaRPr sz="2500"/>
          </a:p>
          <a:p>
            <a:pPr marL="0" lvl="0" indent="0" algn="l" rtl="0">
              <a:spcBef>
                <a:spcPts val="1000"/>
              </a:spcBef>
              <a:spcAft>
                <a:spcPts val="0"/>
              </a:spcAft>
              <a:buNone/>
            </a:pP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US" sz="2500"/>
              <a:t>Cool conditions persisted through the summer on the W GOA shelf.</a:t>
            </a:r>
            <a:endParaRPr sz="2500"/>
          </a:p>
        </p:txBody>
      </p:sp>
      <p:sp>
        <p:nvSpPr>
          <p:cNvPr id="418" name="Google Shape;418;g2472470c713_0_19"/>
          <p:cNvSpPr txBox="1">
            <a:spLocks noGrp="1"/>
          </p:cNvSpPr>
          <p:nvPr>
            <p:ph type="sldNum" idx="12"/>
          </p:nvPr>
        </p:nvSpPr>
        <p:spPr>
          <a:xfrm>
            <a:off x="6457950" y="58229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pic>
        <p:nvPicPr>
          <p:cNvPr id="419" name="Google Shape;419;g2472470c713_0_19"/>
          <p:cNvPicPr preferRelativeResize="0"/>
          <p:nvPr/>
        </p:nvPicPr>
        <p:blipFill>
          <a:blip r:embed="rId3">
            <a:alphaModFix/>
          </a:blip>
          <a:stretch>
            <a:fillRect/>
          </a:stretch>
        </p:blipFill>
        <p:spPr>
          <a:xfrm>
            <a:off x="346800" y="948000"/>
            <a:ext cx="5759624" cy="5039675"/>
          </a:xfrm>
          <a:prstGeom prst="rect">
            <a:avLst/>
          </a:prstGeom>
          <a:noFill/>
          <a:ln>
            <a:noFill/>
          </a:ln>
        </p:spPr>
      </p:pic>
      <p:sp>
        <p:nvSpPr>
          <p:cNvPr id="420" name="Google Shape;420;g2472470c713_0_19"/>
          <p:cNvSpPr txBox="1"/>
          <p:nvPr/>
        </p:nvSpPr>
        <p:spPr>
          <a:xfrm>
            <a:off x="346800" y="59876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lt1"/>
                </a:solidFill>
                <a:latin typeface="Calibri"/>
                <a:ea typeface="Calibri"/>
                <a:cs typeface="Calibri"/>
                <a:sym typeface="Calibri"/>
              </a:rPr>
              <a:t>Average of temperature profiles (surface: 0-5 m, bottom: 100-150 m)  from each station.</a:t>
            </a:r>
            <a:endParaRPr sz="1300">
              <a:solidFill>
                <a:schemeClr val="lt1"/>
              </a:solidFill>
              <a:latin typeface="Calibri"/>
              <a:ea typeface="Calibri"/>
              <a:cs typeface="Calibri"/>
              <a:sym typeface="Calibri"/>
            </a:endParaRPr>
          </a:p>
        </p:txBody>
      </p:sp>
      <p:sp>
        <p:nvSpPr>
          <p:cNvPr id="421" name="Google Shape;421;g2472470c713_0_19"/>
          <p:cNvSpPr txBox="1"/>
          <p:nvPr/>
        </p:nvSpPr>
        <p:spPr>
          <a:xfrm rot="-5400000">
            <a:off x="-856125" y="2010500"/>
            <a:ext cx="203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Surface</a:t>
            </a:r>
            <a:endParaRPr>
              <a:solidFill>
                <a:schemeClr val="lt1"/>
              </a:solidFill>
              <a:latin typeface="Calibri"/>
              <a:ea typeface="Calibri"/>
              <a:cs typeface="Calibri"/>
              <a:sym typeface="Calibri"/>
            </a:endParaRPr>
          </a:p>
        </p:txBody>
      </p:sp>
      <p:sp>
        <p:nvSpPr>
          <p:cNvPr id="422" name="Google Shape;422;g2472470c713_0_19"/>
          <p:cNvSpPr txBox="1"/>
          <p:nvPr/>
        </p:nvSpPr>
        <p:spPr>
          <a:xfrm rot="-5400000">
            <a:off x="-856125" y="4525100"/>
            <a:ext cx="203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Bottom</a:t>
            </a:r>
            <a:endParaRPr>
              <a:solidFill>
                <a:schemeClr val="lt1"/>
              </a:solidFill>
              <a:latin typeface="Calibri"/>
              <a:ea typeface="Calibri"/>
              <a:cs typeface="Calibri"/>
              <a:sym typeface="Calibri"/>
            </a:endParaRPr>
          </a:p>
        </p:txBody>
      </p:sp>
      <p:sp>
        <p:nvSpPr>
          <p:cNvPr id="423" name="Google Shape;423;g2472470c713_0_19"/>
          <p:cNvSpPr txBox="1"/>
          <p:nvPr/>
        </p:nvSpPr>
        <p:spPr>
          <a:xfrm>
            <a:off x="42000" y="6444875"/>
            <a:ext cx="642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BBD6EE"/>
                </a:solidFill>
                <a:latin typeface="Calibri"/>
                <a:ea typeface="Calibri"/>
                <a:cs typeface="Calibri"/>
                <a:sym typeface="Calibri"/>
              </a:rPr>
              <a:t>Contact: Kelia Axler, Lauren Rogers, Julie Keister</a:t>
            </a:r>
            <a:endParaRPr sz="1600">
              <a:solidFill>
                <a:srgbClr val="BBD6EE"/>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4575d582d0_0_128"/>
          <p:cNvSpPr txBox="1">
            <a:spLocks noGrp="1"/>
          </p:cNvSpPr>
          <p:nvPr>
            <p:ph type="title"/>
          </p:nvPr>
        </p:nvSpPr>
        <p:spPr>
          <a:xfrm>
            <a:off x="145175" y="365125"/>
            <a:ext cx="9220500" cy="65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a:solidFill>
                  <a:srgbClr val="FFD966"/>
                </a:solidFill>
              </a:rPr>
              <a:t>Late Summer - Rapid Zooplankton Assessment</a:t>
            </a:r>
            <a:endParaRPr sz="3700">
              <a:solidFill>
                <a:srgbClr val="FFD966"/>
              </a:solidFill>
            </a:endParaRPr>
          </a:p>
          <a:p>
            <a:pPr marL="0" lvl="0" indent="0" algn="l" rtl="0">
              <a:spcBef>
                <a:spcPts val="0"/>
              </a:spcBef>
              <a:spcAft>
                <a:spcPts val="0"/>
              </a:spcAft>
              <a:buNone/>
            </a:pPr>
            <a:endParaRPr sz="3700"/>
          </a:p>
        </p:txBody>
      </p:sp>
      <p:sp>
        <p:nvSpPr>
          <p:cNvPr id="430" name="Google Shape;430;g24575d582d0_0_128"/>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
        <p:nvSpPr>
          <p:cNvPr id="431" name="Google Shape;431;g24575d582d0_0_128"/>
          <p:cNvSpPr txBox="1"/>
          <p:nvPr/>
        </p:nvSpPr>
        <p:spPr>
          <a:xfrm>
            <a:off x="6480700" y="1313475"/>
            <a:ext cx="2418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a:solidFill>
                  <a:schemeClr val="lt1"/>
                </a:solidFill>
                <a:latin typeface="Calibri"/>
                <a:ea typeface="Calibri"/>
                <a:cs typeface="Calibri"/>
                <a:sym typeface="Calibri"/>
              </a:rPr>
              <a:t>Large copepod numbers were similar to recent years and slightly higher than the marine heat wave years.</a:t>
            </a:r>
            <a:endParaRPr sz="1500">
              <a:solidFill>
                <a:schemeClr val="lt1"/>
              </a:solidFill>
              <a:latin typeface="Calibri"/>
              <a:ea typeface="Calibri"/>
              <a:cs typeface="Calibri"/>
              <a:sym typeface="Calibri"/>
            </a:endParaRPr>
          </a:p>
        </p:txBody>
      </p:sp>
      <p:sp>
        <p:nvSpPr>
          <p:cNvPr id="432" name="Google Shape;432;g24575d582d0_0_128"/>
          <p:cNvSpPr txBox="1"/>
          <p:nvPr/>
        </p:nvSpPr>
        <p:spPr>
          <a:xfrm>
            <a:off x="6480700" y="3337475"/>
            <a:ext cx="2644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Calibri"/>
                <a:ea typeface="Calibri"/>
                <a:cs typeface="Calibri"/>
                <a:sym typeface="Calibri"/>
              </a:rPr>
              <a:t>Small copepod </a:t>
            </a:r>
            <a:r>
              <a:rPr lang="en-US">
                <a:solidFill>
                  <a:schemeClr val="lt1"/>
                </a:solidFill>
                <a:latin typeface="Calibri"/>
                <a:ea typeface="Calibri"/>
                <a:cs typeface="Calibri"/>
                <a:sym typeface="Calibri"/>
              </a:rPr>
              <a:t>abundance was low in relation to the entire data record and lower than the marine heat wave years</a:t>
            </a:r>
            <a:endParaRPr sz="1600">
              <a:solidFill>
                <a:schemeClr val="lt1"/>
              </a:solidFill>
            </a:endParaRPr>
          </a:p>
        </p:txBody>
      </p:sp>
      <p:sp>
        <p:nvSpPr>
          <p:cNvPr id="433" name="Google Shape;433;g24575d582d0_0_128"/>
          <p:cNvSpPr txBox="1"/>
          <p:nvPr/>
        </p:nvSpPr>
        <p:spPr>
          <a:xfrm>
            <a:off x="712350" y="5060050"/>
            <a:ext cx="77193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rgbClr val="FFE599"/>
                </a:solidFill>
                <a:latin typeface="Calibri"/>
                <a:ea typeface="Calibri"/>
                <a:cs typeface="Calibri"/>
                <a:sym typeface="Calibri"/>
              </a:rPr>
              <a:t>Take home:</a:t>
            </a:r>
            <a:r>
              <a:rPr lang="en-US" sz="1600">
                <a:solidFill>
                  <a:schemeClr val="lt1"/>
                </a:solidFill>
                <a:latin typeface="Calibri"/>
                <a:ea typeface="Calibri"/>
                <a:cs typeface="Calibri"/>
                <a:sym typeface="Calibri"/>
              </a:rPr>
              <a:t> Average numbers of large copepods, and lower numbers of small copepods. Large copepods are important prey for age-0 groundfish in late summer.</a:t>
            </a:r>
            <a:endParaRPr sz="1600">
              <a:solidFill>
                <a:schemeClr val="lt1"/>
              </a:solidFill>
              <a:latin typeface="Calibri"/>
              <a:ea typeface="Calibri"/>
              <a:cs typeface="Calibri"/>
              <a:sym typeface="Calibri"/>
            </a:endParaRPr>
          </a:p>
        </p:txBody>
      </p:sp>
      <p:sp>
        <p:nvSpPr>
          <p:cNvPr id="434" name="Google Shape;434;g24575d582d0_0_128"/>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Dave Kimmel</a:t>
            </a:r>
            <a:endParaRPr sz="1600" b="1" i="0" u="none" strike="noStrike" cap="none">
              <a:solidFill>
                <a:srgbClr val="9CC2E5"/>
              </a:solidFill>
              <a:latin typeface="Calibri"/>
              <a:ea typeface="Calibri"/>
              <a:cs typeface="Calibri"/>
              <a:sym typeface="Calibri"/>
            </a:endParaRPr>
          </a:p>
        </p:txBody>
      </p:sp>
      <p:pic>
        <p:nvPicPr>
          <p:cNvPr id="435" name="Google Shape;435;g24575d582d0_0_128"/>
          <p:cNvPicPr preferRelativeResize="0"/>
          <p:nvPr/>
        </p:nvPicPr>
        <p:blipFill>
          <a:blip r:embed="rId3">
            <a:alphaModFix/>
          </a:blip>
          <a:stretch>
            <a:fillRect/>
          </a:stretch>
        </p:blipFill>
        <p:spPr>
          <a:xfrm>
            <a:off x="133250" y="1043438"/>
            <a:ext cx="3006576" cy="1855925"/>
          </a:xfrm>
          <a:prstGeom prst="rect">
            <a:avLst/>
          </a:prstGeom>
          <a:noFill/>
          <a:ln>
            <a:noFill/>
          </a:ln>
        </p:spPr>
      </p:pic>
      <p:pic>
        <p:nvPicPr>
          <p:cNvPr id="436" name="Google Shape;436;g24575d582d0_0_128"/>
          <p:cNvPicPr preferRelativeResize="0"/>
          <p:nvPr/>
        </p:nvPicPr>
        <p:blipFill>
          <a:blip r:embed="rId4">
            <a:alphaModFix/>
          </a:blip>
          <a:stretch>
            <a:fillRect/>
          </a:stretch>
        </p:blipFill>
        <p:spPr>
          <a:xfrm>
            <a:off x="3306974" y="1043433"/>
            <a:ext cx="3006576" cy="1855917"/>
          </a:xfrm>
          <a:prstGeom prst="rect">
            <a:avLst/>
          </a:prstGeom>
          <a:noFill/>
          <a:ln>
            <a:noFill/>
          </a:ln>
        </p:spPr>
      </p:pic>
      <p:pic>
        <p:nvPicPr>
          <p:cNvPr id="437" name="Google Shape;437;g24575d582d0_0_128"/>
          <p:cNvPicPr preferRelativeResize="0"/>
          <p:nvPr/>
        </p:nvPicPr>
        <p:blipFill>
          <a:blip r:embed="rId5">
            <a:alphaModFix/>
          </a:blip>
          <a:stretch>
            <a:fillRect/>
          </a:stretch>
        </p:blipFill>
        <p:spPr>
          <a:xfrm>
            <a:off x="152400" y="3051750"/>
            <a:ext cx="3006559" cy="1855901"/>
          </a:xfrm>
          <a:prstGeom prst="rect">
            <a:avLst/>
          </a:prstGeom>
          <a:noFill/>
          <a:ln>
            <a:noFill/>
          </a:ln>
        </p:spPr>
      </p:pic>
      <p:pic>
        <p:nvPicPr>
          <p:cNvPr id="438" name="Google Shape;438;g24575d582d0_0_128"/>
          <p:cNvPicPr preferRelativeResize="0"/>
          <p:nvPr/>
        </p:nvPicPr>
        <p:blipFill>
          <a:blip r:embed="rId6">
            <a:alphaModFix/>
          </a:blip>
          <a:stretch>
            <a:fillRect/>
          </a:stretch>
        </p:blipFill>
        <p:spPr>
          <a:xfrm>
            <a:off x="3311359" y="3051750"/>
            <a:ext cx="3006559" cy="1855901"/>
          </a:xfrm>
          <a:prstGeom prst="rect">
            <a:avLst/>
          </a:prstGeom>
          <a:noFill/>
          <a:ln>
            <a:noFill/>
          </a:ln>
        </p:spPr>
      </p:pic>
      <p:sp>
        <p:nvSpPr>
          <p:cNvPr id="439" name="Google Shape;439;g24575d582d0_0_128"/>
          <p:cNvSpPr txBox="1"/>
          <p:nvPr/>
        </p:nvSpPr>
        <p:spPr>
          <a:xfrm>
            <a:off x="3661700" y="1115900"/>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Large copepods</a:t>
            </a:r>
            <a:endParaRPr sz="1500" b="1">
              <a:latin typeface="Calibri"/>
              <a:ea typeface="Calibri"/>
              <a:cs typeface="Calibri"/>
              <a:sym typeface="Calibri"/>
            </a:endParaRPr>
          </a:p>
        </p:txBody>
      </p:sp>
      <p:sp>
        <p:nvSpPr>
          <p:cNvPr id="440" name="Google Shape;440;g24575d582d0_0_128"/>
          <p:cNvSpPr txBox="1"/>
          <p:nvPr/>
        </p:nvSpPr>
        <p:spPr>
          <a:xfrm>
            <a:off x="3772325" y="3189725"/>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Small copepods</a:t>
            </a:r>
            <a:endParaRPr sz="1500" b="1">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452e1925b2_0_74"/>
          <p:cNvSpPr txBox="1">
            <a:spLocks noGrp="1"/>
          </p:cNvSpPr>
          <p:nvPr>
            <p:ph type="title"/>
          </p:nvPr>
        </p:nvSpPr>
        <p:spPr>
          <a:xfrm>
            <a:off x="628650" y="365125"/>
            <a:ext cx="7886700" cy="939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solidFill>
                  <a:srgbClr val="FFD966"/>
                </a:solidFill>
              </a:rPr>
              <a:t>Late Summer - Age-0 Pollock</a:t>
            </a:r>
            <a:endParaRPr sz="4200">
              <a:solidFill>
                <a:srgbClr val="FFD966"/>
              </a:solidFill>
            </a:endParaRPr>
          </a:p>
        </p:txBody>
      </p:sp>
      <p:sp>
        <p:nvSpPr>
          <p:cNvPr id="447" name="Google Shape;447;g2452e1925b2_0_74"/>
          <p:cNvSpPr txBox="1">
            <a:spLocks noGrp="1"/>
          </p:cNvSpPr>
          <p:nvPr>
            <p:ph type="body" idx="1"/>
          </p:nvPr>
        </p:nvSpPr>
        <p:spPr>
          <a:xfrm>
            <a:off x="270400" y="5834113"/>
            <a:ext cx="7886700" cy="33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a:t>Small-mesh, midwater trawls</a:t>
            </a:r>
            <a:endParaRPr sz="1800"/>
          </a:p>
        </p:txBody>
      </p:sp>
      <p:sp>
        <p:nvSpPr>
          <p:cNvPr id="448" name="Google Shape;448;g2452e1925b2_0_74"/>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pic>
        <p:nvPicPr>
          <p:cNvPr id="449" name="Google Shape;449;g2452e1925b2_0_74"/>
          <p:cNvPicPr preferRelativeResize="0"/>
          <p:nvPr/>
        </p:nvPicPr>
        <p:blipFill rotWithShape="1">
          <a:blip r:embed="rId3">
            <a:alphaModFix/>
          </a:blip>
          <a:srcRect l="-690" t="16482" r="689" b="20073"/>
          <a:stretch/>
        </p:blipFill>
        <p:spPr>
          <a:xfrm>
            <a:off x="0" y="1455150"/>
            <a:ext cx="8872499" cy="4351200"/>
          </a:xfrm>
          <a:prstGeom prst="rect">
            <a:avLst/>
          </a:prstGeom>
          <a:noFill/>
          <a:ln>
            <a:noFill/>
          </a:ln>
        </p:spPr>
      </p:pic>
      <p:sp>
        <p:nvSpPr>
          <p:cNvPr id="450" name="Google Shape;450;g2452e1925b2_0_74"/>
          <p:cNvSpPr txBox="1"/>
          <p:nvPr/>
        </p:nvSpPr>
        <p:spPr>
          <a:xfrm>
            <a:off x="3895350" y="5197100"/>
            <a:ext cx="1353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888888"/>
                </a:solidFill>
                <a:latin typeface="Calibri"/>
                <a:ea typeface="Calibri"/>
                <a:cs typeface="Calibri"/>
                <a:sym typeface="Calibri"/>
              </a:rPr>
              <a:t>No Survey</a:t>
            </a:r>
            <a:endParaRPr>
              <a:solidFill>
                <a:srgbClr val="888888"/>
              </a:solidFill>
              <a:latin typeface="Calibri"/>
              <a:ea typeface="Calibri"/>
              <a:cs typeface="Calibri"/>
              <a:sym typeface="Calibri"/>
            </a:endParaRPr>
          </a:p>
        </p:txBody>
      </p:sp>
      <p:sp>
        <p:nvSpPr>
          <p:cNvPr id="451" name="Google Shape;451;g2452e1925b2_0_74"/>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a:t>
            </a:r>
            <a:r>
              <a:rPr lang="en-US" sz="1600" b="1">
                <a:solidFill>
                  <a:srgbClr val="9CC2E5"/>
                </a:solidFill>
                <a:latin typeface="Calibri"/>
                <a:ea typeface="Calibri"/>
                <a:cs typeface="Calibri"/>
                <a:sym typeface="Calibri"/>
              </a:rPr>
              <a:t>Lauren Rogers</a:t>
            </a:r>
            <a:endParaRPr sz="1600" b="1" i="0" u="none" strike="noStrike" cap="none">
              <a:solidFill>
                <a:srgbClr val="9CC2E5"/>
              </a:solidFill>
              <a:latin typeface="Calibri"/>
              <a:ea typeface="Calibri"/>
              <a:cs typeface="Calibri"/>
              <a:sym typeface="Calibri"/>
            </a:endParaRPr>
          </a:p>
        </p:txBody>
      </p:sp>
      <p:sp>
        <p:nvSpPr>
          <p:cNvPr id="452" name="Google Shape;452;g2452e1925b2_0_74"/>
          <p:cNvSpPr/>
          <p:nvPr/>
        </p:nvSpPr>
        <p:spPr>
          <a:xfrm>
            <a:off x="5545025" y="3704475"/>
            <a:ext cx="2520600" cy="194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452e1925b2_0_56"/>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300">
                <a:solidFill>
                  <a:srgbClr val="FFD966"/>
                </a:solidFill>
              </a:rPr>
              <a:t>Late Summer - Age-0 Pollock</a:t>
            </a:r>
            <a:endParaRPr sz="4300">
              <a:solidFill>
                <a:srgbClr val="FFD966"/>
              </a:solidFill>
            </a:endParaRPr>
          </a:p>
        </p:txBody>
      </p:sp>
      <p:sp>
        <p:nvSpPr>
          <p:cNvPr id="459" name="Google Shape;459;g2452e1925b2_0_56"/>
          <p:cNvSpPr txBox="1">
            <a:spLocks noGrp="1"/>
          </p:cNvSpPr>
          <p:nvPr>
            <p:ph type="body" idx="1"/>
          </p:nvPr>
        </p:nvSpPr>
        <p:spPr>
          <a:xfrm>
            <a:off x="628650" y="4933738"/>
            <a:ext cx="7886700" cy="124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300">
                <a:solidFill>
                  <a:srgbClr val="FFE599"/>
                </a:solidFill>
              </a:rPr>
              <a:t>Take home:</a:t>
            </a:r>
            <a:r>
              <a:rPr lang="en-US" sz="2300"/>
              <a:t> Low age-0 pollock abundance in 2023 suggests a weak year-class, only slightly larger than 2019.</a:t>
            </a:r>
            <a:endParaRPr sz="2300"/>
          </a:p>
          <a:p>
            <a:pPr marL="0" lvl="0" indent="0" algn="l" rtl="0">
              <a:spcBef>
                <a:spcPts val="1000"/>
              </a:spcBef>
              <a:spcAft>
                <a:spcPts val="0"/>
              </a:spcAft>
              <a:buNone/>
            </a:pPr>
            <a:r>
              <a:rPr lang="en-US" sz="2300"/>
              <a:t>Low abundance in this survey historically corresponds to weak recruitment.</a:t>
            </a:r>
            <a:endParaRPr sz="2300"/>
          </a:p>
        </p:txBody>
      </p:sp>
      <p:sp>
        <p:nvSpPr>
          <p:cNvPr id="460" name="Google Shape;460;g2452e1925b2_0_5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pic>
        <p:nvPicPr>
          <p:cNvPr id="461" name="Google Shape;461;g2452e1925b2_0_56"/>
          <p:cNvPicPr preferRelativeResize="0"/>
          <p:nvPr/>
        </p:nvPicPr>
        <p:blipFill>
          <a:blip r:embed="rId3">
            <a:alphaModFix/>
          </a:blip>
          <a:stretch>
            <a:fillRect/>
          </a:stretch>
        </p:blipFill>
        <p:spPr>
          <a:xfrm>
            <a:off x="537836" y="1622050"/>
            <a:ext cx="8068316" cy="3155626"/>
          </a:xfrm>
          <a:prstGeom prst="rect">
            <a:avLst/>
          </a:prstGeom>
          <a:noFill/>
          <a:ln>
            <a:noFill/>
          </a:ln>
        </p:spPr>
      </p:pic>
      <p:sp>
        <p:nvSpPr>
          <p:cNvPr id="462" name="Google Shape;462;g2452e1925b2_0_56"/>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a:t>
            </a:r>
            <a:r>
              <a:rPr lang="en-US" sz="1600" b="1">
                <a:solidFill>
                  <a:srgbClr val="9CC2E5"/>
                </a:solidFill>
                <a:latin typeface="Calibri"/>
                <a:ea typeface="Calibri"/>
                <a:cs typeface="Calibri"/>
                <a:sym typeface="Calibri"/>
              </a:rPr>
              <a:t>Lauren Rogers</a:t>
            </a:r>
            <a:endParaRPr sz="1600" b="1" i="0" u="none" strike="noStrike" cap="none">
              <a:solidFill>
                <a:srgbClr val="9CC2E5"/>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ecf9714ee0_0_1"/>
          <p:cNvSpPr txBox="1">
            <a:spLocks noGrp="1"/>
          </p:cNvSpPr>
          <p:nvPr>
            <p:ph type="title"/>
          </p:nvPr>
        </p:nvSpPr>
        <p:spPr>
          <a:xfrm>
            <a:off x="115960" y="112643"/>
            <a:ext cx="891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D966"/>
              </a:buClr>
              <a:buSzPts val="5200"/>
              <a:buFont typeface="Times New Roman"/>
              <a:buNone/>
            </a:pPr>
            <a:r>
              <a:rPr lang="en-US" sz="5200" b="1">
                <a:solidFill>
                  <a:srgbClr val="FFD966"/>
                </a:solidFill>
                <a:latin typeface="Helvetica Neue"/>
                <a:ea typeface="Helvetica Neue"/>
                <a:cs typeface="Helvetica Neue"/>
                <a:sym typeface="Helvetica Neue"/>
              </a:rPr>
              <a:t>Bering Sea</a:t>
            </a:r>
            <a:endParaRPr b="1">
              <a:solidFill>
                <a:srgbClr val="FFC000"/>
              </a:solidFill>
            </a:endParaRPr>
          </a:p>
        </p:txBody>
      </p:sp>
      <p:sp>
        <p:nvSpPr>
          <p:cNvPr id="118" name="Google Shape;118;gecf9714ee0_0_1"/>
          <p:cNvSpPr txBox="1"/>
          <p:nvPr/>
        </p:nvSpPr>
        <p:spPr>
          <a:xfrm>
            <a:off x="4403887" y="5340743"/>
            <a:ext cx="5830500" cy="5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00"/>
              </a:solidFill>
              <a:latin typeface="Calibri"/>
              <a:ea typeface="Calibri"/>
              <a:cs typeface="Calibri"/>
              <a:sym typeface="Calibri"/>
            </a:endParaRPr>
          </a:p>
        </p:txBody>
      </p:sp>
      <p:sp>
        <p:nvSpPr>
          <p:cNvPr id="119" name="Google Shape;119;gecf9714ee0_0_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pic>
        <p:nvPicPr>
          <p:cNvPr id="120" name="Google Shape;120;gecf9714ee0_0_1"/>
          <p:cNvPicPr preferRelativeResize="0"/>
          <p:nvPr/>
        </p:nvPicPr>
        <p:blipFill>
          <a:blip r:embed="rId3">
            <a:alphaModFix/>
          </a:blip>
          <a:stretch>
            <a:fillRect/>
          </a:stretch>
        </p:blipFill>
        <p:spPr>
          <a:xfrm>
            <a:off x="1756150" y="1355902"/>
            <a:ext cx="5631699" cy="5046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452e1925b2_0_66"/>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D966"/>
                </a:solidFill>
              </a:rPr>
              <a:t>Late Summer - forage fishes</a:t>
            </a:r>
            <a:endParaRPr>
              <a:solidFill>
                <a:srgbClr val="FFD966"/>
              </a:solidFill>
            </a:endParaRPr>
          </a:p>
        </p:txBody>
      </p:sp>
      <p:sp>
        <p:nvSpPr>
          <p:cNvPr id="469" name="Google Shape;469;g2452e1925b2_0_66"/>
          <p:cNvSpPr txBox="1">
            <a:spLocks noGrp="1"/>
          </p:cNvSpPr>
          <p:nvPr>
            <p:ph type="body" idx="1"/>
          </p:nvPr>
        </p:nvSpPr>
        <p:spPr>
          <a:xfrm>
            <a:off x="5474100" y="4043151"/>
            <a:ext cx="3280200" cy="2133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a:solidFill>
                  <a:srgbClr val="FFE599"/>
                </a:solidFill>
              </a:rPr>
              <a:t>Take home</a:t>
            </a:r>
            <a:r>
              <a:rPr lang="en-US" sz="2600"/>
              <a:t>: Forage fish abundance remains low in the W GOA.</a:t>
            </a:r>
            <a:endParaRPr sz="2600"/>
          </a:p>
        </p:txBody>
      </p:sp>
      <p:sp>
        <p:nvSpPr>
          <p:cNvPr id="470" name="Google Shape;470;g2452e1925b2_0_6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pic>
        <p:nvPicPr>
          <p:cNvPr id="471" name="Google Shape;471;g2452e1925b2_0_66"/>
          <p:cNvPicPr preferRelativeResize="0"/>
          <p:nvPr/>
        </p:nvPicPr>
        <p:blipFill>
          <a:blip r:embed="rId3">
            <a:alphaModFix/>
          </a:blip>
          <a:stretch>
            <a:fillRect/>
          </a:stretch>
        </p:blipFill>
        <p:spPr>
          <a:xfrm>
            <a:off x="284100" y="1773425"/>
            <a:ext cx="4972795" cy="4351200"/>
          </a:xfrm>
          <a:prstGeom prst="rect">
            <a:avLst/>
          </a:prstGeom>
          <a:noFill/>
          <a:ln>
            <a:noFill/>
          </a:ln>
        </p:spPr>
      </p:pic>
      <p:pic>
        <p:nvPicPr>
          <p:cNvPr id="472" name="Google Shape;472;g2452e1925b2_0_66"/>
          <p:cNvPicPr preferRelativeResize="0"/>
          <p:nvPr/>
        </p:nvPicPr>
        <p:blipFill rotWithShape="1">
          <a:blip r:embed="rId4">
            <a:alphaModFix/>
          </a:blip>
          <a:srcRect t="25649" b="22825"/>
          <a:stretch/>
        </p:blipFill>
        <p:spPr>
          <a:xfrm>
            <a:off x="5474100" y="2239950"/>
            <a:ext cx="3024252" cy="1168625"/>
          </a:xfrm>
          <a:prstGeom prst="rect">
            <a:avLst/>
          </a:prstGeom>
          <a:noFill/>
          <a:ln>
            <a:noFill/>
          </a:ln>
        </p:spPr>
      </p:pic>
      <p:sp>
        <p:nvSpPr>
          <p:cNvPr id="473" name="Google Shape;473;g2452e1925b2_0_66"/>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a:t>
            </a:r>
            <a:r>
              <a:rPr lang="en-US" sz="1600" b="1">
                <a:solidFill>
                  <a:srgbClr val="9CC2E5"/>
                </a:solidFill>
                <a:latin typeface="Calibri"/>
                <a:ea typeface="Calibri"/>
                <a:cs typeface="Calibri"/>
                <a:sym typeface="Calibri"/>
              </a:rPr>
              <a:t>Lauren Rogers</a:t>
            </a:r>
            <a:endParaRPr sz="1600" b="1" i="0" u="none" strike="noStrike" cap="none">
              <a:solidFill>
                <a:srgbClr val="9CC2E5"/>
              </a:solidFill>
              <a:latin typeface="Calibri"/>
              <a:ea typeface="Calibri"/>
              <a:cs typeface="Calibri"/>
              <a:sym typeface="Calibri"/>
            </a:endParaRPr>
          </a:p>
        </p:txBody>
      </p:sp>
      <p:sp>
        <p:nvSpPr>
          <p:cNvPr id="474" name="Google Shape;474;g2452e1925b2_0_66"/>
          <p:cNvSpPr txBox="1">
            <a:spLocks noGrp="1"/>
          </p:cNvSpPr>
          <p:nvPr>
            <p:ph type="body" idx="1"/>
          </p:nvPr>
        </p:nvSpPr>
        <p:spPr>
          <a:xfrm>
            <a:off x="270400" y="6062713"/>
            <a:ext cx="7886700" cy="33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a:t>Small-mesh, midwater trawls</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4575d582d0_0_240"/>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1" name="Google Shape;481;g24575d582d0_0_240"/>
          <p:cNvSpPr txBox="1"/>
          <p:nvPr/>
        </p:nvSpPr>
        <p:spPr>
          <a:xfrm>
            <a:off x="0" y="3581400"/>
            <a:ext cx="8991600" cy="19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Western GOA Summer Beach Seine</a:t>
            </a:r>
            <a:endParaRPr sz="4200" b="0" i="0" u="none" strike="noStrike" cap="none">
              <a:solidFill>
                <a:srgbClr val="FFD9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r>
              <a:rPr lang="en-US" sz="2000" b="0" i="0" u="sng" strike="noStrike" cap="none">
                <a:solidFill>
                  <a:schemeClr val="dk1"/>
                </a:solidFill>
                <a:latin typeface="Calibri"/>
                <a:ea typeface="Calibri"/>
                <a:cs typeface="Calibri"/>
                <a:sym typeface="Calibri"/>
              </a:rPr>
              <a:t>Focus</a:t>
            </a:r>
            <a:r>
              <a:rPr lang="en-US" sz="2000" b="0" i="0" u="none" strike="noStrike" cap="none">
                <a:solidFill>
                  <a:schemeClr val="dk1"/>
                </a:solidFill>
                <a:latin typeface="Calibri"/>
                <a:ea typeface="Calibri"/>
                <a:cs typeface="Calibri"/>
                <a:sym typeface="Calibri"/>
              </a:rPr>
              <a:t>: YOY gadids (Pacific cod, saffron cod, pollock)</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When</a:t>
            </a:r>
            <a:r>
              <a:rPr lang="en-US" sz="2000" b="0" i="0" u="none" strike="noStrike" cap="none">
                <a:solidFill>
                  <a:schemeClr val="dk1"/>
                </a:solidFill>
                <a:latin typeface="Calibri"/>
                <a:ea typeface="Calibri"/>
                <a:cs typeface="Calibri"/>
                <a:sym typeface="Calibri"/>
              </a:rPr>
              <a:t>:  </a:t>
            </a:r>
            <a:r>
              <a:rPr lang="en-US" sz="2000" b="1" i="0" u="none" strike="noStrike" cap="none">
                <a:solidFill>
                  <a:schemeClr val="dk1"/>
                </a:solidFill>
                <a:latin typeface="Calibri"/>
                <a:ea typeface="Calibri"/>
                <a:cs typeface="Calibri"/>
                <a:sym typeface="Calibri"/>
              </a:rPr>
              <a:t>Kodiak:</a:t>
            </a:r>
            <a:r>
              <a:rPr lang="en-US" sz="2000" b="0" i="0" u="none" strike="noStrike" cap="none">
                <a:solidFill>
                  <a:schemeClr val="dk1"/>
                </a:solidFill>
                <a:latin typeface="Calibri"/>
                <a:ea typeface="Calibri"/>
                <a:cs typeface="Calibri"/>
                <a:sym typeface="Calibri"/>
              </a:rPr>
              <a:t> July/Aug (4 surveys, 16 sites across 2 bays) 2006-202</a:t>
            </a:r>
            <a:r>
              <a:rPr lang="en-US" sz="2000">
                <a:solidFill>
                  <a:schemeClr val="dk1"/>
                </a:solidFill>
                <a:latin typeface="Calibri"/>
                <a:ea typeface="Calibri"/>
                <a:cs typeface="Calibri"/>
                <a:sym typeface="Calibri"/>
              </a:rPr>
              <a:t>3</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Expanded WGOA:</a:t>
            </a:r>
            <a:r>
              <a:rPr lang="en-US" sz="2000" b="0" i="0" u="none" strike="noStrike" cap="none">
                <a:solidFill>
                  <a:schemeClr val="dk1"/>
                </a:solidFill>
                <a:latin typeface="Calibri"/>
                <a:ea typeface="Calibri"/>
                <a:cs typeface="Calibri"/>
                <a:sym typeface="Calibri"/>
              </a:rPr>
              <a:t> July/Aug (75 sites across 14 bays) 2018-202</a:t>
            </a:r>
            <a:r>
              <a:rPr lang="en-US" sz="2000">
                <a:solidFill>
                  <a:schemeClr val="dk1"/>
                </a:solidFill>
                <a:latin typeface="Calibri"/>
                <a:ea typeface="Calibri"/>
                <a:cs typeface="Calibri"/>
                <a:sym typeface="Calibri"/>
              </a:rPr>
              <a:t>3</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Operations</a:t>
            </a:r>
            <a:r>
              <a:rPr lang="en-US" sz="2000" b="0" i="0" u="none" strike="noStrike" cap="none">
                <a:solidFill>
                  <a:schemeClr val="dk1"/>
                </a:solidFill>
                <a:latin typeface="Calibri"/>
                <a:ea typeface="Calibri"/>
                <a:cs typeface="Calibri"/>
                <a:sym typeface="Calibri"/>
              </a:rPr>
              <a:t>: Beach seine, CTD, baited cameras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Indicators</a:t>
            </a:r>
            <a:r>
              <a:rPr lang="en-US" sz="2000" b="0" i="0" u="none" strike="noStrike" cap="none">
                <a:solidFill>
                  <a:schemeClr val="dk1"/>
                </a:solidFill>
                <a:latin typeface="Calibri"/>
                <a:ea typeface="Calibri"/>
                <a:cs typeface="Calibri"/>
                <a:sym typeface="Calibri"/>
              </a:rPr>
              <a:t>:  abundance &amp; size, genetics, diets, temperature, salinity, oxygen</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482" name="Google Shape;482;g24575d582d0_0_240"/>
          <p:cNvSpPr txBox="1"/>
          <p:nvPr/>
        </p:nvSpPr>
        <p:spPr>
          <a:xfrm>
            <a:off x="186018" y="6459071"/>
            <a:ext cx="463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Contact : Ben Laurel, Mike Litzow, Alisa Abookire</a:t>
            </a:r>
            <a:endParaRPr sz="1600" b="1" i="0" u="none" strike="noStrike" cap="none">
              <a:solidFill>
                <a:srgbClr val="000000"/>
              </a:solidFill>
              <a:latin typeface="Calibri"/>
              <a:ea typeface="Calibri"/>
              <a:cs typeface="Calibri"/>
              <a:sym typeface="Calibri"/>
            </a:endParaRPr>
          </a:p>
        </p:txBody>
      </p:sp>
      <p:pic>
        <p:nvPicPr>
          <p:cNvPr id="483" name="Google Shape;483;g24575d582d0_0_240"/>
          <p:cNvPicPr preferRelativeResize="0"/>
          <p:nvPr/>
        </p:nvPicPr>
        <p:blipFill rotWithShape="1">
          <a:blip r:embed="rId3">
            <a:alphaModFix/>
          </a:blip>
          <a:srcRect/>
          <a:stretch/>
        </p:blipFill>
        <p:spPr>
          <a:xfrm>
            <a:off x="4508500" y="-1"/>
            <a:ext cx="4635500" cy="3476625"/>
          </a:xfrm>
          <a:prstGeom prst="rect">
            <a:avLst/>
          </a:prstGeom>
          <a:noFill/>
          <a:ln>
            <a:noFill/>
          </a:ln>
        </p:spPr>
      </p:pic>
      <p:pic>
        <p:nvPicPr>
          <p:cNvPr id="484" name="Google Shape;484;g24575d582d0_0_240"/>
          <p:cNvPicPr preferRelativeResize="0"/>
          <p:nvPr/>
        </p:nvPicPr>
        <p:blipFill rotWithShape="1">
          <a:blip r:embed="rId4">
            <a:alphaModFix/>
          </a:blip>
          <a:srcRect/>
          <a:stretch/>
        </p:blipFill>
        <p:spPr>
          <a:xfrm>
            <a:off x="-1" y="0"/>
            <a:ext cx="4635500" cy="3476623"/>
          </a:xfrm>
          <a:prstGeom prst="rect">
            <a:avLst/>
          </a:prstGeom>
          <a:noFill/>
          <a:ln>
            <a:noFill/>
          </a:ln>
        </p:spPr>
      </p:pic>
      <p:sp>
        <p:nvSpPr>
          <p:cNvPr id="485" name="Google Shape;485;g24575d582d0_0_24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
        <p:nvSpPr>
          <p:cNvPr id="486" name="Google Shape;486;g24575d582d0_0_240"/>
          <p:cNvSpPr/>
          <p:nvPr/>
        </p:nvSpPr>
        <p:spPr>
          <a:xfrm rot="1455570">
            <a:off x="3527958" y="629509"/>
            <a:ext cx="616983" cy="415576"/>
          </a:xfrm>
          <a:prstGeom prst="ellipse">
            <a:avLst/>
          </a:prstGeom>
          <a:noFill/>
          <a:ln w="381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87" name="Google Shape;487;g24575d582d0_0_240"/>
          <p:cNvGrpSpPr/>
          <p:nvPr/>
        </p:nvGrpSpPr>
        <p:grpSpPr>
          <a:xfrm>
            <a:off x="24025" y="1"/>
            <a:ext cx="4633626" cy="3476625"/>
            <a:chOff x="24025" y="1"/>
            <a:chExt cx="4633626" cy="3476625"/>
          </a:xfrm>
        </p:grpSpPr>
        <p:pic>
          <p:nvPicPr>
            <p:cNvPr id="488" name="Google Shape;488;g24575d582d0_0_240" descr="https://lh6.googleusercontent.com/7Zpc2DqBDz3P-kGC1SEL-XzQwo6RkqX2faKLhLpw-TnBnQ_87Or6E0N1Gse9QafiMExPpRqa_2ABjMs7rwJmsCjHPF3MMb5RIT-dQzgWacpdtr3dBw7u6jGaMUEr4vtoPTfFlzi9"/>
            <p:cNvPicPr preferRelativeResize="0"/>
            <p:nvPr/>
          </p:nvPicPr>
          <p:blipFill rotWithShape="1">
            <a:blip r:embed="rId5">
              <a:alphaModFix/>
            </a:blip>
            <a:srcRect/>
            <a:stretch/>
          </p:blipFill>
          <p:spPr>
            <a:xfrm>
              <a:off x="24025" y="1"/>
              <a:ext cx="4633626" cy="3476625"/>
            </a:xfrm>
            <a:prstGeom prst="rect">
              <a:avLst/>
            </a:prstGeom>
            <a:solidFill>
              <a:schemeClr val="lt1"/>
            </a:solidFill>
            <a:ln>
              <a:noFill/>
            </a:ln>
          </p:spPr>
        </p:pic>
        <p:sp>
          <p:nvSpPr>
            <p:cNvPr id="489" name="Google Shape;489;g24575d582d0_0_240"/>
            <p:cNvSpPr/>
            <p:nvPr/>
          </p:nvSpPr>
          <p:spPr>
            <a:xfrm>
              <a:off x="3113500" y="2643075"/>
              <a:ext cx="1356300" cy="37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Kodiak long-term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WGOA</a:t>
              </a:r>
              <a:endParaRPr sz="1050" b="1" i="0" u="none" strike="noStrike" cap="none">
                <a:solidFill>
                  <a:schemeClr val="dk1"/>
                </a:solidFill>
                <a:latin typeface="Arial"/>
                <a:ea typeface="Arial"/>
                <a:cs typeface="Arial"/>
                <a:sym typeface="Arial"/>
              </a:endParaRPr>
            </a:p>
          </p:txBody>
        </p:sp>
      </p:grpSp>
      <p:cxnSp>
        <p:nvCxnSpPr>
          <p:cNvPr id="490" name="Google Shape;490;g24575d582d0_0_240"/>
          <p:cNvCxnSpPr/>
          <p:nvPr/>
        </p:nvCxnSpPr>
        <p:spPr>
          <a:xfrm>
            <a:off x="3524693" y="623975"/>
            <a:ext cx="137700" cy="106800"/>
          </a:xfrm>
          <a:prstGeom prst="straightConnector1">
            <a:avLst/>
          </a:prstGeom>
          <a:noFill/>
          <a:ln w="28575" cap="flat" cmpd="sng">
            <a:solidFill>
              <a:srgbClr val="0C0C0C"/>
            </a:solidFill>
            <a:prstDash val="solid"/>
            <a:miter lim="800000"/>
            <a:headEnd type="none" w="sm" len="sm"/>
            <a:tailEnd type="triangle" w="med" len="med"/>
          </a:ln>
        </p:spPr>
      </p:cxnSp>
      <p:sp>
        <p:nvSpPr>
          <p:cNvPr id="491" name="Google Shape;491;g24575d582d0_0_240"/>
          <p:cNvSpPr txBox="1"/>
          <p:nvPr/>
        </p:nvSpPr>
        <p:spPr>
          <a:xfrm>
            <a:off x="1784400" y="287062"/>
            <a:ext cx="1770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Long-term stns</a:t>
            </a:r>
            <a:endParaRPr sz="2000" b="1" i="0" u="none" strike="noStrike" cap="none">
              <a:solidFill>
                <a:srgbClr val="000000"/>
              </a:solidFill>
              <a:latin typeface="Calibri"/>
              <a:ea typeface="Calibri"/>
              <a:cs typeface="Calibri"/>
              <a:sym typeface="Calibri"/>
            </a:endParaRPr>
          </a:p>
        </p:txBody>
      </p:sp>
      <p:sp>
        <p:nvSpPr>
          <p:cNvPr id="492" name="Google Shape;492;g24575d582d0_0_240"/>
          <p:cNvSpPr/>
          <p:nvPr/>
        </p:nvSpPr>
        <p:spPr>
          <a:xfrm rot="1375798">
            <a:off x="3626983" y="729392"/>
            <a:ext cx="571347" cy="368359"/>
          </a:xfrm>
          <a:prstGeom prst="ellipse">
            <a:avLst/>
          </a:prstGeom>
          <a:noFill/>
          <a:ln w="381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4575d582d0_0_257"/>
          <p:cNvSpPr txBox="1"/>
          <p:nvPr/>
        </p:nvSpPr>
        <p:spPr>
          <a:xfrm>
            <a:off x="342900" y="200026"/>
            <a:ext cx="8458200" cy="662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a:solidFill>
                  <a:srgbClr val="FFD966"/>
                </a:solidFill>
                <a:latin typeface="Calibri"/>
                <a:ea typeface="Calibri"/>
                <a:cs typeface="Calibri"/>
                <a:sym typeface="Calibri"/>
              </a:rPr>
              <a:t>Beach Seine: </a:t>
            </a:r>
            <a:r>
              <a:rPr lang="en-US" sz="2800" b="1" i="0" u="none" strike="noStrike" cap="none">
                <a:solidFill>
                  <a:srgbClr val="FFD966"/>
                </a:solidFill>
                <a:latin typeface="Calibri"/>
                <a:ea typeface="Calibri"/>
                <a:cs typeface="Calibri"/>
                <a:sym typeface="Calibri"/>
              </a:rPr>
              <a:t>Age-0 Pacific cod</a:t>
            </a:r>
            <a:endParaRPr sz="2800" b="1" i="0" u="none" strike="noStrike" cap="none">
              <a:solidFill>
                <a:srgbClr val="FFD966"/>
              </a:solidFill>
              <a:latin typeface="Calibri"/>
              <a:ea typeface="Calibri"/>
              <a:cs typeface="Calibri"/>
              <a:sym typeface="Calibri"/>
            </a:endParaRPr>
          </a:p>
        </p:txBody>
      </p:sp>
      <p:sp>
        <p:nvSpPr>
          <p:cNvPr id="499" name="Google Shape;499;g24575d582d0_0_257"/>
          <p:cNvSpPr txBox="1"/>
          <p:nvPr/>
        </p:nvSpPr>
        <p:spPr>
          <a:xfrm>
            <a:off x="5610225" y="1879499"/>
            <a:ext cx="3512400" cy="1324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60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sng" strike="noStrike" cap="none">
                <a:solidFill>
                  <a:srgbClr val="FFD966"/>
                </a:solidFill>
                <a:latin typeface="Calibri"/>
                <a:ea typeface="Calibri"/>
                <a:cs typeface="Calibri"/>
                <a:sym typeface="Calibri"/>
              </a:rPr>
              <a:t>Take home</a:t>
            </a:r>
            <a:r>
              <a:rPr lang="en-US" sz="1800" b="0" i="0" u="none" strike="noStrike" cap="none">
                <a:solidFill>
                  <a:srgbClr val="FFD966"/>
                </a:solidFill>
                <a:latin typeface="Calibri"/>
                <a:ea typeface="Calibri"/>
                <a:cs typeface="Calibri"/>
                <a:sym typeface="Calibri"/>
              </a:rPr>
              <a:t>:</a:t>
            </a:r>
            <a:r>
              <a:rPr lang="en-US" sz="1800" b="0" i="0" u="none" strike="noStrike" cap="none">
                <a:solidFill>
                  <a:schemeClr val="lt1"/>
                </a:solidFill>
                <a:latin typeface="Calibri"/>
                <a:ea typeface="Calibri"/>
                <a:cs typeface="Calibri"/>
                <a:sym typeface="Calibri"/>
              </a:rPr>
              <a:t> 202</a:t>
            </a:r>
            <a:r>
              <a:rPr lang="en-US" sz="1800">
                <a:solidFill>
                  <a:schemeClr val="lt1"/>
                </a:solidFill>
                <a:latin typeface="Calibri"/>
                <a:ea typeface="Calibri"/>
                <a:cs typeface="Calibri"/>
                <a:sym typeface="Calibri"/>
              </a:rPr>
              <a:t>3</a:t>
            </a:r>
            <a:r>
              <a:rPr lang="en-US" sz="1800" b="0" i="0" u="none" strike="noStrike" cap="none">
                <a:solidFill>
                  <a:schemeClr val="lt1"/>
                </a:solidFill>
                <a:latin typeface="Calibri"/>
                <a:ea typeface="Calibri"/>
                <a:cs typeface="Calibri"/>
                <a:sym typeface="Calibri"/>
              </a:rPr>
              <a:t> Age-0 Pacific cod abundance </a:t>
            </a:r>
            <a:r>
              <a:rPr lang="en-US" sz="1800">
                <a:solidFill>
                  <a:schemeClr val="lt1"/>
                </a:solidFill>
                <a:latin typeface="Calibri"/>
                <a:ea typeface="Calibri"/>
                <a:cs typeface="Calibri"/>
                <a:sym typeface="Calibri"/>
              </a:rPr>
              <a:t>near</a:t>
            </a:r>
            <a:r>
              <a:rPr lang="en-US" sz="1800" b="0" i="0" u="none" strike="noStrike" cap="none">
                <a:solidFill>
                  <a:schemeClr val="lt1"/>
                </a:solidFill>
                <a:latin typeface="Calibri"/>
                <a:ea typeface="Calibri"/>
                <a:cs typeface="Calibri"/>
                <a:sym typeface="Calibri"/>
              </a:rPr>
              <a:t> long-term </a:t>
            </a:r>
            <a:r>
              <a:rPr lang="en-US" sz="1800" b="0" i="1" u="none" strike="noStrike" cap="none">
                <a:solidFill>
                  <a:schemeClr val="lt1"/>
                </a:solidFill>
                <a:latin typeface="Calibri"/>
                <a:ea typeface="Calibri"/>
                <a:cs typeface="Calibri"/>
                <a:sym typeface="Calibri"/>
              </a:rPr>
              <a:t>log</a:t>
            </a:r>
            <a:r>
              <a:rPr lang="en-US" sz="1800" b="0" i="0" u="none" strike="noStrike" cap="none">
                <a:solidFill>
                  <a:schemeClr val="lt1"/>
                </a:solidFill>
                <a:latin typeface="Calibri"/>
                <a:ea typeface="Calibri"/>
                <a:cs typeface="Calibri"/>
                <a:sym typeface="Calibri"/>
              </a:rPr>
              <a:t> mean.</a:t>
            </a: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FFFF00"/>
              </a:solidFill>
              <a:latin typeface="Calibri"/>
              <a:ea typeface="Calibri"/>
              <a:cs typeface="Calibri"/>
              <a:sym typeface="Calibri"/>
            </a:endParaRPr>
          </a:p>
        </p:txBody>
      </p:sp>
      <p:sp>
        <p:nvSpPr>
          <p:cNvPr id="500" name="Google Shape;500;g24575d582d0_0_257"/>
          <p:cNvSpPr txBox="1"/>
          <p:nvPr/>
        </p:nvSpPr>
        <p:spPr>
          <a:xfrm>
            <a:off x="67574" y="6488675"/>
            <a:ext cx="5279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BBD6EE"/>
                </a:solidFill>
                <a:latin typeface="Calibri"/>
                <a:ea typeface="Calibri"/>
                <a:cs typeface="Calibri"/>
                <a:sym typeface="Calibri"/>
              </a:rPr>
              <a:t>Contact: Ben Laurel, Mike Litzow, Alisa Abookire</a:t>
            </a:r>
            <a:endParaRPr sz="1600" b="0" i="0" u="none" strike="noStrike" cap="none">
              <a:solidFill>
                <a:srgbClr val="BBD6EE"/>
              </a:solidFill>
              <a:latin typeface="Calibri"/>
              <a:ea typeface="Calibri"/>
              <a:cs typeface="Calibri"/>
              <a:sym typeface="Calibri"/>
            </a:endParaRPr>
          </a:p>
        </p:txBody>
      </p:sp>
      <p:sp>
        <p:nvSpPr>
          <p:cNvPr id="501" name="Google Shape;501;g24575d582d0_0_25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
        <p:nvSpPr>
          <p:cNvPr id="502" name="Google Shape;502;g24575d582d0_0_257"/>
          <p:cNvSpPr/>
          <p:nvPr/>
        </p:nvSpPr>
        <p:spPr>
          <a:xfrm>
            <a:off x="67566" y="6198248"/>
            <a:ext cx="4094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1" u="none" strike="noStrike" cap="none">
                <a:solidFill>
                  <a:srgbClr val="BBD6EE"/>
                </a:solidFill>
                <a:latin typeface="Arial"/>
                <a:ea typeface="Arial"/>
                <a:cs typeface="Arial"/>
                <a:sym typeface="Arial"/>
              </a:rPr>
              <a:t>github.com/mikelitzow/seine-data</a:t>
            </a:r>
            <a:endParaRPr sz="1200" b="0" i="1" u="none" strike="noStrike" cap="none">
              <a:solidFill>
                <a:srgbClr val="BBD6E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200" b="0" i="1" u="none" strike="noStrike" cap="none">
              <a:solidFill>
                <a:srgbClr val="BBD6EE"/>
              </a:solidFill>
              <a:latin typeface="Arial"/>
              <a:ea typeface="Arial"/>
              <a:cs typeface="Arial"/>
              <a:sym typeface="Arial"/>
            </a:endParaRPr>
          </a:p>
        </p:txBody>
      </p:sp>
      <p:cxnSp>
        <p:nvCxnSpPr>
          <p:cNvPr id="503" name="Google Shape;503;g24575d582d0_0_257"/>
          <p:cNvCxnSpPr/>
          <p:nvPr/>
        </p:nvCxnSpPr>
        <p:spPr>
          <a:xfrm rot="10800000" flipH="1">
            <a:off x="0" y="832425"/>
            <a:ext cx="9154200" cy="30600"/>
          </a:xfrm>
          <a:prstGeom prst="straightConnector1">
            <a:avLst/>
          </a:prstGeom>
          <a:noFill/>
          <a:ln w="28575" cap="flat" cmpd="sng">
            <a:solidFill>
              <a:schemeClr val="accent5"/>
            </a:solidFill>
            <a:prstDash val="solid"/>
            <a:round/>
            <a:headEnd type="none" w="sm" len="sm"/>
            <a:tailEnd type="none" w="sm" len="sm"/>
          </a:ln>
        </p:spPr>
      </p:cxnSp>
      <p:pic>
        <p:nvPicPr>
          <p:cNvPr id="504" name="Google Shape;504;g24575d582d0_0_257"/>
          <p:cNvPicPr preferRelativeResize="0"/>
          <p:nvPr/>
        </p:nvPicPr>
        <p:blipFill>
          <a:blip r:embed="rId3">
            <a:alphaModFix/>
          </a:blip>
          <a:stretch>
            <a:fillRect/>
          </a:stretch>
        </p:blipFill>
        <p:spPr>
          <a:xfrm>
            <a:off x="139050" y="1485822"/>
            <a:ext cx="5136441" cy="3427767"/>
          </a:xfrm>
          <a:prstGeom prst="rect">
            <a:avLst/>
          </a:prstGeom>
          <a:noFill/>
          <a:ln>
            <a:noFill/>
          </a:ln>
        </p:spPr>
      </p:pic>
      <p:sp>
        <p:nvSpPr>
          <p:cNvPr id="505" name="Google Shape;505;g24575d582d0_0_257"/>
          <p:cNvSpPr txBox="1"/>
          <p:nvPr/>
        </p:nvSpPr>
        <p:spPr>
          <a:xfrm>
            <a:off x="67575" y="5140275"/>
            <a:ext cx="52080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chemeClr val="lt1"/>
                </a:solidFill>
                <a:latin typeface="Calibri"/>
                <a:ea typeface="Calibri"/>
                <a:cs typeface="Calibri"/>
                <a:sym typeface="Calibri"/>
              </a:rPr>
              <a:t>Posterior means with 95% credible intervals from zero-inflated negative binomial model controlling for spatial and seasonal sampling variability among years.</a:t>
            </a:r>
            <a:endParaRPr>
              <a:solidFill>
                <a:schemeClr val="lt1"/>
              </a:solidFill>
              <a:latin typeface="Calibri"/>
              <a:ea typeface="Calibri"/>
              <a:cs typeface="Calibri"/>
              <a:sym typeface="Calibri"/>
            </a:endParaRPr>
          </a:p>
        </p:txBody>
      </p:sp>
      <p:pic>
        <p:nvPicPr>
          <p:cNvPr id="506" name="Google Shape;506;g24575d582d0_0_257"/>
          <p:cNvPicPr preferRelativeResize="0"/>
          <p:nvPr/>
        </p:nvPicPr>
        <p:blipFill>
          <a:blip r:embed="rId4">
            <a:alphaModFix/>
          </a:blip>
          <a:stretch>
            <a:fillRect/>
          </a:stretch>
        </p:blipFill>
        <p:spPr>
          <a:xfrm>
            <a:off x="5699300" y="4220775"/>
            <a:ext cx="3334226" cy="2500675"/>
          </a:xfrm>
          <a:prstGeom prst="rect">
            <a:avLst/>
          </a:prstGeom>
          <a:noFill/>
          <a:ln>
            <a:noFill/>
          </a:ln>
        </p:spPr>
      </p:pic>
      <p:sp>
        <p:nvSpPr>
          <p:cNvPr id="507" name="Google Shape;507;g24575d582d0_0_257"/>
          <p:cNvSpPr txBox="1"/>
          <p:nvPr/>
        </p:nvSpPr>
        <p:spPr>
          <a:xfrm>
            <a:off x="5606475" y="3882475"/>
            <a:ext cx="36723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chemeClr val="lt1"/>
                </a:solidFill>
                <a:latin typeface="Calibri"/>
                <a:ea typeface="Calibri"/>
                <a:cs typeface="Calibri"/>
                <a:sym typeface="Calibri"/>
              </a:rPr>
              <a:t>Relationship with estimated recruitment:</a:t>
            </a:r>
            <a:endParaRPr sz="1600">
              <a:solidFill>
                <a:schemeClr val="lt1"/>
              </a:solidFill>
              <a:latin typeface="Calibri"/>
              <a:ea typeface="Calibri"/>
              <a:cs typeface="Calibri"/>
              <a:sym typeface="Calibri"/>
            </a:endParaRPr>
          </a:p>
        </p:txBody>
      </p:sp>
      <p:sp>
        <p:nvSpPr>
          <p:cNvPr id="508" name="Google Shape;508;g24575d582d0_0_257"/>
          <p:cNvSpPr txBox="1"/>
          <p:nvPr/>
        </p:nvSpPr>
        <p:spPr>
          <a:xfrm>
            <a:off x="7359275" y="5974600"/>
            <a:ext cx="173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Calibri"/>
                <a:ea typeface="Calibri"/>
                <a:cs typeface="Calibri"/>
                <a:sym typeface="Calibri"/>
              </a:rPr>
              <a:t>Bayes R</a:t>
            </a:r>
            <a:r>
              <a:rPr lang="en-US" sz="1500" baseline="30000">
                <a:solidFill>
                  <a:schemeClr val="dk1"/>
                </a:solidFill>
                <a:latin typeface="Calibri"/>
                <a:ea typeface="Calibri"/>
                <a:cs typeface="Calibri"/>
                <a:sym typeface="Calibri"/>
              </a:rPr>
              <a:t>2</a:t>
            </a:r>
            <a:r>
              <a:rPr lang="en-US" sz="1500">
                <a:solidFill>
                  <a:schemeClr val="dk1"/>
                </a:solidFill>
                <a:latin typeface="Calibri"/>
                <a:ea typeface="Calibri"/>
                <a:cs typeface="Calibri"/>
                <a:sym typeface="Calibri"/>
              </a:rPr>
              <a:t> = 0.28 </a:t>
            </a:r>
            <a:endParaRPr sz="1300"/>
          </a:p>
        </p:txBody>
      </p:sp>
      <p:pic>
        <p:nvPicPr>
          <p:cNvPr id="509" name="Google Shape;509;g24575d582d0_0_257"/>
          <p:cNvPicPr preferRelativeResize="0"/>
          <p:nvPr/>
        </p:nvPicPr>
        <p:blipFill>
          <a:blip r:embed="rId5">
            <a:alphaModFix/>
          </a:blip>
          <a:stretch>
            <a:fillRect/>
          </a:stretch>
        </p:blipFill>
        <p:spPr>
          <a:xfrm>
            <a:off x="6962450" y="74900"/>
            <a:ext cx="2057400" cy="1545661"/>
          </a:xfrm>
          <a:prstGeom prst="rect">
            <a:avLst/>
          </a:prstGeom>
          <a:noFill/>
          <a:ln>
            <a:noFill/>
          </a:ln>
        </p:spPr>
      </p:pic>
      <p:sp>
        <p:nvSpPr>
          <p:cNvPr id="510" name="Google Shape;510;g24575d582d0_0_257"/>
          <p:cNvSpPr txBox="1"/>
          <p:nvPr/>
        </p:nvSpPr>
        <p:spPr>
          <a:xfrm>
            <a:off x="7984425" y="893500"/>
            <a:ext cx="12651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chemeClr val="dk1"/>
                </a:solidFill>
                <a:latin typeface="Calibri"/>
                <a:ea typeface="Calibri"/>
                <a:cs typeface="Calibri"/>
                <a:sym typeface="Calibri"/>
              </a:rPr>
              <a:t>n = 14 bays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a:solidFill>
                  <a:schemeClr val="dk1"/>
                </a:solidFill>
                <a:latin typeface="Calibri"/>
                <a:ea typeface="Calibri"/>
                <a:cs typeface="Calibri"/>
                <a:sym typeface="Calibri"/>
              </a:rPr>
              <a:t>n = 126 sets</a:t>
            </a:r>
            <a:endParaRPr>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4575d582d0_0_275"/>
          <p:cNvSpPr txBox="1"/>
          <p:nvPr/>
        </p:nvSpPr>
        <p:spPr>
          <a:xfrm>
            <a:off x="342900" y="200026"/>
            <a:ext cx="8458200" cy="662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a:solidFill>
                  <a:srgbClr val="FFD966"/>
                </a:solidFill>
                <a:latin typeface="Calibri"/>
                <a:ea typeface="Calibri"/>
                <a:cs typeface="Calibri"/>
                <a:sym typeface="Calibri"/>
              </a:rPr>
              <a:t>Beach Seine: </a:t>
            </a:r>
            <a:r>
              <a:rPr lang="en-US" sz="2800" b="1" i="0" u="none" strike="noStrike" cap="none">
                <a:solidFill>
                  <a:srgbClr val="FFD966"/>
                </a:solidFill>
                <a:latin typeface="Calibri"/>
                <a:ea typeface="Calibri"/>
                <a:cs typeface="Calibri"/>
                <a:sym typeface="Calibri"/>
              </a:rPr>
              <a:t>Age-0 P</a:t>
            </a:r>
            <a:r>
              <a:rPr lang="en-US" sz="2800" b="1">
                <a:solidFill>
                  <a:srgbClr val="FFD966"/>
                </a:solidFill>
                <a:latin typeface="Calibri"/>
                <a:ea typeface="Calibri"/>
                <a:cs typeface="Calibri"/>
                <a:sym typeface="Calibri"/>
              </a:rPr>
              <a:t>ollock</a:t>
            </a:r>
            <a:endParaRPr sz="2800" b="1" i="0" u="none" strike="noStrike" cap="none">
              <a:solidFill>
                <a:srgbClr val="FFD966"/>
              </a:solidFill>
              <a:latin typeface="Calibri"/>
              <a:ea typeface="Calibri"/>
              <a:cs typeface="Calibri"/>
              <a:sym typeface="Calibri"/>
            </a:endParaRPr>
          </a:p>
        </p:txBody>
      </p:sp>
      <p:sp>
        <p:nvSpPr>
          <p:cNvPr id="517" name="Google Shape;517;g24575d582d0_0_275"/>
          <p:cNvSpPr txBox="1"/>
          <p:nvPr/>
        </p:nvSpPr>
        <p:spPr>
          <a:xfrm>
            <a:off x="5610225" y="1879500"/>
            <a:ext cx="3512400" cy="17196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600"/>
              </a:spcBef>
              <a:spcAft>
                <a:spcPts val="0"/>
              </a:spcAft>
              <a:buNone/>
            </a:pPr>
            <a:endParaRPr sz="1400" b="0" i="0" u="none" strike="noStrike" cap="none">
              <a:solidFill>
                <a:srgbClr val="000000"/>
              </a:solidFill>
              <a:latin typeface="Arial"/>
              <a:ea typeface="Arial"/>
              <a:cs typeface="Arial"/>
              <a:sym typeface="Arial"/>
            </a:endParaRPr>
          </a:p>
          <a:p>
            <a:pPr marL="342900" lvl="0" indent="-342900" algn="l" rtl="0">
              <a:spcBef>
                <a:spcPts val="0"/>
              </a:spcBef>
              <a:spcAft>
                <a:spcPts val="0"/>
              </a:spcAft>
              <a:buClr>
                <a:schemeClr val="lt1"/>
              </a:buClr>
              <a:buSzPts val="2400"/>
              <a:buChar char="•"/>
            </a:pPr>
            <a:r>
              <a:rPr lang="en-US" sz="1800">
                <a:solidFill>
                  <a:schemeClr val="lt1"/>
                </a:solidFill>
                <a:latin typeface="Calibri"/>
                <a:ea typeface="Calibri"/>
                <a:cs typeface="Calibri"/>
                <a:sym typeface="Calibri"/>
              </a:rPr>
              <a:t>Survey has captured strong year-classes of pollock.</a:t>
            </a:r>
            <a:endParaRPr>
              <a:solidFill>
                <a:schemeClr val="dk1"/>
              </a:solidFill>
            </a:endParaRPr>
          </a:p>
          <a:p>
            <a:pPr marL="342900" lvl="0" indent="-342900" algn="l" rtl="0">
              <a:spcBef>
                <a:spcPts val="0"/>
              </a:spcBef>
              <a:spcAft>
                <a:spcPts val="0"/>
              </a:spcAft>
              <a:buClr>
                <a:schemeClr val="lt1"/>
              </a:buClr>
              <a:buSzPts val="2400"/>
              <a:buChar char="•"/>
            </a:pPr>
            <a:r>
              <a:rPr lang="en-US" sz="1800">
                <a:solidFill>
                  <a:schemeClr val="lt1"/>
                </a:solidFill>
                <a:latin typeface="Calibri"/>
                <a:ea typeface="Calibri"/>
                <a:cs typeface="Calibri"/>
                <a:sym typeface="Calibri"/>
              </a:rPr>
              <a:t>Greater uncertainty than cod seine results</a:t>
            </a:r>
            <a:endParaRPr sz="1800" u="sng">
              <a:solidFill>
                <a:srgbClr val="FFD966"/>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endParaRPr sz="1800" u="sng">
              <a:solidFill>
                <a:srgbClr val="FFD966"/>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r>
              <a:rPr lang="en-US" sz="1800" b="0" i="0" u="sng" strike="noStrike" cap="none">
                <a:solidFill>
                  <a:srgbClr val="FFD966"/>
                </a:solidFill>
                <a:latin typeface="Calibri"/>
                <a:ea typeface="Calibri"/>
                <a:cs typeface="Calibri"/>
                <a:sym typeface="Calibri"/>
              </a:rPr>
              <a:t>Take home</a:t>
            </a:r>
            <a:r>
              <a:rPr lang="en-US" sz="1800" b="0" i="0" u="none" strike="noStrike" cap="none">
                <a:solidFill>
                  <a:srgbClr val="FFD966"/>
                </a:solidFill>
                <a:latin typeface="Calibri"/>
                <a:ea typeface="Calibri"/>
                <a:cs typeface="Calibri"/>
                <a:sym typeface="Calibri"/>
              </a:rPr>
              <a:t>:</a:t>
            </a:r>
            <a:r>
              <a:rPr lang="en-US" sz="1800" b="0" i="0" u="none" strike="noStrike" cap="none">
                <a:solidFill>
                  <a:schemeClr val="lt1"/>
                </a:solidFill>
                <a:latin typeface="Calibri"/>
                <a:ea typeface="Calibri"/>
                <a:cs typeface="Calibri"/>
                <a:sym typeface="Calibri"/>
              </a:rPr>
              <a:t> 202</a:t>
            </a:r>
            <a:r>
              <a:rPr lang="en-US" sz="1800">
                <a:solidFill>
                  <a:schemeClr val="lt1"/>
                </a:solidFill>
                <a:latin typeface="Calibri"/>
                <a:ea typeface="Calibri"/>
                <a:cs typeface="Calibri"/>
                <a:sym typeface="Calibri"/>
              </a:rPr>
              <a:t>3</a:t>
            </a:r>
            <a:r>
              <a:rPr lang="en-US" sz="1800" b="0" i="0" u="none" strike="noStrike" cap="none">
                <a:solidFill>
                  <a:schemeClr val="lt1"/>
                </a:solidFill>
                <a:latin typeface="Calibri"/>
                <a:ea typeface="Calibri"/>
                <a:cs typeface="Calibri"/>
                <a:sym typeface="Calibri"/>
              </a:rPr>
              <a:t> Age-0 </a:t>
            </a:r>
            <a:r>
              <a:rPr lang="en-US" sz="1800">
                <a:solidFill>
                  <a:schemeClr val="lt1"/>
                </a:solidFill>
                <a:latin typeface="Calibri"/>
                <a:ea typeface="Calibri"/>
                <a:cs typeface="Calibri"/>
                <a:sym typeface="Calibri"/>
              </a:rPr>
              <a:t>pollock abundance below long-term </a:t>
            </a:r>
            <a:r>
              <a:rPr lang="en-US" sz="1800" i="1">
                <a:solidFill>
                  <a:schemeClr val="lt1"/>
                </a:solidFill>
                <a:latin typeface="Calibri"/>
                <a:ea typeface="Calibri"/>
                <a:cs typeface="Calibri"/>
                <a:sym typeface="Calibri"/>
              </a:rPr>
              <a:t>log</a:t>
            </a:r>
            <a:r>
              <a:rPr lang="en-US" sz="1800">
                <a:solidFill>
                  <a:schemeClr val="lt1"/>
                </a:solidFill>
                <a:latin typeface="Calibri"/>
                <a:ea typeface="Calibri"/>
                <a:cs typeface="Calibri"/>
                <a:sym typeface="Calibri"/>
              </a:rPr>
              <a:t> mean, but higher than heat-wave years.</a:t>
            </a: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FFFF00"/>
              </a:solidFill>
              <a:latin typeface="Calibri"/>
              <a:ea typeface="Calibri"/>
              <a:cs typeface="Calibri"/>
              <a:sym typeface="Calibri"/>
            </a:endParaRPr>
          </a:p>
        </p:txBody>
      </p:sp>
      <p:sp>
        <p:nvSpPr>
          <p:cNvPr id="518" name="Google Shape;518;g24575d582d0_0_275"/>
          <p:cNvSpPr txBox="1"/>
          <p:nvPr/>
        </p:nvSpPr>
        <p:spPr>
          <a:xfrm>
            <a:off x="67574" y="6488675"/>
            <a:ext cx="5279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BBD6EE"/>
                </a:solidFill>
                <a:latin typeface="Calibri"/>
                <a:ea typeface="Calibri"/>
                <a:cs typeface="Calibri"/>
                <a:sym typeface="Calibri"/>
              </a:rPr>
              <a:t>Contact: Ben Laurel, Mike Litzow, Alisa Abookire</a:t>
            </a:r>
            <a:endParaRPr sz="1600" b="0" i="0" u="none" strike="noStrike" cap="none">
              <a:solidFill>
                <a:srgbClr val="BBD6EE"/>
              </a:solidFill>
              <a:latin typeface="Calibri"/>
              <a:ea typeface="Calibri"/>
              <a:cs typeface="Calibri"/>
              <a:sym typeface="Calibri"/>
            </a:endParaRPr>
          </a:p>
        </p:txBody>
      </p:sp>
      <p:sp>
        <p:nvSpPr>
          <p:cNvPr id="519" name="Google Shape;519;g24575d582d0_0_27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
        <p:nvSpPr>
          <p:cNvPr id="520" name="Google Shape;520;g24575d582d0_0_275"/>
          <p:cNvSpPr/>
          <p:nvPr/>
        </p:nvSpPr>
        <p:spPr>
          <a:xfrm>
            <a:off x="67566" y="6198248"/>
            <a:ext cx="4094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1" u="none" strike="noStrike" cap="none">
                <a:solidFill>
                  <a:srgbClr val="BBD6EE"/>
                </a:solidFill>
                <a:latin typeface="Arial"/>
                <a:ea typeface="Arial"/>
                <a:cs typeface="Arial"/>
                <a:sym typeface="Arial"/>
              </a:rPr>
              <a:t>github.com/mikelitzow/seine-data</a:t>
            </a:r>
            <a:endParaRPr sz="1200" b="0" i="1" u="none" strike="noStrike" cap="none">
              <a:solidFill>
                <a:srgbClr val="BBD6E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200" b="0" i="1" u="none" strike="noStrike" cap="none">
              <a:solidFill>
                <a:srgbClr val="BBD6EE"/>
              </a:solidFill>
              <a:latin typeface="Arial"/>
              <a:ea typeface="Arial"/>
              <a:cs typeface="Arial"/>
              <a:sym typeface="Arial"/>
            </a:endParaRPr>
          </a:p>
        </p:txBody>
      </p:sp>
      <p:cxnSp>
        <p:nvCxnSpPr>
          <p:cNvPr id="521" name="Google Shape;521;g24575d582d0_0_275"/>
          <p:cNvCxnSpPr/>
          <p:nvPr/>
        </p:nvCxnSpPr>
        <p:spPr>
          <a:xfrm rot="10800000" flipH="1">
            <a:off x="0" y="832425"/>
            <a:ext cx="9154200" cy="30600"/>
          </a:xfrm>
          <a:prstGeom prst="straightConnector1">
            <a:avLst/>
          </a:prstGeom>
          <a:noFill/>
          <a:ln w="28575" cap="flat" cmpd="sng">
            <a:solidFill>
              <a:schemeClr val="accent5"/>
            </a:solidFill>
            <a:prstDash val="solid"/>
            <a:round/>
            <a:headEnd type="none" w="sm" len="sm"/>
            <a:tailEnd type="none" w="sm" len="sm"/>
          </a:ln>
        </p:spPr>
      </p:cxnSp>
      <p:sp>
        <p:nvSpPr>
          <p:cNvPr id="522" name="Google Shape;522;g24575d582d0_0_275"/>
          <p:cNvSpPr txBox="1"/>
          <p:nvPr/>
        </p:nvSpPr>
        <p:spPr>
          <a:xfrm>
            <a:off x="67575" y="5140275"/>
            <a:ext cx="52080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chemeClr val="lt1"/>
                </a:solidFill>
                <a:latin typeface="Calibri"/>
                <a:ea typeface="Calibri"/>
                <a:cs typeface="Calibri"/>
                <a:sym typeface="Calibri"/>
              </a:rPr>
              <a:t>Posterior means with 95% credible intervals from zero-inflated negative binomial model controlling for spatial and seasonal sampling variability among years.</a:t>
            </a:r>
            <a:endParaRPr>
              <a:solidFill>
                <a:schemeClr val="lt1"/>
              </a:solidFill>
              <a:latin typeface="Calibri"/>
              <a:ea typeface="Calibri"/>
              <a:cs typeface="Calibri"/>
              <a:sym typeface="Calibri"/>
            </a:endParaRPr>
          </a:p>
        </p:txBody>
      </p:sp>
      <p:pic>
        <p:nvPicPr>
          <p:cNvPr id="523" name="Google Shape;523;g24575d582d0_0_275"/>
          <p:cNvPicPr preferRelativeResize="0"/>
          <p:nvPr/>
        </p:nvPicPr>
        <p:blipFill>
          <a:blip r:embed="rId3">
            <a:alphaModFix/>
          </a:blip>
          <a:stretch>
            <a:fillRect/>
          </a:stretch>
        </p:blipFill>
        <p:spPr>
          <a:xfrm>
            <a:off x="6976125" y="74889"/>
            <a:ext cx="2057400" cy="1545661"/>
          </a:xfrm>
          <a:prstGeom prst="rect">
            <a:avLst/>
          </a:prstGeom>
          <a:noFill/>
          <a:ln>
            <a:noFill/>
          </a:ln>
        </p:spPr>
      </p:pic>
      <p:sp>
        <p:nvSpPr>
          <p:cNvPr id="524" name="Google Shape;524;g24575d582d0_0_275"/>
          <p:cNvSpPr txBox="1"/>
          <p:nvPr/>
        </p:nvSpPr>
        <p:spPr>
          <a:xfrm>
            <a:off x="7184275" y="47625"/>
            <a:ext cx="17349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a:solidFill>
                  <a:schemeClr val="dk1"/>
                </a:solidFill>
                <a:latin typeface="Calibri"/>
                <a:ea typeface="Calibri"/>
                <a:cs typeface="Calibri"/>
                <a:sym typeface="Calibri"/>
              </a:rPr>
              <a:t>n = 6 bays with high pollock abundance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a:solidFill>
                  <a:schemeClr val="dk1"/>
                </a:solidFill>
                <a:latin typeface="Calibri"/>
                <a:ea typeface="Calibri"/>
                <a:cs typeface="Calibri"/>
                <a:sym typeface="Calibri"/>
              </a:rPr>
              <a:t>n = 87 sets</a:t>
            </a:r>
            <a:endParaRPr>
              <a:solidFill>
                <a:schemeClr val="dk1"/>
              </a:solidFill>
              <a:latin typeface="Calibri"/>
              <a:ea typeface="Calibri"/>
              <a:cs typeface="Calibri"/>
              <a:sym typeface="Calibri"/>
            </a:endParaRPr>
          </a:p>
        </p:txBody>
      </p:sp>
      <p:pic>
        <p:nvPicPr>
          <p:cNvPr id="525" name="Google Shape;525;g24575d582d0_0_275"/>
          <p:cNvPicPr preferRelativeResize="0"/>
          <p:nvPr/>
        </p:nvPicPr>
        <p:blipFill>
          <a:blip r:embed="rId4">
            <a:alphaModFix/>
          </a:blip>
          <a:stretch>
            <a:fillRect/>
          </a:stretch>
        </p:blipFill>
        <p:spPr>
          <a:xfrm>
            <a:off x="186450" y="1518625"/>
            <a:ext cx="5089126" cy="3396180"/>
          </a:xfrm>
          <a:prstGeom prst="rect">
            <a:avLst/>
          </a:prstGeom>
          <a:noFill/>
          <a:ln>
            <a:noFill/>
          </a:ln>
        </p:spPr>
      </p:pic>
      <p:pic>
        <p:nvPicPr>
          <p:cNvPr id="526" name="Google Shape;526;g24575d582d0_0_275"/>
          <p:cNvPicPr preferRelativeResize="0"/>
          <p:nvPr/>
        </p:nvPicPr>
        <p:blipFill>
          <a:blip r:embed="rId5">
            <a:alphaModFix/>
          </a:blip>
          <a:stretch>
            <a:fillRect/>
          </a:stretch>
        </p:blipFill>
        <p:spPr>
          <a:xfrm>
            <a:off x="5970738" y="5260294"/>
            <a:ext cx="2484325" cy="1096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1"/>
          <p:cNvSpPr txBox="1">
            <a:spLocks noGrp="1"/>
          </p:cNvSpPr>
          <p:nvPr>
            <p:ph type="title"/>
          </p:nvPr>
        </p:nvSpPr>
        <p:spPr>
          <a:xfrm>
            <a:off x="338191" y="97363"/>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3CCCC"/>
              </a:buClr>
              <a:buSzPts val="4400"/>
              <a:buFont typeface="Calibri"/>
              <a:buNone/>
            </a:pPr>
            <a:r>
              <a:rPr lang="en-US">
                <a:solidFill>
                  <a:srgbClr val="FFD966"/>
                </a:solidFill>
              </a:rPr>
              <a:t>Gulf of Alaska summary</a:t>
            </a:r>
            <a:endParaRPr>
              <a:solidFill>
                <a:srgbClr val="FFD966"/>
              </a:solidFill>
            </a:endParaRPr>
          </a:p>
        </p:txBody>
      </p:sp>
      <p:sp>
        <p:nvSpPr>
          <p:cNvPr id="533" name="Google Shape;533;p21"/>
          <p:cNvSpPr txBox="1">
            <a:spLocks noGrp="1"/>
          </p:cNvSpPr>
          <p:nvPr>
            <p:ph type="body" idx="1"/>
          </p:nvPr>
        </p:nvSpPr>
        <p:spPr>
          <a:xfrm>
            <a:off x="383550" y="1894600"/>
            <a:ext cx="8644800" cy="397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20"/>
              <a:buNone/>
            </a:pPr>
            <a:endParaRPr sz="2220"/>
          </a:p>
          <a:p>
            <a:pPr marL="0" lvl="0" indent="0" algn="l" rtl="0">
              <a:lnSpc>
                <a:spcPct val="90000"/>
              </a:lnSpc>
              <a:spcBef>
                <a:spcPts val="1000"/>
              </a:spcBef>
              <a:spcAft>
                <a:spcPts val="0"/>
              </a:spcAft>
              <a:buClr>
                <a:schemeClr val="lt1"/>
              </a:buClr>
              <a:buSzPts val="2220"/>
              <a:buNone/>
            </a:pPr>
            <a:endParaRPr sz="2220">
              <a:solidFill>
                <a:srgbClr val="FFD966"/>
              </a:solidFill>
            </a:endParaRPr>
          </a:p>
          <a:p>
            <a:pPr marL="0" lvl="0" indent="0" algn="l" rtl="0">
              <a:lnSpc>
                <a:spcPct val="90000"/>
              </a:lnSpc>
              <a:spcBef>
                <a:spcPts val="1000"/>
              </a:spcBef>
              <a:spcAft>
                <a:spcPts val="0"/>
              </a:spcAft>
              <a:buClr>
                <a:schemeClr val="lt1"/>
              </a:buClr>
              <a:buSzPts val="2220"/>
              <a:buNone/>
            </a:pPr>
            <a:endParaRPr sz="2220">
              <a:solidFill>
                <a:schemeClr val="lt1"/>
              </a:solidFill>
            </a:endParaRPr>
          </a:p>
        </p:txBody>
      </p:sp>
      <p:pic>
        <p:nvPicPr>
          <p:cNvPr id="534" name="Google Shape;534;p21"/>
          <p:cNvPicPr preferRelativeResize="0"/>
          <p:nvPr/>
        </p:nvPicPr>
        <p:blipFill rotWithShape="1">
          <a:blip r:embed="rId3">
            <a:alphaModFix/>
          </a:blip>
          <a:srcRect/>
          <a:stretch/>
        </p:blipFill>
        <p:spPr>
          <a:xfrm>
            <a:off x="6964016" y="97386"/>
            <a:ext cx="1845609" cy="1556564"/>
          </a:xfrm>
          <a:prstGeom prst="rect">
            <a:avLst/>
          </a:prstGeom>
          <a:noFill/>
          <a:ln>
            <a:noFill/>
          </a:ln>
        </p:spPr>
      </p:pic>
      <p:sp>
        <p:nvSpPr>
          <p:cNvPr id="535" name="Google Shape;535;p2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
        <p:nvSpPr>
          <p:cNvPr id="536" name="Google Shape;536;p21"/>
          <p:cNvSpPr txBox="1"/>
          <p:nvPr/>
        </p:nvSpPr>
        <p:spPr>
          <a:xfrm>
            <a:off x="383550" y="1237223"/>
            <a:ext cx="8644800" cy="499867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1800"/>
              <a:buFont typeface="Arial"/>
              <a:buNone/>
            </a:pPr>
            <a:r>
              <a:rPr lang="en-US" sz="2800" b="0" i="0" u="none" strike="noStrike" cap="none">
                <a:solidFill>
                  <a:srgbClr val="9CC2E5"/>
                </a:solidFill>
                <a:latin typeface="Calibri"/>
                <a:ea typeface="Calibri"/>
                <a:cs typeface="Calibri"/>
                <a:sym typeface="Calibri"/>
              </a:rPr>
              <a:t>Zooplankton</a:t>
            </a:r>
            <a:endParaRPr sz="1400" b="0" i="0" u="none" strike="noStrike" cap="none">
              <a:solidFill>
                <a:srgbClr val="000000"/>
              </a:solidFill>
              <a:latin typeface="Arial"/>
              <a:ea typeface="Arial"/>
              <a:cs typeface="Arial"/>
              <a:sym typeface="Arial"/>
            </a:endParaRPr>
          </a:p>
          <a:p>
            <a:pPr marL="457200" lvl="0" indent="-342900" algn="l" rtl="0">
              <a:lnSpc>
                <a:spcPct val="90000"/>
              </a:lnSpc>
              <a:spcBef>
                <a:spcPts val="1000"/>
              </a:spcBef>
              <a:spcAft>
                <a:spcPts val="0"/>
              </a:spcAft>
              <a:buClr>
                <a:schemeClr val="lt1"/>
              </a:buClr>
              <a:buSzPts val="1800"/>
              <a:buChar char="•"/>
            </a:pPr>
            <a:r>
              <a:rPr lang="en-US" sz="2200">
                <a:solidFill>
                  <a:schemeClr val="lt1"/>
                </a:solidFill>
                <a:latin typeface="Calibri"/>
                <a:ea typeface="Calibri"/>
                <a:cs typeface="Calibri"/>
                <a:sym typeface="Calibri"/>
              </a:rPr>
              <a:t>Large copepods moderately abundant at end of summer. Small copepod abundance low in both EGOA and WGOA.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1800"/>
              <a:buFont typeface="Arial"/>
              <a:buNone/>
            </a:pPr>
            <a:r>
              <a:rPr lang="en-US" sz="2800" b="0" i="0" u="none" strike="noStrike" cap="none">
                <a:solidFill>
                  <a:srgbClr val="9CC2E5"/>
                </a:solidFill>
                <a:latin typeface="Calibri"/>
                <a:ea typeface="Calibri"/>
                <a:cs typeface="Calibri"/>
                <a:sym typeface="Calibri"/>
              </a:rPr>
              <a:t>Juvenile Fish</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lt1"/>
              </a:buClr>
              <a:buSzPts val="1800"/>
              <a:buFont typeface="Arial"/>
              <a:buChar char="•"/>
            </a:pPr>
            <a:r>
              <a:rPr lang="en-US" sz="2200" b="0" i="0" u="none" strike="noStrike" cap="none">
                <a:solidFill>
                  <a:schemeClr val="lt1"/>
                </a:solidFill>
                <a:latin typeface="Calibri"/>
                <a:ea typeface="Calibri"/>
                <a:cs typeface="Calibri"/>
                <a:sym typeface="Calibri"/>
              </a:rPr>
              <a:t>Gadids: </a:t>
            </a:r>
            <a:r>
              <a:rPr lang="en-US" sz="2200">
                <a:solidFill>
                  <a:schemeClr val="lt1"/>
                </a:solidFill>
                <a:latin typeface="Calibri"/>
                <a:ea typeface="Calibri"/>
                <a:cs typeface="Calibri"/>
                <a:sym typeface="Calibri"/>
              </a:rPr>
              <a:t>Few larval and age-0 pollock suggest weak 2023 year class. Pacific cod slightly more abundant, but unlikely to be a strong year class.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lt1"/>
              </a:buClr>
              <a:buSzPts val="1800"/>
              <a:buFont typeface="Arial"/>
              <a:buChar char="•"/>
            </a:pPr>
            <a:r>
              <a:rPr lang="en-US" sz="2200">
                <a:solidFill>
                  <a:schemeClr val="lt1"/>
                </a:solidFill>
                <a:latin typeface="Calibri"/>
                <a:ea typeface="Calibri"/>
                <a:cs typeface="Calibri"/>
                <a:sym typeface="Calibri"/>
              </a:rPr>
              <a:t>Forage fish: Relatively few capelin, eulachon, larval sand lance.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2220"/>
              <a:buFont typeface="Arial"/>
              <a:buNone/>
            </a:pPr>
            <a:r>
              <a:rPr lang="en-US" sz="2800" b="0" i="0" u="none" strike="noStrike" cap="none">
                <a:solidFill>
                  <a:srgbClr val="9CC2E5"/>
                </a:solidFill>
                <a:latin typeface="Calibri"/>
                <a:ea typeface="Calibri"/>
                <a:cs typeface="Calibri"/>
                <a:sym typeface="Calibri"/>
              </a:rPr>
              <a:t>Fish Size and Condition</a:t>
            </a:r>
            <a:endParaRPr sz="1400" b="0" i="0" u="none" strike="noStrike" cap="none">
              <a:solidFill>
                <a:srgbClr val="000000"/>
              </a:solidFill>
              <a:latin typeface="Arial"/>
              <a:ea typeface="Arial"/>
              <a:cs typeface="Arial"/>
              <a:sym typeface="Arial"/>
            </a:endParaRPr>
          </a:p>
          <a:p>
            <a:pPr marL="457200" lvl="0" indent="-369570" algn="l" rtl="0">
              <a:lnSpc>
                <a:spcPct val="90000"/>
              </a:lnSpc>
              <a:spcBef>
                <a:spcPts val="1000"/>
              </a:spcBef>
              <a:spcAft>
                <a:spcPts val="0"/>
              </a:spcAft>
              <a:buClr>
                <a:schemeClr val="lt1"/>
              </a:buClr>
              <a:buSzPts val="2220"/>
              <a:buChar char="•"/>
            </a:pPr>
            <a:r>
              <a:rPr lang="en-US" sz="220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Sablefish: Age-0 size and growth typical of cold years</a:t>
            </a:r>
            <a:endParaRPr sz="2200">
              <a:solidFill>
                <a:schemeClr val="lt1"/>
              </a:solidFill>
              <a:latin typeface="Calibri"/>
              <a:ea typeface="Calibri"/>
              <a:cs typeface="Calibri"/>
              <a:sym typeface="Calibri"/>
            </a:endParaRPr>
          </a:p>
          <a:p>
            <a:pPr marL="342900" marR="0" lvl="0" indent="-342900" algn="l" rtl="0">
              <a:lnSpc>
                <a:spcPct val="90000"/>
              </a:lnSpc>
              <a:spcBef>
                <a:spcPts val="1000"/>
              </a:spcBef>
              <a:spcAft>
                <a:spcPts val="0"/>
              </a:spcAft>
              <a:buClr>
                <a:schemeClr val="lt1"/>
              </a:buClr>
              <a:buSzPts val="2220"/>
              <a:buFont typeface="Arial"/>
              <a:buChar char="•"/>
            </a:pPr>
            <a:r>
              <a:rPr lang="en-US" sz="2200">
                <a:solidFill>
                  <a:schemeClr val="lt1"/>
                </a:solidFill>
                <a:latin typeface="Calibri"/>
                <a:ea typeface="Calibri"/>
                <a:cs typeface="Calibri"/>
                <a:sym typeface="Calibri"/>
              </a:rPr>
              <a:t>Additional</a:t>
            </a:r>
            <a:r>
              <a:rPr lang="en-US" sz="2200" b="0" i="0" u="none" strike="noStrike" cap="none">
                <a:solidFill>
                  <a:schemeClr val="lt1"/>
                </a:solidFill>
                <a:latin typeface="Calibri"/>
                <a:ea typeface="Calibri"/>
                <a:cs typeface="Calibri"/>
                <a:sym typeface="Calibri"/>
              </a:rPr>
              <a:t> metrics forthcoming</a:t>
            </a:r>
            <a:r>
              <a:rPr lang="en-US" sz="2200">
                <a:solidFill>
                  <a:schemeClr val="lt1"/>
                </a:solidFill>
                <a:latin typeface="Calibri"/>
                <a:ea typeface="Calibri"/>
                <a:cs typeface="Calibri"/>
                <a:sym typeface="Calibri"/>
              </a:rPr>
              <a:t>. S</a:t>
            </a:r>
            <a:r>
              <a:rPr lang="en-US" sz="2200" b="0" i="0" u="none" strike="noStrike" cap="none">
                <a:solidFill>
                  <a:schemeClr val="lt1"/>
                </a:solidFill>
                <a:latin typeface="Calibri"/>
                <a:ea typeface="Calibri"/>
                <a:cs typeface="Calibri"/>
                <a:sym typeface="Calibri"/>
              </a:rPr>
              <a:t>tudies </a:t>
            </a:r>
            <a:r>
              <a:rPr lang="en-US" sz="2200">
                <a:solidFill>
                  <a:schemeClr val="lt1"/>
                </a:solidFill>
                <a:latin typeface="Calibri"/>
                <a:ea typeface="Calibri"/>
                <a:cs typeface="Calibri"/>
                <a:sym typeface="Calibri"/>
              </a:rPr>
              <a:t>underway to</a:t>
            </a:r>
            <a:r>
              <a:rPr lang="en-US" sz="2200" b="0" i="0" u="none" strike="noStrike" cap="none">
                <a:solidFill>
                  <a:schemeClr val="lt1"/>
                </a:solidFill>
                <a:latin typeface="Calibri"/>
                <a:ea typeface="Calibri"/>
                <a:cs typeface="Calibri"/>
                <a:sym typeface="Calibri"/>
              </a:rPr>
              <a:t> assess if larger fish have greater survival potential.</a:t>
            </a:r>
            <a:endParaRPr sz="2200" b="0" i="0" u="none" strike="noStrike" cap="non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2"/>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3" name="Google Shape;543;p22"/>
          <p:cNvSpPr txBox="1"/>
          <p:nvPr/>
        </p:nvSpPr>
        <p:spPr>
          <a:xfrm>
            <a:off x="0" y="3581400"/>
            <a:ext cx="8991600" cy="19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Highlighted projects</a:t>
            </a:r>
            <a:endParaRPr sz="1400" b="0" i="0" u="none" strike="noStrike" cap="none">
              <a:solidFill>
                <a:srgbClr val="FFD966"/>
              </a:solidFill>
              <a:latin typeface="Arial"/>
              <a:ea typeface="Arial"/>
              <a:cs typeface="Arial"/>
              <a:sym typeface="Arial"/>
            </a:endParaRPr>
          </a:p>
          <a:p>
            <a:pPr marL="457200" marR="0" lvl="0" indent="0" algn="l" rtl="0">
              <a:lnSpc>
                <a:spcPct val="150000"/>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544" name="Google Shape;544;p22"/>
          <p:cNvSpPr txBox="1"/>
          <p:nvPr/>
        </p:nvSpPr>
        <p:spPr>
          <a:xfrm>
            <a:off x="186021" y="6459075"/>
            <a:ext cx="6334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Contact : Ed Farley, </a:t>
            </a:r>
            <a:r>
              <a:rPr lang="en-US" sz="1600" b="1">
                <a:solidFill>
                  <a:schemeClr val="dk1"/>
                </a:solidFill>
                <a:latin typeface="Calibri"/>
                <a:ea typeface="Calibri"/>
                <a:cs typeface="Calibri"/>
                <a:sym typeface="Calibri"/>
              </a:rPr>
              <a:t>Julie Keister</a:t>
            </a:r>
            <a:r>
              <a:rPr lang="en-US" sz="1600" b="1" i="0" u="none" strike="noStrike" cap="none">
                <a:solidFill>
                  <a:schemeClr val="dk1"/>
                </a:solidFill>
                <a:latin typeface="Calibri"/>
                <a:ea typeface="Calibri"/>
                <a:cs typeface="Calibri"/>
                <a:sym typeface="Calibri"/>
              </a:rPr>
              <a:t>, Rob Suryan, Tom Hurst</a:t>
            </a:r>
            <a:endParaRPr sz="1600" b="1" i="0" u="none" strike="noStrike" cap="none">
              <a:solidFill>
                <a:schemeClr val="dk1"/>
              </a:solidFill>
              <a:latin typeface="Calibri"/>
              <a:ea typeface="Calibri"/>
              <a:cs typeface="Calibri"/>
              <a:sym typeface="Calibri"/>
            </a:endParaRPr>
          </a:p>
        </p:txBody>
      </p:sp>
      <p:sp>
        <p:nvSpPr>
          <p:cNvPr id="545" name="Google Shape;545;p2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27ef380171e_1_0"/>
          <p:cNvPicPr preferRelativeResize="0"/>
          <p:nvPr/>
        </p:nvPicPr>
        <p:blipFill>
          <a:blip r:embed="rId3">
            <a:alphaModFix/>
          </a:blip>
          <a:stretch>
            <a:fillRect/>
          </a:stretch>
        </p:blipFill>
        <p:spPr>
          <a:xfrm>
            <a:off x="6268372" y="661722"/>
            <a:ext cx="1873750" cy="1414975"/>
          </a:xfrm>
          <a:prstGeom prst="rect">
            <a:avLst/>
          </a:prstGeom>
          <a:noFill/>
          <a:ln>
            <a:noFill/>
          </a:ln>
        </p:spPr>
      </p:pic>
      <p:sp>
        <p:nvSpPr>
          <p:cNvPr id="552" name="Google Shape;552;g27ef380171e_1_0"/>
          <p:cNvSpPr txBox="1">
            <a:spLocks noGrp="1"/>
          </p:cNvSpPr>
          <p:nvPr>
            <p:ph type="title"/>
          </p:nvPr>
        </p:nvSpPr>
        <p:spPr>
          <a:xfrm>
            <a:off x="338191" y="97363"/>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3CCCC"/>
              </a:buClr>
              <a:buSzPts val="4400"/>
              <a:buFont typeface="Calibri"/>
              <a:buNone/>
            </a:pPr>
            <a:r>
              <a:rPr lang="en-US" sz="4100">
                <a:solidFill>
                  <a:srgbClr val="FFD966"/>
                </a:solidFill>
              </a:rPr>
              <a:t>Developing rapid phytoplankton assessment </a:t>
            </a:r>
            <a:endParaRPr sz="4100">
              <a:solidFill>
                <a:srgbClr val="FFD966"/>
              </a:solidFill>
            </a:endParaRPr>
          </a:p>
        </p:txBody>
      </p:sp>
      <p:sp>
        <p:nvSpPr>
          <p:cNvPr id="553" name="Google Shape;553;g27ef380171e_1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
        <p:nvSpPr>
          <p:cNvPr id="554" name="Google Shape;554;g27ef380171e_1_0"/>
          <p:cNvSpPr txBox="1"/>
          <p:nvPr/>
        </p:nvSpPr>
        <p:spPr>
          <a:xfrm>
            <a:off x="383550" y="1237225"/>
            <a:ext cx="5552100" cy="49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US" sz="2800">
                <a:solidFill>
                  <a:srgbClr val="9CC2E5"/>
                </a:solidFill>
                <a:latin typeface="Calibri"/>
                <a:ea typeface="Calibri"/>
                <a:cs typeface="Calibri"/>
                <a:sym typeface="Calibri"/>
              </a:rPr>
              <a:t>Indicator</a:t>
            </a:r>
            <a:endParaRPr sz="1400" b="0" i="0" u="none" strike="noStrike" cap="none">
              <a:solidFill>
                <a:srgbClr val="000000"/>
              </a:solidFill>
              <a:latin typeface="Arial"/>
              <a:ea typeface="Arial"/>
              <a:cs typeface="Arial"/>
              <a:sym typeface="Arial"/>
            </a:endParaRPr>
          </a:p>
          <a:p>
            <a:pPr marL="457200" marR="0" lvl="0" indent="-323850" algn="l" rtl="0">
              <a:lnSpc>
                <a:spcPct val="90000"/>
              </a:lnSpc>
              <a:spcBef>
                <a:spcPts val="1000"/>
              </a:spcBef>
              <a:spcAft>
                <a:spcPts val="0"/>
              </a:spcAft>
              <a:buClr>
                <a:schemeClr val="lt1"/>
              </a:buClr>
              <a:buSzPts val="1500"/>
              <a:buFont typeface="Calibri"/>
              <a:buChar char="●"/>
            </a:pPr>
            <a:r>
              <a:rPr lang="en-US" sz="2200" b="1">
                <a:solidFill>
                  <a:schemeClr val="lt1"/>
                </a:solidFill>
                <a:latin typeface="Calibri"/>
                <a:ea typeface="Calibri"/>
                <a:cs typeface="Calibri"/>
                <a:sym typeface="Calibri"/>
              </a:rPr>
              <a:t>Phytoplankton composition</a:t>
            </a:r>
            <a:r>
              <a:rPr lang="en-US" sz="2200">
                <a:solidFill>
                  <a:schemeClr val="lt1"/>
                </a:solidFill>
                <a:latin typeface="Calibri"/>
                <a:ea typeface="Calibri"/>
                <a:cs typeface="Calibri"/>
                <a:sym typeface="Calibri"/>
              </a:rPr>
              <a:t> as indicators for juvenile fish (prey of their prey).</a:t>
            </a:r>
            <a:endParaRPr sz="2200">
              <a:solidFill>
                <a:schemeClr val="lt1"/>
              </a:solidFill>
              <a:latin typeface="Calibri"/>
              <a:ea typeface="Calibri"/>
              <a:cs typeface="Calibri"/>
              <a:sym typeface="Calibri"/>
            </a:endParaRPr>
          </a:p>
          <a:p>
            <a:pPr marL="457200" marR="0" lvl="0" indent="-323850" algn="l" rtl="0">
              <a:lnSpc>
                <a:spcPct val="90000"/>
              </a:lnSpc>
              <a:spcBef>
                <a:spcPts val="0"/>
              </a:spcBef>
              <a:spcAft>
                <a:spcPts val="0"/>
              </a:spcAft>
              <a:buClr>
                <a:schemeClr val="lt1"/>
              </a:buClr>
              <a:buSzPts val="1500"/>
              <a:buFont typeface="Calibri"/>
              <a:buChar char="●"/>
            </a:pPr>
            <a:r>
              <a:rPr lang="en-US" sz="2200">
                <a:solidFill>
                  <a:schemeClr val="lt1"/>
                </a:solidFill>
                <a:latin typeface="Calibri"/>
                <a:ea typeface="Calibri"/>
                <a:cs typeface="Calibri"/>
                <a:sym typeface="Calibri"/>
              </a:rPr>
              <a:t>Phytoplankton lipid content varies with taxa &amp; environment.</a:t>
            </a:r>
            <a:endParaRPr sz="2200">
              <a:solidFill>
                <a:schemeClr val="lt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22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endParaRPr sz="22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800">
                <a:solidFill>
                  <a:srgbClr val="9CC2E5"/>
                </a:solidFill>
                <a:latin typeface="Calibri"/>
                <a:ea typeface="Calibri"/>
                <a:cs typeface="Calibri"/>
                <a:sym typeface="Calibri"/>
              </a:rPr>
              <a:t>Rapid assessment tool IFCB</a:t>
            </a:r>
            <a:endParaRPr sz="1400" b="0" i="0" u="none" strike="noStrike" cap="none">
              <a:solidFill>
                <a:srgbClr val="000000"/>
              </a:solidFill>
              <a:latin typeface="Arial"/>
              <a:ea typeface="Arial"/>
              <a:cs typeface="Arial"/>
              <a:sym typeface="Arial"/>
            </a:endParaRPr>
          </a:p>
          <a:p>
            <a:pPr marL="457200" marR="0" lvl="0" indent="-323850" algn="l" rtl="0">
              <a:lnSpc>
                <a:spcPct val="90000"/>
              </a:lnSpc>
              <a:spcBef>
                <a:spcPts val="1000"/>
              </a:spcBef>
              <a:spcAft>
                <a:spcPts val="0"/>
              </a:spcAft>
              <a:buClr>
                <a:schemeClr val="lt1"/>
              </a:buClr>
              <a:buSzPts val="1500"/>
              <a:buFont typeface="Calibri"/>
              <a:buChar char="●"/>
            </a:pPr>
            <a:r>
              <a:rPr lang="en-US" sz="2200">
                <a:solidFill>
                  <a:schemeClr val="lt1"/>
                </a:solidFill>
                <a:latin typeface="Calibri"/>
                <a:ea typeface="Calibri"/>
                <a:cs typeface="Calibri"/>
                <a:sym typeface="Calibri"/>
              </a:rPr>
              <a:t>IFCB plugs into flow through water system, takes photos of water, and analyses the phytoplankton community</a:t>
            </a:r>
            <a:r>
              <a:rPr lang="en-US" sz="220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t>
            </a:r>
            <a:endParaRPr sz="2200">
              <a:solidFill>
                <a:schemeClr val="lt1"/>
              </a:solidFill>
              <a:latin typeface="Calibri"/>
              <a:ea typeface="Calibri"/>
              <a:cs typeface="Calibri"/>
              <a:sym typeface="Calibri"/>
            </a:endParaRPr>
          </a:p>
          <a:p>
            <a:pPr marL="457200" marR="0" lvl="0" indent="-323850" algn="l" rtl="0">
              <a:lnSpc>
                <a:spcPct val="90000"/>
              </a:lnSpc>
              <a:spcBef>
                <a:spcPts val="0"/>
              </a:spcBef>
              <a:spcAft>
                <a:spcPts val="0"/>
              </a:spcAft>
              <a:buClr>
                <a:schemeClr val="lt1"/>
              </a:buClr>
              <a:buSzPts val="1500"/>
              <a:buFont typeface="Calibri"/>
              <a:buChar char="●"/>
            </a:pPr>
            <a:r>
              <a:rPr lang="en-US" sz="2200">
                <a:solidFill>
                  <a:schemeClr val="lt1"/>
                </a:solidFill>
                <a:latin typeface="Calibri"/>
                <a:ea typeface="Calibri"/>
                <a:cs typeface="Calibri"/>
                <a:sym typeface="Calibri"/>
              </a:rPr>
              <a:t>Developing artificial intelligence/machine learning to ID phytoplankton for batch processing of survey results.</a:t>
            </a:r>
            <a:endParaRPr sz="2200">
              <a:solidFill>
                <a:schemeClr val="lt1"/>
              </a:solidFill>
              <a:latin typeface="Calibri"/>
              <a:ea typeface="Calibri"/>
              <a:cs typeface="Calibri"/>
              <a:sym typeface="Calibri"/>
            </a:endParaRPr>
          </a:p>
        </p:txBody>
      </p:sp>
      <p:pic>
        <p:nvPicPr>
          <p:cNvPr id="555" name="Google Shape;555;g27ef380171e_1_0"/>
          <p:cNvPicPr preferRelativeResize="0"/>
          <p:nvPr/>
        </p:nvPicPr>
        <p:blipFill>
          <a:blip r:embed="rId4">
            <a:alphaModFix/>
          </a:blip>
          <a:stretch>
            <a:fillRect/>
          </a:stretch>
        </p:blipFill>
        <p:spPr>
          <a:xfrm>
            <a:off x="6078429" y="2530900"/>
            <a:ext cx="2669196" cy="3973199"/>
          </a:xfrm>
          <a:prstGeom prst="rect">
            <a:avLst/>
          </a:prstGeom>
          <a:noFill/>
          <a:ln>
            <a:noFill/>
          </a:ln>
        </p:spPr>
      </p:pic>
      <p:sp>
        <p:nvSpPr>
          <p:cNvPr id="556" name="Google Shape;556;g27ef380171e_1_0"/>
          <p:cNvSpPr txBox="1"/>
          <p:nvPr/>
        </p:nvSpPr>
        <p:spPr>
          <a:xfrm>
            <a:off x="6032850" y="2007700"/>
            <a:ext cx="2907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chemeClr val="lt1"/>
                </a:solidFill>
                <a:latin typeface="Calibri"/>
                <a:ea typeface="Calibri"/>
                <a:cs typeface="Calibri"/>
                <a:sym typeface="Calibri"/>
              </a:rPr>
              <a:t>Imaging Flow Cytobot</a:t>
            </a:r>
            <a:endParaRPr sz="2200" b="1">
              <a:solidFill>
                <a:schemeClr val="lt1"/>
              </a:solidFill>
              <a:latin typeface="Calibri"/>
              <a:ea typeface="Calibri"/>
              <a:cs typeface="Calibri"/>
              <a:sym typeface="Calibri"/>
            </a:endParaRPr>
          </a:p>
        </p:txBody>
      </p:sp>
      <p:sp>
        <p:nvSpPr>
          <p:cNvPr id="557" name="Google Shape;557;g27ef380171e_1_0"/>
          <p:cNvSpPr txBox="1"/>
          <p:nvPr/>
        </p:nvSpPr>
        <p:spPr>
          <a:xfrm>
            <a:off x="721900" y="6406825"/>
            <a:ext cx="57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Contact: </a:t>
            </a:r>
            <a:r>
              <a:rPr lang="en-US"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Jeanette.Gann@noaa.gov</a:t>
            </a:r>
            <a:r>
              <a:rPr lang="en-US">
                <a:solidFill>
                  <a:schemeClr val="lt1"/>
                </a:solidFill>
                <a:latin typeface="Calibri"/>
                <a:ea typeface="Calibri"/>
                <a:cs typeface="Calibri"/>
                <a:sym typeface="Calibri"/>
              </a:rPr>
              <a:t>  Phd Dissertation  </a:t>
            </a:r>
            <a:endParaRPr>
              <a:solidFill>
                <a:schemeClr val="lt1"/>
              </a:solidFill>
              <a:latin typeface="Calibri"/>
              <a:ea typeface="Calibri"/>
              <a:cs typeface="Calibri"/>
              <a:sym typeface="Calibri"/>
            </a:endParaRPr>
          </a:p>
        </p:txBody>
      </p:sp>
      <p:pic>
        <p:nvPicPr>
          <p:cNvPr id="558" name="Google Shape;558;g27ef380171e_1_0"/>
          <p:cNvPicPr preferRelativeResize="0"/>
          <p:nvPr/>
        </p:nvPicPr>
        <p:blipFill>
          <a:blip r:embed="rId6">
            <a:alphaModFix/>
          </a:blip>
          <a:stretch>
            <a:fillRect/>
          </a:stretch>
        </p:blipFill>
        <p:spPr>
          <a:xfrm>
            <a:off x="4299761" y="3064044"/>
            <a:ext cx="1166564" cy="882315"/>
          </a:xfrm>
          <a:prstGeom prst="rect">
            <a:avLst/>
          </a:prstGeom>
          <a:noFill/>
          <a:ln>
            <a:noFill/>
          </a:ln>
        </p:spPr>
      </p:pic>
      <p:pic>
        <p:nvPicPr>
          <p:cNvPr id="559" name="Google Shape;559;g27ef380171e_1_0"/>
          <p:cNvPicPr preferRelativeResize="0"/>
          <p:nvPr/>
        </p:nvPicPr>
        <p:blipFill>
          <a:blip r:embed="rId7">
            <a:alphaModFix/>
          </a:blip>
          <a:stretch>
            <a:fillRect/>
          </a:stretch>
        </p:blipFill>
        <p:spPr>
          <a:xfrm rot="-5400000">
            <a:off x="2098573" y="3257560"/>
            <a:ext cx="412311" cy="495284"/>
          </a:xfrm>
          <a:prstGeom prst="rect">
            <a:avLst/>
          </a:prstGeom>
          <a:noFill/>
          <a:ln>
            <a:noFill/>
          </a:ln>
        </p:spPr>
      </p:pic>
      <p:pic>
        <p:nvPicPr>
          <p:cNvPr id="560" name="Google Shape;560;g27ef380171e_1_0"/>
          <p:cNvPicPr preferRelativeResize="0"/>
          <p:nvPr/>
        </p:nvPicPr>
        <p:blipFill>
          <a:blip r:embed="rId8">
            <a:alphaModFix/>
          </a:blip>
          <a:stretch>
            <a:fillRect/>
          </a:stretch>
        </p:blipFill>
        <p:spPr>
          <a:xfrm>
            <a:off x="2552369" y="3064044"/>
            <a:ext cx="1231169" cy="882315"/>
          </a:xfrm>
          <a:prstGeom prst="rect">
            <a:avLst/>
          </a:prstGeom>
          <a:noFill/>
          <a:ln>
            <a:noFill/>
          </a:ln>
        </p:spPr>
      </p:pic>
      <p:pic>
        <p:nvPicPr>
          <p:cNvPr id="561" name="Google Shape;561;g27ef380171e_1_0"/>
          <p:cNvPicPr preferRelativeResize="0"/>
          <p:nvPr/>
        </p:nvPicPr>
        <p:blipFill>
          <a:blip r:embed="rId9">
            <a:alphaModFix/>
          </a:blip>
          <a:stretch>
            <a:fillRect/>
          </a:stretch>
        </p:blipFill>
        <p:spPr>
          <a:xfrm>
            <a:off x="721900" y="3055912"/>
            <a:ext cx="1231158" cy="898575"/>
          </a:xfrm>
          <a:prstGeom prst="rect">
            <a:avLst/>
          </a:prstGeom>
          <a:noFill/>
          <a:ln>
            <a:noFill/>
          </a:ln>
        </p:spPr>
      </p:pic>
      <p:pic>
        <p:nvPicPr>
          <p:cNvPr id="562" name="Google Shape;562;g27ef380171e_1_0"/>
          <p:cNvPicPr preferRelativeResize="0"/>
          <p:nvPr/>
        </p:nvPicPr>
        <p:blipFill>
          <a:blip r:embed="rId7">
            <a:alphaModFix/>
          </a:blip>
          <a:stretch>
            <a:fillRect/>
          </a:stretch>
        </p:blipFill>
        <p:spPr>
          <a:xfrm rot="-5400000">
            <a:off x="3845972" y="3257560"/>
            <a:ext cx="412311" cy="49528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7ef380171e_1_12"/>
          <p:cNvSpPr txBox="1">
            <a:spLocks noGrp="1"/>
          </p:cNvSpPr>
          <p:nvPr>
            <p:ph type="body" idx="2"/>
          </p:nvPr>
        </p:nvSpPr>
        <p:spPr>
          <a:xfrm>
            <a:off x="4629150" y="2147175"/>
            <a:ext cx="3886200" cy="39273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Phytoplankton </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community</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varies among three regimes.</a:t>
            </a:r>
            <a:endParaRPr sz="2200"/>
          </a:p>
        </p:txBody>
      </p:sp>
      <p:sp>
        <p:nvSpPr>
          <p:cNvPr id="569" name="Google Shape;569;g27ef380171e_1_12"/>
          <p:cNvSpPr txBox="1">
            <a:spLocks noGrp="1"/>
          </p:cNvSpPr>
          <p:nvPr>
            <p:ph type="title"/>
          </p:nvPr>
        </p:nvSpPr>
        <p:spPr>
          <a:xfrm>
            <a:off x="628650" y="365125"/>
            <a:ext cx="6634500" cy="1325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000" b="1">
                <a:solidFill>
                  <a:srgbClr val="FFD966"/>
                </a:solidFill>
                <a:latin typeface="Arial"/>
                <a:ea typeface="Arial"/>
                <a:cs typeface="Arial"/>
                <a:sym typeface="Arial"/>
              </a:rPr>
              <a:t>Changes in phytoplankton taxonomic composition with environmental regimes may reveal changes in available nutrition for young fish </a:t>
            </a:r>
            <a:endParaRPr sz="2000" b="1">
              <a:solidFill>
                <a:srgbClr val="FFD96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a:solidFill>
                  <a:srgbClr val="FFE59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Southern Bering Sea</a:t>
            </a:r>
            <a:endParaRPr sz="2000">
              <a:solidFill>
                <a:srgbClr val="FFE599"/>
              </a:solidFill>
            </a:endParaRPr>
          </a:p>
        </p:txBody>
      </p:sp>
      <p:sp>
        <p:nvSpPr>
          <p:cNvPr id="570" name="Google Shape;570;g27ef380171e_1_12"/>
          <p:cNvSpPr txBox="1">
            <a:spLocks noGrp="1"/>
          </p:cNvSpPr>
          <p:nvPr>
            <p:ph type="body" idx="1"/>
          </p:nvPr>
        </p:nvSpPr>
        <p:spPr>
          <a:xfrm>
            <a:off x="628650" y="2085175"/>
            <a:ext cx="3886200" cy="3927300"/>
          </a:xfrm>
          <a:prstGeom prst="rect">
            <a:avLst/>
          </a:prstGeom>
          <a:noFill/>
          <a:ln>
            <a:noFill/>
          </a:ln>
        </p:spPr>
        <p:txBody>
          <a:bodyPr spcFirstLastPara="1" wrap="square" lIns="91425" tIns="45700" rIns="91425" bIns="45700" anchor="t" anchorCtr="0">
            <a:noAutofit/>
          </a:bodyPr>
          <a:lstStyle/>
          <a:p>
            <a:pPr marL="342900" lvl="0" indent="-342900" algn="l" rtl="0">
              <a:spcBef>
                <a:spcPts val="1000"/>
              </a:spcBef>
              <a:spcAft>
                <a:spcPts val="0"/>
              </a:spcAft>
              <a:buClr>
                <a:schemeClr val="lt1"/>
              </a:buClr>
              <a:buSzPts val="1800"/>
              <a:buChar char="•"/>
            </a:pP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Three environmental regimes differ in temperature, salinity, nutrients (DIN), </a:t>
            </a:r>
            <a:r>
              <a:rPr lang="en-US" sz="2200"/>
              <a:t>and large phytoplankton biomass</a:t>
            </a:r>
            <a:endParaRPr sz="2220"/>
          </a:p>
          <a:p>
            <a:pPr marL="0" lvl="0" indent="0" algn="l" rtl="0">
              <a:lnSpc>
                <a:spcPct val="90000"/>
              </a:lnSpc>
              <a:spcBef>
                <a:spcPts val="1000"/>
              </a:spcBef>
              <a:spcAft>
                <a:spcPts val="0"/>
              </a:spcAft>
              <a:buClr>
                <a:schemeClr val="lt1"/>
              </a:buClr>
              <a:buSzPts val="2220"/>
              <a:buNone/>
            </a:pPr>
            <a:endParaRPr sz="2220">
              <a:solidFill>
                <a:srgbClr val="FFD966"/>
              </a:solidFill>
            </a:endParaRPr>
          </a:p>
          <a:p>
            <a:pPr marL="0" lvl="0" indent="0" algn="l" rtl="0">
              <a:lnSpc>
                <a:spcPct val="90000"/>
              </a:lnSpc>
              <a:spcBef>
                <a:spcPts val="1000"/>
              </a:spcBef>
              <a:spcAft>
                <a:spcPts val="0"/>
              </a:spcAft>
              <a:buClr>
                <a:schemeClr val="lt1"/>
              </a:buClr>
              <a:buSzPts val="2220"/>
              <a:buNone/>
            </a:pPr>
            <a:endParaRPr sz="2220">
              <a:solidFill>
                <a:schemeClr val="lt1"/>
              </a:solidFill>
            </a:endParaRPr>
          </a:p>
        </p:txBody>
      </p:sp>
      <p:sp>
        <p:nvSpPr>
          <p:cNvPr id="571" name="Google Shape;571;g27ef380171e_1_1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
        <p:nvSpPr>
          <p:cNvPr id="572" name="Google Shape;572;g27ef380171e_1_12"/>
          <p:cNvSpPr txBox="1"/>
          <p:nvPr/>
        </p:nvSpPr>
        <p:spPr>
          <a:xfrm>
            <a:off x="721900" y="6406825"/>
            <a:ext cx="57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Contact: </a:t>
            </a:r>
            <a:r>
              <a:rPr lang="en-US"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Jeanette.Gann@noaa.gov</a:t>
            </a:r>
            <a:r>
              <a:rPr lang="en-US">
                <a:solidFill>
                  <a:schemeClr val="lt1"/>
                </a:solidFill>
                <a:latin typeface="Calibri"/>
                <a:ea typeface="Calibri"/>
                <a:cs typeface="Calibri"/>
                <a:sym typeface="Calibri"/>
              </a:rPr>
              <a:t>  Phd Dissertation  </a:t>
            </a:r>
            <a:endParaRPr>
              <a:solidFill>
                <a:schemeClr val="lt1"/>
              </a:solidFill>
              <a:latin typeface="Calibri"/>
              <a:ea typeface="Calibri"/>
              <a:cs typeface="Calibri"/>
              <a:sym typeface="Calibri"/>
            </a:endParaRPr>
          </a:p>
        </p:txBody>
      </p:sp>
      <p:pic>
        <p:nvPicPr>
          <p:cNvPr id="573" name="Google Shape;573;g27ef380171e_1_12"/>
          <p:cNvPicPr preferRelativeResize="0"/>
          <p:nvPr/>
        </p:nvPicPr>
        <p:blipFill>
          <a:blip r:embed="rId4">
            <a:alphaModFix/>
          </a:blip>
          <a:stretch>
            <a:fillRect/>
          </a:stretch>
        </p:blipFill>
        <p:spPr>
          <a:xfrm>
            <a:off x="7185297" y="320497"/>
            <a:ext cx="1873750" cy="1414975"/>
          </a:xfrm>
          <a:prstGeom prst="rect">
            <a:avLst/>
          </a:prstGeom>
          <a:noFill/>
          <a:ln>
            <a:noFill/>
          </a:ln>
        </p:spPr>
      </p:pic>
      <p:pic>
        <p:nvPicPr>
          <p:cNvPr id="574" name="Google Shape;574;g27ef380171e_1_12"/>
          <p:cNvPicPr preferRelativeResize="0"/>
          <p:nvPr/>
        </p:nvPicPr>
        <p:blipFill>
          <a:blip r:embed="rId5">
            <a:alphaModFix/>
          </a:blip>
          <a:stretch>
            <a:fillRect/>
          </a:stretch>
        </p:blipFill>
        <p:spPr>
          <a:xfrm>
            <a:off x="4859575" y="3447400"/>
            <a:ext cx="3425350" cy="2318477"/>
          </a:xfrm>
          <a:prstGeom prst="rect">
            <a:avLst/>
          </a:prstGeom>
          <a:noFill/>
          <a:ln>
            <a:noFill/>
          </a:ln>
        </p:spPr>
      </p:pic>
      <p:pic>
        <p:nvPicPr>
          <p:cNvPr id="575" name="Google Shape;575;g27ef380171e_1_12"/>
          <p:cNvPicPr preferRelativeResize="0"/>
          <p:nvPr/>
        </p:nvPicPr>
        <p:blipFill>
          <a:blip r:embed="rId6">
            <a:alphaModFix/>
          </a:blip>
          <a:stretch>
            <a:fillRect/>
          </a:stretch>
        </p:blipFill>
        <p:spPr>
          <a:xfrm>
            <a:off x="910400" y="3447400"/>
            <a:ext cx="3425351" cy="2418500"/>
          </a:xfrm>
          <a:prstGeom prst="rect">
            <a:avLst/>
          </a:prstGeom>
          <a:noFill/>
          <a:ln>
            <a:noFill/>
          </a:ln>
        </p:spPr>
      </p:pic>
      <p:sp>
        <p:nvSpPr>
          <p:cNvPr id="576" name="Google Shape;576;g27ef380171e_1_12"/>
          <p:cNvSpPr txBox="1"/>
          <p:nvPr/>
        </p:nvSpPr>
        <p:spPr>
          <a:xfrm>
            <a:off x="721900" y="5825300"/>
            <a:ext cx="8201400" cy="489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200">
                <a:solidFill>
                  <a:schemeClr val="lt1"/>
                </a:solidFill>
                <a:latin typeface="Calibri"/>
                <a:ea typeface="Calibri"/>
                <a:cs typeface="Calibri"/>
                <a:sym typeface="Calibri"/>
              </a:rPr>
              <a:t>Next step: Link phytoplankton taxa to copepod abundance.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452e1925b2_0_6"/>
          <p:cNvSpPr txBox="1">
            <a:spLocks noGrp="1"/>
          </p:cNvSpPr>
          <p:nvPr>
            <p:ph type="title"/>
          </p:nvPr>
        </p:nvSpPr>
        <p:spPr>
          <a:xfrm>
            <a:off x="174275" y="365125"/>
            <a:ext cx="8816100" cy="80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FFD966"/>
                </a:solidFill>
              </a:rPr>
              <a:t>PlanktonScope deployment – Bering Sea</a:t>
            </a:r>
            <a:endParaRPr sz="3600">
              <a:solidFill>
                <a:srgbClr val="FFD966"/>
              </a:solidFill>
            </a:endParaRPr>
          </a:p>
        </p:txBody>
      </p:sp>
      <p:sp>
        <p:nvSpPr>
          <p:cNvPr id="583" name="Google Shape;583;g2452e1925b2_0_6"/>
          <p:cNvSpPr txBox="1">
            <a:spLocks noGrp="1"/>
          </p:cNvSpPr>
          <p:nvPr>
            <p:ph type="body" idx="2"/>
          </p:nvPr>
        </p:nvSpPr>
        <p:spPr>
          <a:xfrm>
            <a:off x="2788300" y="1825625"/>
            <a:ext cx="62022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700"/>
              <a:t>Deployed PlanktonScope, a shadowgraph imager, in the Bering Sea with the goal of enumerating plankton in general and euphausiids in particular.</a:t>
            </a:r>
            <a:endParaRPr sz="1700"/>
          </a:p>
          <a:p>
            <a:pPr marL="0" lvl="0" indent="0" algn="l" rtl="0">
              <a:spcBef>
                <a:spcPts val="1000"/>
              </a:spcBef>
              <a:spcAft>
                <a:spcPts val="0"/>
              </a:spcAft>
              <a:buNone/>
            </a:pPr>
            <a:r>
              <a:rPr lang="en-US" sz="1700"/>
              <a:t>Collected images every 10 s over 5 hour tows. 500,000 images, ~500 GB of data</a:t>
            </a:r>
            <a:endParaRPr sz="1700"/>
          </a:p>
          <a:p>
            <a:pPr marL="0" lvl="0" indent="0" algn="l" rtl="0">
              <a:spcBef>
                <a:spcPts val="1000"/>
              </a:spcBef>
              <a:spcAft>
                <a:spcPts val="0"/>
              </a:spcAft>
              <a:buNone/>
            </a:pPr>
            <a:r>
              <a:rPr lang="en-US" sz="1700"/>
              <a:t>Ran a rapid identification algorithm on board and were able to classify small and large copepods, euphausiids, appendicularians, small jellyfish, and invertebrate larvae as well as generate size estimates for copepods</a:t>
            </a:r>
            <a:endParaRPr sz="1700"/>
          </a:p>
          <a:p>
            <a:pPr marL="0" lvl="0" indent="0" algn="l" rtl="0">
              <a:spcBef>
                <a:spcPts val="1000"/>
              </a:spcBef>
              <a:spcAft>
                <a:spcPts val="0"/>
              </a:spcAft>
              <a:buNone/>
            </a:pPr>
            <a:r>
              <a:rPr lang="en-US" sz="1700"/>
              <a:t>Next steps: compare to net tows and historical data</a:t>
            </a:r>
            <a:endParaRPr sz="1700"/>
          </a:p>
          <a:p>
            <a:pPr marL="0" lvl="0" indent="0" algn="l" rtl="0">
              <a:spcBef>
                <a:spcPts val="1000"/>
              </a:spcBef>
              <a:spcAft>
                <a:spcPts val="0"/>
              </a:spcAft>
              <a:buNone/>
            </a:pPr>
            <a:endParaRPr sz="1700"/>
          </a:p>
          <a:p>
            <a:pPr marL="0" lvl="0" indent="0" algn="l" rtl="0">
              <a:spcBef>
                <a:spcPts val="1000"/>
              </a:spcBef>
              <a:spcAft>
                <a:spcPts val="0"/>
              </a:spcAft>
              <a:buNone/>
            </a:pPr>
            <a:r>
              <a:rPr lang="en-US" sz="1700" b="1">
                <a:solidFill>
                  <a:srgbClr val="FFE599"/>
                </a:solidFill>
              </a:rPr>
              <a:t>Vision: rapid characterization of the zooplankton community across broader spatial scales &amp; effective enumeration of euphausiids.</a:t>
            </a:r>
            <a:endParaRPr sz="1700" b="1">
              <a:solidFill>
                <a:srgbClr val="FFE599"/>
              </a:solidFill>
            </a:endParaRPr>
          </a:p>
          <a:p>
            <a:pPr marL="0" lvl="0" indent="0" algn="l" rtl="0">
              <a:spcBef>
                <a:spcPts val="1000"/>
              </a:spcBef>
              <a:spcAft>
                <a:spcPts val="0"/>
              </a:spcAft>
              <a:buNone/>
            </a:pPr>
            <a:endParaRPr sz="1700"/>
          </a:p>
        </p:txBody>
      </p:sp>
      <p:sp>
        <p:nvSpPr>
          <p:cNvPr id="584" name="Google Shape;584;g2452e1925b2_0_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pic>
        <p:nvPicPr>
          <p:cNvPr id="585" name="Google Shape;585;g2452e1925b2_0_6"/>
          <p:cNvPicPr preferRelativeResize="0"/>
          <p:nvPr/>
        </p:nvPicPr>
        <p:blipFill>
          <a:blip r:embed="rId3">
            <a:alphaModFix/>
          </a:blip>
          <a:stretch>
            <a:fillRect/>
          </a:stretch>
        </p:blipFill>
        <p:spPr>
          <a:xfrm>
            <a:off x="234824" y="1825624"/>
            <a:ext cx="2252100" cy="1537650"/>
          </a:xfrm>
          <a:prstGeom prst="rect">
            <a:avLst/>
          </a:prstGeom>
          <a:noFill/>
          <a:ln>
            <a:noFill/>
          </a:ln>
        </p:spPr>
      </p:pic>
      <p:sp>
        <p:nvSpPr>
          <p:cNvPr id="586" name="Google Shape;586;g2452e1925b2_0_6"/>
          <p:cNvSpPr txBox="1"/>
          <p:nvPr/>
        </p:nvSpPr>
        <p:spPr>
          <a:xfrm>
            <a:off x="92250" y="3598150"/>
            <a:ext cx="239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1"/>
                </a:solidFill>
              </a:rPr>
              <a:t>Developed by Hongsheng Bi, University of Maryland</a:t>
            </a:r>
            <a:endParaRPr sz="1200">
              <a:solidFill>
                <a:schemeClr val="lt1"/>
              </a:solidFill>
            </a:endParaRPr>
          </a:p>
        </p:txBody>
      </p:sp>
      <p:sp>
        <p:nvSpPr>
          <p:cNvPr id="587" name="Google Shape;587;g2452e1925b2_0_6"/>
          <p:cNvSpPr txBox="1"/>
          <p:nvPr/>
        </p:nvSpPr>
        <p:spPr>
          <a:xfrm>
            <a:off x="164025" y="5894400"/>
            <a:ext cx="2057400" cy="6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rgbClr val="FFE599"/>
                </a:solidFill>
                <a:latin typeface="Calibri"/>
                <a:ea typeface="Calibri"/>
                <a:cs typeface="Calibri"/>
                <a:sym typeface="Calibri"/>
              </a:rPr>
              <a:t>Contact: Dave Kimmel</a:t>
            </a:r>
            <a:endParaRPr sz="1500">
              <a:solidFill>
                <a:srgbClr val="FFE599"/>
              </a:solidFill>
              <a:latin typeface="Calibri"/>
              <a:ea typeface="Calibri"/>
              <a:cs typeface="Calibri"/>
              <a:sym typeface="Calibri"/>
            </a:endParaRPr>
          </a:p>
          <a:p>
            <a:pPr marL="0" lvl="0" indent="0" algn="l" rtl="0">
              <a:spcBef>
                <a:spcPts val="0"/>
              </a:spcBef>
              <a:spcAft>
                <a:spcPts val="0"/>
              </a:spcAft>
              <a:buNone/>
            </a:pPr>
            <a:r>
              <a:rPr lang="en-US" sz="1500">
                <a:solidFill>
                  <a:srgbClr val="FFE599"/>
                </a:solidFill>
                <a:latin typeface="Calibri"/>
                <a:ea typeface="Calibri"/>
                <a:cs typeface="Calibri"/>
                <a:sym typeface="Calibri"/>
              </a:rPr>
              <a:t>dave.kimmel@noaa.gov</a:t>
            </a:r>
            <a:endParaRPr sz="1500">
              <a:solidFill>
                <a:srgbClr val="FFE599"/>
              </a:solidFill>
              <a:latin typeface="Calibri"/>
              <a:ea typeface="Calibri"/>
              <a:cs typeface="Calibri"/>
              <a:sym typeface="Calibri"/>
            </a:endParaRPr>
          </a:p>
        </p:txBody>
      </p:sp>
      <p:pic>
        <p:nvPicPr>
          <p:cNvPr id="588" name="Google Shape;588;g2452e1925b2_0_6"/>
          <p:cNvPicPr preferRelativeResize="0"/>
          <p:nvPr/>
        </p:nvPicPr>
        <p:blipFill>
          <a:blip r:embed="rId4">
            <a:alphaModFix/>
          </a:blip>
          <a:stretch>
            <a:fillRect/>
          </a:stretch>
        </p:blipFill>
        <p:spPr>
          <a:xfrm>
            <a:off x="234819" y="4520750"/>
            <a:ext cx="760400" cy="920250"/>
          </a:xfrm>
          <a:prstGeom prst="rect">
            <a:avLst/>
          </a:prstGeom>
          <a:noFill/>
          <a:ln>
            <a:noFill/>
          </a:ln>
        </p:spPr>
      </p:pic>
      <p:pic>
        <p:nvPicPr>
          <p:cNvPr id="589" name="Google Shape;589;g2452e1925b2_0_6"/>
          <p:cNvPicPr preferRelativeResize="0"/>
          <p:nvPr/>
        </p:nvPicPr>
        <p:blipFill>
          <a:blip r:embed="rId5">
            <a:alphaModFix/>
          </a:blip>
          <a:stretch>
            <a:fillRect/>
          </a:stretch>
        </p:blipFill>
        <p:spPr>
          <a:xfrm>
            <a:off x="1107817" y="4386317"/>
            <a:ext cx="591800" cy="1304925"/>
          </a:xfrm>
          <a:prstGeom prst="rect">
            <a:avLst/>
          </a:prstGeom>
          <a:noFill/>
          <a:ln>
            <a:noFill/>
          </a:ln>
        </p:spPr>
      </p:pic>
      <p:pic>
        <p:nvPicPr>
          <p:cNvPr id="590" name="Google Shape;590;g2452e1925b2_0_6"/>
          <p:cNvPicPr preferRelativeResize="0"/>
          <p:nvPr/>
        </p:nvPicPr>
        <p:blipFill>
          <a:blip r:embed="rId6">
            <a:alphaModFix/>
          </a:blip>
          <a:stretch>
            <a:fillRect/>
          </a:stretch>
        </p:blipFill>
        <p:spPr>
          <a:xfrm>
            <a:off x="1873775" y="4369150"/>
            <a:ext cx="655575" cy="692000"/>
          </a:xfrm>
          <a:prstGeom prst="rect">
            <a:avLst/>
          </a:prstGeom>
          <a:noFill/>
          <a:ln>
            <a:noFill/>
          </a:ln>
        </p:spPr>
      </p:pic>
      <p:pic>
        <p:nvPicPr>
          <p:cNvPr id="591" name="Google Shape;591;g2452e1925b2_0_6"/>
          <p:cNvPicPr preferRelativeResize="0"/>
          <p:nvPr/>
        </p:nvPicPr>
        <p:blipFill>
          <a:blip r:embed="rId7">
            <a:alphaModFix/>
          </a:blip>
          <a:stretch>
            <a:fillRect/>
          </a:stretch>
        </p:blipFill>
        <p:spPr>
          <a:xfrm>
            <a:off x="1791228" y="5222713"/>
            <a:ext cx="905450" cy="510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45915ab247_10_0"/>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8" name="Google Shape;598;g245915ab247_10_0"/>
          <p:cNvSpPr txBox="1"/>
          <p:nvPr/>
        </p:nvSpPr>
        <p:spPr>
          <a:xfrm>
            <a:off x="76200" y="3568376"/>
            <a:ext cx="8991600" cy="218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3600" b="0" i="0" u="none" strike="noStrike" cap="none">
                <a:solidFill>
                  <a:srgbClr val="FFD966"/>
                </a:solidFill>
                <a:latin typeface="Calibri"/>
                <a:ea typeface="Calibri"/>
                <a:cs typeface="Calibri"/>
                <a:sym typeface="Calibri"/>
              </a:rPr>
              <a:t>2023 GOA Juvenile Pacific Cod IBM Validation</a:t>
            </a:r>
            <a:endParaRPr sz="3600" b="0" i="0" u="none" strike="noStrike" cap="none">
              <a:solidFill>
                <a:srgbClr val="FFD966"/>
              </a:solidFill>
              <a:latin typeface="Calibri"/>
              <a:ea typeface="Calibri"/>
              <a:cs typeface="Calibri"/>
              <a:sym typeface="Calibri"/>
            </a:endParaRPr>
          </a:p>
          <a:p>
            <a:pPr marL="182880" marR="0" lvl="0" indent="0" algn="l" rtl="0">
              <a:lnSpc>
                <a:spcPct val="100000"/>
              </a:lnSpc>
              <a:spcBef>
                <a:spcPts val="0"/>
              </a:spcBef>
              <a:spcAft>
                <a:spcPts val="0"/>
              </a:spcAft>
              <a:buClr>
                <a:schemeClr val="dk1"/>
              </a:buClr>
              <a:buSzPts val="2000"/>
              <a:buFont typeface="Arial"/>
              <a:buNone/>
            </a:pPr>
            <a:endParaRPr sz="1800" b="0" i="0" u="sng" strike="noStrike" cap="none">
              <a:solidFill>
                <a:schemeClr val="dk1"/>
              </a:solidFill>
              <a:latin typeface="Calibri"/>
              <a:ea typeface="Calibri"/>
              <a:cs typeface="Calibri"/>
              <a:sym typeface="Calibri"/>
            </a:endParaRPr>
          </a:p>
          <a:p>
            <a:pPr marL="182880" marR="0" lvl="0" indent="0" algn="l" rtl="0">
              <a:lnSpc>
                <a:spcPct val="100000"/>
              </a:lnSpc>
              <a:spcBef>
                <a:spcPts val="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Focus</a:t>
            </a:r>
            <a:r>
              <a:rPr lang="en-US" sz="1800" b="0" i="0" u="none" strike="noStrike" cap="none">
                <a:solidFill>
                  <a:schemeClr val="dk1"/>
                </a:solidFill>
                <a:latin typeface="Calibri"/>
                <a:ea typeface="Calibri"/>
                <a:cs typeface="Calibri"/>
                <a:sym typeface="Calibri"/>
              </a:rPr>
              <a:t>: YOY and juvenile Pacific cod (Walleye pollock, saffron cod)</a:t>
            </a:r>
            <a:endParaRPr sz="1800" b="0" i="0" u="none" strike="noStrike" cap="none">
              <a:solidFill>
                <a:schemeClr val="dk1"/>
              </a:solidFill>
              <a:latin typeface="Calibri"/>
              <a:ea typeface="Calibri"/>
              <a:cs typeface="Calibri"/>
              <a:sym typeface="Calibri"/>
            </a:endParaRPr>
          </a:p>
          <a:p>
            <a:pPr marL="182880" marR="0" lvl="0" indent="0" algn="l" rtl="0">
              <a:lnSpc>
                <a:spcPct val="100000"/>
              </a:lnSpc>
              <a:spcBef>
                <a:spcPts val="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When</a:t>
            </a:r>
            <a:r>
              <a:rPr lang="en-US" sz="1800" b="0" i="0" u="none" strike="noStrike" cap="none">
                <a:solidFill>
                  <a:schemeClr val="dk1"/>
                </a:solidFill>
                <a:latin typeface="Calibri"/>
                <a:ea typeface="Calibri"/>
                <a:cs typeface="Calibri"/>
                <a:sym typeface="Calibri"/>
              </a:rPr>
              <a:t>: July 2021 (GOA</a:t>
            </a:r>
            <a:r>
              <a:rPr lang="en-US" sz="1800">
                <a:solidFill>
                  <a:schemeClr val="dk1"/>
                </a:solidFill>
                <a:latin typeface="Calibri"/>
                <a:ea typeface="Calibri"/>
                <a:cs typeface="Calibri"/>
                <a:sym typeface="Calibri"/>
              </a:rPr>
              <a:t>-wide), 2023 (Afognak), 2024</a:t>
            </a:r>
            <a:r>
              <a:rPr lang="en-US" sz="1800" b="0" i="0" u="none" strike="noStrike" cap="none">
                <a:solidFill>
                  <a:schemeClr val="dk1"/>
                </a:solidFill>
                <a:latin typeface="Calibri"/>
                <a:ea typeface="Calibri"/>
                <a:cs typeface="Calibri"/>
                <a:sym typeface="Calibri"/>
              </a:rPr>
              <a:t>-2025 (GOA-wide)</a:t>
            </a:r>
            <a:endParaRPr sz="1800" b="0" i="0" u="none" strike="noStrike" cap="none">
              <a:solidFill>
                <a:schemeClr val="dk1"/>
              </a:solidFill>
              <a:latin typeface="Arial"/>
              <a:ea typeface="Arial"/>
              <a:cs typeface="Arial"/>
              <a:sym typeface="Arial"/>
            </a:endParaRPr>
          </a:p>
          <a:p>
            <a:pPr marL="182880" marR="0" lvl="0" indent="0" algn="l" rtl="0">
              <a:lnSpc>
                <a:spcPct val="100000"/>
              </a:lnSpc>
              <a:spcBef>
                <a:spcPts val="60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Operations</a:t>
            </a:r>
            <a:r>
              <a:rPr lang="en-US" sz="1800" b="0" i="0" u="none" strike="noStrike" cap="none">
                <a:solidFill>
                  <a:schemeClr val="dk1"/>
                </a:solidFill>
                <a:latin typeface="Calibri"/>
                <a:ea typeface="Calibri"/>
                <a:cs typeface="Calibri"/>
                <a:sym typeface="Calibri"/>
              </a:rPr>
              <a:t>:  Beach seines, baited underwater cameras</a:t>
            </a:r>
            <a:endParaRPr sz="1800" b="0" i="0" u="none" strike="noStrike" cap="none">
              <a:solidFill>
                <a:schemeClr val="dk1"/>
              </a:solidFill>
              <a:latin typeface="Calibri"/>
              <a:ea typeface="Calibri"/>
              <a:cs typeface="Calibri"/>
              <a:sym typeface="Calibri"/>
            </a:endParaRPr>
          </a:p>
          <a:p>
            <a:pPr marL="182880" marR="0" lvl="0" indent="0" algn="l" rtl="0">
              <a:lnSpc>
                <a:spcPct val="100000"/>
              </a:lnSpc>
              <a:spcBef>
                <a:spcPts val="60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Indicators</a:t>
            </a:r>
            <a:r>
              <a:rPr lang="en-US" sz="1800" b="0" i="0" u="none" strike="noStrike" cap="none">
                <a:solidFill>
                  <a:schemeClr val="dk1"/>
                </a:solidFill>
                <a:latin typeface="Calibri"/>
                <a:ea typeface="Calibri"/>
                <a:cs typeface="Calibri"/>
                <a:sym typeface="Calibri"/>
              </a:rPr>
              <a:t>:  Predictive modeling of juvenile Pacific cod distributions. Essential fish habitat.  Abundance, growth, condition, genetics.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g245915ab247_10_0"/>
          <p:cNvSpPr txBox="1"/>
          <p:nvPr/>
        </p:nvSpPr>
        <p:spPr>
          <a:xfrm>
            <a:off x="186024" y="6459075"/>
            <a:ext cx="3963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Contact : Katharine Miller, Johanna Page</a:t>
            </a:r>
            <a:endParaRPr sz="1600" b="1" i="0" u="none" strike="noStrike" cap="none">
              <a:solidFill>
                <a:schemeClr val="dk1"/>
              </a:solidFill>
              <a:latin typeface="Calibri"/>
              <a:ea typeface="Calibri"/>
              <a:cs typeface="Calibri"/>
              <a:sym typeface="Calibri"/>
            </a:endParaRPr>
          </a:p>
        </p:txBody>
      </p:sp>
      <p:sp>
        <p:nvSpPr>
          <p:cNvPr id="600" name="Google Shape;600;g245915ab247_1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pic>
        <p:nvPicPr>
          <p:cNvPr id="601" name="Google Shape;601;g245915ab247_10_0"/>
          <p:cNvPicPr preferRelativeResize="0"/>
          <p:nvPr/>
        </p:nvPicPr>
        <p:blipFill rotWithShape="1">
          <a:blip r:embed="rId3">
            <a:alphaModFix/>
          </a:blip>
          <a:srcRect/>
          <a:stretch/>
        </p:blipFill>
        <p:spPr>
          <a:xfrm>
            <a:off x="186030" y="88319"/>
            <a:ext cx="2722633" cy="2075964"/>
          </a:xfrm>
          <a:prstGeom prst="rect">
            <a:avLst/>
          </a:prstGeom>
          <a:noFill/>
          <a:ln w="19050" cap="flat" cmpd="sng">
            <a:solidFill>
              <a:schemeClr val="dk1"/>
            </a:solidFill>
            <a:prstDash val="solid"/>
            <a:round/>
            <a:headEnd type="none" w="sm" len="sm"/>
            <a:tailEnd type="none" w="sm" len="sm"/>
          </a:ln>
        </p:spPr>
      </p:pic>
      <p:pic>
        <p:nvPicPr>
          <p:cNvPr id="602" name="Google Shape;602;g245915ab247_10_0"/>
          <p:cNvPicPr preferRelativeResize="0"/>
          <p:nvPr/>
        </p:nvPicPr>
        <p:blipFill rotWithShape="1">
          <a:blip r:embed="rId4">
            <a:alphaModFix/>
          </a:blip>
          <a:srcRect l="9837" b="3398"/>
          <a:stretch/>
        </p:blipFill>
        <p:spPr>
          <a:xfrm>
            <a:off x="4005944" y="339634"/>
            <a:ext cx="2650925" cy="3089366"/>
          </a:xfrm>
          <a:prstGeom prst="rect">
            <a:avLst/>
          </a:prstGeom>
          <a:noFill/>
          <a:ln w="19050" cap="flat" cmpd="sng">
            <a:solidFill>
              <a:schemeClr val="dk1"/>
            </a:solidFill>
            <a:prstDash val="solid"/>
            <a:round/>
            <a:headEnd type="none" w="sm" len="sm"/>
            <a:tailEnd type="none" w="sm" len="sm"/>
          </a:ln>
        </p:spPr>
      </p:pic>
      <p:pic>
        <p:nvPicPr>
          <p:cNvPr id="603" name="Google Shape;603;g245915ab247_10_0"/>
          <p:cNvPicPr preferRelativeResize="0"/>
          <p:nvPr/>
        </p:nvPicPr>
        <p:blipFill rotWithShape="1">
          <a:blip r:embed="rId5">
            <a:alphaModFix/>
          </a:blip>
          <a:srcRect/>
          <a:stretch/>
        </p:blipFill>
        <p:spPr>
          <a:xfrm>
            <a:off x="6801418" y="339634"/>
            <a:ext cx="2282608" cy="3119144"/>
          </a:xfrm>
          <a:prstGeom prst="rect">
            <a:avLst/>
          </a:prstGeom>
          <a:noFill/>
          <a:ln w="19050" cap="flat" cmpd="sng">
            <a:solidFill>
              <a:schemeClr val="dk1"/>
            </a:solidFill>
            <a:prstDash val="solid"/>
            <a:round/>
            <a:headEnd type="none" w="sm" len="sm"/>
            <a:tailEnd type="none" w="sm" len="sm"/>
          </a:ln>
        </p:spPr>
      </p:pic>
      <p:pic>
        <p:nvPicPr>
          <p:cNvPr id="604" name="Google Shape;604;g245915ab247_10_0"/>
          <p:cNvPicPr preferRelativeResize="0"/>
          <p:nvPr/>
        </p:nvPicPr>
        <p:blipFill rotWithShape="1">
          <a:blip r:embed="rId6">
            <a:alphaModFix/>
          </a:blip>
          <a:srcRect/>
          <a:stretch/>
        </p:blipFill>
        <p:spPr>
          <a:xfrm>
            <a:off x="677208" y="1817816"/>
            <a:ext cx="3184187" cy="1793459"/>
          </a:xfrm>
          <a:prstGeom prst="rect">
            <a:avLst/>
          </a:prstGeom>
          <a:noFill/>
          <a:ln w="19050" cap="flat" cmpd="sng">
            <a:solidFill>
              <a:schemeClr val="dk1"/>
            </a:solidFill>
            <a:prstDash val="solid"/>
            <a:round/>
            <a:headEnd type="none" w="sm" len="sm"/>
            <a:tailEnd type="none" w="sm" len="sm"/>
          </a:ln>
        </p:spPr>
      </p:pic>
      <p:sp>
        <p:nvSpPr>
          <p:cNvPr id="605" name="Google Shape;605;g245915ab247_10_0"/>
          <p:cNvSpPr txBox="1"/>
          <p:nvPr/>
        </p:nvSpPr>
        <p:spPr>
          <a:xfrm>
            <a:off x="220154" y="60225"/>
            <a:ext cx="257474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Underwater Baited Cameras</a:t>
            </a:r>
            <a:endParaRPr/>
          </a:p>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(Age 1+)</a:t>
            </a:r>
            <a:endParaRPr/>
          </a:p>
        </p:txBody>
      </p:sp>
      <p:sp>
        <p:nvSpPr>
          <p:cNvPr id="606" name="Google Shape;606;g245915ab247_10_0"/>
          <p:cNvSpPr txBox="1"/>
          <p:nvPr/>
        </p:nvSpPr>
        <p:spPr>
          <a:xfrm>
            <a:off x="2570657" y="1841894"/>
            <a:ext cx="13484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Beach Seines</a:t>
            </a:r>
            <a:endParaRPr/>
          </a:p>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(Age 0)</a:t>
            </a:r>
            <a:endParaRPr/>
          </a:p>
        </p:txBody>
      </p:sp>
      <p:sp>
        <p:nvSpPr>
          <p:cNvPr id="607" name="Google Shape;607;g245915ab247_10_0"/>
          <p:cNvSpPr txBox="1"/>
          <p:nvPr/>
        </p:nvSpPr>
        <p:spPr>
          <a:xfrm>
            <a:off x="4005944" y="339634"/>
            <a:ext cx="22813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2023 Focused Sampling</a:t>
            </a:r>
            <a:endParaRPr/>
          </a:p>
        </p:txBody>
      </p:sp>
      <p:sp>
        <p:nvSpPr>
          <p:cNvPr id="608" name="Google Shape;608;g245915ab247_10_0"/>
          <p:cNvSpPr txBox="1"/>
          <p:nvPr/>
        </p:nvSpPr>
        <p:spPr>
          <a:xfrm>
            <a:off x="6836489" y="3115050"/>
            <a:ext cx="22124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EFH Habitat Evaluation</a:t>
            </a:r>
            <a:endParaRPr/>
          </a:p>
        </p:txBody>
      </p:sp>
      <p:sp>
        <p:nvSpPr>
          <p:cNvPr id="609" name="Google Shape;609;g245915ab247_10_0"/>
          <p:cNvSpPr/>
          <p:nvPr/>
        </p:nvSpPr>
        <p:spPr>
          <a:xfrm>
            <a:off x="4145280" y="870857"/>
            <a:ext cx="104503" cy="87086"/>
          </a:xfrm>
          <a:prstGeom prst="ellipse">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0" name="Google Shape;610;g245915ab247_10_0"/>
          <p:cNvSpPr/>
          <p:nvPr/>
        </p:nvSpPr>
        <p:spPr>
          <a:xfrm>
            <a:off x="4149632" y="1049384"/>
            <a:ext cx="104503" cy="87086"/>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1" name="Google Shape;611;g245915ab247_10_0"/>
          <p:cNvSpPr txBox="1"/>
          <p:nvPr/>
        </p:nvSpPr>
        <p:spPr>
          <a:xfrm>
            <a:off x="4232067" y="757648"/>
            <a:ext cx="7328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Seines</a:t>
            </a:r>
            <a:endParaRPr/>
          </a:p>
        </p:txBody>
      </p:sp>
      <p:sp>
        <p:nvSpPr>
          <p:cNvPr id="612" name="Google Shape;612;g245915ab247_10_0"/>
          <p:cNvSpPr txBox="1"/>
          <p:nvPr/>
        </p:nvSpPr>
        <p:spPr>
          <a:xfrm>
            <a:off x="4230428" y="946635"/>
            <a:ext cx="91082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Cameras</a:t>
            </a:r>
            <a:endParaRPr/>
          </a:p>
        </p:txBody>
      </p:sp>
      <p:sp>
        <p:nvSpPr>
          <p:cNvPr id="613" name="Google Shape;613;g245915ab247_10_0"/>
          <p:cNvSpPr txBox="1"/>
          <p:nvPr/>
        </p:nvSpPr>
        <p:spPr>
          <a:xfrm>
            <a:off x="4401550" y="5670975"/>
            <a:ext cx="4431600" cy="1126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700" b="1">
                <a:solidFill>
                  <a:srgbClr val="3C78D8"/>
                </a:solidFill>
                <a:latin typeface="Calibri"/>
                <a:ea typeface="Calibri"/>
                <a:cs typeface="Calibri"/>
                <a:sym typeface="Calibri"/>
              </a:rPr>
              <a:t>2023: 10-day focal survey around Afognak Island used to evaluate the effect of habitat selection on juvenile cod abundance and condition. </a:t>
            </a:r>
            <a:endParaRPr sz="1700" b="1">
              <a:solidFill>
                <a:srgbClr val="3C78D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531d4facbc_3_61"/>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 name="Google Shape;127;g1531d4facbc_3_61"/>
          <p:cNvSpPr txBox="1"/>
          <p:nvPr/>
        </p:nvSpPr>
        <p:spPr>
          <a:xfrm>
            <a:off x="0" y="3572099"/>
            <a:ext cx="8991600" cy="2516973"/>
          </a:xfrm>
          <a:prstGeom prst="rect">
            <a:avLst/>
          </a:prstGeom>
          <a:noFill/>
          <a:ln>
            <a:noFill/>
          </a:ln>
        </p:spPr>
        <p:txBody>
          <a:bodyPr spcFirstLastPara="1" wrap="square" lIns="0" tIns="0" rIns="0" bIns="0" anchor="t" anchorCtr="0">
            <a:noAutofit/>
          </a:bodyPr>
          <a:lstStyle/>
          <a:p>
            <a:pPr marL="9144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202</a:t>
            </a:r>
            <a:r>
              <a:rPr lang="en-US" sz="4200">
                <a:solidFill>
                  <a:srgbClr val="FFD966"/>
                </a:solidFill>
                <a:latin typeface="Calibri"/>
                <a:ea typeface="Calibri"/>
                <a:cs typeface="Calibri"/>
                <a:sym typeface="Calibri"/>
              </a:rPr>
              <a:t>3</a:t>
            </a:r>
            <a:r>
              <a:rPr lang="en-US" sz="4200" b="0" i="0" u="none" strike="noStrike" cap="none">
                <a:solidFill>
                  <a:srgbClr val="FFD966"/>
                </a:solidFill>
                <a:latin typeface="Calibri"/>
                <a:ea typeface="Calibri"/>
                <a:cs typeface="Calibri"/>
                <a:sym typeface="Calibri"/>
              </a:rPr>
              <a:t> Moorings &amp; 70m Isobath</a:t>
            </a:r>
            <a:endParaRPr sz="1400" b="0" i="0" u="none" strike="noStrike" cap="none">
              <a:solidFill>
                <a:srgbClr val="FFD966"/>
              </a:solidFill>
              <a:latin typeface="Arial"/>
              <a:ea typeface="Arial"/>
              <a:cs typeface="Arial"/>
              <a:sym typeface="Arial"/>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Focus</a:t>
            </a:r>
            <a:r>
              <a:rPr lang="en-US" sz="2000" b="0" i="0" u="none" strike="noStrike" cap="none">
                <a:solidFill>
                  <a:schemeClr val="dk1"/>
                </a:solidFill>
                <a:latin typeface="Calibri"/>
                <a:ea typeface="Calibri"/>
                <a:cs typeface="Calibri"/>
                <a:sym typeface="Calibri"/>
              </a:rPr>
              <a:t>: Deploy moorings and sample lower trophic levels.</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When</a:t>
            </a:r>
            <a:r>
              <a:rPr lang="en-US" sz="2000" b="0" i="0" u="none" strike="noStrike" cap="none">
                <a:solidFill>
                  <a:schemeClr val="dk1"/>
                </a:solidFill>
                <a:latin typeface="Calibri"/>
                <a:ea typeface="Calibri"/>
                <a:cs typeface="Calibri"/>
                <a:sym typeface="Calibri"/>
              </a:rPr>
              <a:t>: Spring and Fall</a:t>
            </a:r>
            <a:r>
              <a:rPr lang="en-US" sz="1400" b="0" i="0" u="none" strike="noStrike" cap="none">
                <a:solidFill>
                  <a:schemeClr val="dk1"/>
                </a:solidFill>
                <a:latin typeface="Arial"/>
                <a:ea typeface="Arial"/>
                <a:cs typeface="Arial"/>
                <a:sym typeface="Arial"/>
              </a:rPr>
              <a:t> </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Operations</a:t>
            </a:r>
            <a:r>
              <a:rPr lang="en-US" sz="2000" b="0" i="0" u="none" strike="noStrike" cap="none">
                <a:solidFill>
                  <a:schemeClr val="dk1"/>
                </a:solidFill>
                <a:latin typeface="Calibri"/>
                <a:ea typeface="Calibri"/>
                <a:cs typeface="Calibri"/>
                <a:sym typeface="Calibri"/>
              </a:rPr>
              <a:t>: Surface, subsurface moorings and instrumentation (incl Prawler), </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CTDs, Bongos, Pop-up floats.</a:t>
            </a:r>
            <a:endParaRPr sz="2000" b="0" i="0" u="none" strike="noStrike" cap="none">
              <a:solidFill>
                <a:schemeClr val="dk1"/>
              </a:solidFill>
              <a:latin typeface="Calibri"/>
              <a:ea typeface="Calibri"/>
              <a:cs typeface="Calibri"/>
              <a:sym typeface="Calibri"/>
            </a:endParaRPr>
          </a:p>
          <a:p>
            <a:pPr marL="274320" marR="0" lvl="0" indent="0" algn="l" rtl="0">
              <a:lnSpc>
                <a:spcPct val="100000"/>
              </a:lnSpc>
              <a:spcBef>
                <a:spcPts val="0"/>
              </a:spcBef>
              <a:spcAft>
                <a:spcPts val="0"/>
              </a:spcAft>
              <a:buClr>
                <a:schemeClr val="dk1"/>
              </a:buClr>
              <a:buSzPts val="2000"/>
              <a:buFont typeface="Arial"/>
              <a:buNone/>
            </a:pPr>
            <a:r>
              <a:rPr lang="en-US" sz="2000" b="0" i="0" u="sng" strike="noStrike" cap="none">
                <a:solidFill>
                  <a:schemeClr val="dk1"/>
                </a:solidFill>
                <a:latin typeface="Calibri"/>
                <a:ea typeface="Calibri"/>
                <a:cs typeface="Calibri"/>
                <a:sym typeface="Calibri"/>
              </a:rPr>
              <a:t>Indicators</a:t>
            </a:r>
            <a:r>
              <a:rPr lang="en-US" sz="2000" b="0" i="0" u="none" strike="noStrike" cap="none">
                <a:solidFill>
                  <a:schemeClr val="dk1"/>
                </a:solidFill>
                <a:latin typeface="Calibri"/>
                <a:ea typeface="Calibri"/>
                <a:cs typeface="Calibri"/>
                <a:sym typeface="Calibri"/>
              </a:rPr>
              <a:t>: Integrated chlorophyll; temperature, salinity, oxygen, zooplankton.</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highlight>
                <a:srgbClr val="FFD966"/>
              </a:highlight>
              <a:latin typeface="Calibri"/>
              <a:ea typeface="Calibri"/>
              <a:cs typeface="Calibri"/>
              <a:sym typeface="Calibri"/>
            </a:endParaRPr>
          </a:p>
        </p:txBody>
      </p:sp>
      <p:sp>
        <p:nvSpPr>
          <p:cNvPr id="128" name="Google Shape;128;g1531d4facbc_3_61"/>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Contact : </a:t>
            </a:r>
            <a:r>
              <a:rPr lang="en-US" sz="1600" b="1">
                <a:solidFill>
                  <a:schemeClr val="dk1"/>
                </a:solidFill>
                <a:latin typeface="Calibri"/>
                <a:ea typeface="Calibri"/>
                <a:cs typeface="Calibri"/>
                <a:sym typeface="Calibri"/>
              </a:rPr>
              <a:t>Julie Keister</a:t>
            </a:r>
            <a:endParaRPr sz="1600" b="1" i="0" u="none" strike="noStrike" cap="none">
              <a:solidFill>
                <a:schemeClr val="dk1"/>
              </a:solidFill>
              <a:latin typeface="Calibri"/>
              <a:ea typeface="Calibri"/>
              <a:cs typeface="Calibri"/>
              <a:sym typeface="Calibri"/>
            </a:endParaRPr>
          </a:p>
        </p:txBody>
      </p:sp>
      <p:sp>
        <p:nvSpPr>
          <p:cNvPr id="129" name="Google Shape;129;g1531d4facbc_3_6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pic>
        <p:nvPicPr>
          <p:cNvPr id="130" name="Google Shape;130;g1531d4facbc_3_61"/>
          <p:cNvPicPr preferRelativeResize="0"/>
          <p:nvPr/>
        </p:nvPicPr>
        <p:blipFill rotWithShape="1">
          <a:blip r:embed="rId3">
            <a:alphaModFix/>
          </a:blip>
          <a:srcRect/>
          <a:stretch/>
        </p:blipFill>
        <p:spPr>
          <a:xfrm rot="5400000">
            <a:off x="-38747" y="1018107"/>
            <a:ext cx="2833650" cy="1842336"/>
          </a:xfrm>
          <a:prstGeom prst="rect">
            <a:avLst/>
          </a:prstGeom>
          <a:noFill/>
          <a:ln>
            <a:noFill/>
          </a:ln>
        </p:spPr>
      </p:pic>
      <p:pic>
        <p:nvPicPr>
          <p:cNvPr id="131" name="Google Shape;131;g1531d4facbc_3_61"/>
          <p:cNvPicPr preferRelativeResize="0"/>
          <p:nvPr/>
        </p:nvPicPr>
        <p:blipFill>
          <a:blip r:embed="rId4">
            <a:alphaModFix/>
          </a:blip>
          <a:stretch>
            <a:fillRect/>
          </a:stretch>
        </p:blipFill>
        <p:spPr>
          <a:xfrm>
            <a:off x="2299250" y="522450"/>
            <a:ext cx="4158699" cy="2772475"/>
          </a:xfrm>
          <a:prstGeom prst="rect">
            <a:avLst/>
          </a:prstGeom>
          <a:noFill/>
          <a:ln>
            <a:noFill/>
          </a:ln>
        </p:spPr>
      </p:pic>
      <p:pic>
        <p:nvPicPr>
          <p:cNvPr id="132" name="Google Shape;132;g1531d4facbc_3_61"/>
          <p:cNvPicPr preferRelativeResize="0"/>
          <p:nvPr/>
        </p:nvPicPr>
        <p:blipFill>
          <a:blip r:embed="rId5">
            <a:alphaModFix/>
          </a:blip>
          <a:stretch>
            <a:fillRect/>
          </a:stretch>
        </p:blipFill>
        <p:spPr>
          <a:xfrm>
            <a:off x="6457950" y="540925"/>
            <a:ext cx="2413415" cy="27724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9"/>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0" name="Google Shape;620;p29"/>
          <p:cNvSpPr txBox="1"/>
          <p:nvPr/>
        </p:nvSpPr>
        <p:spPr>
          <a:xfrm>
            <a:off x="228600" y="3526303"/>
            <a:ext cx="8991600" cy="64633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Acknowledgements</a:t>
            </a:r>
            <a:endParaRPr sz="4200" b="0" i="0" u="none" strike="noStrike" cap="none">
              <a:solidFill>
                <a:srgbClr val="FFD966"/>
              </a:solidFill>
              <a:latin typeface="Calibri"/>
              <a:ea typeface="Calibri"/>
              <a:cs typeface="Calibri"/>
              <a:sym typeface="Calibri"/>
            </a:endParaRPr>
          </a:p>
        </p:txBody>
      </p:sp>
      <p:sp>
        <p:nvSpPr>
          <p:cNvPr id="621" name="Google Shape;621;p29"/>
          <p:cNvSpPr txBox="1"/>
          <p:nvPr/>
        </p:nvSpPr>
        <p:spPr>
          <a:xfrm>
            <a:off x="152400" y="4227731"/>
            <a:ext cx="8714509" cy="2506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Thank to everyone who helped collect these data (too many to list)!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sng" strike="noStrike" cap="none">
                <a:solidFill>
                  <a:schemeClr val="dk1"/>
                </a:solidFill>
                <a:latin typeface="Calibri"/>
                <a:ea typeface="Calibri"/>
                <a:cs typeface="Calibri"/>
                <a:sym typeface="Calibri"/>
              </a:rPr>
              <a:t>NOAA Contacts</a:t>
            </a:r>
            <a:r>
              <a:rPr lang="en-US" sz="1800" b="0" i="0" u="none" strike="noStrike" cap="none">
                <a:solidFill>
                  <a:schemeClr val="dk1"/>
                </a:solidFill>
                <a:latin typeface="Calibri"/>
                <a:ea typeface="Calibri"/>
                <a:cs typeface="Calibri"/>
                <a:sym typeface="Calibri"/>
              </a:rPr>
              <a:t>:</a:t>
            </a:r>
            <a:r>
              <a:rPr lang="en-US" sz="1800" b="0" i="0" u="sng" strike="noStrike" cap="none">
                <a:solidFill>
                  <a:schemeClr val="dk1"/>
                </a:solidFill>
                <a:latin typeface="Calibri"/>
                <a:ea typeface="Calibri"/>
                <a:cs typeface="Calibri"/>
                <a:sym typeface="Calibri"/>
              </a:rPr>
              <a:t> </a:t>
            </a: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Ed Farley</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Rob Suryan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Julie Keister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Mike Litzow</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Tom Hurst</a:t>
            </a:r>
            <a:endParaRPr sz="1800" b="0" i="0" u="none" strike="noStrike" cap="none">
              <a:solidFill>
                <a:schemeClr val="dk1"/>
              </a:solidFill>
              <a:latin typeface="Calibri"/>
              <a:ea typeface="Calibri"/>
              <a:cs typeface="Calibri"/>
              <a:sym typeface="Calibri"/>
            </a:endParaRPr>
          </a:p>
        </p:txBody>
      </p:sp>
      <p:pic>
        <p:nvPicPr>
          <p:cNvPr id="622" name="Google Shape;622;p29"/>
          <p:cNvPicPr preferRelativeResize="0"/>
          <p:nvPr/>
        </p:nvPicPr>
        <p:blipFill rotWithShape="1">
          <a:blip r:embed="rId3">
            <a:alphaModFix/>
          </a:blip>
          <a:srcRect/>
          <a:stretch/>
        </p:blipFill>
        <p:spPr>
          <a:xfrm>
            <a:off x="228601" y="299606"/>
            <a:ext cx="3805518" cy="2854139"/>
          </a:xfrm>
          <a:prstGeom prst="rect">
            <a:avLst/>
          </a:prstGeom>
          <a:noFill/>
          <a:ln>
            <a:noFill/>
          </a:ln>
        </p:spPr>
      </p:pic>
      <p:sp>
        <p:nvSpPr>
          <p:cNvPr id="623" name="Google Shape;623;p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pic>
        <p:nvPicPr>
          <p:cNvPr id="624" name="Google Shape;624;p29"/>
          <p:cNvPicPr preferRelativeResize="0"/>
          <p:nvPr/>
        </p:nvPicPr>
        <p:blipFill rotWithShape="1">
          <a:blip r:embed="rId4">
            <a:alphaModFix/>
          </a:blip>
          <a:srcRect/>
          <a:stretch/>
        </p:blipFill>
        <p:spPr>
          <a:xfrm>
            <a:off x="4397250" y="299600"/>
            <a:ext cx="4271517" cy="2854150"/>
          </a:xfrm>
          <a:prstGeom prst="rect">
            <a:avLst/>
          </a:prstGeom>
          <a:noFill/>
          <a:ln>
            <a:noFill/>
          </a:ln>
        </p:spPr>
      </p:pic>
      <p:sp>
        <p:nvSpPr>
          <p:cNvPr id="625" name="Google Shape;625;p29"/>
          <p:cNvSpPr txBox="1"/>
          <p:nvPr/>
        </p:nvSpPr>
        <p:spPr>
          <a:xfrm>
            <a:off x="5974449" y="6396000"/>
            <a:ext cx="205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lauren.rogers</a:t>
            </a:r>
            <a:r>
              <a:rPr lang="en-US" sz="1400" b="0" i="0" u="none" strike="noStrike" cap="none">
                <a:solidFill>
                  <a:srgbClr val="000000"/>
                </a:solidFill>
                <a:latin typeface="Calibri"/>
                <a:ea typeface="Calibri"/>
                <a:cs typeface="Calibri"/>
                <a:sym typeface="Calibri"/>
              </a:rPr>
              <a:t>@noaa.gov</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0" name="Google Shape;630;gf0684b1197_0_0"/>
          <p:cNvGrpSpPr/>
          <p:nvPr/>
        </p:nvGrpSpPr>
        <p:grpSpPr>
          <a:xfrm>
            <a:off x="96251" y="3770939"/>
            <a:ext cx="3856610" cy="1719557"/>
            <a:chOff x="323504" y="2828275"/>
            <a:chExt cx="3629409" cy="1289700"/>
          </a:xfrm>
        </p:grpSpPr>
        <p:sp>
          <p:nvSpPr>
            <p:cNvPr id="631" name="Google Shape;631;gf0684b1197_0_0"/>
            <p:cNvSpPr txBox="1"/>
            <p:nvPr/>
          </p:nvSpPr>
          <p:spPr>
            <a:xfrm>
              <a:off x="323504" y="2828275"/>
              <a:ext cx="2208000" cy="1289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NOAA FISHERIES</a:t>
              </a:r>
              <a:endParaRPr sz="1600"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467"/>
                <a:buFont typeface="Arial"/>
                <a:buNone/>
              </a:pPr>
              <a:r>
                <a:rPr lang="en-US" sz="1467" b="1" i="0" u="none" strike="noStrike" cap="none">
                  <a:solidFill>
                    <a:schemeClr val="lt1"/>
                  </a:solidFill>
                  <a:latin typeface="Roboto"/>
                  <a:ea typeface="Roboto"/>
                  <a:cs typeface="Roboto"/>
                  <a:sym typeface="Roboto"/>
                </a:rPr>
                <a:t>AFSC Juneau, AK</a:t>
              </a:r>
              <a:endParaRPr sz="1467"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067"/>
                <a:buFont typeface="Arial"/>
                <a:buNone/>
              </a:pPr>
              <a:endParaRPr sz="1067"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2133"/>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CONTRIBUTIONS//SKILLS: Bering Sea young of the year gadids &amp; forage fish, jellies, phytoplankton, salmon, surface trawl, Arctic, ESR’s, GOA/BS/Arctic RAPs</a:t>
              </a:r>
              <a:endParaRPr sz="1200" b="1" i="0" u="none" strike="noStrike" cap="none">
                <a:solidFill>
                  <a:schemeClr val="lt1"/>
                </a:solidFill>
                <a:latin typeface="Roboto"/>
                <a:ea typeface="Roboto"/>
                <a:cs typeface="Roboto"/>
                <a:sym typeface="Roboto"/>
              </a:endParaRPr>
            </a:p>
          </p:txBody>
        </p:sp>
        <p:cxnSp>
          <p:nvCxnSpPr>
            <p:cNvPr id="632" name="Google Shape;632;gf0684b1197_0_0"/>
            <p:cNvCxnSpPr/>
            <p:nvPr/>
          </p:nvCxnSpPr>
          <p:spPr>
            <a:xfrm rot="10800000">
              <a:off x="2641913" y="3489425"/>
              <a:ext cx="1311000" cy="0"/>
            </a:xfrm>
            <a:prstGeom prst="straightConnector1">
              <a:avLst/>
            </a:prstGeom>
            <a:noFill/>
            <a:ln w="9525" cap="flat" cmpd="sng">
              <a:solidFill>
                <a:schemeClr val="lt1"/>
              </a:solidFill>
              <a:prstDash val="solid"/>
              <a:round/>
              <a:headEnd type="none" w="sm" len="sm"/>
              <a:tailEnd type="oval" w="med" len="med"/>
            </a:ln>
          </p:spPr>
        </p:cxnSp>
      </p:grpSp>
      <p:sp>
        <p:nvSpPr>
          <p:cNvPr id="633" name="Google Shape;633;gf0684b1197_0_0"/>
          <p:cNvSpPr txBox="1"/>
          <p:nvPr/>
        </p:nvSpPr>
        <p:spPr>
          <a:xfrm>
            <a:off x="96249" y="53700"/>
            <a:ext cx="8932500" cy="1210800"/>
          </a:xfrm>
          <a:prstGeom prst="rect">
            <a:avLst/>
          </a:prstGeom>
          <a:solidFill>
            <a:srgbClr val="073763"/>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D966"/>
                </a:solidFill>
                <a:latin typeface="Roboto Black"/>
                <a:ea typeface="Roboto Black"/>
                <a:cs typeface="Roboto Black"/>
                <a:sym typeface="Roboto Black"/>
              </a:rPr>
              <a:t>Recruitment Processes Alliance</a:t>
            </a:r>
            <a:endParaRPr sz="2800" b="0" i="0" u="none" strike="noStrike" cap="none">
              <a:solidFill>
                <a:srgbClr val="FFD966"/>
              </a:solidFill>
              <a:latin typeface="Roboto Black"/>
              <a:ea typeface="Roboto Black"/>
              <a:cs typeface="Roboto Black"/>
              <a:sym typeface="Roboto Black"/>
            </a:endParaRPr>
          </a:p>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oboto Medium"/>
                <a:ea typeface="Roboto Medium"/>
                <a:cs typeface="Roboto Medium"/>
                <a:sym typeface="Roboto Medium"/>
              </a:rPr>
              <a:t>Conduct long-term monitoring and use a holistic ecosystem approach to address emerging questions and provide critical baseline information to stakeholders</a:t>
            </a:r>
            <a:endParaRPr sz="1733" b="0" i="0" u="none" strike="noStrike" cap="none">
              <a:solidFill>
                <a:schemeClr val="lt1"/>
              </a:solidFill>
              <a:latin typeface="Roboto Medium"/>
              <a:ea typeface="Roboto Medium"/>
              <a:cs typeface="Roboto Medium"/>
              <a:sym typeface="Roboto Medium"/>
            </a:endParaRPr>
          </a:p>
        </p:txBody>
      </p:sp>
      <p:grpSp>
        <p:nvGrpSpPr>
          <p:cNvPr id="634" name="Google Shape;634;gf0684b1197_0_0"/>
          <p:cNvGrpSpPr/>
          <p:nvPr/>
        </p:nvGrpSpPr>
        <p:grpSpPr>
          <a:xfrm>
            <a:off x="96251" y="1560594"/>
            <a:ext cx="3589963" cy="1719557"/>
            <a:chOff x="96250" y="1170475"/>
            <a:chExt cx="3589963" cy="1289700"/>
          </a:xfrm>
        </p:grpSpPr>
        <p:sp>
          <p:nvSpPr>
            <p:cNvPr id="635" name="Google Shape;635;gf0684b1197_0_0"/>
            <p:cNvSpPr txBox="1"/>
            <p:nvPr/>
          </p:nvSpPr>
          <p:spPr>
            <a:xfrm>
              <a:off x="96250" y="1170475"/>
              <a:ext cx="2451600" cy="1289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NOAA FISHERIES</a:t>
              </a:r>
              <a:endParaRPr sz="1600"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467"/>
                <a:buFont typeface="Arial"/>
                <a:buNone/>
              </a:pPr>
              <a:r>
                <a:rPr lang="en-US" sz="1467" b="1" i="0" u="none" strike="noStrike" cap="none">
                  <a:solidFill>
                    <a:schemeClr val="lt1"/>
                  </a:solidFill>
                  <a:latin typeface="Roboto"/>
                  <a:ea typeface="Roboto"/>
                  <a:cs typeface="Roboto"/>
                  <a:sym typeface="Roboto"/>
                </a:rPr>
                <a:t>AFSC Juneau, AK</a:t>
              </a:r>
              <a:endParaRPr sz="1467"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067"/>
                <a:buFont typeface="Arial"/>
                <a:buNone/>
              </a:pPr>
              <a:endParaRPr sz="1067" b="1" i="0" u="none" strike="noStrike" cap="none">
                <a:solidFill>
                  <a:schemeClr val="lt1"/>
                </a:solidFill>
                <a:latin typeface="Roboto"/>
                <a:ea typeface="Roboto"/>
                <a:cs typeface="Roboto"/>
                <a:sym typeface="Roboto"/>
              </a:endParaRPr>
            </a:p>
            <a:p>
              <a:pPr marL="0" marR="0" lvl="0" indent="0" algn="r" rtl="0">
                <a:lnSpc>
                  <a:spcPct val="100000"/>
                </a:lnSpc>
                <a:spcBef>
                  <a:spcPts val="0"/>
                </a:spcBef>
                <a:spcAft>
                  <a:spcPts val="2133"/>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CONTRIBUTIONS//SKILLS: Bioenergetics, diets, nutritional and trophic ecology, nearshore studies, Gulf Watch Alaska</a:t>
              </a:r>
              <a:endParaRPr sz="1067" b="1" i="0" u="none" strike="noStrike" cap="none">
                <a:solidFill>
                  <a:schemeClr val="lt1"/>
                </a:solidFill>
                <a:latin typeface="Roboto"/>
                <a:ea typeface="Roboto"/>
                <a:cs typeface="Roboto"/>
                <a:sym typeface="Roboto"/>
              </a:endParaRPr>
            </a:p>
          </p:txBody>
        </p:sp>
        <p:cxnSp>
          <p:nvCxnSpPr>
            <p:cNvPr id="636" name="Google Shape;636;gf0684b1197_0_0"/>
            <p:cNvCxnSpPr/>
            <p:nvPr/>
          </p:nvCxnSpPr>
          <p:spPr>
            <a:xfrm rot="10800000">
              <a:off x="2641913" y="1831625"/>
              <a:ext cx="1044300" cy="0"/>
            </a:xfrm>
            <a:prstGeom prst="straightConnector1">
              <a:avLst/>
            </a:prstGeom>
            <a:noFill/>
            <a:ln w="9525" cap="flat" cmpd="sng">
              <a:solidFill>
                <a:schemeClr val="lt1"/>
              </a:solidFill>
              <a:prstDash val="solid"/>
              <a:round/>
              <a:headEnd type="none" w="sm" len="sm"/>
              <a:tailEnd type="oval" w="med" len="med"/>
            </a:ln>
          </p:spPr>
        </p:cxnSp>
      </p:grpSp>
      <p:sp>
        <p:nvSpPr>
          <p:cNvPr id="637" name="Google Shape;637;gf0684b1197_0_0"/>
          <p:cNvSpPr/>
          <p:nvPr/>
        </p:nvSpPr>
        <p:spPr>
          <a:xfrm>
            <a:off x="7528750" y="5602933"/>
            <a:ext cx="826800" cy="807600"/>
          </a:xfrm>
          <a:prstGeom prst="ellipse">
            <a:avLst/>
          </a:prstGeom>
          <a:solidFill>
            <a:srgbClr val="FFB4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38" name="Google Shape;638;gf0684b1197_0_0"/>
          <p:cNvSpPr/>
          <p:nvPr/>
        </p:nvSpPr>
        <p:spPr>
          <a:xfrm>
            <a:off x="892875" y="5602933"/>
            <a:ext cx="826800" cy="807600"/>
          </a:xfrm>
          <a:prstGeom prst="ellipse">
            <a:avLst/>
          </a:prstGeom>
          <a:solidFill>
            <a:srgbClr val="FFB4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39" name="Google Shape;639;gf0684b1197_0_0"/>
          <p:cNvSpPr/>
          <p:nvPr/>
        </p:nvSpPr>
        <p:spPr>
          <a:xfrm>
            <a:off x="1269300" y="5602933"/>
            <a:ext cx="6807600" cy="807600"/>
          </a:xfrm>
          <a:prstGeom prst="roundRect">
            <a:avLst>
              <a:gd name="adj" fmla="val 16667"/>
            </a:avLst>
          </a:prstGeom>
          <a:solidFill>
            <a:srgbClr val="FFB4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640" name="Google Shape;640;gf0684b1197_0_0"/>
          <p:cNvGrpSpPr/>
          <p:nvPr/>
        </p:nvGrpSpPr>
        <p:grpSpPr>
          <a:xfrm>
            <a:off x="5209826" y="1413765"/>
            <a:ext cx="3818925" cy="1719557"/>
            <a:chOff x="5209825" y="1060350"/>
            <a:chExt cx="3818925" cy="1289700"/>
          </a:xfrm>
        </p:grpSpPr>
        <p:sp>
          <p:nvSpPr>
            <p:cNvPr id="641" name="Google Shape;641;gf0684b1197_0_0"/>
            <p:cNvSpPr txBox="1"/>
            <p:nvPr/>
          </p:nvSpPr>
          <p:spPr>
            <a:xfrm>
              <a:off x="6576850" y="1060350"/>
              <a:ext cx="2451900" cy="1289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NOAA RESEARCH</a:t>
              </a:r>
              <a:br>
                <a:rPr lang="en-US" sz="1600" b="1" i="0" u="none" strike="noStrike" cap="none">
                  <a:solidFill>
                    <a:schemeClr val="lt1"/>
                  </a:solidFill>
                  <a:latin typeface="Roboto"/>
                  <a:ea typeface="Roboto"/>
                  <a:cs typeface="Roboto"/>
                  <a:sym typeface="Roboto"/>
                </a:rPr>
              </a:br>
              <a:r>
                <a:rPr lang="en-US" sz="1467" b="1" i="0" u="none" strike="noStrike" cap="none">
                  <a:solidFill>
                    <a:schemeClr val="lt1"/>
                  </a:solidFill>
                  <a:latin typeface="Roboto"/>
                  <a:ea typeface="Roboto"/>
                  <a:cs typeface="Roboto"/>
                  <a:sym typeface="Roboto"/>
                </a:rPr>
                <a:t>Pacific Marine Environmental Lab</a:t>
              </a:r>
              <a:endParaRPr sz="14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chemeClr val="lt1"/>
                  </a:solidFill>
                  <a:latin typeface="Roboto"/>
                  <a:ea typeface="Roboto"/>
                  <a:cs typeface="Roboto"/>
                  <a:sym typeface="Roboto"/>
                </a:rPr>
                <a:t>Seattle, WA</a:t>
              </a:r>
              <a:endParaRPr sz="14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67"/>
                <a:buFont typeface="Arial"/>
                <a:buNone/>
              </a:pPr>
              <a:endParaRPr sz="10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2133"/>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CONTRIBUTIONS//SKILLS: Physical oceanography, nutrients, models, advanced technologies, atmospheric, and phytoplankton.</a:t>
              </a:r>
              <a:endParaRPr sz="1200" b="1" i="0" u="none" strike="noStrike" cap="none">
                <a:solidFill>
                  <a:schemeClr val="lt1"/>
                </a:solidFill>
                <a:latin typeface="Roboto"/>
                <a:ea typeface="Roboto"/>
                <a:cs typeface="Roboto"/>
                <a:sym typeface="Roboto"/>
              </a:endParaRPr>
            </a:p>
          </p:txBody>
        </p:sp>
        <p:cxnSp>
          <p:nvCxnSpPr>
            <p:cNvPr id="642" name="Google Shape;642;gf0684b1197_0_0"/>
            <p:cNvCxnSpPr/>
            <p:nvPr/>
          </p:nvCxnSpPr>
          <p:spPr>
            <a:xfrm>
              <a:off x="5209825" y="1705200"/>
              <a:ext cx="1286700" cy="0"/>
            </a:xfrm>
            <a:prstGeom prst="straightConnector1">
              <a:avLst/>
            </a:prstGeom>
            <a:noFill/>
            <a:ln w="9525" cap="flat" cmpd="sng">
              <a:solidFill>
                <a:schemeClr val="lt1"/>
              </a:solidFill>
              <a:prstDash val="solid"/>
              <a:round/>
              <a:headEnd type="none" w="sm" len="sm"/>
              <a:tailEnd type="oval" w="med" len="med"/>
            </a:ln>
          </p:spPr>
        </p:cxnSp>
      </p:grpSp>
      <p:grpSp>
        <p:nvGrpSpPr>
          <p:cNvPr id="643" name="Google Shape;643;gf0684b1197_0_0"/>
          <p:cNvGrpSpPr/>
          <p:nvPr/>
        </p:nvGrpSpPr>
        <p:grpSpPr>
          <a:xfrm>
            <a:off x="5524584" y="3280166"/>
            <a:ext cx="3390056" cy="1719557"/>
            <a:chOff x="5438375" y="3020450"/>
            <a:chExt cx="3590400" cy="1289700"/>
          </a:xfrm>
        </p:grpSpPr>
        <p:sp>
          <p:nvSpPr>
            <p:cNvPr id="644" name="Google Shape;644;gf0684b1197_0_0"/>
            <p:cNvSpPr txBox="1"/>
            <p:nvPr/>
          </p:nvSpPr>
          <p:spPr>
            <a:xfrm>
              <a:off x="6586475" y="3020450"/>
              <a:ext cx="2442300" cy="1289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Roboto"/>
                  <a:ea typeface="Roboto"/>
                  <a:cs typeface="Roboto"/>
                  <a:sym typeface="Roboto"/>
                </a:rPr>
                <a:t>NOAA FISHERIES</a:t>
              </a:r>
              <a:endParaRPr sz="16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chemeClr val="lt1"/>
                  </a:solidFill>
                  <a:latin typeface="Roboto"/>
                  <a:ea typeface="Roboto"/>
                  <a:cs typeface="Roboto"/>
                  <a:sym typeface="Roboto"/>
                </a:rPr>
                <a:t>AFSC Seattle, WA</a:t>
              </a:r>
              <a:endParaRPr sz="14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67"/>
                <a:buFont typeface="Arial"/>
                <a:buNone/>
              </a:pPr>
              <a:endParaRPr sz="10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2133"/>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CONTRIBUTIONS//SKILLS: Zooplankton, eggs &amp; larvae, GOA young of the year gadids &amp; forage fish, beam trawl, diets, Arctic</a:t>
              </a:r>
              <a:endParaRPr sz="1200" b="1" i="0" u="none" strike="noStrike" cap="none">
                <a:solidFill>
                  <a:schemeClr val="lt1"/>
                </a:solidFill>
                <a:latin typeface="Roboto"/>
                <a:ea typeface="Roboto"/>
                <a:cs typeface="Roboto"/>
                <a:sym typeface="Roboto"/>
              </a:endParaRPr>
            </a:p>
          </p:txBody>
        </p:sp>
        <p:cxnSp>
          <p:nvCxnSpPr>
            <p:cNvPr id="645" name="Google Shape;645;gf0684b1197_0_0"/>
            <p:cNvCxnSpPr/>
            <p:nvPr/>
          </p:nvCxnSpPr>
          <p:spPr>
            <a:xfrm>
              <a:off x="5438375" y="3648200"/>
              <a:ext cx="995700" cy="17100"/>
            </a:xfrm>
            <a:prstGeom prst="straightConnector1">
              <a:avLst/>
            </a:prstGeom>
            <a:noFill/>
            <a:ln w="9525" cap="flat" cmpd="sng">
              <a:solidFill>
                <a:schemeClr val="lt1"/>
              </a:solidFill>
              <a:prstDash val="solid"/>
              <a:round/>
              <a:headEnd type="none" w="sm" len="sm"/>
              <a:tailEnd type="oval" w="med" len="med"/>
            </a:ln>
          </p:spPr>
        </p:cxnSp>
      </p:grpSp>
      <p:sp>
        <p:nvSpPr>
          <p:cNvPr id="646" name="Google Shape;646;gf0684b1197_0_0"/>
          <p:cNvSpPr txBox="1"/>
          <p:nvPr/>
        </p:nvSpPr>
        <p:spPr>
          <a:xfrm>
            <a:off x="1673125" y="5884967"/>
            <a:ext cx="55383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Roboto"/>
              <a:ea typeface="Roboto"/>
              <a:cs typeface="Roboto"/>
              <a:sym typeface="Roboto"/>
            </a:endParaRPr>
          </a:p>
        </p:txBody>
      </p:sp>
      <p:sp>
        <p:nvSpPr>
          <p:cNvPr id="647" name="Google Shape;647;gf0684b1197_0_0"/>
          <p:cNvSpPr txBox="1"/>
          <p:nvPr/>
        </p:nvSpPr>
        <p:spPr>
          <a:xfrm>
            <a:off x="1015463" y="5815917"/>
            <a:ext cx="71151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Medium"/>
                <a:ea typeface="Roboto Medium"/>
                <a:cs typeface="Roboto Medium"/>
                <a:sym typeface="Roboto Medium"/>
              </a:rPr>
              <a:t>NOAA MML, WHOI &amp; NWFSC HABs, UAF &amp; NOAA OA, NOAA eDNA, EFH, USFW seabird, ADFG salmon</a:t>
            </a:r>
            <a:endParaRPr sz="1600" b="0" i="0" u="none" strike="noStrike" cap="none">
              <a:solidFill>
                <a:schemeClr val="lt1"/>
              </a:solidFill>
              <a:latin typeface="Roboto Medium"/>
              <a:ea typeface="Roboto Medium"/>
              <a:cs typeface="Roboto Medium"/>
              <a:sym typeface="Roboto Medium"/>
            </a:endParaRPr>
          </a:p>
        </p:txBody>
      </p:sp>
      <p:sp>
        <p:nvSpPr>
          <p:cNvPr id="648" name="Google Shape;648;gf0684b1197_0_0"/>
          <p:cNvSpPr txBox="1"/>
          <p:nvPr/>
        </p:nvSpPr>
        <p:spPr>
          <a:xfrm>
            <a:off x="1793350" y="5602933"/>
            <a:ext cx="5538300" cy="4515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US" sz="1333" b="1" i="0" u="none" strike="noStrike" cap="none">
                <a:solidFill>
                  <a:schemeClr val="dk1"/>
                </a:solidFill>
                <a:latin typeface="Roboto"/>
                <a:ea typeface="Roboto"/>
                <a:cs typeface="Roboto"/>
                <a:sym typeface="Roboto"/>
              </a:rPr>
              <a:t>Scientific Research Collaborations &amp; Partnerships</a:t>
            </a:r>
            <a:endParaRPr sz="1333" b="1" i="0" u="none" strike="noStrike" cap="none">
              <a:solidFill>
                <a:schemeClr val="dk1"/>
              </a:solidFill>
              <a:latin typeface="Roboto"/>
              <a:ea typeface="Roboto"/>
              <a:cs typeface="Roboto"/>
              <a:sym typeface="Roboto"/>
            </a:endParaRPr>
          </a:p>
        </p:txBody>
      </p:sp>
      <p:sp>
        <p:nvSpPr>
          <p:cNvPr id="649" name="Google Shape;649;gf0684b1197_0_0"/>
          <p:cNvSpPr txBox="1"/>
          <p:nvPr/>
        </p:nvSpPr>
        <p:spPr>
          <a:xfrm>
            <a:off x="96250" y="6342367"/>
            <a:ext cx="89325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Non-base funds to the RPA include North Pacific Research Board IERP’s, NPRB single projects, NOAA NOPP, NOAA RAP, ADFG, NOAA Arctic Research Program</a:t>
            </a:r>
            <a:endParaRPr sz="1200" b="1" i="0" u="none" strike="noStrike" cap="none">
              <a:solidFill>
                <a:schemeClr val="lt1"/>
              </a:solidFill>
              <a:latin typeface="Roboto"/>
              <a:ea typeface="Roboto"/>
              <a:cs typeface="Roboto"/>
              <a:sym typeface="Roboto"/>
            </a:endParaRPr>
          </a:p>
        </p:txBody>
      </p:sp>
      <p:sp>
        <p:nvSpPr>
          <p:cNvPr id="650" name="Google Shape;650;gf0684b1197_0_0"/>
          <p:cNvSpPr txBox="1"/>
          <p:nvPr/>
        </p:nvSpPr>
        <p:spPr>
          <a:xfrm>
            <a:off x="3756238" y="2546101"/>
            <a:ext cx="1612500" cy="2093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Black"/>
                <a:ea typeface="Roboto Black"/>
                <a:cs typeface="Roboto Black"/>
                <a:sym typeface="Roboto Black"/>
              </a:rPr>
              <a:t>TEAM EFFORT</a:t>
            </a:r>
            <a:endParaRPr sz="1200" b="0" i="0" u="none" strike="noStrike" cap="none">
              <a:solidFill>
                <a:schemeClr val="lt1"/>
              </a:solidFill>
              <a:latin typeface="Roboto Black"/>
              <a:ea typeface="Roboto Black"/>
              <a:cs typeface="Roboto Black"/>
              <a:sym typeface="Roboto Black"/>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Shiptime</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Cruise Staffing</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Lab Research</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Data collection</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Data processing</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QA/QC</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Research Syntheses</a:t>
            </a:r>
            <a:endParaRPr sz="12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Medium"/>
                <a:ea typeface="Roboto Medium"/>
                <a:cs typeface="Roboto Medium"/>
                <a:sym typeface="Roboto Medium"/>
              </a:rPr>
              <a:t>Products</a:t>
            </a:r>
            <a:endParaRPr sz="1200" b="0" i="0" u="none" strike="noStrike" cap="none">
              <a:solidFill>
                <a:schemeClr val="lt1"/>
              </a:solidFill>
              <a:latin typeface="Roboto Medium"/>
              <a:ea typeface="Roboto Medium"/>
              <a:cs typeface="Roboto Medium"/>
              <a:sym typeface="Roboto Medium"/>
            </a:endParaRPr>
          </a:p>
        </p:txBody>
      </p:sp>
      <p:sp>
        <p:nvSpPr>
          <p:cNvPr id="651" name="Google Shape;651;gf0684b1197_0_0"/>
          <p:cNvSpPr/>
          <p:nvPr/>
        </p:nvSpPr>
        <p:spPr>
          <a:xfrm>
            <a:off x="3801275" y="2487633"/>
            <a:ext cx="1528800" cy="2025600"/>
          </a:xfrm>
          <a:prstGeom prst="ellipse">
            <a:avLst/>
          </a:prstGeom>
          <a:noFill/>
          <a:ln w="19050" cap="flat" cmpd="sng">
            <a:solidFill>
              <a:srgbClr val="155B54"/>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C0C0C"/>
              </a:solidFill>
              <a:latin typeface="Calibri"/>
              <a:ea typeface="Calibri"/>
              <a:cs typeface="Calibri"/>
              <a:sym typeface="Calibri"/>
            </a:endParaRPr>
          </a:p>
        </p:txBody>
      </p:sp>
      <p:sp>
        <p:nvSpPr>
          <p:cNvPr id="652" name="Google Shape;652;gf0684b1197_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grpSp>
        <p:nvGrpSpPr>
          <p:cNvPr id="653" name="Google Shape;653;gf0684b1197_0_0"/>
          <p:cNvGrpSpPr/>
          <p:nvPr/>
        </p:nvGrpSpPr>
        <p:grpSpPr>
          <a:xfrm>
            <a:off x="2300215" y="975998"/>
            <a:ext cx="4652890" cy="5032418"/>
            <a:chOff x="2675581" y="676586"/>
            <a:chExt cx="3793942" cy="3790328"/>
          </a:xfrm>
        </p:grpSpPr>
        <p:sp>
          <p:nvSpPr>
            <p:cNvPr id="654" name="Google Shape;654;gf0684b1197_0_0"/>
            <p:cNvSpPr/>
            <p:nvPr/>
          </p:nvSpPr>
          <p:spPr>
            <a:xfrm rot="-7199815">
              <a:off x="3183352" y="1184485"/>
              <a:ext cx="2774659" cy="2774659"/>
            </a:xfrm>
            <a:prstGeom prst="blockArc">
              <a:avLst>
                <a:gd name="adj1" fmla="val 12622480"/>
                <a:gd name="adj2" fmla="val 18176457"/>
                <a:gd name="adj3" fmla="val 20786"/>
              </a:avLst>
            </a:prstGeom>
            <a:solidFill>
              <a:srgbClr val="1D7E7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55" name="Google Shape;655;gf0684b1197_0_0"/>
            <p:cNvSpPr/>
            <p:nvPr/>
          </p:nvSpPr>
          <p:spPr>
            <a:xfrm rot="-1799815">
              <a:off x="3183352" y="1184357"/>
              <a:ext cx="2774659" cy="2774659"/>
            </a:xfrm>
            <a:prstGeom prst="blockArc">
              <a:avLst>
                <a:gd name="adj1" fmla="val 12622480"/>
                <a:gd name="adj2" fmla="val 18176457"/>
                <a:gd name="adj3" fmla="val 20786"/>
              </a:avLst>
            </a:prstGeom>
            <a:solidFill>
              <a:srgbClr val="1F88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56" name="Google Shape;656;gf0684b1197_0_0"/>
            <p:cNvSpPr/>
            <p:nvPr/>
          </p:nvSpPr>
          <p:spPr>
            <a:xfrm rot="3600185">
              <a:off x="3187094" y="1184439"/>
              <a:ext cx="2774659" cy="2774659"/>
            </a:xfrm>
            <a:prstGeom prst="blockArc">
              <a:avLst>
                <a:gd name="adj1" fmla="val 12564381"/>
                <a:gd name="adj2" fmla="val 18346131"/>
                <a:gd name="adj3" fmla="val 20844"/>
              </a:avLst>
            </a:prstGeom>
            <a:solidFill>
              <a:srgbClr val="155B5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57" name="Google Shape;657;gf0684b1197_0_0"/>
            <p:cNvSpPr/>
            <p:nvPr/>
          </p:nvSpPr>
          <p:spPr>
            <a:xfrm rot="9000185">
              <a:off x="3185977" y="1184485"/>
              <a:ext cx="2774659" cy="2774659"/>
            </a:xfrm>
            <a:prstGeom prst="blockArc">
              <a:avLst>
                <a:gd name="adj1" fmla="val 12622480"/>
                <a:gd name="adj2" fmla="val 18081133"/>
                <a:gd name="adj3" fmla="val 20809"/>
              </a:avLst>
            </a:prstGeom>
            <a:solidFill>
              <a:srgbClr val="1B78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658" name="Google Shape;658;gf0684b1197_0_0"/>
            <p:cNvGrpSpPr/>
            <p:nvPr/>
          </p:nvGrpSpPr>
          <p:grpSpPr>
            <a:xfrm rot="5400000">
              <a:off x="5379666" y="2278953"/>
              <a:ext cx="585000" cy="585471"/>
              <a:chOff x="1967628" y="812211"/>
              <a:chExt cx="587999" cy="587999"/>
            </a:xfrm>
          </p:grpSpPr>
          <p:sp>
            <p:nvSpPr>
              <p:cNvPr id="659" name="Google Shape;659;gf0684b1197_0_0"/>
              <p:cNvSpPr/>
              <p:nvPr/>
            </p:nvSpPr>
            <p:spPr>
              <a:xfrm rot="39023">
                <a:off x="1970909" y="815492"/>
                <a:ext cx="581437" cy="581437"/>
              </a:xfrm>
              <a:prstGeom prst="pie">
                <a:avLst>
                  <a:gd name="adj1" fmla="val 6190354"/>
                  <a:gd name="adj2" fmla="val 14996165"/>
                </a:avLst>
              </a:prstGeom>
              <a:solidFill>
                <a:srgbClr val="1B786E"/>
              </a:solidFill>
              <a:ln>
                <a:noFill/>
              </a:ln>
              <a:effectLst>
                <a:outerShdw blurRad="142875" algn="bl" rotWithShape="0">
                  <a:srgbClr val="000000">
                    <a:alpha val="419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60" name="Google Shape;660;gf0684b1197_0_0"/>
              <p:cNvSpPr/>
              <p:nvPr/>
            </p:nvSpPr>
            <p:spPr>
              <a:xfrm rot="10800000">
                <a:off x="1970875" y="815525"/>
                <a:ext cx="581400" cy="581400"/>
              </a:xfrm>
              <a:prstGeom prst="pie">
                <a:avLst>
                  <a:gd name="adj1" fmla="val 4028252"/>
                  <a:gd name="adj2" fmla="val 17183677"/>
                </a:avLst>
              </a:prstGeom>
              <a:solidFill>
                <a:srgbClr val="1B78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nvGrpSpPr>
            <p:cNvPr id="661" name="Google Shape;661;gf0684b1197_0_0"/>
            <p:cNvGrpSpPr/>
            <p:nvPr/>
          </p:nvGrpSpPr>
          <p:grpSpPr>
            <a:xfrm rot="10800000">
              <a:off x="4280708" y="3378532"/>
              <a:ext cx="585000" cy="585471"/>
              <a:chOff x="1967628" y="812211"/>
              <a:chExt cx="587999" cy="587999"/>
            </a:xfrm>
          </p:grpSpPr>
          <p:sp>
            <p:nvSpPr>
              <p:cNvPr id="662" name="Google Shape;662;gf0684b1197_0_0"/>
              <p:cNvSpPr/>
              <p:nvPr/>
            </p:nvSpPr>
            <p:spPr>
              <a:xfrm rot="39023">
                <a:off x="1970909" y="815492"/>
                <a:ext cx="581437" cy="581437"/>
              </a:xfrm>
              <a:prstGeom prst="pie">
                <a:avLst>
                  <a:gd name="adj1" fmla="val 6190354"/>
                  <a:gd name="adj2" fmla="val 14996165"/>
                </a:avLst>
              </a:prstGeom>
              <a:solidFill>
                <a:srgbClr val="1D7E74"/>
              </a:solidFill>
              <a:ln>
                <a:noFill/>
              </a:ln>
              <a:effectLst>
                <a:outerShdw blurRad="142875" algn="bl" rotWithShape="0">
                  <a:srgbClr val="000000">
                    <a:alpha val="419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63" name="Google Shape;663;gf0684b1197_0_0"/>
              <p:cNvSpPr/>
              <p:nvPr/>
            </p:nvSpPr>
            <p:spPr>
              <a:xfrm rot="10800000">
                <a:off x="1970875" y="815525"/>
                <a:ext cx="581400" cy="581400"/>
              </a:xfrm>
              <a:prstGeom prst="pie">
                <a:avLst>
                  <a:gd name="adj1" fmla="val 4028252"/>
                  <a:gd name="adj2" fmla="val 17183677"/>
                </a:avLst>
              </a:prstGeom>
              <a:solidFill>
                <a:srgbClr val="1D7E7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nvGrpSpPr>
            <p:cNvPr id="664" name="Google Shape;664;gf0684b1197_0_0"/>
            <p:cNvGrpSpPr/>
            <p:nvPr/>
          </p:nvGrpSpPr>
          <p:grpSpPr>
            <a:xfrm rot="-5400000">
              <a:off x="3179920" y="2281479"/>
              <a:ext cx="585000" cy="585471"/>
              <a:chOff x="1967628" y="812211"/>
              <a:chExt cx="587999" cy="587999"/>
            </a:xfrm>
          </p:grpSpPr>
          <p:sp>
            <p:nvSpPr>
              <p:cNvPr id="665" name="Google Shape;665;gf0684b1197_0_0"/>
              <p:cNvSpPr/>
              <p:nvPr/>
            </p:nvSpPr>
            <p:spPr>
              <a:xfrm rot="39023">
                <a:off x="1970909" y="815492"/>
                <a:ext cx="581437" cy="581437"/>
              </a:xfrm>
              <a:prstGeom prst="pie">
                <a:avLst>
                  <a:gd name="adj1" fmla="val 6190354"/>
                  <a:gd name="adj2" fmla="val 14996165"/>
                </a:avLst>
              </a:prstGeom>
              <a:solidFill>
                <a:srgbClr val="1F887E"/>
              </a:solidFill>
              <a:ln>
                <a:noFill/>
              </a:ln>
              <a:effectLst>
                <a:outerShdw blurRad="142875" algn="bl" rotWithShape="0">
                  <a:srgbClr val="000000">
                    <a:alpha val="419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66" name="Google Shape;666;gf0684b1197_0_0"/>
              <p:cNvSpPr/>
              <p:nvPr/>
            </p:nvSpPr>
            <p:spPr>
              <a:xfrm rot="10800000">
                <a:off x="1970875" y="815525"/>
                <a:ext cx="581400" cy="581400"/>
              </a:xfrm>
              <a:prstGeom prst="pie">
                <a:avLst>
                  <a:gd name="adj1" fmla="val 4028252"/>
                  <a:gd name="adj2" fmla="val 17183677"/>
                </a:avLst>
              </a:prstGeom>
              <a:solidFill>
                <a:srgbClr val="1F887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sp>
          <p:nvSpPr>
            <p:cNvPr id="667" name="Google Shape;667;gf0684b1197_0_0"/>
            <p:cNvSpPr txBox="1"/>
            <p:nvPr/>
          </p:nvSpPr>
          <p:spPr>
            <a:xfrm>
              <a:off x="3526772" y="1503792"/>
              <a:ext cx="878100" cy="266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1" i="0" u="none" strike="noStrike" cap="none">
                  <a:solidFill>
                    <a:srgbClr val="FFFFFF"/>
                  </a:solidFill>
                  <a:latin typeface="Roboto"/>
                  <a:ea typeface="Roboto"/>
                  <a:cs typeface="Roboto"/>
                  <a:sym typeface="Roboto"/>
                </a:rPr>
                <a:t>RECA</a:t>
              </a:r>
              <a:endParaRPr sz="2133" b="1" i="0" u="none" strike="noStrike" cap="none">
                <a:solidFill>
                  <a:srgbClr val="FFFFFF"/>
                </a:solidFill>
                <a:latin typeface="Roboto"/>
                <a:ea typeface="Roboto"/>
                <a:cs typeface="Roboto"/>
                <a:sym typeface="Roboto"/>
              </a:endParaRPr>
            </a:p>
          </p:txBody>
        </p:sp>
        <p:sp>
          <p:nvSpPr>
            <p:cNvPr id="668" name="Google Shape;668;gf0684b1197_0_0"/>
            <p:cNvSpPr txBox="1"/>
            <p:nvPr/>
          </p:nvSpPr>
          <p:spPr>
            <a:xfrm>
              <a:off x="3679786" y="3378541"/>
              <a:ext cx="725100" cy="266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1" i="0" u="none" strike="noStrike" cap="none">
                  <a:solidFill>
                    <a:srgbClr val="FFFFFF"/>
                  </a:solidFill>
                  <a:latin typeface="Roboto"/>
                  <a:ea typeface="Roboto"/>
                  <a:cs typeface="Roboto"/>
                  <a:sym typeface="Roboto"/>
                </a:rPr>
                <a:t>EMA</a:t>
              </a:r>
              <a:endParaRPr sz="2133" b="1" i="0" u="none" strike="noStrike" cap="none">
                <a:solidFill>
                  <a:srgbClr val="FFFFFF"/>
                </a:solidFill>
                <a:latin typeface="Roboto"/>
                <a:ea typeface="Roboto"/>
                <a:cs typeface="Roboto"/>
                <a:sym typeface="Roboto"/>
              </a:endParaRPr>
            </a:p>
          </p:txBody>
        </p:sp>
        <p:sp>
          <p:nvSpPr>
            <p:cNvPr id="669" name="Google Shape;669;gf0684b1197_0_0"/>
            <p:cNvSpPr txBox="1"/>
            <p:nvPr/>
          </p:nvSpPr>
          <p:spPr>
            <a:xfrm>
              <a:off x="4923391" y="3066642"/>
              <a:ext cx="1043700" cy="556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1" i="0" u="none" strike="noStrike" cap="none">
                  <a:solidFill>
                    <a:srgbClr val="FFFFFF"/>
                  </a:solidFill>
                  <a:latin typeface="Roboto"/>
                  <a:ea typeface="Roboto"/>
                  <a:cs typeface="Roboto"/>
                  <a:sym typeface="Roboto"/>
                </a:rPr>
                <a:t>AFSC</a:t>
              </a:r>
              <a:endParaRPr sz="2133"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133"/>
                <a:buFont typeface="Arial"/>
                <a:buNone/>
              </a:pPr>
              <a:r>
                <a:rPr lang="en-US" sz="2133" b="1" i="0" u="none" strike="noStrike" cap="none">
                  <a:solidFill>
                    <a:srgbClr val="FFFFFF"/>
                  </a:solidFill>
                  <a:latin typeface="Roboto"/>
                  <a:ea typeface="Roboto"/>
                  <a:cs typeface="Roboto"/>
                  <a:sym typeface="Roboto"/>
                </a:rPr>
                <a:t>FOCI</a:t>
              </a:r>
              <a:endParaRPr sz="2133" b="1" i="0" u="none" strike="noStrike" cap="none">
                <a:solidFill>
                  <a:srgbClr val="FFFFFF"/>
                </a:solidFill>
                <a:latin typeface="Roboto"/>
                <a:ea typeface="Roboto"/>
                <a:cs typeface="Roboto"/>
                <a:sym typeface="Roboto"/>
              </a:endParaRPr>
            </a:p>
          </p:txBody>
        </p:sp>
        <p:grpSp>
          <p:nvGrpSpPr>
            <p:cNvPr id="670" name="Google Shape;670;gf0684b1197_0_0"/>
            <p:cNvGrpSpPr/>
            <p:nvPr/>
          </p:nvGrpSpPr>
          <p:grpSpPr>
            <a:xfrm>
              <a:off x="4261689" y="1180926"/>
              <a:ext cx="585000" cy="585529"/>
              <a:chOff x="1967628" y="812211"/>
              <a:chExt cx="587999" cy="587999"/>
            </a:xfrm>
          </p:grpSpPr>
          <p:sp>
            <p:nvSpPr>
              <p:cNvPr id="671" name="Google Shape;671;gf0684b1197_0_0"/>
              <p:cNvSpPr/>
              <p:nvPr/>
            </p:nvSpPr>
            <p:spPr>
              <a:xfrm rot="39023">
                <a:off x="1970909" y="815492"/>
                <a:ext cx="581437" cy="581437"/>
              </a:xfrm>
              <a:prstGeom prst="pie">
                <a:avLst>
                  <a:gd name="adj1" fmla="val 6190354"/>
                  <a:gd name="adj2" fmla="val 14996165"/>
                </a:avLst>
              </a:prstGeom>
              <a:solidFill>
                <a:srgbClr val="155B54"/>
              </a:solidFill>
              <a:ln>
                <a:noFill/>
              </a:ln>
              <a:effectLst>
                <a:outerShdw blurRad="142875" algn="bl" rotWithShape="0">
                  <a:srgbClr val="000000">
                    <a:alpha val="419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72" name="Google Shape;672;gf0684b1197_0_0"/>
              <p:cNvSpPr/>
              <p:nvPr/>
            </p:nvSpPr>
            <p:spPr>
              <a:xfrm rot="10800000">
                <a:off x="1970875" y="815525"/>
                <a:ext cx="581400" cy="581400"/>
              </a:xfrm>
              <a:prstGeom prst="pie">
                <a:avLst>
                  <a:gd name="adj1" fmla="val 4028252"/>
                  <a:gd name="adj2" fmla="val 17183677"/>
                </a:avLst>
              </a:prstGeom>
              <a:solidFill>
                <a:srgbClr val="155B5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sp>
          <p:nvSpPr>
            <p:cNvPr id="673" name="Google Shape;673;gf0684b1197_0_0"/>
            <p:cNvSpPr txBox="1"/>
            <p:nvPr/>
          </p:nvSpPr>
          <p:spPr>
            <a:xfrm>
              <a:off x="4866942" y="1359687"/>
              <a:ext cx="1043700" cy="26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rgbClr val="FFFFFF"/>
                  </a:solidFill>
                  <a:latin typeface="Roboto"/>
                  <a:ea typeface="Roboto"/>
                  <a:cs typeface="Roboto"/>
                  <a:sym typeface="Roboto"/>
                </a:rPr>
                <a:t>PMEL FOCI</a:t>
              </a:r>
              <a:endParaRPr sz="2133" b="1" i="0" u="none" strike="noStrike" cap="none">
                <a:solidFill>
                  <a:srgbClr val="FFFFFF"/>
                </a:solidFill>
                <a:latin typeface="Roboto"/>
                <a:ea typeface="Roboto"/>
                <a:cs typeface="Roboto"/>
                <a:sym typeface="Robo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4575d582d0_0_84"/>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D966"/>
                </a:solidFill>
              </a:rPr>
              <a:t>Ice during Spring mooring survey</a:t>
            </a:r>
            <a:endParaRPr>
              <a:solidFill>
                <a:srgbClr val="FFD966"/>
              </a:solidFill>
            </a:endParaRPr>
          </a:p>
        </p:txBody>
      </p:sp>
      <p:sp>
        <p:nvSpPr>
          <p:cNvPr id="139" name="Google Shape;139;g24575d582d0_0_84"/>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40" name="Google Shape;140;g24575d582d0_0_84"/>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pic>
        <p:nvPicPr>
          <p:cNvPr id="141" name="Google Shape;141;g24575d582d0_0_84"/>
          <p:cNvPicPr preferRelativeResize="0"/>
          <p:nvPr/>
        </p:nvPicPr>
        <p:blipFill>
          <a:blip r:embed="rId3">
            <a:alphaModFix/>
          </a:blip>
          <a:stretch>
            <a:fillRect/>
          </a:stretch>
        </p:blipFill>
        <p:spPr>
          <a:xfrm>
            <a:off x="330475" y="2530050"/>
            <a:ext cx="4004926" cy="3100600"/>
          </a:xfrm>
          <a:prstGeom prst="rect">
            <a:avLst/>
          </a:prstGeom>
          <a:noFill/>
          <a:ln>
            <a:noFill/>
          </a:ln>
        </p:spPr>
      </p:pic>
      <p:pic>
        <p:nvPicPr>
          <p:cNvPr id="142" name="Google Shape;142;g24575d582d0_0_84"/>
          <p:cNvPicPr preferRelativeResize="0"/>
          <p:nvPr/>
        </p:nvPicPr>
        <p:blipFill>
          <a:blip r:embed="rId4">
            <a:alphaModFix/>
          </a:blip>
          <a:stretch>
            <a:fillRect/>
          </a:stretch>
        </p:blipFill>
        <p:spPr>
          <a:xfrm>
            <a:off x="4615650" y="2530050"/>
            <a:ext cx="4134125" cy="3100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txBox="1">
            <a:spLocks noGrp="1"/>
          </p:cNvSpPr>
          <p:nvPr>
            <p:ph type="title"/>
          </p:nvPr>
        </p:nvSpPr>
        <p:spPr>
          <a:xfrm>
            <a:off x="123825" y="1"/>
            <a:ext cx="8643900" cy="996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3CCCC"/>
              </a:buClr>
              <a:buSzPct val="70707"/>
              <a:buFont typeface="Calibri"/>
              <a:buNone/>
            </a:pPr>
            <a:r>
              <a:rPr lang="en-US">
                <a:solidFill>
                  <a:srgbClr val="FFD966"/>
                </a:solidFill>
              </a:rPr>
              <a:t>Spring - Rapid Zooplankton Assessment</a:t>
            </a:r>
            <a:endParaRPr>
              <a:solidFill>
                <a:srgbClr val="FFD966"/>
              </a:solidFill>
            </a:endParaRPr>
          </a:p>
        </p:txBody>
      </p:sp>
      <p:sp>
        <p:nvSpPr>
          <p:cNvPr id="149" name="Google Shape;149;p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
        <p:nvSpPr>
          <p:cNvPr id="150" name="Google Shape;150;p3"/>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Dave Kimmel</a:t>
            </a:r>
            <a:endParaRPr sz="1600" b="1" i="0" u="none" strike="noStrike" cap="none">
              <a:solidFill>
                <a:srgbClr val="9CC2E5"/>
              </a:solidFill>
              <a:latin typeface="Calibri"/>
              <a:ea typeface="Calibri"/>
              <a:cs typeface="Calibri"/>
              <a:sym typeface="Calibri"/>
            </a:endParaRPr>
          </a:p>
        </p:txBody>
      </p:sp>
      <p:pic>
        <p:nvPicPr>
          <p:cNvPr id="151" name="Google Shape;151;p3"/>
          <p:cNvPicPr preferRelativeResize="0"/>
          <p:nvPr/>
        </p:nvPicPr>
        <p:blipFill>
          <a:blip r:embed="rId3">
            <a:alphaModFix/>
          </a:blip>
          <a:stretch>
            <a:fillRect/>
          </a:stretch>
        </p:blipFill>
        <p:spPr>
          <a:xfrm>
            <a:off x="2524850" y="852800"/>
            <a:ext cx="3350999" cy="2059976"/>
          </a:xfrm>
          <a:prstGeom prst="rect">
            <a:avLst/>
          </a:prstGeom>
          <a:noFill/>
          <a:ln>
            <a:noFill/>
          </a:ln>
        </p:spPr>
      </p:pic>
      <p:pic>
        <p:nvPicPr>
          <p:cNvPr id="152" name="Google Shape;152;p3"/>
          <p:cNvPicPr preferRelativeResize="0"/>
          <p:nvPr/>
        </p:nvPicPr>
        <p:blipFill>
          <a:blip r:embed="rId4">
            <a:alphaModFix/>
          </a:blip>
          <a:stretch>
            <a:fillRect/>
          </a:stretch>
        </p:blipFill>
        <p:spPr>
          <a:xfrm>
            <a:off x="2538700" y="2977100"/>
            <a:ext cx="3337151" cy="2113825"/>
          </a:xfrm>
          <a:prstGeom prst="rect">
            <a:avLst/>
          </a:prstGeom>
          <a:noFill/>
          <a:ln>
            <a:noFill/>
          </a:ln>
        </p:spPr>
      </p:pic>
      <p:pic>
        <p:nvPicPr>
          <p:cNvPr id="153" name="Google Shape;153;p3"/>
          <p:cNvPicPr preferRelativeResize="0"/>
          <p:nvPr/>
        </p:nvPicPr>
        <p:blipFill>
          <a:blip r:embed="rId5">
            <a:alphaModFix/>
          </a:blip>
          <a:stretch>
            <a:fillRect/>
          </a:stretch>
        </p:blipFill>
        <p:spPr>
          <a:xfrm>
            <a:off x="154924" y="843207"/>
            <a:ext cx="2329125" cy="2059969"/>
          </a:xfrm>
          <a:prstGeom prst="rect">
            <a:avLst/>
          </a:prstGeom>
          <a:noFill/>
          <a:ln>
            <a:noFill/>
          </a:ln>
        </p:spPr>
      </p:pic>
      <p:pic>
        <p:nvPicPr>
          <p:cNvPr id="154" name="Google Shape;154;p3"/>
          <p:cNvPicPr preferRelativeResize="0"/>
          <p:nvPr/>
        </p:nvPicPr>
        <p:blipFill>
          <a:blip r:embed="rId6">
            <a:alphaModFix/>
          </a:blip>
          <a:stretch>
            <a:fillRect/>
          </a:stretch>
        </p:blipFill>
        <p:spPr>
          <a:xfrm>
            <a:off x="123825" y="2942250"/>
            <a:ext cx="2391324" cy="2173928"/>
          </a:xfrm>
          <a:prstGeom prst="rect">
            <a:avLst/>
          </a:prstGeom>
          <a:noFill/>
          <a:ln>
            <a:noFill/>
          </a:ln>
        </p:spPr>
      </p:pic>
      <p:sp>
        <p:nvSpPr>
          <p:cNvPr id="155" name="Google Shape;155;p3"/>
          <p:cNvSpPr txBox="1"/>
          <p:nvPr/>
        </p:nvSpPr>
        <p:spPr>
          <a:xfrm>
            <a:off x="5986650" y="1062775"/>
            <a:ext cx="30000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lt1"/>
                </a:solidFill>
                <a:latin typeface="Calibri"/>
                <a:ea typeface="Calibri"/>
                <a:cs typeface="Calibri"/>
                <a:sym typeface="Calibri"/>
              </a:rPr>
              <a:t>Large copepod abundance was low, as is typical in cold springs. </a:t>
            </a:r>
            <a:endParaRPr sz="1500">
              <a:solidFill>
                <a:schemeClr val="lt1"/>
              </a:solidFill>
              <a:latin typeface="Calibri"/>
              <a:ea typeface="Calibri"/>
              <a:cs typeface="Calibri"/>
              <a:sym typeface="Calibri"/>
            </a:endParaRPr>
          </a:p>
        </p:txBody>
      </p:sp>
      <p:sp>
        <p:nvSpPr>
          <p:cNvPr id="156" name="Google Shape;156;p3"/>
          <p:cNvSpPr txBox="1"/>
          <p:nvPr/>
        </p:nvSpPr>
        <p:spPr>
          <a:xfrm>
            <a:off x="5986650" y="2987850"/>
            <a:ext cx="3000000" cy="9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lt1"/>
                </a:solidFill>
                <a:latin typeface="Calibri"/>
                <a:ea typeface="Calibri"/>
                <a:cs typeface="Calibri"/>
                <a:sym typeface="Calibri"/>
              </a:rPr>
              <a:t>Small copepod abundance was moderate: higher than cold years but lower than recent warm years. </a:t>
            </a:r>
            <a:endParaRPr sz="1500">
              <a:solidFill>
                <a:schemeClr val="lt1"/>
              </a:solidFill>
              <a:latin typeface="Calibri"/>
              <a:ea typeface="Calibri"/>
              <a:cs typeface="Calibri"/>
              <a:sym typeface="Calibri"/>
            </a:endParaRPr>
          </a:p>
        </p:txBody>
      </p:sp>
      <p:sp>
        <p:nvSpPr>
          <p:cNvPr id="157" name="Google Shape;157;p3"/>
          <p:cNvSpPr txBox="1"/>
          <p:nvPr/>
        </p:nvSpPr>
        <p:spPr>
          <a:xfrm>
            <a:off x="667875" y="5270400"/>
            <a:ext cx="7555800" cy="74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a:solidFill>
                  <a:srgbClr val="FFD966"/>
                </a:solidFill>
                <a:latin typeface="Calibri"/>
                <a:ea typeface="Calibri"/>
                <a:cs typeface="Calibri"/>
                <a:sym typeface="Calibri"/>
              </a:rPr>
              <a:t>Take home:</a:t>
            </a:r>
            <a:r>
              <a:rPr lang="en-US" sz="1700">
                <a:solidFill>
                  <a:schemeClr val="lt1"/>
                </a:solidFill>
                <a:latin typeface="Calibri"/>
                <a:ea typeface="Calibri"/>
                <a:cs typeface="Calibri"/>
                <a:sym typeface="Calibri"/>
              </a:rPr>
              <a:t> While small copepod numbers were lower than in recent years, they were still abundant suggesting adequate forage for larval fish.</a:t>
            </a:r>
            <a:endParaRPr sz="1700">
              <a:solidFill>
                <a:schemeClr val="lt1"/>
              </a:solidFill>
              <a:latin typeface="Calibri"/>
              <a:ea typeface="Calibri"/>
              <a:cs typeface="Calibri"/>
              <a:sym typeface="Calibri"/>
            </a:endParaRPr>
          </a:p>
        </p:txBody>
      </p:sp>
      <p:sp>
        <p:nvSpPr>
          <p:cNvPr id="158" name="Google Shape;158;p3"/>
          <p:cNvSpPr txBox="1"/>
          <p:nvPr/>
        </p:nvSpPr>
        <p:spPr>
          <a:xfrm>
            <a:off x="2857925" y="996900"/>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Large copepods</a:t>
            </a:r>
            <a:endParaRPr sz="1500" b="1">
              <a:latin typeface="Calibri"/>
              <a:ea typeface="Calibri"/>
              <a:cs typeface="Calibri"/>
              <a:sym typeface="Calibri"/>
            </a:endParaRPr>
          </a:p>
        </p:txBody>
      </p:sp>
      <p:sp>
        <p:nvSpPr>
          <p:cNvPr id="159" name="Google Shape;159;p3"/>
          <p:cNvSpPr txBox="1"/>
          <p:nvPr/>
        </p:nvSpPr>
        <p:spPr>
          <a:xfrm>
            <a:off x="3028475" y="3076075"/>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Small copepods</a:t>
            </a:r>
            <a:endParaRPr sz="1500" b="1">
              <a:latin typeface="Calibri"/>
              <a:ea typeface="Calibri"/>
              <a:cs typeface="Calibri"/>
              <a:sym typeface="Calibri"/>
            </a:endParaRPr>
          </a:p>
        </p:txBody>
      </p:sp>
      <p:sp>
        <p:nvSpPr>
          <p:cNvPr id="160" name="Google Shape;160;p3"/>
          <p:cNvSpPr/>
          <p:nvPr/>
        </p:nvSpPr>
        <p:spPr>
          <a:xfrm>
            <a:off x="3163600" y="4641675"/>
            <a:ext cx="138000" cy="117900"/>
          </a:xfrm>
          <a:prstGeom prst="triangle">
            <a:avLst>
              <a:gd name="adj" fmla="val 50000"/>
            </a:avLst>
          </a:prstGeom>
          <a:solidFill>
            <a:srgbClr val="0093D0"/>
          </a:solidFill>
          <a:ln w="9525" cap="flat" cmpd="sng">
            <a:solidFill>
              <a:srgbClr val="5597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txBox="1"/>
          <p:nvPr/>
        </p:nvSpPr>
        <p:spPr>
          <a:xfrm>
            <a:off x="3222200" y="4516050"/>
            <a:ext cx="20574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0093D0"/>
                </a:solidFill>
                <a:latin typeface="Calibri"/>
                <a:ea typeface="Calibri"/>
                <a:cs typeface="Calibri"/>
                <a:sym typeface="Calibri"/>
              </a:rPr>
              <a:t>Rapid Zoop Assessment</a:t>
            </a:r>
            <a:endParaRPr sz="1200">
              <a:solidFill>
                <a:srgbClr val="0093D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4575d582d0_0_26"/>
          <p:cNvSpPr txBox="1">
            <a:spLocks noGrp="1"/>
          </p:cNvSpPr>
          <p:nvPr>
            <p:ph type="title"/>
          </p:nvPr>
        </p:nvSpPr>
        <p:spPr>
          <a:xfrm>
            <a:off x="123825" y="1"/>
            <a:ext cx="8643900" cy="99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CCCC"/>
              </a:buClr>
              <a:buSzPts val="3111"/>
              <a:buFont typeface="Calibri"/>
              <a:buNone/>
            </a:pPr>
            <a:r>
              <a:rPr lang="en-US">
                <a:solidFill>
                  <a:srgbClr val="FFD966"/>
                </a:solidFill>
              </a:rPr>
              <a:t>Fall - Rapid Zooplankton Assessment</a:t>
            </a:r>
            <a:endParaRPr>
              <a:solidFill>
                <a:srgbClr val="FFD966"/>
              </a:solidFill>
            </a:endParaRPr>
          </a:p>
        </p:txBody>
      </p:sp>
      <p:sp>
        <p:nvSpPr>
          <p:cNvPr id="168" name="Google Shape;168;g24575d582d0_0_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169" name="Google Shape;169;g24575d582d0_0_26"/>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Dave Kimmel</a:t>
            </a:r>
            <a:endParaRPr sz="1600" b="1" i="0" u="none" strike="noStrike" cap="none">
              <a:solidFill>
                <a:srgbClr val="9CC2E5"/>
              </a:solidFill>
              <a:latin typeface="Calibri"/>
              <a:ea typeface="Calibri"/>
              <a:cs typeface="Calibri"/>
              <a:sym typeface="Calibri"/>
            </a:endParaRPr>
          </a:p>
        </p:txBody>
      </p:sp>
      <p:sp>
        <p:nvSpPr>
          <p:cNvPr id="170" name="Google Shape;170;g24575d582d0_0_26"/>
          <p:cNvSpPr txBox="1"/>
          <p:nvPr/>
        </p:nvSpPr>
        <p:spPr>
          <a:xfrm>
            <a:off x="5816225" y="1030188"/>
            <a:ext cx="30000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lt1"/>
                </a:solidFill>
                <a:latin typeface="Calibri"/>
                <a:ea typeface="Calibri"/>
                <a:cs typeface="Calibri"/>
                <a:sym typeface="Calibri"/>
              </a:rPr>
              <a:t>Large copepod numbers were low in the SE Bering shelf where bottom temps &gt; 3 C. Numbers increased north of 60N and were more abundant where bottom temps were &lt; 0 C.</a:t>
            </a:r>
            <a:endParaRPr sz="15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1500">
              <a:solidFill>
                <a:schemeClr val="lt1"/>
              </a:solidFill>
              <a:latin typeface="Calibri"/>
              <a:ea typeface="Calibri"/>
              <a:cs typeface="Calibri"/>
              <a:sym typeface="Calibri"/>
            </a:endParaRPr>
          </a:p>
        </p:txBody>
      </p:sp>
      <p:sp>
        <p:nvSpPr>
          <p:cNvPr id="171" name="Google Shape;171;g24575d582d0_0_26"/>
          <p:cNvSpPr txBox="1"/>
          <p:nvPr/>
        </p:nvSpPr>
        <p:spPr>
          <a:xfrm>
            <a:off x="5816225" y="3278600"/>
            <a:ext cx="3000000" cy="147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lt1"/>
                </a:solidFill>
                <a:latin typeface="Calibri"/>
                <a:ea typeface="Calibri"/>
                <a:cs typeface="Calibri"/>
                <a:sym typeface="Calibri"/>
              </a:rPr>
              <a:t>Small copepods were moderate in abundance and similar to colder years. Reduced in comparison to more recent warm years.</a:t>
            </a:r>
            <a:endParaRPr sz="15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1500">
              <a:solidFill>
                <a:schemeClr val="lt1"/>
              </a:solidFill>
              <a:latin typeface="Calibri"/>
              <a:ea typeface="Calibri"/>
              <a:cs typeface="Calibri"/>
              <a:sym typeface="Calibri"/>
            </a:endParaRPr>
          </a:p>
        </p:txBody>
      </p:sp>
      <p:sp>
        <p:nvSpPr>
          <p:cNvPr id="172" name="Google Shape;172;g24575d582d0_0_26"/>
          <p:cNvSpPr txBox="1"/>
          <p:nvPr/>
        </p:nvSpPr>
        <p:spPr>
          <a:xfrm>
            <a:off x="481800" y="5252188"/>
            <a:ext cx="8180400" cy="104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a:solidFill>
                  <a:srgbClr val="FFD966"/>
                </a:solidFill>
                <a:latin typeface="Calibri"/>
                <a:ea typeface="Calibri"/>
                <a:cs typeface="Calibri"/>
                <a:sym typeface="Calibri"/>
              </a:rPr>
              <a:t>Take home: </a:t>
            </a:r>
            <a:r>
              <a:rPr lang="en-US" sz="1700">
                <a:solidFill>
                  <a:schemeClr val="lt1"/>
                </a:solidFill>
                <a:latin typeface="Calibri"/>
                <a:ea typeface="Calibri"/>
                <a:cs typeface="Calibri"/>
                <a:sym typeface="Calibri"/>
              </a:rPr>
              <a:t>Lipid-rich large copepods (</a:t>
            </a:r>
            <a:r>
              <a:rPr lang="en-US" sz="1700" i="1">
                <a:solidFill>
                  <a:schemeClr val="lt1"/>
                </a:solidFill>
                <a:latin typeface="Calibri"/>
                <a:ea typeface="Calibri"/>
                <a:cs typeface="Calibri"/>
                <a:sym typeface="Calibri"/>
              </a:rPr>
              <a:t>Calanus</a:t>
            </a:r>
            <a:r>
              <a:rPr lang="en-US" sz="1700">
                <a:solidFill>
                  <a:schemeClr val="lt1"/>
                </a:solidFill>
                <a:latin typeface="Calibri"/>
                <a:ea typeface="Calibri"/>
                <a:cs typeface="Calibri"/>
                <a:sym typeface="Calibri"/>
              </a:rPr>
              <a:t>) were associated with cooler temperatures to the North. There was less high-quality food for age-0 pollock on the SE Shelf.</a:t>
            </a:r>
            <a:endParaRPr sz="17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1700">
              <a:solidFill>
                <a:schemeClr val="lt1"/>
              </a:solidFill>
              <a:latin typeface="Calibri"/>
              <a:ea typeface="Calibri"/>
              <a:cs typeface="Calibri"/>
              <a:sym typeface="Calibri"/>
            </a:endParaRPr>
          </a:p>
        </p:txBody>
      </p:sp>
      <p:pic>
        <p:nvPicPr>
          <p:cNvPr id="173" name="Google Shape;173;g24575d582d0_0_26"/>
          <p:cNvPicPr preferRelativeResize="0"/>
          <p:nvPr/>
        </p:nvPicPr>
        <p:blipFill>
          <a:blip r:embed="rId3">
            <a:alphaModFix/>
          </a:blip>
          <a:stretch>
            <a:fillRect/>
          </a:stretch>
        </p:blipFill>
        <p:spPr>
          <a:xfrm>
            <a:off x="122375" y="996900"/>
            <a:ext cx="2374225" cy="2075376"/>
          </a:xfrm>
          <a:prstGeom prst="rect">
            <a:avLst/>
          </a:prstGeom>
          <a:noFill/>
          <a:ln>
            <a:noFill/>
          </a:ln>
        </p:spPr>
      </p:pic>
      <p:pic>
        <p:nvPicPr>
          <p:cNvPr id="174" name="Google Shape;174;g24575d582d0_0_26"/>
          <p:cNvPicPr preferRelativeResize="0"/>
          <p:nvPr/>
        </p:nvPicPr>
        <p:blipFill>
          <a:blip r:embed="rId4">
            <a:alphaModFix/>
          </a:blip>
          <a:stretch>
            <a:fillRect/>
          </a:stretch>
        </p:blipFill>
        <p:spPr>
          <a:xfrm>
            <a:off x="2569900" y="1073100"/>
            <a:ext cx="3167216" cy="1955075"/>
          </a:xfrm>
          <a:prstGeom prst="rect">
            <a:avLst/>
          </a:prstGeom>
          <a:noFill/>
          <a:ln>
            <a:noFill/>
          </a:ln>
        </p:spPr>
      </p:pic>
      <p:pic>
        <p:nvPicPr>
          <p:cNvPr id="175" name="Google Shape;175;g24575d582d0_0_26"/>
          <p:cNvPicPr preferRelativeResize="0"/>
          <p:nvPr/>
        </p:nvPicPr>
        <p:blipFill>
          <a:blip r:embed="rId5">
            <a:alphaModFix/>
          </a:blip>
          <a:stretch>
            <a:fillRect/>
          </a:stretch>
        </p:blipFill>
        <p:spPr>
          <a:xfrm>
            <a:off x="186013" y="3120838"/>
            <a:ext cx="2246940" cy="2075376"/>
          </a:xfrm>
          <a:prstGeom prst="rect">
            <a:avLst/>
          </a:prstGeom>
          <a:noFill/>
          <a:ln>
            <a:noFill/>
          </a:ln>
        </p:spPr>
      </p:pic>
      <p:pic>
        <p:nvPicPr>
          <p:cNvPr id="176" name="Google Shape;176;g24575d582d0_0_26"/>
          <p:cNvPicPr preferRelativeResize="0"/>
          <p:nvPr/>
        </p:nvPicPr>
        <p:blipFill>
          <a:blip r:embed="rId6">
            <a:alphaModFix/>
          </a:blip>
          <a:stretch>
            <a:fillRect/>
          </a:stretch>
        </p:blipFill>
        <p:spPr>
          <a:xfrm>
            <a:off x="2517138" y="3180998"/>
            <a:ext cx="3167218" cy="1955074"/>
          </a:xfrm>
          <a:prstGeom prst="rect">
            <a:avLst/>
          </a:prstGeom>
          <a:noFill/>
          <a:ln>
            <a:noFill/>
          </a:ln>
        </p:spPr>
      </p:pic>
      <p:sp>
        <p:nvSpPr>
          <p:cNvPr id="177" name="Google Shape;177;g24575d582d0_0_26"/>
          <p:cNvSpPr txBox="1"/>
          <p:nvPr/>
        </p:nvSpPr>
        <p:spPr>
          <a:xfrm>
            <a:off x="2997875" y="1143000"/>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Large copepods</a:t>
            </a:r>
            <a:endParaRPr sz="1500" b="1">
              <a:latin typeface="Calibri"/>
              <a:ea typeface="Calibri"/>
              <a:cs typeface="Calibri"/>
              <a:sym typeface="Calibri"/>
            </a:endParaRPr>
          </a:p>
        </p:txBody>
      </p:sp>
      <p:sp>
        <p:nvSpPr>
          <p:cNvPr id="178" name="Google Shape;178;g24575d582d0_0_26"/>
          <p:cNvSpPr txBox="1"/>
          <p:nvPr/>
        </p:nvSpPr>
        <p:spPr>
          <a:xfrm>
            <a:off x="2975800" y="3278550"/>
            <a:ext cx="146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Small copepods</a:t>
            </a:r>
            <a:endParaRPr sz="15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4575d582d0_0_1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
        <p:nvSpPr>
          <p:cNvPr id="185" name="Google Shape;185;g24575d582d0_0_19"/>
          <p:cNvSpPr txBox="1">
            <a:spLocks noGrp="1"/>
          </p:cNvSpPr>
          <p:nvPr>
            <p:ph type="title"/>
          </p:nvPr>
        </p:nvSpPr>
        <p:spPr>
          <a:xfrm>
            <a:off x="123825" y="1"/>
            <a:ext cx="8643900" cy="99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CCCC"/>
              </a:buClr>
              <a:buSzPts val="3111"/>
              <a:buFont typeface="Calibri"/>
              <a:buNone/>
            </a:pPr>
            <a:r>
              <a:rPr lang="en-US">
                <a:solidFill>
                  <a:srgbClr val="FFD966"/>
                </a:solidFill>
              </a:rPr>
              <a:t>Zooplankton Lipids</a:t>
            </a:r>
            <a:endParaRPr>
              <a:solidFill>
                <a:srgbClr val="FFD966"/>
              </a:solidFill>
            </a:endParaRPr>
          </a:p>
        </p:txBody>
      </p:sp>
      <p:sp>
        <p:nvSpPr>
          <p:cNvPr id="186" name="Google Shape;186;g24575d582d0_0_19"/>
          <p:cNvSpPr txBox="1"/>
          <p:nvPr/>
        </p:nvSpPr>
        <p:spPr>
          <a:xfrm>
            <a:off x="186021" y="645907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CC2E5"/>
                </a:solidFill>
                <a:latin typeface="Calibri"/>
                <a:ea typeface="Calibri"/>
                <a:cs typeface="Calibri"/>
                <a:sym typeface="Calibri"/>
              </a:rPr>
              <a:t>Contact : Cody Pinger, Todd Miller, Dave Kimmel, and the RZA team</a:t>
            </a:r>
            <a:endParaRPr sz="1600" b="1" i="0" u="none" strike="noStrike" cap="none">
              <a:solidFill>
                <a:srgbClr val="9CC2E5"/>
              </a:solidFill>
              <a:latin typeface="Calibri"/>
              <a:ea typeface="Calibri"/>
              <a:cs typeface="Calibri"/>
              <a:sym typeface="Calibri"/>
            </a:endParaRPr>
          </a:p>
        </p:txBody>
      </p:sp>
      <p:sp>
        <p:nvSpPr>
          <p:cNvPr id="187" name="Google Shape;187;g24575d582d0_0_19"/>
          <p:cNvSpPr txBox="1"/>
          <p:nvPr/>
        </p:nvSpPr>
        <p:spPr>
          <a:xfrm>
            <a:off x="186021" y="931225"/>
            <a:ext cx="6271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9CC2E5"/>
                </a:solidFill>
                <a:latin typeface="Calibri"/>
                <a:ea typeface="Calibri"/>
                <a:cs typeface="Calibri"/>
                <a:sym typeface="Calibri"/>
              </a:rPr>
              <a:t>Spring Mooring Survey</a:t>
            </a:r>
            <a:endParaRPr sz="1600" b="1" i="0" u="none" strike="noStrike" cap="none">
              <a:solidFill>
                <a:srgbClr val="9CC2E5"/>
              </a:solidFill>
              <a:latin typeface="Calibri"/>
              <a:ea typeface="Calibri"/>
              <a:cs typeface="Calibri"/>
              <a:sym typeface="Calibri"/>
            </a:endParaRPr>
          </a:p>
        </p:txBody>
      </p:sp>
      <p:pic>
        <p:nvPicPr>
          <p:cNvPr id="188" name="Google Shape;188;g24575d582d0_0_19"/>
          <p:cNvPicPr preferRelativeResize="0"/>
          <p:nvPr/>
        </p:nvPicPr>
        <p:blipFill rotWithShape="1">
          <a:blip r:embed="rId3">
            <a:alphaModFix/>
          </a:blip>
          <a:srcRect l="13040" r="32074"/>
          <a:stretch/>
        </p:blipFill>
        <p:spPr>
          <a:xfrm>
            <a:off x="194725" y="1328675"/>
            <a:ext cx="2222500" cy="2499149"/>
          </a:xfrm>
          <a:prstGeom prst="rect">
            <a:avLst/>
          </a:prstGeom>
          <a:noFill/>
          <a:ln>
            <a:noFill/>
          </a:ln>
        </p:spPr>
      </p:pic>
      <p:pic>
        <p:nvPicPr>
          <p:cNvPr id="189" name="Google Shape;189;g24575d582d0_0_19"/>
          <p:cNvPicPr preferRelativeResize="0"/>
          <p:nvPr/>
        </p:nvPicPr>
        <p:blipFill rotWithShape="1">
          <a:blip r:embed="rId4">
            <a:alphaModFix/>
          </a:blip>
          <a:srcRect l="13035" r="33647"/>
          <a:stretch/>
        </p:blipFill>
        <p:spPr>
          <a:xfrm>
            <a:off x="194725" y="3893875"/>
            <a:ext cx="2159002" cy="2499149"/>
          </a:xfrm>
          <a:prstGeom prst="rect">
            <a:avLst/>
          </a:prstGeom>
          <a:noFill/>
          <a:ln>
            <a:noFill/>
          </a:ln>
        </p:spPr>
      </p:pic>
      <p:graphicFrame>
        <p:nvGraphicFramePr>
          <p:cNvPr id="190" name="Google Shape;190;g24575d582d0_0_19"/>
          <p:cNvGraphicFramePr/>
          <p:nvPr/>
        </p:nvGraphicFramePr>
        <p:xfrm>
          <a:off x="3415700" y="3421675"/>
          <a:ext cx="3000000" cy="3000000"/>
        </p:xfrm>
        <a:graphic>
          <a:graphicData uri="http://schemas.openxmlformats.org/drawingml/2006/table">
            <a:tbl>
              <a:tblPr>
                <a:noFill/>
                <a:tableStyleId>{1981D8D2-8CC5-4AF3-BE5F-5527FE497598}</a:tableStyleId>
              </a:tblPr>
              <a:tblGrid>
                <a:gridCol w="1793700">
                  <a:extLst>
                    <a:ext uri="{9D8B030D-6E8A-4147-A177-3AD203B41FA5}">
                      <a16:colId xmlns:a16="http://schemas.microsoft.com/office/drawing/2014/main" val="20000"/>
                    </a:ext>
                  </a:extLst>
                </a:gridCol>
                <a:gridCol w="898300">
                  <a:extLst>
                    <a:ext uri="{9D8B030D-6E8A-4147-A177-3AD203B41FA5}">
                      <a16:colId xmlns:a16="http://schemas.microsoft.com/office/drawing/2014/main" val="20001"/>
                    </a:ext>
                  </a:extLst>
                </a:gridCol>
                <a:gridCol w="1586600">
                  <a:extLst>
                    <a:ext uri="{9D8B030D-6E8A-4147-A177-3AD203B41FA5}">
                      <a16:colId xmlns:a16="http://schemas.microsoft.com/office/drawing/2014/main" val="20002"/>
                    </a:ext>
                  </a:extLst>
                </a:gridCol>
                <a:gridCol w="1227900">
                  <a:extLst>
                    <a:ext uri="{9D8B030D-6E8A-4147-A177-3AD203B41FA5}">
                      <a16:colId xmlns:a16="http://schemas.microsoft.com/office/drawing/2014/main" val="20003"/>
                    </a:ext>
                  </a:extLst>
                </a:gridCol>
              </a:tblGrid>
              <a:tr h="438800">
                <a:tc>
                  <a:txBody>
                    <a:bodyPr/>
                    <a:lstStyle/>
                    <a:p>
                      <a:pPr marL="0" lvl="0" indent="0" algn="l" rtl="0">
                        <a:spcBef>
                          <a:spcPts val="0"/>
                        </a:spcBef>
                        <a:spcAft>
                          <a:spcPts val="0"/>
                        </a:spcAft>
                        <a:buNone/>
                      </a:pPr>
                      <a:r>
                        <a:rPr lang="en-US" sz="1500" b="1">
                          <a:solidFill>
                            <a:srgbClr val="EFEFEF"/>
                          </a:solidFill>
                        </a:rPr>
                        <a:t>Region/Survey</a:t>
                      </a:r>
                      <a:endParaRPr sz="1500" b="1">
                        <a:solidFill>
                          <a:srgbClr val="EFEFEF"/>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500" b="1">
                          <a:solidFill>
                            <a:srgbClr val="EFEFEF"/>
                          </a:solidFill>
                        </a:rPr>
                        <a:t>Year</a:t>
                      </a:r>
                      <a:endParaRPr sz="1500" b="1">
                        <a:solidFill>
                          <a:srgbClr val="EFEFEF"/>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500" b="1">
                          <a:solidFill>
                            <a:srgbClr val="EFEFEF"/>
                          </a:solidFill>
                        </a:rPr>
                        <a:t>Phase</a:t>
                      </a:r>
                      <a:endParaRPr sz="1500" b="1">
                        <a:solidFill>
                          <a:srgbClr val="EFEFEF"/>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US" sz="1500" b="1">
                          <a:solidFill>
                            <a:srgbClr val="EFEFEF"/>
                          </a:solidFill>
                        </a:rPr>
                        <a:t>%lipid (SD)</a:t>
                      </a:r>
                      <a:endParaRPr sz="1500" b="1">
                        <a:solidFill>
                          <a:srgbClr val="EFEFEF"/>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01675">
                <a:tc>
                  <a:txBody>
                    <a:bodyPr/>
                    <a:lstStyle/>
                    <a:p>
                      <a:pPr marL="0" lvl="0" indent="0" algn="l" rtl="0">
                        <a:lnSpc>
                          <a:spcPct val="100000"/>
                        </a:lnSpc>
                        <a:spcBef>
                          <a:spcPts val="0"/>
                        </a:spcBef>
                        <a:spcAft>
                          <a:spcPts val="0"/>
                        </a:spcAft>
                        <a:buNone/>
                      </a:pPr>
                      <a:r>
                        <a:rPr lang="en-US" sz="1500">
                          <a:solidFill>
                            <a:schemeClr val="lt2"/>
                          </a:solidFill>
                        </a:rPr>
                        <a:t>Spring</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2022</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BBD6EE">
                          <a:alpha val="0"/>
                        </a:srgb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BBD6EE"/>
                          </a:solidFill>
                        </a:rPr>
                        <a:t>Cool</a:t>
                      </a:r>
                      <a:endParaRPr sz="1500">
                        <a:solidFill>
                          <a:srgbClr val="BBD6EE"/>
                        </a:solidFill>
                      </a:endParaRPr>
                    </a:p>
                  </a:txBody>
                  <a:tcPr marL="0" marR="0" marT="0" marB="0" anchor="b">
                    <a:lnL w="9525" cap="flat" cmpd="sng">
                      <a:solidFill>
                        <a:srgbClr val="BBD6EE">
                          <a:alpha val="0"/>
                        </a:srgbClr>
                      </a:solidFill>
                      <a:prstDash val="solid"/>
                      <a:round/>
                      <a:headEnd type="none" w="sm" len="sm"/>
                      <a:tailEnd type="none" w="sm" len="sm"/>
                    </a:lnL>
                    <a:lnR w="9525" cap="flat" cmpd="sng">
                      <a:solidFill>
                        <a:srgbClr val="BBD6EE">
                          <a:alpha val="0"/>
                        </a:srgb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rgbClr val="BBD6E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BBD6EE"/>
                          </a:solidFill>
                        </a:rPr>
                        <a:t>4.8 (3.5)</a:t>
                      </a:r>
                      <a:endParaRPr sz="1500">
                        <a:solidFill>
                          <a:srgbClr val="BBD6EE"/>
                        </a:solidFill>
                      </a:endParaRPr>
                    </a:p>
                  </a:txBody>
                  <a:tcPr marL="0" marR="0" marT="0" marB="0" anchor="b">
                    <a:lnL w="9525" cap="flat" cmpd="sng">
                      <a:solidFill>
                        <a:srgbClr val="BBD6EE">
                          <a:alpha val="0"/>
                        </a:srgbClr>
                      </a:solidFill>
                      <a:prstDash val="solid"/>
                      <a:round/>
                      <a:headEnd type="none" w="sm" len="sm"/>
                      <a:tailEnd type="none" w="sm" len="sm"/>
                    </a:lnL>
                    <a:lnR w="9525" cap="flat" cmpd="sng">
                      <a:solidFill>
                        <a:srgbClr val="BBD6EE">
                          <a:alpha val="0"/>
                        </a:srgbClr>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rgbClr val="BBD6EE">
                          <a:alpha val="0"/>
                        </a:srgbClr>
                      </a:solidFill>
                      <a:prstDash val="solid"/>
                      <a:round/>
                      <a:headEnd type="none" w="sm" len="sm"/>
                      <a:tailEnd type="none" w="sm" len="sm"/>
                    </a:lnB>
                  </a:tcPr>
                </a:tc>
                <a:extLst>
                  <a:ext uri="{0D108BD9-81ED-4DB2-BD59-A6C34878D82A}">
                    <a16:rowId xmlns:a16="http://schemas.microsoft.com/office/drawing/2014/main" val="10001"/>
                  </a:ext>
                </a:extLst>
              </a:tr>
              <a:tr h="301675">
                <a:tc>
                  <a:txBody>
                    <a:bodyPr/>
                    <a:lstStyle/>
                    <a:p>
                      <a:pPr marL="0" lvl="0" indent="0" algn="l" rtl="0">
                        <a:lnSpc>
                          <a:spcPct val="100000"/>
                        </a:lnSpc>
                        <a:spcBef>
                          <a:spcPts val="0"/>
                        </a:spcBef>
                        <a:spcAft>
                          <a:spcPts val="0"/>
                        </a:spcAft>
                        <a:buNone/>
                      </a:pPr>
                      <a:r>
                        <a:rPr lang="en-US" sz="1500">
                          <a:solidFill>
                            <a:schemeClr val="lt2"/>
                          </a:solidFill>
                        </a:rPr>
                        <a:t>  Mooring</a:t>
                      </a:r>
                      <a:endParaRPr sz="1500">
                        <a:solidFill>
                          <a:schemeClr val="lt2"/>
                        </a:solidFill>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2021</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Neutral</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BD6E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3.5 (2.3)</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BD6E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01675">
                <a:tc>
                  <a:txBody>
                    <a:bodyPr/>
                    <a:lstStyle/>
                    <a:p>
                      <a:pPr marL="0" lvl="0" indent="0" algn="l" rtl="0">
                        <a:lnSpc>
                          <a:spcPct val="100000"/>
                        </a:lnSpc>
                        <a:spcBef>
                          <a:spcPts val="0"/>
                        </a:spcBef>
                        <a:spcAft>
                          <a:spcPts val="0"/>
                        </a:spcAft>
                        <a:buNone/>
                      </a:pP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2018</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Warm</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4.2 (4.8)</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01675">
                <a:tc>
                  <a:txBody>
                    <a:bodyPr/>
                    <a:lstStyle/>
                    <a:p>
                      <a:pPr marL="0" lvl="0" indent="0" algn="l" rtl="0">
                        <a:lnSpc>
                          <a:spcPct val="100000"/>
                        </a:lnSpc>
                        <a:spcBef>
                          <a:spcPts val="0"/>
                        </a:spcBef>
                        <a:spcAft>
                          <a:spcPts val="0"/>
                        </a:spcAft>
                        <a:buNone/>
                      </a:pPr>
                      <a:r>
                        <a:rPr lang="en-US" sz="1500">
                          <a:solidFill>
                            <a:schemeClr val="lt2"/>
                          </a:solidFill>
                        </a:rPr>
                        <a:t>Fall</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2022</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BBD6EE"/>
                          </a:solidFill>
                        </a:rPr>
                        <a:t>Cool</a:t>
                      </a:r>
                      <a:endParaRPr sz="1500">
                        <a:solidFill>
                          <a:srgbClr val="BBD6EE"/>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BBD6EE"/>
                          </a:solidFill>
                        </a:rPr>
                        <a:t>16.7 (2.4)</a:t>
                      </a:r>
                      <a:endParaRPr sz="1500">
                        <a:solidFill>
                          <a:srgbClr val="BBD6EE"/>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01675">
                <a:tc>
                  <a:txBody>
                    <a:bodyPr/>
                    <a:lstStyle/>
                    <a:p>
                      <a:pPr marL="0" lvl="0" indent="0" algn="l" rtl="0">
                        <a:lnSpc>
                          <a:spcPct val="100000"/>
                        </a:lnSpc>
                        <a:spcBef>
                          <a:spcPts val="0"/>
                        </a:spcBef>
                        <a:spcAft>
                          <a:spcPts val="0"/>
                        </a:spcAft>
                        <a:buNone/>
                      </a:pPr>
                      <a:r>
                        <a:rPr lang="en-US" sz="1500">
                          <a:solidFill>
                            <a:schemeClr val="lt2"/>
                          </a:solidFill>
                        </a:rPr>
                        <a:t>  SEBS</a:t>
                      </a:r>
                      <a:endParaRPr sz="1500">
                        <a:solidFill>
                          <a:schemeClr val="lt2"/>
                        </a:solidFill>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2018</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Warm</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10.3 (5.1)</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01675">
                <a:tc>
                  <a:txBody>
                    <a:bodyPr/>
                    <a:lstStyle/>
                    <a:p>
                      <a:pPr marL="0" lvl="0" indent="0" algn="l" rtl="0">
                        <a:lnSpc>
                          <a:spcPct val="100000"/>
                        </a:lnSpc>
                        <a:spcBef>
                          <a:spcPts val="0"/>
                        </a:spcBef>
                        <a:spcAft>
                          <a:spcPts val="0"/>
                        </a:spcAft>
                        <a:buNone/>
                      </a:pP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2022</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A4C2F4"/>
                          </a:solidFill>
                        </a:rPr>
                        <a:t>Cool</a:t>
                      </a:r>
                      <a:endParaRPr sz="1500">
                        <a:solidFill>
                          <a:srgbClr val="A4C2F4"/>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A4C2F4"/>
                          </a:solidFill>
                        </a:rPr>
                        <a:t>15.3 (6.2)</a:t>
                      </a:r>
                      <a:endParaRPr sz="1500">
                        <a:solidFill>
                          <a:srgbClr val="A4C2F4"/>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01675">
                <a:tc>
                  <a:txBody>
                    <a:bodyPr/>
                    <a:lstStyle/>
                    <a:p>
                      <a:pPr marL="0" lvl="0" indent="0" algn="l" rtl="0">
                        <a:lnSpc>
                          <a:spcPct val="100000"/>
                        </a:lnSpc>
                        <a:spcBef>
                          <a:spcPts val="0"/>
                        </a:spcBef>
                        <a:spcAft>
                          <a:spcPts val="0"/>
                        </a:spcAft>
                        <a:buNone/>
                      </a:pPr>
                      <a:r>
                        <a:rPr lang="en-US" sz="1500">
                          <a:solidFill>
                            <a:schemeClr val="lt2"/>
                          </a:solidFill>
                        </a:rPr>
                        <a:t>  NBS</a:t>
                      </a:r>
                      <a:endParaRPr sz="1500">
                        <a:solidFill>
                          <a:schemeClr val="lt2"/>
                        </a:solidFill>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2021</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Neutral</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8.7 (4.7)</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301675">
                <a:tc>
                  <a:txBody>
                    <a:bodyPr/>
                    <a:lstStyle/>
                    <a:p>
                      <a:pPr marL="0" lvl="0" indent="0" algn="l" rtl="0">
                        <a:lnSpc>
                          <a:spcPct val="100000"/>
                        </a:lnSpc>
                        <a:spcBef>
                          <a:spcPts val="0"/>
                        </a:spcBef>
                        <a:spcAft>
                          <a:spcPts val="0"/>
                        </a:spcAft>
                        <a:buNone/>
                      </a:pPr>
                      <a:endParaRPr sz="1500">
                        <a:solidFill>
                          <a:schemeClr val="lt2"/>
                        </a:solidFill>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chemeClr val="lt2"/>
                          </a:solidFill>
                        </a:rPr>
                        <a:t>2018</a:t>
                      </a:r>
                      <a:endParaRPr sz="1500">
                        <a:solidFill>
                          <a:schemeClr val="lt2"/>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Warm</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500">
                          <a:solidFill>
                            <a:srgbClr val="FF0000"/>
                          </a:solidFill>
                        </a:rPr>
                        <a:t>5.2 (3.7)</a:t>
                      </a:r>
                      <a:endParaRPr sz="1500">
                        <a:solidFill>
                          <a:srgbClr val="FF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91" name="Google Shape;191;g24575d582d0_0_19"/>
          <p:cNvPicPr preferRelativeResize="0"/>
          <p:nvPr/>
        </p:nvPicPr>
        <p:blipFill rotWithShape="1">
          <a:blip r:embed="rId3">
            <a:alphaModFix/>
          </a:blip>
          <a:srcRect l="67923" r="13259"/>
          <a:stretch/>
        </p:blipFill>
        <p:spPr>
          <a:xfrm>
            <a:off x="2353725" y="1332325"/>
            <a:ext cx="761999" cy="2499149"/>
          </a:xfrm>
          <a:prstGeom prst="rect">
            <a:avLst/>
          </a:prstGeom>
          <a:noFill/>
          <a:ln>
            <a:noFill/>
          </a:ln>
        </p:spPr>
      </p:pic>
      <p:pic>
        <p:nvPicPr>
          <p:cNvPr id="192" name="Google Shape;192;g24575d582d0_0_19"/>
          <p:cNvPicPr preferRelativeResize="0"/>
          <p:nvPr/>
        </p:nvPicPr>
        <p:blipFill rotWithShape="1">
          <a:blip r:embed="rId4">
            <a:alphaModFix/>
          </a:blip>
          <a:srcRect l="66353" r="13260"/>
          <a:stretch/>
        </p:blipFill>
        <p:spPr>
          <a:xfrm>
            <a:off x="2290224" y="3893875"/>
            <a:ext cx="825498" cy="2499149"/>
          </a:xfrm>
          <a:prstGeom prst="rect">
            <a:avLst/>
          </a:prstGeom>
          <a:noFill/>
          <a:ln>
            <a:noFill/>
          </a:ln>
        </p:spPr>
      </p:pic>
      <p:sp>
        <p:nvSpPr>
          <p:cNvPr id="193" name="Google Shape;193;g24575d582d0_0_19"/>
          <p:cNvSpPr txBox="1"/>
          <p:nvPr/>
        </p:nvSpPr>
        <p:spPr>
          <a:xfrm>
            <a:off x="3261225" y="1319500"/>
            <a:ext cx="5506500" cy="171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rgbClr val="F1C232"/>
                </a:solidFill>
                <a:latin typeface="Calibri"/>
                <a:ea typeface="Calibri"/>
                <a:cs typeface="Calibri"/>
                <a:sym typeface="Calibri"/>
              </a:rPr>
              <a:t>2023:</a:t>
            </a:r>
            <a:r>
              <a:rPr lang="en-US" sz="1900">
                <a:solidFill>
                  <a:schemeClr val="lt1"/>
                </a:solidFill>
                <a:latin typeface="Calibri"/>
                <a:ea typeface="Calibri"/>
                <a:cs typeface="Calibri"/>
                <a:sym typeface="Calibri"/>
              </a:rPr>
              <a:t> Spring copepod and euphausiid lipid levels were generally low, with slight increases in the south. </a:t>
            </a:r>
            <a:endParaRPr sz="19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13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1900">
                <a:solidFill>
                  <a:srgbClr val="FFD966"/>
                </a:solidFill>
                <a:latin typeface="Calibri"/>
                <a:ea typeface="Calibri"/>
                <a:cs typeface="Calibri"/>
                <a:sym typeface="Calibri"/>
              </a:rPr>
              <a:t>Overall:</a:t>
            </a:r>
            <a:r>
              <a:rPr lang="en-US" sz="1900">
                <a:solidFill>
                  <a:schemeClr val="lt1"/>
                </a:solidFill>
                <a:latin typeface="Calibri"/>
                <a:ea typeface="Calibri"/>
                <a:cs typeface="Calibri"/>
                <a:sym typeface="Calibri"/>
              </a:rPr>
              <a:t> Low values and less variable in spring. More variable in fall with higher lipid values in cool years. </a:t>
            </a:r>
            <a:endParaRPr sz="1900">
              <a:solidFill>
                <a:schemeClr val="lt1"/>
              </a:solidFill>
              <a:latin typeface="Calibri"/>
              <a:ea typeface="Calibri"/>
              <a:cs typeface="Calibri"/>
              <a:sym typeface="Calibri"/>
            </a:endParaRPr>
          </a:p>
        </p:txBody>
      </p:sp>
      <p:sp>
        <p:nvSpPr>
          <p:cNvPr id="194" name="Google Shape;194;g24575d582d0_0_19"/>
          <p:cNvSpPr txBox="1"/>
          <p:nvPr/>
        </p:nvSpPr>
        <p:spPr>
          <a:xfrm>
            <a:off x="695625" y="1525350"/>
            <a:ext cx="1512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Large copepods</a:t>
            </a:r>
            <a:endParaRPr>
              <a:latin typeface="Calibri"/>
              <a:ea typeface="Calibri"/>
              <a:cs typeface="Calibri"/>
              <a:sym typeface="Calibri"/>
            </a:endParaRPr>
          </a:p>
        </p:txBody>
      </p:sp>
      <p:sp>
        <p:nvSpPr>
          <p:cNvPr id="195" name="Google Shape;195;g24575d582d0_0_19"/>
          <p:cNvSpPr txBox="1"/>
          <p:nvPr/>
        </p:nvSpPr>
        <p:spPr>
          <a:xfrm>
            <a:off x="616175" y="4098725"/>
            <a:ext cx="1512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Euphausiids</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ecf9714ee0_0_73"/>
          <p:cNvSpPr/>
          <p:nvPr/>
        </p:nvSpPr>
        <p:spPr>
          <a:xfrm>
            <a:off x="0" y="4191000"/>
            <a:ext cx="9144000" cy="2667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2" name="Google Shape;202;gecf9714ee0_0_73"/>
          <p:cNvSpPr txBox="1"/>
          <p:nvPr/>
        </p:nvSpPr>
        <p:spPr>
          <a:xfrm>
            <a:off x="76200" y="3568365"/>
            <a:ext cx="8991600" cy="193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FFD966"/>
                </a:solidFill>
                <a:latin typeface="Calibri"/>
                <a:ea typeface="Calibri"/>
                <a:cs typeface="Calibri"/>
                <a:sym typeface="Calibri"/>
              </a:rPr>
              <a:t>202</a:t>
            </a:r>
            <a:r>
              <a:rPr lang="en-US" sz="4200">
                <a:solidFill>
                  <a:srgbClr val="FFD966"/>
                </a:solidFill>
                <a:latin typeface="Calibri"/>
                <a:ea typeface="Calibri"/>
                <a:cs typeface="Calibri"/>
                <a:sym typeface="Calibri"/>
              </a:rPr>
              <a:t>3</a:t>
            </a:r>
            <a:r>
              <a:rPr lang="en-US" sz="4200" b="0" i="0" u="none" strike="noStrike" cap="none">
                <a:solidFill>
                  <a:srgbClr val="FFD966"/>
                </a:solidFill>
                <a:latin typeface="Calibri"/>
                <a:ea typeface="Calibri"/>
                <a:cs typeface="Calibri"/>
                <a:sym typeface="Calibri"/>
              </a:rPr>
              <a:t> North Bering Sea Ecosyste</a:t>
            </a:r>
            <a:r>
              <a:rPr lang="en-US" sz="4200">
                <a:solidFill>
                  <a:srgbClr val="FFD966"/>
                </a:solidFill>
                <a:latin typeface="Calibri"/>
                <a:ea typeface="Calibri"/>
                <a:cs typeface="Calibri"/>
                <a:sym typeface="Calibri"/>
              </a:rPr>
              <a:t>m </a:t>
            </a:r>
            <a:r>
              <a:rPr lang="en-US" sz="4200" b="0" i="0" u="none" strike="noStrike" cap="none">
                <a:solidFill>
                  <a:srgbClr val="FFD966"/>
                </a:solidFill>
                <a:latin typeface="Calibri"/>
                <a:ea typeface="Calibri"/>
                <a:cs typeface="Calibri"/>
                <a:sym typeface="Calibri"/>
              </a:rPr>
              <a:t>Survey</a:t>
            </a:r>
            <a:endParaRPr sz="1800" b="0" i="0" u="none" strike="noStrike" cap="none">
              <a:solidFill>
                <a:srgbClr val="FFD966"/>
              </a:solidFill>
              <a:latin typeface="Calibri"/>
              <a:ea typeface="Calibri"/>
              <a:cs typeface="Calibri"/>
              <a:sym typeface="Calibri"/>
            </a:endParaRPr>
          </a:p>
          <a:p>
            <a:pPr marL="182880" marR="0" lvl="0" indent="0" algn="l" rtl="0">
              <a:lnSpc>
                <a:spcPct val="100000"/>
              </a:lnSpc>
              <a:spcBef>
                <a:spcPts val="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Focus</a:t>
            </a:r>
            <a:r>
              <a:rPr lang="en-US" sz="1800" b="0" i="0" u="none" strike="noStrike" cap="none">
                <a:solidFill>
                  <a:schemeClr val="dk1"/>
                </a:solidFill>
                <a:latin typeface="Calibri"/>
                <a:ea typeface="Calibri"/>
                <a:cs typeface="Calibri"/>
                <a:sym typeface="Calibri"/>
              </a:rPr>
              <a:t>: YOY Pacific cod, Arctic cod, saffron cod, pollock, juvenile salmon, capelin, herring, ATF sablefish, sand lance, crab, zooplankton, phytoplankton </a:t>
            </a:r>
            <a:endParaRPr sz="1800" b="0" i="0" u="none" strike="noStrike" cap="none">
              <a:solidFill>
                <a:schemeClr val="dk1"/>
              </a:solidFill>
              <a:latin typeface="Calibri"/>
              <a:ea typeface="Calibri"/>
              <a:cs typeface="Calibri"/>
              <a:sym typeface="Calibri"/>
            </a:endParaRPr>
          </a:p>
          <a:p>
            <a:pPr marL="182880" marR="0" lvl="0" indent="0" algn="l" rtl="0">
              <a:lnSpc>
                <a:spcPct val="100000"/>
              </a:lnSpc>
              <a:spcBef>
                <a:spcPts val="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When</a:t>
            </a:r>
            <a:r>
              <a:rPr lang="en-US" sz="1800" b="0" i="0" u="none" strike="noStrike" cap="none">
                <a:solidFill>
                  <a:schemeClr val="dk1"/>
                </a:solidFill>
                <a:latin typeface="Calibri"/>
                <a:ea typeface="Calibri"/>
                <a:cs typeface="Calibri"/>
                <a:sym typeface="Calibri"/>
              </a:rPr>
              <a:t>: August 27- September 28, 2003-202</a:t>
            </a:r>
            <a:r>
              <a:rPr lang="en-US" sz="1800">
                <a:solidFill>
                  <a:schemeClr val="dk1"/>
                </a:solidFill>
                <a:latin typeface="Calibri"/>
                <a:ea typeface="Calibri"/>
                <a:cs typeface="Calibri"/>
                <a:sym typeface="Calibri"/>
              </a:rPr>
              <a:t>3</a:t>
            </a:r>
            <a:r>
              <a:rPr lang="en-US" sz="1800" b="0" i="0" u="none" strike="noStrike" cap="none">
                <a:solidFill>
                  <a:schemeClr val="dk1"/>
                </a:solidFill>
                <a:latin typeface="Calibri"/>
                <a:ea typeface="Calibri"/>
                <a:cs typeface="Calibri"/>
                <a:sym typeface="Calibri"/>
              </a:rPr>
              <a:t>, excluding 2008, spans 2</a:t>
            </a:r>
            <a:r>
              <a:rPr lang="en-US" sz="1800">
                <a:solidFill>
                  <a:schemeClr val="dk1"/>
                </a:solidFill>
                <a:latin typeface="Calibri"/>
                <a:ea typeface="Calibri"/>
                <a:cs typeface="Calibri"/>
                <a:sym typeface="Calibri"/>
              </a:rPr>
              <a:t>1</a:t>
            </a:r>
            <a:r>
              <a:rPr lang="en-US" sz="1800" b="0" i="0" u="none" strike="noStrike" cap="none">
                <a:solidFill>
                  <a:schemeClr val="dk1"/>
                </a:solidFill>
                <a:latin typeface="Calibri"/>
                <a:ea typeface="Calibri"/>
                <a:cs typeface="Calibri"/>
                <a:sym typeface="Calibri"/>
              </a:rPr>
              <a:t> years</a:t>
            </a:r>
            <a:endParaRPr sz="1800" b="0" i="0" u="none" strike="noStrike" cap="none">
              <a:solidFill>
                <a:schemeClr val="dk1"/>
              </a:solidFill>
              <a:latin typeface="Arial"/>
              <a:ea typeface="Arial"/>
              <a:cs typeface="Arial"/>
              <a:sym typeface="Arial"/>
            </a:endParaRPr>
          </a:p>
          <a:p>
            <a:pPr marL="182880" marR="0" lvl="0" indent="0" algn="l" rtl="0">
              <a:lnSpc>
                <a:spcPct val="100000"/>
              </a:lnSpc>
              <a:spcBef>
                <a:spcPts val="60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Operations</a:t>
            </a:r>
            <a:r>
              <a:rPr lang="en-US" sz="1800" b="0" i="0" u="none" strike="noStrike" cap="none">
                <a:solidFill>
                  <a:schemeClr val="dk1"/>
                </a:solidFill>
                <a:latin typeface="Calibri"/>
                <a:ea typeface="Calibri"/>
                <a:cs typeface="Calibri"/>
                <a:sym typeface="Calibri"/>
              </a:rPr>
              <a:t>:  CTD, bongo tows, benthic grabs, surface trawl, beam trawl</a:t>
            </a:r>
            <a:endParaRPr sz="1800" b="0" i="0" u="none" strike="noStrike" cap="none">
              <a:solidFill>
                <a:schemeClr val="dk1"/>
              </a:solidFill>
              <a:latin typeface="Calibri"/>
              <a:ea typeface="Calibri"/>
              <a:cs typeface="Calibri"/>
              <a:sym typeface="Calibri"/>
            </a:endParaRPr>
          </a:p>
          <a:p>
            <a:pPr marL="182880" marR="0" lvl="0" indent="0" algn="l" rtl="0">
              <a:lnSpc>
                <a:spcPct val="100000"/>
              </a:lnSpc>
              <a:spcBef>
                <a:spcPts val="600"/>
              </a:spcBef>
              <a:spcAft>
                <a:spcPts val="0"/>
              </a:spcAft>
              <a:buClr>
                <a:schemeClr val="dk1"/>
              </a:buClr>
              <a:buSzPts val="2000"/>
              <a:buFont typeface="Arial"/>
              <a:buNone/>
            </a:pPr>
            <a:r>
              <a:rPr lang="en-US" sz="1800" b="0" i="0" u="sng" strike="noStrike" cap="none">
                <a:solidFill>
                  <a:schemeClr val="dk1"/>
                </a:solidFill>
                <a:latin typeface="Calibri"/>
                <a:ea typeface="Calibri"/>
                <a:cs typeface="Calibri"/>
                <a:sym typeface="Calibri"/>
              </a:rPr>
              <a:t>Indicators</a:t>
            </a:r>
            <a:r>
              <a:rPr lang="en-US" sz="1800" b="0" i="0" u="none" strike="noStrike" cap="none">
                <a:solidFill>
                  <a:schemeClr val="dk1"/>
                </a:solidFill>
                <a:latin typeface="Calibri"/>
                <a:ea typeface="Calibri"/>
                <a:cs typeface="Calibri"/>
                <a:sym typeface="Calibri"/>
              </a:rPr>
              <a:t>:  Growth and consumption model output. Fish abundance, conditions, diets. Salmon forecasting. Crab EFH. HABs. eDNA</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2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gecf9714ee0_0_73"/>
          <p:cNvSpPr txBox="1"/>
          <p:nvPr/>
        </p:nvSpPr>
        <p:spPr>
          <a:xfrm>
            <a:off x="186030" y="6459075"/>
            <a:ext cx="3528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Contact : Ed Farley</a:t>
            </a:r>
            <a:endParaRPr sz="1600" b="1" i="0" u="none" strike="noStrike" cap="none">
              <a:solidFill>
                <a:schemeClr val="dk1"/>
              </a:solidFill>
              <a:latin typeface="Calibri"/>
              <a:ea typeface="Calibri"/>
              <a:cs typeface="Calibri"/>
              <a:sym typeface="Calibri"/>
            </a:endParaRPr>
          </a:p>
        </p:txBody>
      </p:sp>
      <p:sp>
        <p:nvSpPr>
          <p:cNvPr id="204" name="Google Shape;204;gecf9714ee0_0_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205" name="Google Shape;205;gecf9714ee0_0_73"/>
          <p:cNvPicPr preferRelativeResize="0"/>
          <p:nvPr/>
        </p:nvPicPr>
        <p:blipFill rotWithShape="1">
          <a:blip r:embed="rId3">
            <a:alphaModFix/>
          </a:blip>
          <a:srcRect/>
          <a:stretch/>
        </p:blipFill>
        <p:spPr>
          <a:xfrm>
            <a:off x="5563568" y="316810"/>
            <a:ext cx="2633375" cy="3025104"/>
          </a:xfrm>
          <a:prstGeom prst="rect">
            <a:avLst/>
          </a:prstGeom>
          <a:noFill/>
          <a:ln>
            <a:noFill/>
          </a:ln>
        </p:spPr>
      </p:pic>
      <p:pic>
        <p:nvPicPr>
          <p:cNvPr id="206" name="Google Shape;206;gecf9714ee0_0_73"/>
          <p:cNvPicPr preferRelativeResize="0"/>
          <p:nvPr/>
        </p:nvPicPr>
        <p:blipFill rotWithShape="1">
          <a:blip r:embed="rId4">
            <a:alphaModFix/>
          </a:blip>
          <a:srcRect/>
          <a:stretch/>
        </p:blipFill>
        <p:spPr>
          <a:xfrm rot="5400000">
            <a:off x="198697" y="832819"/>
            <a:ext cx="2760674" cy="2483968"/>
          </a:xfrm>
          <a:prstGeom prst="rect">
            <a:avLst/>
          </a:prstGeom>
          <a:noFill/>
          <a:ln>
            <a:noFill/>
          </a:ln>
        </p:spPr>
      </p:pic>
      <p:pic>
        <p:nvPicPr>
          <p:cNvPr id="207" name="Google Shape;207;gecf9714ee0_0_73" descr="C:\Users\jim.murphy\Work\Projects\2022\2022 NBS survey\photos\IMG_1196.JPG"/>
          <p:cNvPicPr preferRelativeResize="0"/>
          <p:nvPr/>
        </p:nvPicPr>
        <p:blipFill rotWithShape="1">
          <a:blip r:embed="rId5">
            <a:alphaModFix/>
          </a:blip>
          <a:srcRect/>
          <a:stretch/>
        </p:blipFill>
        <p:spPr>
          <a:xfrm>
            <a:off x="3081867" y="2310279"/>
            <a:ext cx="1862667" cy="1290510"/>
          </a:xfrm>
          <a:prstGeom prst="rect">
            <a:avLst/>
          </a:prstGeom>
          <a:noFill/>
          <a:ln>
            <a:noFill/>
          </a:ln>
        </p:spPr>
      </p:pic>
      <p:pic>
        <p:nvPicPr>
          <p:cNvPr id="208" name="Google Shape;208;gecf9714ee0_0_73" descr="C:\Users\jim.murphy\Work\Projects\2022\2022 NBS survey\photos\IMG_1174.JPG"/>
          <p:cNvPicPr preferRelativeResize="0"/>
          <p:nvPr/>
        </p:nvPicPr>
        <p:blipFill rotWithShape="1">
          <a:blip r:embed="rId6">
            <a:alphaModFix/>
          </a:blip>
          <a:srcRect/>
          <a:stretch/>
        </p:blipFill>
        <p:spPr>
          <a:xfrm>
            <a:off x="3081867" y="871209"/>
            <a:ext cx="1777516" cy="137884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4004</Words>
  <Application>Microsoft Office PowerPoint</Application>
  <PresentationFormat>On-screen Show (4:3)</PresentationFormat>
  <Paragraphs>498</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Helvetica Neue</vt:lpstr>
      <vt:lpstr>Roboto</vt:lpstr>
      <vt:lpstr>Calibri</vt:lpstr>
      <vt:lpstr>Times New Roman</vt:lpstr>
      <vt:lpstr>Roboto Black</vt:lpstr>
      <vt:lpstr>Roboto Medium</vt:lpstr>
      <vt:lpstr>Arial</vt:lpstr>
      <vt:lpstr>Office Theme</vt:lpstr>
      <vt:lpstr>2023 Ecosystem Surveys Bering Sea &amp; Gulf of Alaska</vt:lpstr>
      <vt:lpstr>Goal &amp; Objectives</vt:lpstr>
      <vt:lpstr>Bering Sea</vt:lpstr>
      <vt:lpstr>PowerPoint Presentation</vt:lpstr>
      <vt:lpstr>Ice during Spring mooring survey</vt:lpstr>
      <vt:lpstr>Spring - Rapid Zooplankton Assessment</vt:lpstr>
      <vt:lpstr>Fall - Rapid Zooplankton Assessment</vt:lpstr>
      <vt:lpstr>Zooplankton Lipids</vt:lpstr>
      <vt:lpstr>PowerPoint Presentation</vt:lpstr>
      <vt:lpstr>Fall - Age-0 Pollock Condition</vt:lpstr>
      <vt:lpstr>2023 NBS survey observations</vt:lpstr>
      <vt:lpstr>PowerPoint Presentation</vt:lpstr>
      <vt:lpstr>2023 Bering Sea summary </vt:lpstr>
      <vt:lpstr>Gulf of Alaska</vt:lpstr>
      <vt:lpstr>PowerPoint Presentation</vt:lpstr>
      <vt:lpstr>SECM 2023 observations</vt:lpstr>
      <vt:lpstr>PowerPoint Presentation</vt:lpstr>
      <vt:lpstr>Sablefish Indicator</vt:lpstr>
      <vt:lpstr>PowerPoint Presentation</vt:lpstr>
      <vt:lpstr>W GOA Temperatures</vt:lpstr>
      <vt:lpstr>Spring - Rapid Zooplankton Assessment </vt:lpstr>
      <vt:lpstr>Spring - Rapid Larval Assessment </vt:lpstr>
      <vt:lpstr>Spring - Rapid Larval Assessment </vt:lpstr>
      <vt:lpstr>Spring - Rapid Larval Assessment </vt:lpstr>
      <vt:lpstr>PowerPoint Presentation</vt:lpstr>
      <vt:lpstr>W GOA Temperatures</vt:lpstr>
      <vt:lpstr>Late Summer - Rapid Zooplankton Assessment </vt:lpstr>
      <vt:lpstr>Late Summer - Age-0 Pollock</vt:lpstr>
      <vt:lpstr>Late Summer - Age-0 Pollock</vt:lpstr>
      <vt:lpstr>Late Summer - forage fishes</vt:lpstr>
      <vt:lpstr>PowerPoint Presentation</vt:lpstr>
      <vt:lpstr>PowerPoint Presentation</vt:lpstr>
      <vt:lpstr>PowerPoint Presentation</vt:lpstr>
      <vt:lpstr>Gulf of Alaska summary</vt:lpstr>
      <vt:lpstr>PowerPoint Presentation</vt:lpstr>
      <vt:lpstr>Developing rapid phytoplankton assessment </vt:lpstr>
      <vt:lpstr>Changes in phytoplankton taxonomic composition with environmental regimes may reveal changes in available nutrition for young fish  Southern Bering Sea</vt:lpstr>
      <vt:lpstr>PlanktonScope deployment – Bering Sea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Ecosystem Surveys Bering Sea &amp; Gulf of Alaska</dc:title>
  <dc:creator>Ellen.Yasumiishi</dc:creator>
  <cp:lastModifiedBy>Sara Cleaver</cp:lastModifiedBy>
  <cp:revision>1</cp:revision>
  <dcterms:modified xsi:type="dcterms:W3CDTF">2023-09-20T18:09:45Z</dcterms:modified>
</cp:coreProperties>
</file>