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  <p:sldMasterId id="2147483688" r:id="rId4"/>
  </p:sldMasterIdLst>
  <p:notesMasterIdLst>
    <p:notesMasterId r:id="rId15"/>
  </p:notesMasterIdLst>
  <p:handoutMasterIdLst>
    <p:handoutMasterId r:id="rId16"/>
  </p:handoutMasterIdLst>
  <p:sldIdLst>
    <p:sldId id="266" r:id="rId5"/>
    <p:sldId id="300" r:id="rId6"/>
    <p:sldId id="270" r:id="rId7"/>
    <p:sldId id="264" r:id="rId8"/>
    <p:sldId id="271" r:id="rId9"/>
    <p:sldId id="298" r:id="rId10"/>
    <p:sldId id="297" r:id="rId11"/>
    <p:sldId id="299" r:id="rId12"/>
    <p:sldId id="295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Fissel" initials="BF" lastIdx="3" clrIdx="0">
    <p:extLst>
      <p:ext uri="{19B8F6BF-5375-455C-9EA6-DF929625EA0E}">
        <p15:presenceInfo xmlns:p15="http://schemas.microsoft.com/office/powerpoint/2012/main" userId="Ben Fis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1" autoAdjust="0"/>
    <p:restoredTop sz="81667" autoAdjust="0"/>
  </p:normalViewPr>
  <p:slideViewPr>
    <p:cSldViewPr snapToGrid="0" snapToObjects="1">
      <p:cViewPr varScale="1">
        <p:scale>
          <a:sx n="88" d="100"/>
          <a:sy n="88" d="100"/>
        </p:scale>
        <p:origin x="528" y="90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58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new ESSR FTE economist</a:t>
            </a:r>
            <a:r>
              <a:rPr lang="en-US" baseline="0" dirty="0" smtClean="0"/>
              <a:t> lead has not yet been identified for the SAFE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3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92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6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355080"/>
            <a:ext cx="6400800" cy="502919"/>
          </a:xfrm>
        </p:spPr>
        <p:txBody>
          <a:bodyPr/>
          <a:lstStyle/>
          <a:p>
            <a:r>
              <a:rPr lang="en-US" dirty="0" smtClean="0"/>
              <a:t> Page </a:t>
            </a:r>
            <a:fld id="{632D3AEB-7CBE-3049-91AC-335C6B4F5BF6}" type="slidenum">
              <a:rPr lang="en-US" smtClean="0"/>
              <a:pPr/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5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s.psmfc.org/akfin/f?p=501:20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036" y="1141666"/>
            <a:ext cx="6674763" cy="271913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Economic Status of the Groundfish Fisheries off Alaska,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1163713"/>
          </a:xfrm>
        </p:spPr>
        <p:txBody>
          <a:bodyPr>
            <a:normAutofit/>
          </a:bodyPr>
          <a:lstStyle/>
          <a:p>
            <a:r>
              <a:rPr lang="en-US" dirty="0" smtClean="0"/>
              <a:t>Alaska Fisheries Science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12036" y="3860800"/>
            <a:ext cx="4833264" cy="1635898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Presented by:</a:t>
            </a: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Ben Fissel</a:t>
            </a: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AFSC Economics and Social Sciences Research Program (ESSRP)</a:t>
            </a: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5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Sept. 20,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2022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141666"/>
            <a:ext cx="6502400" cy="979234"/>
          </a:xfrm>
        </p:spPr>
        <p:txBody>
          <a:bodyPr/>
          <a:lstStyle/>
          <a:p>
            <a:r>
              <a:rPr lang="en-US" sz="3600" dirty="0" smtClean="0"/>
              <a:t>Economic Status Report, </a:t>
            </a:r>
            <a:r>
              <a:rPr lang="en-US" sz="3600" dirty="0" smtClean="0"/>
              <a:t>2021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32000" y="2120900"/>
            <a:ext cx="6832600" cy="409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The Economic Status Report serves many purposes. Among them is to provide information to the Plan Team.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Economic data for </a:t>
            </a:r>
            <a:r>
              <a:rPr lang="en-US" sz="2400" dirty="0" smtClean="0">
                <a:solidFill>
                  <a:schemeClr val="tx2"/>
                </a:solidFill>
              </a:rPr>
              <a:t>2021 </a:t>
            </a:r>
            <a:r>
              <a:rPr lang="en-US" sz="2400" dirty="0" smtClean="0">
                <a:solidFill>
                  <a:schemeClr val="tx2"/>
                </a:solidFill>
              </a:rPr>
              <a:t>are still being finalized and validated (typically price and value). 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We invite feedback -- </a:t>
            </a:r>
            <a:r>
              <a:rPr lang="en-US" sz="2400" dirty="0" err="1">
                <a:solidFill>
                  <a:schemeClr val="tx2"/>
                </a:solidFill>
              </a:rPr>
              <a:t>michael.d.smith@noaa.gov@noaa.gov</a:t>
            </a:r>
            <a:r>
              <a:rPr lang="en-US" sz="2400" dirty="0">
                <a:solidFill>
                  <a:schemeClr val="tx2"/>
                </a:solidFill>
              </a:rPr>
              <a:t>  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93497" y="708158"/>
            <a:ext cx="6603166" cy="867016"/>
          </a:xfrm>
        </p:spPr>
        <p:txBody>
          <a:bodyPr/>
          <a:lstStyle/>
          <a:p>
            <a:r>
              <a:rPr lang="en-US" dirty="0" smtClean="0"/>
              <a:t>Passing the Torch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1135" y="5330124"/>
            <a:ext cx="7599707" cy="100923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New Program Manager: </a:t>
            </a:r>
            <a:r>
              <a:rPr lang="en-US" dirty="0"/>
              <a:t>Michael Smith michael.d.smith@noaa.gov</a:t>
            </a:r>
            <a:endParaRPr lang="en-US" dirty="0" smtClean="0"/>
          </a:p>
          <a:p>
            <a:pPr algn="l"/>
            <a:r>
              <a:rPr lang="en-US" dirty="0" smtClean="0"/>
              <a:t>AKFIN SAFE production lead: </a:t>
            </a:r>
            <a:r>
              <a:rPr lang="en-US" dirty="0"/>
              <a:t>Anna </a:t>
            </a:r>
            <a:r>
              <a:rPr lang="en-US" dirty="0" err="1"/>
              <a:t>Ableman</a:t>
            </a:r>
            <a:r>
              <a:rPr lang="en-US" dirty="0"/>
              <a:t> anna.abelman@noaa.gov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01" y="1880699"/>
            <a:ext cx="4245886" cy="28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9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99"/>
            <a:ext cx="8229600" cy="128270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Economic Status Report, </a:t>
            </a:r>
            <a:r>
              <a:rPr lang="en-US" dirty="0" smtClean="0"/>
              <a:t>2021: </a:t>
            </a:r>
            <a:r>
              <a:rPr lang="en-US" dirty="0" smtClean="0"/>
              <a:t>Content of the Sept.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6693"/>
            <a:ext cx="8229600" cy="410130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</a:rPr>
              <a:t>Executive Summary: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High level summary of economic data in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2021.</a:t>
            </a:r>
            <a:endParaRPr lang="en-US" sz="24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</a:rPr>
              <a:t>Economic Data Tables</a:t>
            </a:r>
          </a:p>
          <a:p>
            <a:pPr marL="742950" lvl="2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Breakdowns of AK, BSAI, and GOA ex-vessel and wholesale volume, value, and price by species, gear, and product.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</a:rPr>
              <a:t>Economic Indices – figures and tables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</a:rPr>
              <a:t>only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</a:rPr>
              <a:t>Summary indices of value, catch/production, and price by region, at-sea/shoreside, species, gear, product type.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00" y="842911"/>
            <a:ext cx="6883400" cy="1030034"/>
          </a:xfrm>
        </p:spPr>
        <p:txBody>
          <a:bodyPr/>
          <a:lstStyle/>
          <a:p>
            <a:r>
              <a:rPr lang="en-US" sz="3600" dirty="0" smtClean="0"/>
              <a:t>Economic Status Report, </a:t>
            </a:r>
            <a:r>
              <a:rPr lang="en-US" sz="3600" dirty="0" smtClean="0"/>
              <a:t>2021: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Additional Final Draft Content (Nov.)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55800" y="1787464"/>
            <a:ext cx="6731000" cy="29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Report Card Metrics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Plan Team Reports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Wholesale </a:t>
            </a:r>
            <a:r>
              <a:rPr lang="en-US" sz="2400" dirty="0">
                <a:solidFill>
                  <a:schemeClr val="tx2"/>
                </a:solidFill>
              </a:rPr>
              <a:t>and ex-vessel price </a:t>
            </a:r>
            <a:r>
              <a:rPr lang="en-US" sz="2400" dirty="0" smtClean="0">
                <a:solidFill>
                  <a:schemeClr val="tx2"/>
                </a:solidFill>
              </a:rPr>
              <a:t>projections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Market </a:t>
            </a:r>
            <a:r>
              <a:rPr lang="en-US" sz="2400" dirty="0" smtClean="0">
                <a:solidFill>
                  <a:schemeClr val="tx2"/>
                </a:solidFill>
              </a:rPr>
              <a:t>Profiles (update planned)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Amendment 80 Economic Data Report</a:t>
            </a: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</a:rPr>
              <a:t>Gulf Trawl Economic Data Report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Year-to-date </a:t>
            </a:r>
            <a:r>
              <a:rPr lang="en-US" sz="2400" dirty="0">
                <a:solidFill>
                  <a:schemeClr val="tx2"/>
                </a:solidFill>
              </a:rPr>
              <a:t>catches and </a:t>
            </a:r>
            <a:r>
              <a:rPr lang="en-US" sz="2400" dirty="0" smtClean="0">
                <a:solidFill>
                  <a:schemeClr val="tx2"/>
                </a:solidFill>
              </a:rPr>
              <a:t>value estimates.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85369" y="4781936"/>
            <a:ext cx="7797802" cy="6173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sz="3600" dirty="0" smtClean="0"/>
              <a:t>Economic Performance Reports and ESPs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12371" y="5399314"/>
            <a:ext cx="7137399" cy="5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Discussion.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170"/>
            <a:ext cx="8229600" cy="67601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Where</a:t>
            </a:r>
            <a:r>
              <a:rPr lang="en-US" dirty="0"/>
              <a:t> </a:t>
            </a:r>
            <a:r>
              <a:rPr lang="en-US" dirty="0" smtClean="0"/>
              <a:t>to find the data I 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2722" y="706291"/>
            <a:ext cx="6833724" cy="67815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reports.psmfc.org/akfin/f?p=501:2001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8" y="1263691"/>
            <a:ext cx="5923370" cy="2498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5" y="3762215"/>
            <a:ext cx="5217302" cy="25928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582" y="3139128"/>
            <a:ext cx="5553418" cy="2844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129"/>
            <a:ext cx="3909609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Alaska’s Groundfish Fisheries in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124" y="1435100"/>
            <a:ext cx="3826468" cy="42981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Total catch: </a:t>
            </a:r>
            <a:r>
              <a:rPr lang="en-US" sz="2800" dirty="0" smtClean="0"/>
              <a:t>2.01 million t 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(decreased 4%)</a:t>
            </a:r>
          </a:p>
          <a:p>
            <a:pPr>
              <a:buNone/>
            </a:pPr>
            <a:r>
              <a:rPr lang="en-US" dirty="0" smtClean="0"/>
              <a:t>Aggregate ex-vessel value decreased in the BSAI </a:t>
            </a:r>
            <a:r>
              <a:rPr lang="en-US" dirty="0" smtClean="0"/>
              <a:t>and increased in the </a:t>
            </a:r>
            <a:r>
              <a:rPr lang="en-US" dirty="0" smtClean="0"/>
              <a:t>GOA.</a:t>
            </a:r>
          </a:p>
          <a:p>
            <a:pPr>
              <a:buNone/>
            </a:pPr>
            <a:r>
              <a:rPr lang="en-US" dirty="0"/>
              <a:t>W</a:t>
            </a:r>
            <a:r>
              <a:rPr lang="en-US" dirty="0" smtClean="0"/>
              <a:t>holesale value:</a:t>
            </a:r>
          </a:p>
          <a:p>
            <a:pPr>
              <a:buNone/>
            </a:pPr>
            <a:r>
              <a:rPr lang="en-US" sz="2800" dirty="0" smtClean="0"/>
              <a:t>    $2.12 billion (down </a:t>
            </a:r>
            <a:r>
              <a:rPr lang="en-US" sz="2800" dirty="0" smtClean="0"/>
              <a:t>2.5</a:t>
            </a:r>
            <a:r>
              <a:rPr lang="en-US" sz="2800" dirty="0" smtClean="0"/>
              <a:t>%)</a:t>
            </a:r>
            <a:endParaRPr lang="en-US" sz="2800" dirty="0" smtClean="0"/>
          </a:p>
          <a:p>
            <a:pPr>
              <a:buNone/>
            </a:pPr>
            <a:r>
              <a:rPr lang="en-US" dirty="0"/>
              <a:t>E</a:t>
            </a:r>
            <a:r>
              <a:rPr lang="en-US" dirty="0" smtClean="0"/>
              <a:t>x-vessel value:</a:t>
            </a: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dirty="0" smtClean="0"/>
              <a:t>$</a:t>
            </a:r>
            <a:r>
              <a:rPr lang="en-US" sz="2800" dirty="0" smtClean="0"/>
              <a:t>759.6</a:t>
            </a:r>
            <a:r>
              <a:rPr lang="en-US" sz="2800" dirty="0" smtClean="0"/>
              <a:t> </a:t>
            </a:r>
            <a:r>
              <a:rPr lang="en-US" sz="2800" dirty="0" smtClean="0"/>
              <a:t>million (down </a:t>
            </a:r>
            <a:r>
              <a:rPr lang="en-US" sz="2800" dirty="0" smtClean="0"/>
              <a:t>5.3</a:t>
            </a:r>
            <a:r>
              <a:rPr lang="en-US" sz="2800" dirty="0" smtClean="0"/>
              <a:t>%)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366809" y="6007730"/>
            <a:ext cx="3892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Values in figure nominal (not adjusted for inflation)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7331" y="5970596"/>
            <a:ext cx="2959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Percent change adjusted for inflation.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18" y="496225"/>
            <a:ext cx="5145922" cy="52005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Alaska’s Groundfish Fisheries in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5914" y="1090423"/>
            <a:ext cx="8229600" cy="856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Alaska </a:t>
            </a:r>
            <a:r>
              <a:rPr lang="en-US" sz="2800" dirty="0" smtClean="0"/>
              <a:t>First Wholesale</a:t>
            </a:r>
            <a:r>
              <a:rPr lang="en-US" sz="2800" dirty="0" smtClean="0"/>
              <a:t> </a:t>
            </a:r>
            <a:r>
              <a:rPr lang="en-US" sz="2800" dirty="0" smtClean="0"/>
              <a:t>Economic Indices</a:t>
            </a:r>
            <a:endParaRPr lang="en-US" sz="2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7685" y="4359911"/>
            <a:ext cx="8352209" cy="172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In the aggregate: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The </a:t>
            </a:r>
            <a:r>
              <a:rPr lang="en-US" sz="2800" dirty="0" smtClean="0">
                <a:solidFill>
                  <a:schemeClr val="tx2"/>
                </a:solidFill>
              </a:rPr>
              <a:t>change </a:t>
            </a:r>
            <a:r>
              <a:rPr lang="en-US" sz="2800" dirty="0" smtClean="0">
                <a:solidFill>
                  <a:schemeClr val="tx2"/>
                </a:solidFill>
              </a:rPr>
              <a:t>in value was </a:t>
            </a:r>
            <a:r>
              <a:rPr lang="en-US" sz="2800" dirty="0" smtClean="0">
                <a:solidFill>
                  <a:schemeClr val="tx2"/>
                </a:solidFill>
              </a:rPr>
              <a:t>the result of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increasing prices</a:t>
            </a:r>
            <a:r>
              <a:rPr lang="en-US" sz="2800" dirty="0" smtClean="0">
                <a:solidFill>
                  <a:schemeClr val="tx2"/>
                </a:solidFill>
              </a:rPr>
              <a:t> which offset decreases in volume 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b="26153"/>
          <a:stretch/>
        </p:blipFill>
        <p:spPr>
          <a:xfrm>
            <a:off x="152001" y="1605690"/>
            <a:ext cx="8686800" cy="28994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21" y="1996569"/>
            <a:ext cx="2755200" cy="676014"/>
          </a:xfrm>
        </p:spPr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8403" y="2617873"/>
            <a:ext cx="2959101" cy="352969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Value </a:t>
            </a:r>
            <a:r>
              <a:rPr lang="en-US" sz="2800" dirty="0" smtClean="0"/>
              <a:t>in</a:t>
            </a:r>
            <a:r>
              <a:rPr lang="en-US" sz="2800" dirty="0" smtClean="0"/>
              <a:t>creased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 smtClean="0"/>
              <a:t>Pollock</a:t>
            </a:r>
          </a:p>
          <a:p>
            <a:pPr lvl="1"/>
            <a:r>
              <a:rPr lang="en-US" sz="2800" dirty="0" smtClean="0"/>
              <a:t>Sablefish</a:t>
            </a:r>
            <a:endParaRPr lang="en-US" sz="2800" dirty="0"/>
          </a:p>
          <a:p>
            <a:r>
              <a:rPr lang="en-US" sz="2800" dirty="0"/>
              <a:t>Value </a:t>
            </a:r>
            <a:r>
              <a:rPr lang="en-US" sz="2800" dirty="0" smtClean="0"/>
              <a:t>stable or decreasing</a:t>
            </a:r>
            <a:endParaRPr lang="en-US" sz="2800" dirty="0"/>
          </a:p>
          <a:p>
            <a:pPr lvl="1"/>
            <a:r>
              <a:rPr lang="en-US" sz="2800" dirty="0"/>
              <a:t>Atka</a:t>
            </a:r>
          </a:p>
          <a:p>
            <a:pPr lvl="1"/>
            <a:r>
              <a:rPr lang="en-US" sz="2800" dirty="0"/>
              <a:t>Flatfish</a:t>
            </a:r>
          </a:p>
          <a:p>
            <a:pPr lvl="1"/>
            <a:r>
              <a:rPr lang="en-US" sz="2800" dirty="0" smtClean="0"/>
              <a:t>Pacific </a:t>
            </a:r>
            <a:r>
              <a:rPr lang="en-US" sz="2800" dirty="0" smtClean="0"/>
              <a:t>cod</a:t>
            </a:r>
          </a:p>
          <a:p>
            <a:pPr lvl="1"/>
            <a:r>
              <a:rPr lang="en-US" sz="2800" dirty="0" smtClean="0"/>
              <a:t>Rockfish</a:t>
            </a:r>
            <a:endParaRPr lang="en-US" sz="28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62499" y="193326"/>
            <a:ext cx="3771899" cy="856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BSAI First Wholesale</a:t>
            </a:r>
          </a:p>
          <a:p>
            <a:pPr marL="0" indent="0">
              <a:buNone/>
            </a:pPr>
            <a:r>
              <a:rPr lang="en-US" sz="2800" dirty="0" smtClean="0"/>
              <a:t>Economic Indices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90704" y="6117771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Indices are nominal (not adjusted for inflation)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" b="4353"/>
          <a:stretch/>
        </p:blipFill>
        <p:spPr>
          <a:xfrm>
            <a:off x="4361490" y="914400"/>
            <a:ext cx="4782510" cy="5203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9986" r="800" b="32853"/>
          <a:stretch/>
        </p:blipFill>
        <p:spPr>
          <a:xfrm>
            <a:off x="0" y="228116"/>
            <a:ext cx="4572000" cy="193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754" y="1873655"/>
            <a:ext cx="2738490" cy="676014"/>
          </a:xfrm>
        </p:spPr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0119" y="2459876"/>
            <a:ext cx="2799009" cy="373023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Value </a:t>
            </a:r>
            <a:r>
              <a:rPr lang="en-US" sz="2800" dirty="0" smtClean="0"/>
              <a:t>in</a:t>
            </a:r>
            <a:r>
              <a:rPr lang="en-US" sz="2800" dirty="0" smtClean="0"/>
              <a:t>creased:</a:t>
            </a:r>
            <a:endParaRPr lang="en-US" sz="2800" dirty="0" smtClean="0"/>
          </a:p>
          <a:p>
            <a:pPr lvl="1"/>
            <a:r>
              <a:rPr lang="en-US" sz="2800" dirty="0" smtClean="0"/>
              <a:t>Sablefish</a:t>
            </a:r>
            <a:endParaRPr lang="en-US" sz="2800" dirty="0"/>
          </a:p>
          <a:p>
            <a:pPr lvl="1"/>
            <a:r>
              <a:rPr lang="en-US" sz="2800" dirty="0" smtClean="0"/>
              <a:t>Pacific </a:t>
            </a:r>
            <a:r>
              <a:rPr lang="en-US" sz="2800" dirty="0"/>
              <a:t>cod</a:t>
            </a:r>
          </a:p>
          <a:p>
            <a:pPr lvl="1"/>
            <a:r>
              <a:rPr lang="en-US" sz="2800" dirty="0" smtClean="0"/>
              <a:t>Rockfish</a:t>
            </a:r>
          </a:p>
          <a:p>
            <a:r>
              <a:rPr lang="en-US" sz="2800" dirty="0" smtClean="0"/>
              <a:t>Value stable or decreased:</a:t>
            </a:r>
            <a:endParaRPr lang="en-US" sz="2800" dirty="0" smtClean="0"/>
          </a:p>
          <a:p>
            <a:pPr lvl="1"/>
            <a:r>
              <a:rPr lang="en-US" sz="2800" dirty="0" smtClean="0"/>
              <a:t>Flatfish</a:t>
            </a:r>
          </a:p>
          <a:p>
            <a:pPr lvl="1"/>
            <a:r>
              <a:rPr lang="en-US" sz="2800" dirty="0" smtClean="0"/>
              <a:t>Pollock</a:t>
            </a:r>
          </a:p>
          <a:p>
            <a:pPr lvl="1"/>
            <a:r>
              <a:rPr lang="en-US" sz="2800" dirty="0" smtClean="0"/>
              <a:t>Other species</a:t>
            </a:r>
            <a:endParaRPr lang="en-US" sz="2800" dirty="0" smtClean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27022" y="193326"/>
            <a:ext cx="4007376" cy="856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GOA First Wholesale </a:t>
            </a:r>
          </a:p>
          <a:p>
            <a:pPr marL="0" indent="0">
              <a:buNone/>
            </a:pPr>
            <a:r>
              <a:rPr lang="en-US" sz="2800" dirty="0" smtClean="0"/>
              <a:t>Economic Indices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46490" y="6139066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Indices are nominal (not adjusted for inflation)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3450"/>
          <a:stretch/>
        </p:blipFill>
        <p:spPr>
          <a:xfrm>
            <a:off x="4362138" y="929509"/>
            <a:ext cx="4781862" cy="5202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8007" r="800" b="32543"/>
          <a:stretch/>
        </p:blipFill>
        <p:spPr>
          <a:xfrm>
            <a:off x="91439" y="113645"/>
            <a:ext cx="4270699" cy="188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05650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31110</TotalTime>
  <Words>560</Words>
  <Application>Microsoft Office PowerPoint</Application>
  <PresentationFormat>On-screen Show (4:3)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Arial Narrow Bold</vt:lpstr>
      <vt:lpstr>Calibri</vt:lpstr>
      <vt:lpstr>Times New Roman</vt:lpstr>
      <vt:lpstr>NOAA Fisheries Content Slides</vt:lpstr>
      <vt:lpstr>NOAA Divider Slides</vt:lpstr>
      <vt:lpstr>NOAA Title Options</vt:lpstr>
      <vt:lpstr>2_NOAA Fisheries Content Slides</vt:lpstr>
      <vt:lpstr>Economic Status of the Groundfish Fisheries off Alaska, 2021</vt:lpstr>
      <vt:lpstr>Passing the Torch</vt:lpstr>
      <vt:lpstr>Economic Status Report, 2021: Content of the Sept. Draft</vt:lpstr>
      <vt:lpstr>Economic Status Report, 2021: Additional Final Draft Content (Nov.)</vt:lpstr>
      <vt:lpstr>Where to find the data I need?</vt:lpstr>
      <vt:lpstr>Alaska’s Groundfish Fisheries in 2021</vt:lpstr>
      <vt:lpstr>Alaska’s Groundfish Fisheries in 2021</vt:lpstr>
      <vt:lpstr>Species</vt:lpstr>
      <vt:lpstr>Species</vt:lpstr>
      <vt:lpstr>Economic Status Report, 2021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Ben Fissel</cp:lastModifiedBy>
  <cp:revision>217</cp:revision>
  <dcterms:created xsi:type="dcterms:W3CDTF">2018-09-18T23:31:29Z</dcterms:created>
  <dcterms:modified xsi:type="dcterms:W3CDTF">2022-09-20T16:51:45Z</dcterms:modified>
</cp:coreProperties>
</file>