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6" r:id="rId7"/>
    <p:sldId id="272" r:id="rId8"/>
    <p:sldId id="271" r:id="rId9"/>
    <p:sldId id="281" r:id="rId10"/>
    <p:sldId id="282" r:id="rId11"/>
    <p:sldId id="276" r:id="rId12"/>
    <p:sldId id="273" r:id="rId13"/>
    <p:sldId id="265" r:id="rId14"/>
    <p:sldId id="262" r:id="rId15"/>
    <p:sldId id="261" r:id="rId16"/>
    <p:sldId id="268" r:id="rId17"/>
    <p:sldId id="267" r:id="rId18"/>
    <p:sldId id="270" r:id="rId19"/>
    <p:sldId id="274" r:id="rId20"/>
    <p:sldId id="284" r:id="rId21"/>
    <p:sldId id="283" r:id="rId22"/>
    <p:sldId id="263" r:id="rId23"/>
    <p:sldId id="264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cia, Sabrina (DFG)" initials="GS(" lastIdx="21" clrIdx="0">
    <p:extLst>
      <p:ext uri="{19B8F6BF-5375-455C-9EA6-DF929625EA0E}">
        <p15:presenceInfo xmlns:p15="http://schemas.microsoft.com/office/powerpoint/2012/main" userId="S::sabrina.garcia@alaska.gov::8179f933-873e-491e-bede-18951a4fd0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Presence/Absence of eggs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95995904099432E-2"/>
          <c:y val="0.10076066286335235"/>
          <c:w val="0.89651142261925776"/>
          <c:h val="0.78710017604767624"/>
        </c:manualLayout>
      </c:layout>
      <c:barChart>
        <c:barDir val="col"/>
        <c:grouping val="percentStacked"/>
        <c:varyColors val="0"/>
        <c:ser>
          <c:idx val="0"/>
          <c:order val="0"/>
          <c:tx>
            <c:v>No eggs</c:v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Sheet3!$K$41:$K$109</c:f>
              <c:numCache>
                <c:formatCode>General</c:formatCode>
                <c:ptCount val="69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  <c:pt idx="51">
                  <c:v>101</c:v>
                </c:pt>
                <c:pt idx="52">
                  <c:v>102</c:v>
                </c:pt>
                <c:pt idx="53">
                  <c:v>103</c:v>
                </c:pt>
                <c:pt idx="54">
                  <c:v>104</c:v>
                </c:pt>
                <c:pt idx="55">
                  <c:v>105</c:v>
                </c:pt>
                <c:pt idx="56">
                  <c:v>106</c:v>
                </c:pt>
                <c:pt idx="57">
                  <c:v>107</c:v>
                </c:pt>
                <c:pt idx="58">
                  <c:v>109</c:v>
                </c:pt>
                <c:pt idx="59">
                  <c:v>110</c:v>
                </c:pt>
                <c:pt idx="60">
                  <c:v>111</c:v>
                </c:pt>
                <c:pt idx="61">
                  <c:v>113</c:v>
                </c:pt>
                <c:pt idx="62">
                  <c:v>118</c:v>
                </c:pt>
                <c:pt idx="63">
                  <c:v>119</c:v>
                </c:pt>
                <c:pt idx="64">
                  <c:v>122</c:v>
                </c:pt>
                <c:pt idx="65">
                  <c:v>123</c:v>
                </c:pt>
                <c:pt idx="66">
                  <c:v>125</c:v>
                </c:pt>
                <c:pt idx="67">
                  <c:v>126</c:v>
                </c:pt>
                <c:pt idx="68">
                  <c:v>138</c:v>
                </c:pt>
              </c:numCache>
            </c:numRef>
          </c:cat>
          <c:val>
            <c:numRef>
              <c:f>Sheet3!$W$41:$W$109</c:f>
              <c:numCache>
                <c:formatCode>General</c:formatCode>
                <c:ptCount val="6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0.95833333333333337</c:v>
                </c:pt>
                <c:pt idx="11">
                  <c:v>1</c:v>
                </c:pt>
                <c:pt idx="12">
                  <c:v>1</c:v>
                </c:pt>
                <c:pt idx="13">
                  <c:v>0.98</c:v>
                </c:pt>
                <c:pt idx="14">
                  <c:v>0.94117647058823528</c:v>
                </c:pt>
                <c:pt idx="15">
                  <c:v>0.89473684210526316</c:v>
                </c:pt>
                <c:pt idx="16">
                  <c:v>0.93442622950819676</c:v>
                </c:pt>
                <c:pt idx="17">
                  <c:v>0.85964912280701755</c:v>
                </c:pt>
                <c:pt idx="18">
                  <c:v>0.84848484848484851</c:v>
                </c:pt>
                <c:pt idx="19">
                  <c:v>0.75</c:v>
                </c:pt>
                <c:pt idx="20">
                  <c:v>0.8392857142857143</c:v>
                </c:pt>
                <c:pt idx="21">
                  <c:v>0.75862068965517238</c:v>
                </c:pt>
                <c:pt idx="22">
                  <c:v>0.64179104477611937</c:v>
                </c:pt>
                <c:pt idx="23">
                  <c:v>0.58333333333333337</c:v>
                </c:pt>
                <c:pt idx="24">
                  <c:v>0.43181818181818182</c:v>
                </c:pt>
                <c:pt idx="25">
                  <c:v>0.22448979591836735</c:v>
                </c:pt>
                <c:pt idx="26">
                  <c:v>0.41176470588235292</c:v>
                </c:pt>
                <c:pt idx="27">
                  <c:v>0.22500000000000001</c:v>
                </c:pt>
                <c:pt idx="28">
                  <c:v>0.21428571428571427</c:v>
                </c:pt>
                <c:pt idx="29">
                  <c:v>0.15625</c:v>
                </c:pt>
                <c:pt idx="30">
                  <c:v>4.7619047619047616E-2</c:v>
                </c:pt>
                <c:pt idx="31">
                  <c:v>2.564102564102564E-2</c:v>
                </c:pt>
                <c:pt idx="32">
                  <c:v>0.10256410256410256</c:v>
                </c:pt>
                <c:pt idx="33">
                  <c:v>0</c:v>
                </c:pt>
                <c:pt idx="34">
                  <c:v>0.04</c:v>
                </c:pt>
                <c:pt idx="35">
                  <c:v>0</c:v>
                </c:pt>
                <c:pt idx="36">
                  <c:v>0</c:v>
                </c:pt>
                <c:pt idx="37">
                  <c:v>0.08</c:v>
                </c:pt>
                <c:pt idx="38">
                  <c:v>0.05</c:v>
                </c:pt>
                <c:pt idx="39">
                  <c:v>0</c:v>
                </c:pt>
                <c:pt idx="40">
                  <c:v>0</c:v>
                </c:pt>
                <c:pt idx="41">
                  <c:v>7.1428571428571425E-2</c:v>
                </c:pt>
                <c:pt idx="42">
                  <c:v>0</c:v>
                </c:pt>
                <c:pt idx="43">
                  <c:v>0.14285714285714285</c:v>
                </c:pt>
                <c:pt idx="44">
                  <c:v>0</c:v>
                </c:pt>
                <c:pt idx="45">
                  <c:v>9.0909090909090912E-2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67-4173-B0CD-98BA3B656320}"/>
            </c:ext>
          </c:extLst>
        </c:ser>
        <c:ser>
          <c:idx val="1"/>
          <c:order val="1"/>
          <c:tx>
            <c:v>Eggs</c:v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Sheet3!$K$41:$K$109</c:f>
              <c:numCache>
                <c:formatCode>General</c:formatCode>
                <c:ptCount val="69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  <c:pt idx="51">
                  <c:v>101</c:v>
                </c:pt>
                <c:pt idx="52">
                  <c:v>102</c:v>
                </c:pt>
                <c:pt idx="53">
                  <c:v>103</c:v>
                </c:pt>
                <c:pt idx="54">
                  <c:v>104</c:v>
                </c:pt>
                <c:pt idx="55">
                  <c:v>105</c:v>
                </c:pt>
                <c:pt idx="56">
                  <c:v>106</c:v>
                </c:pt>
                <c:pt idx="57">
                  <c:v>107</c:v>
                </c:pt>
                <c:pt idx="58">
                  <c:v>109</c:v>
                </c:pt>
                <c:pt idx="59">
                  <c:v>110</c:v>
                </c:pt>
                <c:pt idx="60">
                  <c:v>111</c:v>
                </c:pt>
                <c:pt idx="61">
                  <c:v>113</c:v>
                </c:pt>
                <c:pt idx="62">
                  <c:v>118</c:v>
                </c:pt>
                <c:pt idx="63">
                  <c:v>119</c:v>
                </c:pt>
                <c:pt idx="64">
                  <c:v>122</c:v>
                </c:pt>
                <c:pt idx="65">
                  <c:v>123</c:v>
                </c:pt>
                <c:pt idx="66">
                  <c:v>125</c:v>
                </c:pt>
                <c:pt idx="67">
                  <c:v>126</c:v>
                </c:pt>
                <c:pt idx="68">
                  <c:v>138</c:v>
                </c:pt>
              </c:numCache>
            </c:numRef>
          </c:cat>
          <c:val>
            <c:numRef>
              <c:f>Sheet3!$X$41:$X$109</c:f>
              <c:numCache>
                <c:formatCode>General</c:formatCode>
                <c:ptCount val="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4.1666666666666664E-2</c:v>
                </c:pt>
                <c:pt idx="11">
                  <c:v>0</c:v>
                </c:pt>
                <c:pt idx="12">
                  <c:v>0</c:v>
                </c:pt>
                <c:pt idx="13">
                  <c:v>0.02</c:v>
                </c:pt>
                <c:pt idx="14">
                  <c:v>5.8823529411764705E-2</c:v>
                </c:pt>
                <c:pt idx="15">
                  <c:v>0.10526315789473684</c:v>
                </c:pt>
                <c:pt idx="16">
                  <c:v>6.5573770491803282E-2</c:v>
                </c:pt>
                <c:pt idx="17">
                  <c:v>0.14035087719298245</c:v>
                </c:pt>
                <c:pt idx="18">
                  <c:v>0.15151515151515152</c:v>
                </c:pt>
                <c:pt idx="19">
                  <c:v>0.25</c:v>
                </c:pt>
                <c:pt idx="20">
                  <c:v>0.16071428571428573</c:v>
                </c:pt>
                <c:pt idx="21">
                  <c:v>0.2413793103448276</c:v>
                </c:pt>
                <c:pt idx="22">
                  <c:v>0.35820895522388058</c:v>
                </c:pt>
                <c:pt idx="23">
                  <c:v>0.41666666666666669</c:v>
                </c:pt>
                <c:pt idx="24">
                  <c:v>0.56818181818181823</c:v>
                </c:pt>
                <c:pt idx="25">
                  <c:v>0.77551020408163263</c:v>
                </c:pt>
                <c:pt idx="26">
                  <c:v>0.58823529411764708</c:v>
                </c:pt>
                <c:pt idx="27">
                  <c:v>0.77500000000000002</c:v>
                </c:pt>
                <c:pt idx="28">
                  <c:v>0.7857142857142857</c:v>
                </c:pt>
                <c:pt idx="29">
                  <c:v>0.84375</c:v>
                </c:pt>
                <c:pt idx="30">
                  <c:v>0.95238095238095233</c:v>
                </c:pt>
                <c:pt idx="31">
                  <c:v>0.97435897435897434</c:v>
                </c:pt>
                <c:pt idx="32">
                  <c:v>0.89743589743589747</c:v>
                </c:pt>
                <c:pt idx="33">
                  <c:v>1</c:v>
                </c:pt>
                <c:pt idx="34">
                  <c:v>0.96</c:v>
                </c:pt>
                <c:pt idx="35">
                  <c:v>1</c:v>
                </c:pt>
                <c:pt idx="36">
                  <c:v>1</c:v>
                </c:pt>
                <c:pt idx="37">
                  <c:v>0.92</c:v>
                </c:pt>
                <c:pt idx="38">
                  <c:v>0.95</c:v>
                </c:pt>
                <c:pt idx="39">
                  <c:v>1</c:v>
                </c:pt>
                <c:pt idx="40">
                  <c:v>1</c:v>
                </c:pt>
                <c:pt idx="41">
                  <c:v>0.9285714285714286</c:v>
                </c:pt>
                <c:pt idx="42">
                  <c:v>1</c:v>
                </c:pt>
                <c:pt idx="43">
                  <c:v>0.8571428571428571</c:v>
                </c:pt>
                <c:pt idx="44">
                  <c:v>1</c:v>
                </c:pt>
                <c:pt idx="45">
                  <c:v>0.90909090909090906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0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67-4173-B0CD-98BA3B656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7154232"/>
        <c:axId val="607155544"/>
      </c:barChart>
      <c:catAx>
        <c:axId val="607154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Carapace length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7155544"/>
        <c:crosses val="autoZero"/>
        <c:auto val="1"/>
        <c:lblAlgn val="ctr"/>
        <c:lblOffset val="100"/>
        <c:noMultiLvlLbl val="0"/>
      </c:catAx>
      <c:valAx>
        <c:axId val="6071555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7154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607523033227879"/>
          <c:y val="4.1144953127249875E-2"/>
          <c:w val="0.17657678752857506"/>
          <c:h val="6.6036148273606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8A301-6576-4B2C-9D7A-61255D77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CAA56-2AC4-429B-8BB1-45453B9A1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26FF0-A94E-4345-B064-7449C9459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8D0-9831-4114-A9D7-BCC2306A744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B9796-1DDE-48C2-AEB0-DC5DDBE3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B53E-200C-4540-8B12-46305EB6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449-F20C-4937-A613-16A6CE04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8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8648-5345-476D-92C2-91E6DFD3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4A171-5D35-400C-964C-BFFE061AF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CD69D-568C-4345-B271-7DCCE1FB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8D0-9831-4114-A9D7-BCC2306A744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DA3B6-BF82-4980-97DE-B2DEF0C0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EC964-9B3A-4FCA-9B2B-6A68BA1C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449-F20C-4937-A613-16A6CE04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2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1D96F-6E2B-4C5C-AA54-3B6926980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32489-51F5-434A-A715-847E2B9CB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BFE54-80B7-4461-85C9-D8CAD6D1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8D0-9831-4114-A9D7-BCC2306A744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0DED6-164B-4F3E-AA80-2BD2C1175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FC3CB-ABC8-4806-BF3D-2C8D33572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449-F20C-4937-A613-16A6CE04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2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EE15B-32D5-473C-962C-91496BD6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DCEE-F726-48FC-96F7-12580AE7A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7065E-7923-415F-9DDB-E75B54773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8D0-9831-4114-A9D7-BCC2306A744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17EFF-5812-4C80-BEE7-D8007152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A6314-7277-4D0B-ABE5-1A46EACC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449-F20C-4937-A613-16A6CE04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5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FF28B-91EB-479B-92DD-DD6A5F24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F4FA2-1FC4-427A-A08C-0C5A54D2C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6B7CB-2660-46F2-AF50-397E9BB5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8D0-9831-4114-A9D7-BCC2306A744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362BC-44E1-4066-944C-8AC5C282A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16AC-4150-4441-87E2-3E6634FF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449-F20C-4937-A613-16A6CE04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1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65F3-4544-4CC2-8CFD-FC93021F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D80A3-7DCD-49EF-96BC-BA4EBC5B8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510C3-4AF6-44B1-A46E-570BD977E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09BBB-AD5D-4AB8-B68B-93B13094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8D0-9831-4114-A9D7-BCC2306A744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E4907-D242-460F-B343-FF44300D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BD8EE-5FDE-49E1-87C6-EE53BA14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449-F20C-4937-A613-16A6CE04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9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14D2-EC9F-459E-BAE0-033977F1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F90A1-552B-4871-B25A-FB5E67DBB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2B20B-BA45-4A51-B6EC-FE373A669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BEFED-05DE-4868-8967-45EA38482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8F5350-0436-4F26-8975-B7D815D20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36D14C-DA60-447D-A2E9-070EB3935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8D0-9831-4114-A9D7-BCC2306A744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D655C-3CB3-4290-A0ED-A721C5B21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6D6EF1-17FF-42D6-9F94-167B9325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449-F20C-4937-A613-16A6CE04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4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7E83-8E25-43A0-91DC-24EC8627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FDDE3-94E7-47F4-B42C-AEF896299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8D0-9831-4114-A9D7-BCC2306A744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4B222-E291-41DF-98F0-61B318E6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365FB-B1E1-4B34-A6C7-AE6398CE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449-F20C-4937-A613-16A6CE04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B4FBC-AE13-4707-BF48-62D6E2B4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8D0-9831-4114-A9D7-BCC2306A744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ED5E7-F9D3-4E42-810C-7EBB3BD5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880CA-6C34-4D70-BA39-19DEB75B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449-F20C-4937-A613-16A6CE04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6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49DB-2E8E-4B32-AF22-13641956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7D0DD-0EEA-4BD4-A804-0774FBA94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8B0B7-CC2F-4184-81D4-C4CB11A39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4DD0C-FC2D-4173-B7B1-E83CE723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8D0-9831-4114-A9D7-BCC2306A744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62E43-67E2-4DF7-BA92-E1C24DC4E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F338B-78D6-45F7-9AA3-4DC15C17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449-F20C-4937-A613-16A6CE04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3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A5902-521D-4EA8-90BA-54831DC7C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3AD183-0A22-493E-BA1E-BB49B82D1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07DBF-A295-44E5-9609-AB2F00CD4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BFDE5-3B2F-42B8-AA6C-33883C5E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8D0-9831-4114-A9D7-BCC2306A744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DB642-D14C-4B80-937A-92688635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5B1FD-FAE0-4ACF-BA8D-BCC11E83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449-F20C-4937-A613-16A6CE04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D9CCD2-06C8-4383-81D7-48808BEF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83904-508E-4716-9ED9-A2E059870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B3577-BCA3-428E-80D8-342386762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18D0-9831-4114-A9D7-BCC2306A7445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9BD7F-4F31-41D4-A148-F193761AA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BBCAA-BD1D-4E9D-8AFD-EAE62834D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41449-F20C-4937-A613-16A6CE04B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1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7A49F-A2EB-4091-81E2-16BFE3207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48070"/>
            <a:ext cx="9144000" cy="2387600"/>
          </a:xfrm>
        </p:spPr>
        <p:txBody>
          <a:bodyPr/>
          <a:lstStyle/>
          <a:p>
            <a:r>
              <a:rPr lang="en-US" dirty="0"/>
              <a:t>Norton Sound Red King Crab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0D435-2853-41CD-821C-64A49246A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7708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Jen Bell</a:t>
            </a:r>
          </a:p>
          <a:p>
            <a:r>
              <a:rPr lang="en-US" sz="3200" dirty="0"/>
              <a:t>Alaska Department of Fish and Game</a:t>
            </a:r>
          </a:p>
          <a:p>
            <a:r>
              <a:rPr lang="en-US" sz="3200" dirty="0"/>
              <a:t>Crab Planning Meeting, January 11, 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06DC316-2470-4193-AFE1-B7AC579E7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62" y="4124171"/>
            <a:ext cx="23526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6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42"/>
    </mc:Choice>
    <mc:Fallback>
      <p:transition spd="slow" advTm="280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2116BC-2888-4989-B636-A9985C8BB94D}"/>
              </a:ext>
            </a:extLst>
          </p:cNvPr>
          <p:cNvSpPr txBox="1"/>
          <p:nvPr/>
        </p:nvSpPr>
        <p:spPr>
          <a:xfrm>
            <a:off x="578312" y="196304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Male size and CPUE: 2014-2019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D71856-27E7-4A75-97AA-2288F0D89957}"/>
              </a:ext>
            </a:extLst>
          </p:cNvPr>
          <p:cNvGrpSpPr/>
          <p:nvPr/>
        </p:nvGrpSpPr>
        <p:grpSpPr>
          <a:xfrm>
            <a:off x="719034" y="2812613"/>
            <a:ext cx="5209268" cy="2486197"/>
            <a:chOff x="5798012" y="1277935"/>
            <a:chExt cx="6247062" cy="3123531"/>
          </a:xfrm>
        </p:grpSpPr>
        <p:pic>
          <p:nvPicPr>
            <p:cNvPr id="8" name="Picture 7" descr="Chart, line chart&#10;&#10;Description automatically generated">
              <a:extLst>
                <a:ext uri="{FF2B5EF4-FFF2-40B4-BE49-F238E27FC236}">
                  <a16:creationId xmlns:a16="http://schemas.microsoft.com/office/drawing/2014/main" id="{3931F313-2035-458A-8F3D-9FD95DC90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8012" y="1277935"/>
              <a:ext cx="6247062" cy="312353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8B63B0-066E-470C-B934-AD5000846EF9}"/>
                </a:ext>
              </a:extLst>
            </p:cNvPr>
            <p:cNvSpPr/>
            <p:nvPr/>
          </p:nvSpPr>
          <p:spPr>
            <a:xfrm>
              <a:off x="10587325" y="1560308"/>
              <a:ext cx="1192384" cy="230389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5CD6E7-409C-4B9C-B518-EB529E4FB44E}"/>
              </a:ext>
            </a:extLst>
          </p:cNvPr>
          <p:cNvGrpSpPr/>
          <p:nvPr/>
        </p:nvGrpSpPr>
        <p:grpSpPr>
          <a:xfrm>
            <a:off x="7318189" y="301157"/>
            <a:ext cx="4477265" cy="6474298"/>
            <a:chOff x="6672826" y="400399"/>
            <a:chExt cx="4477265" cy="6474298"/>
          </a:xfrm>
        </p:grpSpPr>
        <p:pic>
          <p:nvPicPr>
            <p:cNvPr id="10" name="Picture 9" descr="Chart, line chart&#10;&#10;Description automatically generated">
              <a:extLst>
                <a:ext uri="{FF2B5EF4-FFF2-40B4-BE49-F238E27FC236}">
                  <a16:creationId xmlns:a16="http://schemas.microsoft.com/office/drawing/2014/main" id="{39370479-4543-4235-99E7-060FB4DD1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827" y="400399"/>
              <a:ext cx="4477258" cy="1120897"/>
            </a:xfrm>
            <a:prstGeom prst="rect">
              <a:avLst/>
            </a:prstGeom>
          </p:spPr>
        </p:pic>
        <p:pic>
          <p:nvPicPr>
            <p:cNvPr id="14" name="Picture 13" descr="Chart, line chart&#10;&#10;Description automatically generated">
              <a:extLst>
                <a:ext uri="{FF2B5EF4-FFF2-40B4-BE49-F238E27FC236}">
                  <a16:creationId xmlns:a16="http://schemas.microsoft.com/office/drawing/2014/main" id="{7A37F4B6-CC6B-41C3-875F-DD4FA788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826" y="1395280"/>
              <a:ext cx="4477265" cy="1119317"/>
            </a:xfrm>
            <a:prstGeom prst="rect">
              <a:avLst/>
            </a:prstGeom>
          </p:spPr>
        </p:pic>
        <p:pic>
          <p:nvPicPr>
            <p:cNvPr id="16" name="Picture 15" descr="Chart&#10;&#10;Description automatically generated">
              <a:extLst>
                <a:ext uri="{FF2B5EF4-FFF2-40B4-BE49-F238E27FC236}">
                  <a16:creationId xmlns:a16="http://schemas.microsoft.com/office/drawing/2014/main" id="{ED559B73-94EC-4A5C-B236-E74FF8F93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827" y="2397439"/>
              <a:ext cx="4477258" cy="4477258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3505CA7-73EE-41C5-BA0C-E68DED1B8F6A}"/>
              </a:ext>
            </a:extLst>
          </p:cNvPr>
          <p:cNvSpPr txBox="1"/>
          <p:nvPr/>
        </p:nvSpPr>
        <p:spPr>
          <a:xfrm>
            <a:off x="498978" y="2068065"/>
            <a:ext cx="64965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CPUE climbs and peaks as cohort reaches legal size</a:t>
            </a:r>
          </a:p>
          <a:p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C2E702-6B50-46CD-9F2C-9C1FC1FF5051}"/>
              </a:ext>
            </a:extLst>
          </p:cNvPr>
          <p:cNvCxnSpPr>
            <a:cxnSpLocks/>
          </p:cNvCxnSpPr>
          <p:nvPr/>
        </p:nvCxnSpPr>
        <p:spPr>
          <a:xfrm flipV="1">
            <a:off x="6887126" y="695326"/>
            <a:ext cx="2215193" cy="15792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90809B-1A60-404C-B794-54EBD1CF61C4}"/>
              </a:ext>
            </a:extLst>
          </p:cNvPr>
          <p:cNvCxnSpPr>
            <a:cxnSpLocks/>
          </p:cNvCxnSpPr>
          <p:nvPr/>
        </p:nvCxnSpPr>
        <p:spPr>
          <a:xfrm flipV="1">
            <a:off x="6995508" y="1771650"/>
            <a:ext cx="2643792" cy="5450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5E7A1B-B4D7-46D4-BCA8-B8A53F21CA21}"/>
              </a:ext>
            </a:extLst>
          </p:cNvPr>
          <p:cNvCxnSpPr>
            <a:cxnSpLocks/>
          </p:cNvCxnSpPr>
          <p:nvPr/>
        </p:nvCxnSpPr>
        <p:spPr>
          <a:xfrm>
            <a:off x="3435280" y="2452962"/>
            <a:ext cx="1438532" cy="10986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5D0E7DA-B176-41D9-9465-45A9C63926C0}"/>
              </a:ext>
            </a:extLst>
          </p:cNvPr>
          <p:cNvSpPr txBox="1"/>
          <p:nvPr/>
        </p:nvSpPr>
        <p:spPr>
          <a:xfrm>
            <a:off x="706555" y="5515701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CPUE decreases as cohort is harvested and ages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1267173-5A5E-42EA-9A46-3C03241DDCDC}"/>
              </a:ext>
            </a:extLst>
          </p:cNvPr>
          <p:cNvCxnSpPr>
            <a:cxnSpLocks/>
          </p:cNvCxnSpPr>
          <p:nvPr/>
        </p:nvCxnSpPr>
        <p:spPr>
          <a:xfrm flipV="1">
            <a:off x="5566299" y="3311372"/>
            <a:ext cx="4181383" cy="22043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4F15466-9F91-4CDA-96BA-26B473031DCF}"/>
              </a:ext>
            </a:extLst>
          </p:cNvPr>
          <p:cNvCxnSpPr>
            <a:cxnSpLocks/>
          </p:cNvCxnSpPr>
          <p:nvPr/>
        </p:nvCxnSpPr>
        <p:spPr>
          <a:xfrm flipH="1" flipV="1">
            <a:off x="5263629" y="4199440"/>
            <a:ext cx="316317" cy="13320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D1EEEA8-8D38-4E61-8BD0-DEF7C25E91E1}"/>
              </a:ext>
            </a:extLst>
          </p:cNvPr>
          <p:cNvCxnSpPr>
            <a:cxnSpLocks/>
          </p:cNvCxnSpPr>
          <p:nvPr/>
        </p:nvCxnSpPr>
        <p:spPr>
          <a:xfrm flipV="1">
            <a:off x="5566298" y="4216067"/>
            <a:ext cx="4490838" cy="12996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885434D-5A64-486F-A448-B7D54104BE65}"/>
              </a:ext>
            </a:extLst>
          </p:cNvPr>
          <p:cNvSpPr txBox="1"/>
          <p:nvPr/>
        </p:nvSpPr>
        <p:spPr>
          <a:xfrm>
            <a:off x="543418" y="6204877"/>
            <a:ext cx="651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Cycle begins again with a new cohort- 2021/2022?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4FE223-C9B0-48D4-9B02-97892EDBA6AD}"/>
              </a:ext>
            </a:extLst>
          </p:cNvPr>
          <p:cNvCxnSpPr/>
          <p:nvPr/>
        </p:nvCxnSpPr>
        <p:spPr>
          <a:xfrm>
            <a:off x="9747682" y="498844"/>
            <a:ext cx="0" cy="6105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4FFF414-938C-4916-9916-F7A2941075F1}"/>
              </a:ext>
            </a:extLst>
          </p:cNvPr>
          <p:cNvSpPr/>
          <p:nvPr/>
        </p:nvSpPr>
        <p:spPr>
          <a:xfrm>
            <a:off x="7318189" y="2397439"/>
            <a:ext cx="4490838" cy="2117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5EB42B-9CB5-4DE2-BB55-06ED1D299253}"/>
              </a:ext>
            </a:extLst>
          </p:cNvPr>
          <p:cNvSpPr/>
          <p:nvPr/>
        </p:nvSpPr>
        <p:spPr>
          <a:xfrm>
            <a:off x="7311400" y="4527399"/>
            <a:ext cx="4490838" cy="2117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90B38F-0974-4426-ADD2-2E64BC214568}"/>
              </a:ext>
            </a:extLst>
          </p:cNvPr>
          <p:cNvSpPr txBox="1"/>
          <p:nvPr/>
        </p:nvSpPr>
        <p:spPr>
          <a:xfrm>
            <a:off x="388020" y="908379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Harvest is from one cohort that is captured in the 2014 trawl survey</a:t>
            </a:r>
          </a:p>
        </p:txBody>
      </p:sp>
    </p:spTree>
    <p:extLst>
      <p:ext uri="{BB962C8B-B14F-4D97-AF65-F5344CB8AC3E}">
        <p14:creationId xmlns:p14="http://schemas.microsoft.com/office/powerpoint/2010/main" val="417502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6EDC1D-E940-450A-83FA-C98081933D09}"/>
              </a:ext>
            </a:extLst>
          </p:cNvPr>
          <p:cNvSpPr txBox="1"/>
          <p:nvPr/>
        </p:nvSpPr>
        <p:spPr>
          <a:xfrm>
            <a:off x="235527" y="287542"/>
            <a:ext cx="1175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Male size and CPUE: Moving Forward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D663F0-967B-473D-B547-B1A2EFEF0591}"/>
              </a:ext>
            </a:extLst>
          </p:cNvPr>
          <p:cNvSpPr txBox="1"/>
          <p:nvPr/>
        </p:nvSpPr>
        <p:spPr>
          <a:xfrm>
            <a:off x="414291" y="1056983"/>
            <a:ext cx="113634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Take-aways: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Appears a single cohort provides 1-3 years of commercial harvest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timing to legal size of the next cohort affects CPUE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we use this pattern to help inform management decisions?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Could this topic be addressed in an MSE (Management Strategy Evaluation)?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B1197-D2DA-4A40-AE09-8F20F720EBB7}"/>
              </a:ext>
            </a:extLst>
          </p:cNvPr>
          <p:cNvSpPr txBox="1"/>
          <p:nvPr/>
        </p:nvSpPr>
        <p:spPr>
          <a:xfrm>
            <a:off x="414291" y="4473401"/>
            <a:ext cx="108958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Concerns: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Short time series at this point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Will patten persist into the future?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Commitment to conduct an annual trawl survey </a:t>
            </a:r>
          </a:p>
        </p:txBody>
      </p:sp>
    </p:spTree>
    <p:extLst>
      <p:ext uri="{BB962C8B-B14F-4D97-AF65-F5344CB8AC3E}">
        <p14:creationId xmlns:p14="http://schemas.microsoft.com/office/powerpoint/2010/main" val="249528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0C09A7-0AB0-4B7B-B3D1-864DDBFAA5AA}"/>
              </a:ext>
            </a:extLst>
          </p:cNvPr>
          <p:cNvSpPr txBox="1"/>
          <p:nvPr/>
        </p:nvSpPr>
        <p:spPr>
          <a:xfrm>
            <a:off x="156839" y="19050"/>
            <a:ext cx="836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Female Clutch Fullness: The Issue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01B52-4693-4270-9923-F2C60BDEF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174" y="794065"/>
            <a:ext cx="5700389" cy="5694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7E880C-C86D-4343-8C7F-A1699E170F67}"/>
              </a:ext>
            </a:extLst>
          </p:cNvPr>
          <p:cNvSpPr txBox="1"/>
          <p:nvPr/>
        </p:nvSpPr>
        <p:spPr>
          <a:xfrm>
            <a:off x="5390411" y="6488668"/>
            <a:ext cx="836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****Removed from data:  crab less than 65 mm CL and listed as barren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B7D99-C4E6-49E2-B1F1-0E747614B45B}"/>
              </a:ext>
            </a:extLst>
          </p:cNvPr>
          <p:cNvSpPr txBox="1"/>
          <p:nvPr/>
        </p:nvSpPr>
        <p:spPr>
          <a:xfrm>
            <a:off x="949541" y="1536173"/>
            <a:ext cx="36099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2019, the trawl survey  detected a high proportion of no clutch/ small clutch females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In conjunction with few large males there was increased concern about the reproductive viability of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135480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1A0E4FC-67E2-4DE9-8B76-8BD36A0529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910963"/>
              </p:ext>
            </p:extLst>
          </p:nvPr>
        </p:nvGraphicFramePr>
        <p:xfrm>
          <a:off x="191167" y="962305"/>
          <a:ext cx="7876857" cy="4553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60849EDF-7BA2-40FB-94E8-A1F04C8E36E1}"/>
              </a:ext>
            </a:extLst>
          </p:cNvPr>
          <p:cNvSpPr/>
          <p:nvPr/>
        </p:nvSpPr>
        <p:spPr>
          <a:xfrm>
            <a:off x="3024810" y="3036104"/>
            <a:ext cx="469687" cy="4764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43E11-66BE-498A-AE7D-485E2620130D}"/>
              </a:ext>
            </a:extLst>
          </p:cNvPr>
          <p:cNvCxnSpPr>
            <a:cxnSpLocks/>
          </p:cNvCxnSpPr>
          <p:nvPr/>
        </p:nvCxnSpPr>
        <p:spPr>
          <a:xfrm>
            <a:off x="3259654" y="3531848"/>
            <a:ext cx="0" cy="14731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FEF7CA3-ADAE-45E2-AB59-AF20988EE71C}"/>
              </a:ext>
            </a:extLst>
          </p:cNvPr>
          <p:cNvSpPr txBox="1"/>
          <p:nvPr/>
        </p:nvSpPr>
        <p:spPr>
          <a:xfrm>
            <a:off x="180537" y="0"/>
            <a:ext cx="1118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Female Clutch Fullness: Clutch anomalies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01EE78-4632-4332-AB27-76AA239A1CC3}"/>
              </a:ext>
            </a:extLst>
          </p:cNvPr>
          <p:cNvSpPr txBox="1"/>
          <p:nvPr/>
        </p:nvSpPr>
        <p:spPr>
          <a:xfrm>
            <a:off x="8068024" y="1310548"/>
            <a:ext cx="39328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50% mature --72-74 mm CL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Has been relatively consistent through time and over projects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Does not appear to be a change in the size at female reproductive maturity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7160D97-AC69-41BC-966D-0306CC71C1B3}"/>
              </a:ext>
            </a:extLst>
          </p:cNvPr>
          <p:cNvCxnSpPr/>
          <p:nvPr/>
        </p:nvCxnSpPr>
        <p:spPr>
          <a:xfrm>
            <a:off x="9991000" y="3203374"/>
            <a:ext cx="0" cy="6569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35B5D12-D9D3-4BDE-A3F2-E30E3E86F9E5}"/>
              </a:ext>
            </a:extLst>
          </p:cNvPr>
          <p:cNvSpPr txBox="1"/>
          <p:nvPr/>
        </p:nvSpPr>
        <p:spPr>
          <a:xfrm>
            <a:off x="609600" y="5822903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/>
              <a:t>Hypothesis: </a:t>
            </a:r>
            <a:r>
              <a:rPr lang="en-US" sz="2400" dirty="0"/>
              <a:t>65-75 mm CL size class is predominantly females and preponderance of small males (&lt;75 mm CL) cause these clutch anomalies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AF5DF8-E690-42A5-8483-97010AC7A130}"/>
              </a:ext>
            </a:extLst>
          </p:cNvPr>
          <p:cNvCxnSpPr>
            <a:cxnSpLocks/>
          </p:cNvCxnSpPr>
          <p:nvPr/>
        </p:nvCxnSpPr>
        <p:spPr>
          <a:xfrm flipH="1">
            <a:off x="745724" y="3238943"/>
            <a:ext cx="22790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559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B817E79-D974-4FAE-AD8C-F13FCA535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6" y="789949"/>
            <a:ext cx="5158297" cy="5158297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821E41A-21C4-4C76-8DBB-BFCF09AD4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98" y="769441"/>
            <a:ext cx="5158296" cy="515829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7FD8D27-F896-42CB-9587-52CD281162DA}"/>
              </a:ext>
            </a:extLst>
          </p:cNvPr>
          <p:cNvSpPr/>
          <p:nvPr/>
        </p:nvSpPr>
        <p:spPr>
          <a:xfrm>
            <a:off x="6733342" y="981627"/>
            <a:ext cx="514907" cy="298240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0E7C54-5CE6-4AE5-B8EA-8EC351460D23}"/>
              </a:ext>
            </a:extLst>
          </p:cNvPr>
          <p:cNvSpPr/>
          <p:nvPr/>
        </p:nvSpPr>
        <p:spPr>
          <a:xfrm>
            <a:off x="1654947" y="950223"/>
            <a:ext cx="870011" cy="56817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FAE9E8-395B-4D3F-8639-8366BA3E8EA8}"/>
              </a:ext>
            </a:extLst>
          </p:cNvPr>
          <p:cNvSpPr/>
          <p:nvPr/>
        </p:nvSpPr>
        <p:spPr>
          <a:xfrm>
            <a:off x="8124177" y="981627"/>
            <a:ext cx="514907" cy="2387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496B1A-ED88-462A-8198-F83A0AC057B4}"/>
              </a:ext>
            </a:extLst>
          </p:cNvPr>
          <p:cNvSpPr/>
          <p:nvPr/>
        </p:nvSpPr>
        <p:spPr>
          <a:xfrm>
            <a:off x="1855433" y="2282138"/>
            <a:ext cx="870011" cy="5681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255144-D9F7-4B80-8A57-24E41E33EB88}"/>
              </a:ext>
            </a:extLst>
          </p:cNvPr>
          <p:cNvSpPr/>
          <p:nvPr/>
        </p:nvSpPr>
        <p:spPr>
          <a:xfrm>
            <a:off x="10025294" y="981627"/>
            <a:ext cx="441664" cy="260102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2EFB21-D61E-4902-B040-7D2208BDA43F}"/>
              </a:ext>
            </a:extLst>
          </p:cNvPr>
          <p:cNvSpPr/>
          <p:nvPr/>
        </p:nvSpPr>
        <p:spPr>
          <a:xfrm>
            <a:off x="1855433" y="4763180"/>
            <a:ext cx="870010" cy="6563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1615EA-D9A1-4309-86BE-C566B663BDBF}"/>
              </a:ext>
            </a:extLst>
          </p:cNvPr>
          <p:cNvSpPr txBox="1"/>
          <p:nvPr/>
        </p:nvSpPr>
        <p:spPr>
          <a:xfrm>
            <a:off x="102887" y="-15454"/>
            <a:ext cx="11745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Female Clutch Fullness: We’ve Seen This Before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104A04-69E4-483C-826F-10DF29083FE2}"/>
              </a:ext>
            </a:extLst>
          </p:cNvPr>
          <p:cNvSpPr txBox="1"/>
          <p:nvPr/>
        </p:nvSpPr>
        <p:spPr>
          <a:xfrm>
            <a:off x="282102" y="6192814"/>
            <a:ext cx="1174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1996, 2006, and 2019 surveys crab cohort was 65-75 mm CL and predominantly female</a:t>
            </a:r>
          </a:p>
        </p:txBody>
      </p:sp>
    </p:spTree>
    <p:extLst>
      <p:ext uri="{BB962C8B-B14F-4D97-AF65-F5344CB8AC3E}">
        <p14:creationId xmlns:p14="http://schemas.microsoft.com/office/powerpoint/2010/main" val="61092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F0942E35-0519-4AC6-8C7E-D4BDE7A2D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6" y="1052836"/>
            <a:ext cx="4995630" cy="4995630"/>
          </a:xfrm>
          <a:prstGeom prst="rect">
            <a:avLst/>
          </a:prstGeom>
        </p:spPr>
      </p:pic>
      <p:pic>
        <p:nvPicPr>
          <p:cNvPr id="15" name="Picture 14" descr="Chart, bar chart&#10;&#10;Description automatically generated">
            <a:extLst>
              <a:ext uri="{FF2B5EF4-FFF2-40B4-BE49-F238E27FC236}">
                <a16:creationId xmlns:a16="http://schemas.microsoft.com/office/drawing/2014/main" id="{B61C0C48-7C10-4900-AC28-DB1CB0BB8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45" y="1052837"/>
            <a:ext cx="4995630" cy="499563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4B942B7-5A06-4638-88F2-CE480D631DBA}"/>
              </a:ext>
            </a:extLst>
          </p:cNvPr>
          <p:cNvSpPr/>
          <p:nvPr/>
        </p:nvSpPr>
        <p:spPr>
          <a:xfrm>
            <a:off x="7852532" y="1209675"/>
            <a:ext cx="1340528" cy="17787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B8A9F3-F4A5-4B90-BC9F-CA87823E5538}"/>
              </a:ext>
            </a:extLst>
          </p:cNvPr>
          <p:cNvSpPr/>
          <p:nvPr/>
        </p:nvSpPr>
        <p:spPr>
          <a:xfrm>
            <a:off x="1225117" y="2432481"/>
            <a:ext cx="1239823" cy="1287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5CC93-9A7B-4A55-BD8E-8C40B4F04ABA}"/>
              </a:ext>
            </a:extLst>
          </p:cNvPr>
          <p:cNvSpPr txBox="1"/>
          <p:nvPr/>
        </p:nvSpPr>
        <p:spPr>
          <a:xfrm>
            <a:off x="107004" y="4271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Female Clutch Fullness: Trend Identified in tagging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5326C-4EDE-4DFD-8CAA-5D78BFD44CAD}"/>
              </a:ext>
            </a:extLst>
          </p:cNvPr>
          <p:cNvSpPr txBox="1"/>
          <p:nvPr/>
        </p:nvSpPr>
        <p:spPr>
          <a:xfrm>
            <a:off x="194553" y="6265121"/>
            <a:ext cx="11770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Females 65-75 mm CL were also detected in tagging data in 2013 (no trawl survey that year)</a:t>
            </a:r>
          </a:p>
        </p:txBody>
      </p:sp>
    </p:spTree>
    <p:extLst>
      <p:ext uri="{BB962C8B-B14F-4D97-AF65-F5344CB8AC3E}">
        <p14:creationId xmlns:p14="http://schemas.microsoft.com/office/powerpoint/2010/main" val="172618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07AD8E54-C22F-4DA4-B2B6-54F6FD550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3" y="1104361"/>
            <a:ext cx="5296640" cy="5296640"/>
          </a:xfrm>
          <a:prstGeom prst="rect">
            <a:avLst/>
          </a:prstGeom>
        </p:spPr>
      </p:pic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97AD11C3-AEEF-4F5F-A2A0-3163CB2D6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60" y="2064065"/>
            <a:ext cx="4336936" cy="433693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AB7793-489A-4BAE-9C43-BF1181FC58EB}"/>
              </a:ext>
            </a:extLst>
          </p:cNvPr>
          <p:cNvCxnSpPr>
            <a:cxnSpLocks/>
          </p:cNvCxnSpPr>
          <p:nvPr/>
        </p:nvCxnSpPr>
        <p:spPr>
          <a:xfrm flipH="1">
            <a:off x="4995723" y="1384164"/>
            <a:ext cx="2256223" cy="2852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8E4599-6143-4B8F-9A45-4C321DA4BE9D}"/>
              </a:ext>
            </a:extLst>
          </p:cNvPr>
          <p:cNvCxnSpPr>
            <a:cxnSpLocks/>
          </p:cNvCxnSpPr>
          <p:nvPr/>
        </p:nvCxnSpPr>
        <p:spPr>
          <a:xfrm flipH="1">
            <a:off x="9454720" y="1384164"/>
            <a:ext cx="248573" cy="9417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A6FB6F-7B5C-4AD6-93C9-137E40EAC904}"/>
              </a:ext>
            </a:extLst>
          </p:cNvPr>
          <p:cNvSpPr txBox="1"/>
          <p:nvPr/>
        </p:nvSpPr>
        <p:spPr>
          <a:xfrm>
            <a:off x="6794003" y="922499"/>
            <a:ext cx="513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Empty clutches are gone the next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D20F85-D86C-4DF6-B0D4-5BCA3A26C31A}"/>
              </a:ext>
            </a:extLst>
          </p:cNvPr>
          <p:cNvSpPr txBox="1"/>
          <p:nvPr/>
        </p:nvSpPr>
        <p:spPr>
          <a:xfrm>
            <a:off x="783823" y="0"/>
            <a:ext cx="11055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Female Clutch Fullness: Trend does not persist</a:t>
            </a:r>
          </a:p>
        </p:txBody>
      </p:sp>
    </p:spTree>
    <p:extLst>
      <p:ext uri="{BB962C8B-B14F-4D97-AF65-F5344CB8AC3E}">
        <p14:creationId xmlns:p14="http://schemas.microsoft.com/office/powerpoint/2010/main" val="2954256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EDD0D25-2DFF-4F9A-92FE-389D454F1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7" y="237011"/>
            <a:ext cx="1409515" cy="1409515"/>
          </a:xfrm>
          <a:prstGeom prst="rect">
            <a:avLst/>
          </a:prstGeom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F32F1E07-E42E-4D02-B326-635F2C5C9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72" y="1965940"/>
            <a:ext cx="4834354" cy="48343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A236F2-8082-4D57-9AB3-EEBD9FA1D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2" y="1899821"/>
            <a:ext cx="4900474" cy="490047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8E00601-3E9B-4EB9-8984-47FD3AF8F48D}"/>
              </a:ext>
            </a:extLst>
          </p:cNvPr>
          <p:cNvCxnSpPr>
            <a:cxnSpLocks/>
          </p:cNvCxnSpPr>
          <p:nvPr/>
        </p:nvCxnSpPr>
        <p:spPr>
          <a:xfrm flipH="1">
            <a:off x="2627790" y="1740651"/>
            <a:ext cx="3081291" cy="43566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ECA1A4-8EFD-483A-95BF-BFE22132A2F0}"/>
              </a:ext>
            </a:extLst>
          </p:cNvPr>
          <p:cNvCxnSpPr>
            <a:cxnSpLocks/>
          </p:cNvCxnSpPr>
          <p:nvPr/>
        </p:nvCxnSpPr>
        <p:spPr>
          <a:xfrm>
            <a:off x="5681709" y="1740651"/>
            <a:ext cx="2690306" cy="30888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F3A1239-18A9-4C03-9126-98F67842418A}"/>
              </a:ext>
            </a:extLst>
          </p:cNvPr>
          <p:cNvSpPr txBox="1"/>
          <p:nvPr/>
        </p:nvSpPr>
        <p:spPr>
          <a:xfrm>
            <a:off x="1935333" y="760670"/>
            <a:ext cx="943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the next year, majority of female crab are greater than 75 mm CL and males of the same cohort are larger than the females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B32E70-AFAD-41FC-9F78-A7B9D928A222}"/>
              </a:ext>
            </a:extLst>
          </p:cNvPr>
          <p:cNvSpPr/>
          <p:nvPr/>
        </p:nvSpPr>
        <p:spPr>
          <a:xfrm>
            <a:off x="159798" y="1136342"/>
            <a:ext cx="1260629" cy="483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7F648-0C13-4F8D-9A2B-A7189E2D7BC1}"/>
              </a:ext>
            </a:extLst>
          </p:cNvPr>
          <p:cNvSpPr txBox="1"/>
          <p:nvPr/>
        </p:nvSpPr>
        <p:spPr>
          <a:xfrm>
            <a:off x="3879911" y="57706"/>
            <a:ext cx="6468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Female Clutch Fullness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2E555-0AC6-407F-BE54-39AA269A3814}"/>
              </a:ext>
            </a:extLst>
          </p:cNvPr>
          <p:cNvSpPr txBox="1"/>
          <p:nvPr/>
        </p:nvSpPr>
        <p:spPr>
          <a:xfrm>
            <a:off x="8626136" y="1646526"/>
            <a:ext cx="117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TAGGING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A964D-0951-4B95-8AA1-E2E0645BDD68}"/>
              </a:ext>
            </a:extLst>
          </p:cNvPr>
          <p:cNvSpPr txBox="1"/>
          <p:nvPr/>
        </p:nvSpPr>
        <p:spPr>
          <a:xfrm>
            <a:off x="2300056" y="1501982"/>
            <a:ext cx="94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TRAWL</a:t>
            </a:r>
          </a:p>
        </p:txBody>
      </p:sp>
    </p:spTree>
    <p:extLst>
      <p:ext uri="{BB962C8B-B14F-4D97-AF65-F5344CB8AC3E}">
        <p14:creationId xmlns:p14="http://schemas.microsoft.com/office/powerpoint/2010/main" val="3015206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84BFE1-B630-4326-AD3D-6113420916A8}"/>
              </a:ext>
            </a:extLst>
          </p:cNvPr>
          <p:cNvSpPr txBox="1"/>
          <p:nvPr/>
        </p:nvSpPr>
        <p:spPr>
          <a:xfrm>
            <a:off x="377300" y="1191308"/>
            <a:ext cx="103691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we are working on: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Embryo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Number of fertilized eggs in a clutch</a:t>
            </a:r>
          </a:p>
          <a:p>
            <a:r>
              <a:rPr lang="en-US" sz="2400" dirty="0"/>
              <a:t>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Live crab studies- Leah Zacher-NOAA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Sent 25 females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E63DE-217C-42D8-A5A0-289E160C7403}"/>
              </a:ext>
            </a:extLst>
          </p:cNvPr>
          <p:cNvSpPr txBox="1"/>
          <p:nvPr/>
        </p:nvSpPr>
        <p:spPr>
          <a:xfrm>
            <a:off x="156672" y="143485"/>
            <a:ext cx="10067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Female Clutch Fullness: Next Steps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A316FC-FD45-4D72-BB70-F2157157F54A}"/>
              </a:ext>
            </a:extLst>
          </p:cNvPr>
          <p:cNvSpPr txBox="1"/>
          <p:nvPr/>
        </p:nvSpPr>
        <p:spPr>
          <a:xfrm>
            <a:off x="377300" y="4439399"/>
            <a:ext cx="1003620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What we don’t know: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Future effects of the clutch anomalies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Reproductive potential and what is needed to sustain the NSRKC population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1529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FD9D4C-EA56-47AA-A5AF-3C051129DA8D}"/>
              </a:ext>
            </a:extLst>
          </p:cNvPr>
          <p:cNvSpPr txBox="1"/>
          <p:nvPr/>
        </p:nvSpPr>
        <p:spPr>
          <a:xfrm>
            <a:off x="410071" y="3855988"/>
            <a:ext cx="111469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Evidence:</a:t>
            </a:r>
          </a:p>
          <a:p>
            <a:r>
              <a:rPr lang="en-US" sz="2400" dirty="0"/>
              <a:t>Large males were still scarce in 2020, yet females egg clutches were predominantly 60-100% full</a:t>
            </a:r>
          </a:p>
          <a:p>
            <a:pPr algn="ctr"/>
            <a:endParaRPr lang="en-US" sz="2400" dirty="0"/>
          </a:p>
          <a:p>
            <a:r>
              <a:rPr lang="en-US" sz="2400" dirty="0"/>
              <a:t>A cohort will support itself and once the males are predominantly larger than the cohort females, mating will occur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DF7203-C5BF-49CF-8738-14741CDC223B}"/>
              </a:ext>
            </a:extLst>
          </p:cNvPr>
          <p:cNvSpPr txBox="1"/>
          <p:nvPr/>
        </p:nvSpPr>
        <p:spPr>
          <a:xfrm>
            <a:off x="142041" y="18234"/>
            <a:ext cx="7844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Functional Maturity: The Issue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3796DD-DD1B-44F5-803B-EC8E91C353DD}"/>
              </a:ext>
            </a:extLst>
          </p:cNvPr>
          <p:cNvSpPr txBox="1"/>
          <p:nvPr/>
        </p:nvSpPr>
        <p:spPr>
          <a:xfrm>
            <a:off x="410071" y="938886"/>
            <a:ext cx="11683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Functional maturity of NS male RKC is currently estimated from BBRKC and we believe mating occurs under the ice so grasping pairs are difficult to examine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1D62B-2DAE-46F0-BE1C-D3762DB0EB04}"/>
              </a:ext>
            </a:extLst>
          </p:cNvPr>
          <p:cNvSpPr txBox="1"/>
          <p:nvPr/>
        </p:nvSpPr>
        <p:spPr>
          <a:xfrm>
            <a:off x="410071" y="2582103"/>
            <a:ext cx="968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Hypothesis: </a:t>
            </a:r>
            <a:r>
              <a:rPr lang="en-US" sz="2400" dirty="0"/>
              <a:t>Functional maturity is less than 94 mm CL </a:t>
            </a:r>
          </a:p>
        </p:txBody>
      </p:sp>
    </p:spTree>
    <p:extLst>
      <p:ext uri="{BB962C8B-B14F-4D97-AF65-F5344CB8AC3E}">
        <p14:creationId xmlns:p14="http://schemas.microsoft.com/office/powerpoint/2010/main" val="914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5E2AE4-4425-49D7-A182-0DAFD1D6532A}"/>
              </a:ext>
            </a:extLst>
          </p:cNvPr>
          <p:cNvSpPr txBox="1"/>
          <p:nvPr/>
        </p:nvSpPr>
        <p:spPr>
          <a:xfrm>
            <a:off x="775130" y="265880"/>
            <a:ext cx="4581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1CA8D-53A6-4F3D-B8B7-327D0E286F87}"/>
              </a:ext>
            </a:extLst>
          </p:cNvPr>
          <p:cNvSpPr txBox="1"/>
          <p:nvPr/>
        </p:nvSpPr>
        <p:spPr>
          <a:xfrm>
            <a:off x="673163" y="1345287"/>
            <a:ext cx="9780444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Lost pots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Male size and CPUE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Female clutch fullness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Functional maturity of males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Large males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49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76"/>
    </mc:Choice>
    <mc:Fallback>
      <p:transition spd="slow" advTm="1377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477ED1-276F-454C-9F10-508AC78290BD}"/>
              </a:ext>
            </a:extLst>
          </p:cNvPr>
          <p:cNvSpPr/>
          <p:nvPr/>
        </p:nvSpPr>
        <p:spPr>
          <a:xfrm>
            <a:off x="5752730" y="5796561"/>
            <a:ext cx="607232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D48F69-CE5F-4BFB-93E7-316B88AC42A4}"/>
              </a:ext>
            </a:extLst>
          </p:cNvPr>
          <p:cNvSpPr txBox="1"/>
          <p:nvPr/>
        </p:nvSpPr>
        <p:spPr>
          <a:xfrm>
            <a:off x="6674341" y="1629774"/>
            <a:ext cx="43500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Live crab study in Kodiak NOAA labs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2020- all crab molted to greater than 94 mm CL</a:t>
            </a:r>
            <a:r>
              <a:rPr lang="en-US" sz="2400" dirty="0">
                <a:sym typeface="Wingdings" panose="05000000000000000000" pitchFamily="2" charset="2"/>
              </a:rPr>
              <a:t> in late September/Early October 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Plan to try again next year with smaller crab…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1F1CB9-2C6E-4038-9551-8C5D2E4CF403}"/>
              </a:ext>
            </a:extLst>
          </p:cNvPr>
          <p:cNvSpPr txBox="1"/>
          <p:nvPr/>
        </p:nvSpPr>
        <p:spPr>
          <a:xfrm>
            <a:off x="5752730" y="5796561"/>
            <a:ext cx="6193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Evidence of sublegal molting in the fall!!!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A98AB-7AF1-4F62-9812-43A37804F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0" y="1089479"/>
            <a:ext cx="4496910" cy="44969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0E0C0D-01A5-49CA-A53C-BF57B9313A7C}"/>
              </a:ext>
            </a:extLst>
          </p:cNvPr>
          <p:cNvSpPr txBox="1"/>
          <p:nvPr/>
        </p:nvSpPr>
        <p:spPr>
          <a:xfrm>
            <a:off x="103941" y="231631"/>
            <a:ext cx="1172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Functional Maturity: Evidence and research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40DD31-800C-43B4-A875-B563A69DDFEA}"/>
              </a:ext>
            </a:extLst>
          </p:cNvPr>
          <p:cNvSpPr/>
          <p:nvPr/>
        </p:nvSpPr>
        <p:spPr>
          <a:xfrm>
            <a:off x="1702013" y="4365739"/>
            <a:ext cx="857250" cy="954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54CBE-C1A9-4780-A991-E74A92F884A4}"/>
              </a:ext>
            </a:extLst>
          </p:cNvPr>
          <p:cNvSpPr txBox="1"/>
          <p:nvPr/>
        </p:nvSpPr>
        <p:spPr>
          <a:xfrm>
            <a:off x="526740" y="5673450"/>
            <a:ext cx="483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males were not captured in the trawl yet clutches were predominantly 60-100% full</a:t>
            </a:r>
          </a:p>
        </p:txBody>
      </p:sp>
    </p:spTree>
    <p:extLst>
      <p:ext uri="{BB962C8B-B14F-4D97-AF65-F5344CB8AC3E}">
        <p14:creationId xmlns:p14="http://schemas.microsoft.com/office/powerpoint/2010/main" val="546258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90F630-D756-45DC-BF7C-C113AB569D2A}"/>
              </a:ext>
            </a:extLst>
          </p:cNvPr>
          <p:cNvSpPr txBox="1"/>
          <p:nvPr/>
        </p:nvSpPr>
        <p:spPr>
          <a:xfrm>
            <a:off x="3950492" y="0"/>
            <a:ext cx="4810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Live crab research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8CB7D5-A4AB-4ED3-A1A6-18E5BF90F048}"/>
              </a:ext>
            </a:extLst>
          </p:cNvPr>
          <p:cNvSpPr txBox="1"/>
          <p:nvPr/>
        </p:nvSpPr>
        <p:spPr>
          <a:xfrm>
            <a:off x="442911" y="929282"/>
            <a:ext cx="116728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Collaboration between NOAA-Kodiak and ADF&amp;G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Males were &lt;90 mm CL (n=14)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Females were &lt;90 mm CL and mature (presence of eggs) (n=25)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Examine size of grasping males = functional maturity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Determine success of mating by male/female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Examine egg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Fecundity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94BEE7-5529-4860-B414-46C834CC4523}"/>
              </a:ext>
            </a:extLst>
          </p:cNvPr>
          <p:cNvSpPr txBox="1"/>
          <p:nvPr/>
        </p:nvSpPr>
        <p:spPr>
          <a:xfrm>
            <a:off x="814249" y="3861977"/>
            <a:ext cx="11220449" cy="2806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Future work- </a:t>
            </a:r>
            <a:r>
              <a:rPr lang="en-US" sz="2400" dirty="0"/>
              <a:t>seeking funding to continue the above examinations and add</a:t>
            </a:r>
          </a:p>
          <a:p>
            <a:pPr marL="285750" indent="-285750" fontAlgn="base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Collect missing growth-per-molt data (64 - 73 mm and &gt;124 mm CL)  </a:t>
            </a:r>
            <a:endParaRPr lang="en-US" sz="2400" dirty="0">
              <a:solidFill>
                <a:srgbClr val="22222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Assess size dependent survival rates of male NSRKC in a 1-year laboratory holding study</a:t>
            </a:r>
            <a:endParaRPr lang="en-US" sz="2400" dirty="0">
              <a:solidFill>
                <a:srgbClr val="22222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Characterize size-and sex-specific movement patterns and habitat use of females and large (&gt; 123 mm) and small (100 - 122 mm) male crab</a:t>
            </a:r>
            <a:endParaRPr lang="en-US" sz="2400" dirty="0">
              <a:solidFill>
                <a:srgbClr val="22222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5098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19C545-5AAE-4A65-9084-53C8FA7D4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6" y="604269"/>
            <a:ext cx="4995659" cy="499565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77591B-EF0F-412D-B1D1-CBFE5244AC1F}"/>
              </a:ext>
            </a:extLst>
          </p:cNvPr>
          <p:cNvCxnSpPr>
            <a:cxnSpLocks/>
          </p:cNvCxnSpPr>
          <p:nvPr/>
        </p:nvCxnSpPr>
        <p:spPr>
          <a:xfrm>
            <a:off x="3728436" y="716360"/>
            <a:ext cx="0" cy="4750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8752083-1C5C-4231-9643-67EC5A4EE46D}"/>
              </a:ext>
            </a:extLst>
          </p:cNvPr>
          <p:cNvSpPr txBox="1"/>
          <p:nvPr/>
        </p:nvSpPr>
        <p:spPr>
          <a:xfrm>
            <a:off x="5667375" y="240683"/>
            <a:ext cx="604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Locating Large males: The Issue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627F1-BA28-43A8-84B3-5F4CA8DCE4F5}"/>
              </a:ext>
            </a:extLst>
          </p:cNvPr>
          <p:cNvSpPr txBox="1"/>
          <p:nvPr/>
        </p:nvSpPr>
        <p:spPr>
          <a:xfrm>
            <a:off x="5667375" y="1490008"/>
            <a:ext cx="6229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RKC &gt;123 mm CL are rarer than expected in fisheries and trawl survey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i="1" dirty="0"/>
              <a:t>Hypothesis</a:t>
            </a:r>
            <a:r>
              <a:rPr lang="en-US" sz="2400" dirty="0"/>
              <a:t>: large crab in NS are in areas not fished or regularly assessed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3D505-8457-4B11-88DC-E97B66C4447B}"/>
              </a:ext>
            </a:extLst>
          </p:cNvPr>
          <p:cNvSpPr txBox="1"/>
          <p:nvPr/>
        </p:nvSpPr>
        <p:spPr>
          <a:xfrm>
            <a:off x="5667375" y="4275088"/>
            <a:ext cx="62293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Spaghetti tag recoveries since the 1980s but little fishery /research project- independent data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BD1FBD-2633-41B9-8DEC-0F6AB7F0326B}"/>
              </a:ext>
            </a:extLst>
          </p:cNvPr>
          <p:cNvSpPr txBox="1"/>
          <p:nvPr/>
        </p:nvSpPr>
        <p:spPr>
          <a:xfrm>
            <a:off x="104776" y="5851773"/>
            <a:ext cx="12753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/>
              <a:t>2020 Pilot study </a:t>
            </a:r>
            <a:r>
              <a:rPr lang="en-US" sz="2400" dirty="0"/>
              <a:t>using pop-up satellite tags to detect crab movement without physical recovery</a:t>
            </a:r>
          </a:p>
          <a:p>
            <a:r>
              <a:rPr lang="en-US" sz="2400" dirty="0"/>
              <a:t>(Assistance from Kodiak ADF&amp;G)</a:t>
            </a:r>
          </a:p>
        </p:txBody>
      </p:sp>
    </p:spTree>
    <p:extLst>
      <p:ext uri="{BB962C8B-B14F-4D97-AF65-F5344CB8AC3E}">
        <p14:creationId xmlns:p14="http://schemas.microsoft.com/office/powerpoint/2010/main" val="2157243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A5A0DF-00FC-4472-9A63-29DE010C3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84" y="1118819"/>
            <a:ext cx="6659100" cy="47733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EF1D0A-6FA1-4F00-8330-6D71CFE91D57}"/>
              </a:ext>
            </a:extLst>
          </p:cNvPr>
          <p:cNvSpPr txBox="1"/>
          <p:nvPr/>
        </p:nvSpPr>
        <p:spPr>
          <a:xfrm>
            <a:off x="294380" y="75803"/>
            <a:ext cx="6495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Locating Large Males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FBC21-6FEA-4D72-8D64-DAA7204812FC}"/>
              </a:ext>
            </a:extLst>
          </p:cNvPr>
          <p:cNvSpPr txBox="1"/>
          <p:nvPr/>
        </p:nvSpPr>
        <p:spPr>
          <a:xfrm>
            <a:off x="7127243" y="528543"/>
            <a:ext cx="50099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16 satellite tags deployed July 2020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106 – 135 mm CL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Tags were set to collect data for four months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9 tags popped up on predetermined date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Oct 6 and Oct 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8 locations high confidence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SW most tag location is suspect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Will tag up to 140 crabs in spring 2021 (with ADF&amp;G Kodiak and NOAA)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17183-6C31-4CF4-BDAA-AD5C227771E6}"/>
              </a:ext>
            </a:extLst>
          </p:cNvPr>
          <p:cNvSpPr txBox="1"/>
          <p:nvPr/>
        </p:nvSpPr>
        <p:spPr>
          <a:xfrm>
            <a:off x="758770" y="6063199"/>
            <a:ext cx="533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Preliminary location data from Andrew Nault – ADF&amp;G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D1D1AF-B1B0-40B4-A115-952347FC7528}"/>
              </a:ext>
            </a:extLst>
          </p:cNvPr>
          <p:cNvSpPr/>
          <p:nvPr/>
        </p:nvSpPr>
        <p:spPr>
          <a:xfrm>
            <a:off x="887767" y="4445540"/>
            <a:ext cx="483833" cy="5739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58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0D582B-161F-4934-A53F-0DAF69B819A1}"/>
              </a:ext>
            </a:extLst>
          </p:cNvPr>
          <p:cNvSpPr txBox="1"/>
          <p:nvPr/>
        </p:nvSpPr>
        <p:spPr>
          <a:xfrm>
            <a:off x="4991193" y="5112534"/>
            <a:ext cx="4021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5120D9-A5BD-4EE4-A0C6-357E914EE82D}"/>
              </a:ext>
            </a:extLst>
          </p:cNvPr>
          <p:cNvSpPr txBox="1"/>
          <p:nvPr/>
        </p:nvSpPr>
        <p:spPr>
          <a:xfrm>
            <a:off x="223839" y="371475"/>
            <a:ext cx="1187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Thanks to our collaborators for helping us advance our understanding of  NSRKC!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5E441-F5F7-4167-897C-9F1BE602802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094" y="1407080"/>
            <a:ext cx="25812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8D4A8E2-F883-494B-910B-B0897B003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29" y="1422300"/>
            <a:ext cx="23526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73102C6-4CF8-4A7F-8267-B42A0FB92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31" y="1354642"/>
            <a:ext cx="23526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5495CF-3521-45B3-97CC-2836D1DB9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567700"/>
              </p:ext>
            </p:extLst>
          </p:nvPr>
        </p:nvGraphicFramePr>
        <p:xfrm>
          <a:off x="3953523" y="1473694"/>
          <a:ext cx="8043169" cy="4949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5219">
                  <a:extLst>
                    <a:ext uri="{9D8B030D-6E8A-4147-A177-3AD203B41FA5}">
                      <a16:colId xmlns:a16="http://schemas.microsoft.com/office/drawing/2014/main" val="596062719"/>
                    </a:ext>
                  </a:extLst>
                </a:gridCol>
                <a:gridCol w="1376039">
                  <a:extLst>
                    <a:ext uri="{9D8B030D-6E8A-4147-A177-3AD203B41FA5}">
                      <a16:colId xmlns:a16="http://schemas.microsoft.com/office/drawing/2014/main" val="1159267669"/>
                    </a:ext>
                  </a:extLst>
                </a:gridCol>
                <a:gridCol w="1518082">
                  <a:extLst>
                    <a:ext uri="{9D8B030D-6E8A-4147-A177-3AD203B41FA5}">
                      <a16:colId xmlns:a16="http://schemas.microsoft.com/office/drawing/2014/main" val="3188252671"/>
                    </a:ext>
                  </a:extLst>
                </a:gridCol>
                <a:gridCol w="1473693">
                  <a:extLst>
                    <a:ext uri="{9D8B030D-6E8A-4147-A177-3AD203B41FA5}">
                      <a16:colId xmlns:a16="http://schemas.microsoft.com/office/drawing/2014/main" val="1022350390"/>
                    </a:ext>
                  </a:extLst>
                </a:gridCol>
                <a:gridCol w="1447060">
                  <a:extLst>
                    <a:ext uri="{9D8B030D-6E8A-4147-A177-3AD203B41FA5}">
                      <a16:colId xmlns:a16="http://schemas.microsoft.com/office/drawing/2014/main" val="3891685963"/>
                    </a:ext>
                  </a:extLst>
                </a:gridCol>
                <a:gridCol w="1083076">
                  <a:extLst>
                    <a:ext uri="{9D8B030D-6E8A-4147-A177-3AD203B41FA5}">
                      <a16:colId xmlns:a16="http://schemas.microsoft.com/office/drawing/2014/main" val="3399663040"/>
                    </a:ext>
                  </a:extLst>
                </a:gridCol>
              </a:tblGrid>
              <a:tr h="640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Winter</a:t>
                      </a:r>
                    </a:p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Commercial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Winter Subsistence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ADF&amp;G pot studies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Summer Subsistence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Total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0473776"/>
                  </a:ext>
                </a:extLst>
              </a:tr>
              <a:tr h="2623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2005–06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19477723"/>
                  </a:ext>
                </a:extLst>
              </a:tr>
              <a:tr h="2623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2006–07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139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0665996"/>
                  </a:ext>
                </a:extLst>
              </a:tr>
              <a:tr h="2623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2007–08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20837902"/>
                  </a:ext>
                </a:extLst>
              </a:tr>
              <a:tr h="2623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2008–09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9953551"/>
                  </a:ext>
                </a:extLst>
              </a:tr>
              <a:tr h="2623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2009–10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9419885"/>
                  </a:ext>
                </a:extLst>
              </a:tr>
              <a:tr h="2623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2010–11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5546640"/>
                  </a:ext>
                </a:extLst>
              </a:tr>
              <a:tr h="2623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2011–12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87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1900584"/>
                  </a:ext>
                </a:extLst>
              </a:tr>
              <a:tr h="2623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2012–13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7583711"/>
                  </a:ext>
                </a:extLst>
              </a:tr>
              <a:tr h="2623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2013–14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330501"/>
                  </a:ext>
                </a:extLst>
              </a:tr>
              <a:tr h="2623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2014–15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6135875"/>
                  </a:ext>
                </a:extLst>
              </a:tr>
              <a:tr h="2623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2015–16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8492535"/>
                  </a:ext>
                </a:extLst>
              </a:tr>
              <a:tr h="2623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2016–17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201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218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15277981"/>
                  </a:ext>
                </a:extLst>
              </a:tr>
              <a:tr h="2623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2017–18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179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217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13186116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2018–19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1378132"/>
                  </a:ext>
                </a:extLst>
              </a:tr>
              <a:tr h="2623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2019–20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59376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8237F93-4764-4744-B9D5-C68490147DA1}"/>
              </a:ext>
            </a:extLst>
          </p:cNvPr>
          <p:cNvSpPr txBox="1"/>
          <p:nvPr/>
        </p:nvSpPr>
        <p:spPr>
          <a:xfrm>
            <a:off x="5250114" y="945223"/>
            <a:ext cx="5589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Lost pots (2005-2020)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76B43-1CD0-45C5-AB10-56095F47F83A}"/>
              </a:ext>
            </a:extLst>
          </p:cNvPr>
          <p:cNvSpPr txBox="1"/>
          <p:nvPr/>
        </p:nvSpPr>
        <p:spPr>
          <a:xfrm>
            <a:off x="195308" y="945223"/>
            <a:ext cx="36398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Crab pots are lost when the ice breaks off unexpectedly; pots are dragged with the ice to some unknown destination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Predominantly a winter fishery occurrence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dirty="0"/>
              <a:t>2017- 20 pot limit in winter fishery</a:t>
            </a:r>
          </a:p>
          <a:p>
            <a:pPr algn="ctr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2020- can’t get replacement for lost pot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A34977-9EC8-4B7A-AC5B-42A526E1CB1D}"/>
              </a:ext>
            </a:extLst>
          </p:cNvPr>
          <p:cNvSpPr/>
          <p:nvPr/>
        </p:nvSpPr>
        <p:spPr>
          <a:xfrm>
            <a:off x="5678750" y="4403324"/>
            <a:ext cx="1118586" cy="13582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D01D8-6802-4AE9-8D16-0AD7C5AB4334}"/>
              </a:ext>
            </a:extLst>
          </p:cNvPr>
          <p:cNvSpPr txBox="1"/>
          <p:nvPr/>
        </p:nvSpPr>
        <p:spPr>
          <a:xfrm>
            <a:off x="3662395" y="42441"/>
            <a:ext cx="486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Lost Pots: The Issue</a:t>
            </a:r>
          </a:p>
        </p:txBody>
      </p:sp>
    </p:spTree>
    <p:extLst>
      <p:ext uri="{BB962C8B-B14F-4D97-AF65-F5344CB8AC3E}">
        <p14:creationId xmlns:p14="http://schemas.microsoft.com/office/powerpoint/2010/main" val="61329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21"/>
    </mc:Choice>
    <mc:Fallback>
      <p:transition spd="slow" advTm="972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675817-AA05-41A9-ACF1-13EBFB386BE1}"/>
              </a:ext>
            </a:extLst>
          </p:cNvPr>
          <p:cNvSpPr txBox="1"/>
          <p:nvPr/>
        </p:nvSpPr>
        <p:spPr>
          <a:xfrm>
            <a:off x="2367990" y="84186"/>
            <a:ext cx="7456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Lost Pots-What’s Being Done?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FA21C8-0AAB-430F-8C7E-5A6A69373BAF}"/>
              </a:ext>
            </a:extLst>
          </p:cNvPr>
          <p:cNvSpPr txBox="1"/>
          <p:nvPr/>
        </p:nvSpPr>
        <p:spPr>
          <a:xfrm>
            <a:off x="343361" y="1444042"/>
            <a:ext cx="76354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Hypothesis: </a:t>
            </a:r>
            <a:r>
              <a:rPr lang="en-US" sz="2400" dirty="0"/>
              <a:t>Pots are pulled with the ice, west of NS and outside the red king crab fishing area</a:t>
            </a:r>
          </a:p>
          <a:p>
            <a:endParaRPr lang="en-US" sz="1600" dirty="0"/>
          </a:p>
          <a:p>
            <a:r>
              <a:rPr lang="en-US" sz="2400" dirty="0"/>
              <a:t>2018- NSEDC and ADF&amp;G met with Natural Resources Consultants (NRC) to use DIDSON to search lost pots but  search area is too large</a:t>
            </a:r>
          </a:p>
          <a:p>
            <a:endParaRPr lang="en-US" sz="2400" dirty="0"/>
          </a:p>
          <a:p>
            <a:r>
              <a:rPr lang="en-US" sz="2400" dirty="0"/>
              <a:t>2019- Started researching low-cost methods for tracking ice movement: SPOT device FAILED!</a:t>
            </a:r>
          </a:p>
          <a:p>
            <a:endParaRPr lang="en-US" sz="2400" dirty="0"/>
          </a:p>
          <a:p>
            <a:r>
              <a:rPr lang="en-US" sz="2400" dirty="0"/>
              <a:t>2020- NSEDC found relatively low-cost and </a:t>
            </a:r>
            <a:r>
              <a:rPr lang="en-US" sz="2400" u="sng" dirty="0"/>
              <a:t>cold tolerant </a:t>
            </a:r>
            <a:r>
              <a:rPr lang="en-US" sz="2400" dirty="0"/>
              <a:t>ice trackers and ADF&amp;G purchased one tracker.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A3C5F-BED8-476F-A54A-A04B31DEA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217" y="3276670"/>
            <a:ext cx="2844845" cy="3497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064D00-4911-4864-B192-BAA6C441D3B4}"/>
              </a:ext>
            </a:extLst>
          </p:cNvPr>
          <p:cNvSpPr txBox="1"/>
          <p:nvPr/>
        </p:nvSpPr>
        <p:spPr>
          <a:xfrm>
            <a:off x="10836674" y="3803361"/>
            <a:ext cx="135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 </a:t>
            </a:r>
            <a:r>
              <a:rPr lang="en-US" dirty="0" err="1"/>
              <a:t>iSVP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936FC1-335D-46EB-AEB8-7BEB98A26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786" y="355971"/>
            <a:ext cx="1755775" cy="276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8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4BA3E399-299F-447B-B8BA-60B9C4AF01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8" t="12500" r="9646" b="12361"/>
          <a:stretch/>
        </p:blipFill>
        <p:spPr>
          <a:xfrm>
            <a:off x="196074" y="1096546"/>
            <a:ext cx="7200900" cy="5153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FCA60C-C43C-44EB-A0C7-68D7AB01D0D6}"/>
              </a:ext>
            </a:extLst>
          </p:cNvPr>
          <p:cNvSpPr txBox="1"/>
          <p:nvPr/>
        </p:nvSpPr>
        <p:spPr>
          <a:xfrm>
            <a:off x="2287295" y="105163"/>
            <a:ext cx="7617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Lost Pots: 2020 Ice Movement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F3DCF-CF34-42D1-91F7-BBA77B869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959" y="1944152"/>
            <a:ext cx="4327266" cy="38173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BD9DB4-6380-4E6B-B5E2-AB86E4D76F74}"/>
              </a:ext>
            </a:extLst>
          </p:cNvPr>
          <p:cNvSpPr/>
          <p:nvPr/>
        </p:nvSpPr>
        <p:spPr>
          <a:xfrm>
            <a:off x="4687410" y="3923930"/>
            <a:ext cx="301840" cy="443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2618A1-1017-4537-8107-0303B0BB010A}"/>
              </a:ext>
            </a:extLst>
          </p:cNvPr>
          <p:cNvCxnSpPr>
            <a:cxnSpLocks/>
          </p:cNvCxnSpPr>
          <p:nvPr/>
        </p:nvCxnSpPr>
        <p:spPr>
          <a:xfrm flipV="1">
            <a:off x="4989250" y="1944152"/>
            <a:ext cx="2810381" cy="19797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16ACE5-4EF1-4E4C-A486-0FF0705D4DD9}"/>
              </a:ext>
            </a:extLst>
          </p:cNvPr>
          <p:cNvCxnSpPr>
            <a:cxnSpLocks/>
          </p:cNvCxnSpPr>
          <p:nvPr/>
        </p:nvCxnSpPr>
        <p:spPr>
          <a:xfrm>
            <a:off x="4989250" y="4367814"/>
            <a:ext cx="2810381" cy="1393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6A26889-D13E-4024-B72A-E6A4E760BAB2}"/>
              </a:ext>
            </a:extLst>
          </p:cNvPr>
          <p:cNvSpPr txBox="1"/>
          <p:nvPr/>
        </p:nvSpPr>
        <p:spPr>
          <a:xfrm>
            <a:off x="1716930" y="6262797"/>
            <a:ext cx="415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Average daily location by month</a:t>
            </a:r>
          </a:p>
        </p:txBody>
      </p:sp>
    </p:spTree>
    <p:extLst>
      <p:ext uri="{BB962C8B-B14F-4D97-AF65-F5344CB8AC3E}">
        <p14:creationId xmlns:p14="http://schemas.microsoft.com/office/powerpoint/2010/main" val="34705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D7006A-6600-4297-B8C1-D61C92320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74" y="1867927"/>
            <a:ext cx="3095625" cy="38054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835084-A78E-4E37-A385-627A20C03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723" y="2128813"/>
            <a:ext cx="3347422" cy="3347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FE0EEC-21CC-4D08-8D3D-B3B2C1A0BED2}"/>
              </a:ext>
            </a:extLst>
          </p:cNvPr>
          <p:cNvSpPr txBox="1"/>
          <p:nvPr/>
        </p:nvSpPr>
        <p:spPr>
          <a:xfrm>
            <a:off x="4103799" y="3958608"/>
            <a:ext cx="4151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Compact air launch ice beacon</a:t>
            </a:r>
          </a:p>
          <a:p>
            <a:pPr algn="ctr"/>
            <a:r>
              <a:rPr lang="en-US" sz="2400" dirty="0"/>
              <a:t>sends out a satellite signal until it sinks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3436F9-5399-4B73-A7F2-809E1E39B784}"/>
              </a:ext>
            </a:extLst>
          </p:cNvPr>
          <p:cNvSpPr txBox="1"/>
          <p:nvPr/>
        </p:nvSpPr>
        <p:spPr>
          <a:xfrm>
            <a:off x="491455" y="1189242"/>
            <a:ext cx="11209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2021- Purchase additional ice trackers (Funded by: NSEDC-Outside Entity Funding)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7FC2E-CD83-4EDA-9A9D-97F9FEACF90F}"/>
              </a:ext>
            </a:extLst>
          </p:cNvPr>
          <p:cNvSpPr txBox="1"/>
          <p:nvPr/>
        </p:nvSpPr>
        <p:spPr>
          <a:xfrm>
            <a:off x="3645278" y="7421"/>
            <a:ext cx="4901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Lost Pots: Next steps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B6457-E851-4125-A988-075DC0D4CA2F}"/>
              </a:ext>
            </a:extLst>
          </p:cNvPr>
          <p:cNvSpPr txBox="1"/>
          <p:nvPr/>
        </p:nvSpPr>
        <p:spPr>
          <a:xfrm>
            <a:off x="2259139" y="6151259"/>
            <a:ext cx="8571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2021/ 2022- Obtain funds to start searching for lost pots?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9247C-DC0A-4257-9282-49BEF20FE451}"/>
              </a:ext>
            </a:extLst>
          </p:cNvPr>
          <p:cNvSpPr txBox="1"/>
          <p:nvPr/>
        </p:nvSpPr>
        <p:spPr>
          <a:xfrm>
            <a:off x="586974" y="3147012"/>
            <a:ext cx="135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 </a:t>
            </a:r>
            <a:r>
              <a:rPr lang="en-US" dirty="0" err="1"/>
              <a:t>iSVP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E22697-8750-4FC5-955C-113CACC43659}"/>
              </a:ext>
            </a:extLst>
          </p:cNvPr>
          <p:cNvSpPr txBox="1"/>
          <p:nvPr/>
        </p:nvSpPr>
        <p:spPr>
          <a:xfrm>
            <a:off x="4253173" y="2262118"/>
            <a:ext cx="3737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Polar </a:t>
            </a:r>
            <a:r>
              <a:rPr lang="en-US" sz="2400" u="sng" dirty="0" err="1"/>
              <a:t>iSVP</a:t>
            </a:r>
            <a:r>
              <a:rPr lang="en-US" sz="2400" dirty="0"/>
              <a:t> designed to float- maybe we need a device designed to sink?  </a:t>
            </a:r>
          </a:p>
        </p:txBody>
      </p:sp>
    </p:spTree>
    <p:extLst>
      <p:ext uri="{BB962C8B-B14F-4D97-AF65-F5344CB8AC3E}">
        <p14:creationId xmlns:p14="http://schemas.microsoft.com/office/powerpoint/2010/main" val="307725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F5A450-1B02-4348-9D66-7C8F7B617435}"/>
              </a:ext>
            </a:extLst>
          </p:cNvPr>
          <p:cNvSpPr txBox="1"/>
          <p:nvPr/>
        </p:nvSpPr>
        <p:spPr>
          <a:xfrm>
            <a:off x="340187" y="123379"/>
            <a:ext cx="99187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Male size and CPUE: The Issue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83C09-D47F-42CD-BB82-36638690D2A9}"/>
              </a:ext>
            </a:extLst>
          </p:cNvPr>
          <p:cNvSpPr txBox="1"/>
          <p:nvPr/>
        </p:nvSpPr>
        <p:spPr>
          <a:xfrm>
            <a:off x="5048250" y="954776"/>
            <a:ext cx="692395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Peaks and valleys in model crab abundance and in summer commercial harvest CPUE</a:t>
            </a:r>
          </a:p>
          <a:p>
            <a:pPr algn="ctr"/>
            <a:endParaRPr lang="en-US" sz="1100" dirty="0"/>
          </a:p>
          <a:p>
            <a:pPr algn="ctr"/>
            <a:r>
              <a:rPr lang="en-US" sz="2400" dirty="0"/>
              <a:t>In 2013, 2018, and 2019 difficulty reaching guideline harvest levels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158E1E-762A-42E5-A3E7-40B3B151F639}"/>
              </a:ext>
            </a:extLst>
          </p:cNvPr>
          <p:cNvPicPr/>
          <p:nvPr/>
        </p:nvPicPr>
        <p:blipFill rotWithShape="1">
          <a:blip r:embed="rId2"/>
          <a:srcRect l="5265" t="8606" r="9165" b="6476"/>
          <a:stretch/>
        </p:blipFill>
        <p:spPr>
          <a:xfrm>
            <a:off x="340187" y="1390650"/>
            <a:ext cx="4708063" cy="4248150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80EC4E88-AEF7-47F1-A8CD-53FC7A74E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51" y="2755670"/>
            <a:ext cx="6247062" cy="31235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76E911-CCE8-480B-95E4-C8A546ED3784}"/>
              </a:ext>
            </a:extLst>
          </p:cNvPr>
          <p:cNvSpPr txBox="1"/>
          <p:nvPr/>
        </p:nvSpPr>
        <p:spPr>
          <a:xfrm>
            <a:off x="194553" y="5971731"/>
            <a:ext cx="1185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Hypothesis</a:t>
            </a:r>
            <a:r>
              <a:rPr lang="en-US" sz="2400" dirty="0"/>
              <a:t>: Single cohorts are driving the pattern and this information can inform management decisions</a:t>
            </a:r>
          </a:p>
        </p:txBody>
      </p:sp>
    </p:spTree>
    <p:extLst>
      <p:ext uri="{BB962C8B-B14F-4D97-AF65-F5344CB8AC3E}">
        <p14:creationId xmlns:p14="http://schemas.microsoft.com/office/powerpoint/2010/main" val="170274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51CF010-75C7-480B-80F4-86799F84E499}"/>
              </a:ext>
            </a:extLst>
          </p:cNvPr>
          <p:cNvGrpSpPr/>
          <p:nvPr/>
        </p:nvGrpSpPr>
        <p:grpSpPr>
          <a:xfrm>
            <a:off x="7709971" y="1257634"/>
            <a:ext cx="4353247" cy="5155571"/>
            <a:chOff x="6391914" y="366858"/>
            <a:chExt cx="5148126" cy="6417282"/>
          </a:xfrm>
        </p:grpSpPr>
        <p:pic>
          <p:nvPicPr>
            <p:cNvPr id="8" name="Picture 7" descr="Chart, line chart&#10;&#10;Description automatically generated">
              <a:extLst>
                <a:ext uri="{FF2B5EF4-FFF2-40B4-BE49-F238E27FC236}">
                  <a16:creationId xmlns:a16="http://schemas.microsoft.com/office/drawing/2014/main" id="{4CC1BC02-331F-4AFF-A715-331B7C5AA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914" y="366858"/>
              <a:ext cx="5148125" cy="1287031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B7FD922-7F16-4AAF-AF98-1C43D4C6701A}"/>
                </a:ext>
              </a:extLst>
            </p:cNvPr>
            <p:cNvGrpSpPr/>
            <p:nvPr/>
          </p:nvGrpSpPr>
          <p:grpSpPr>
            <a:xfrm>
              <a:off x="6391915" y="527538"/>
              <a:ext cx="5148125" cy="6256602"/>
              <a:chOff x="6391915" y="527538"/>
              <a:chExt cx="5148125" cy="6256602"/>
            </a:xfrm>
          </p:grpSpPr>
          <p:pic>
            <p:nvPicPr>
              <p:cNvPr id="10" name="Picture 9" descr="Chart&#10;&#10;Description automatically generated">
                <a:extLst>
                  <a:ext uri="{FF2B5EF4-FFF2-40B4-BE49-F238E27FC236}">
                    <a16:creationId xmlns:a16="http://schemas.microsoft.com/office/drawing/2014/main" id="{4610547E-B3EF-410D-9C80-AE3BC41AA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1915" y="1636015"/>
                <a:ext cx="5148125" cy="5148125"/>
              </a:xfrm>
              <a:prstGeom prst="rect">
                <a:avLst/>
              </a:prstGeom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C5AEC42-8010-4572-8435-19932D08933E}"/>
                  </a:ext>
                </a:extLst>
              </p:cNvPr>
              <p:cNvCxnSpPr/>
              <p:nvPr/>
            </p:nvCxnSpPr>
            <p:spPr>
              <a:xfrm flipV="1">
                <a:off x="9187332" y="527538"/>
                <a:ext cx="0" cy="595930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F940E6-F0BD-42A5-92DB-E8BFF207A5D1}"/>
              </a:ext>
            </a:extLst>
          </p:cNvPr>
          <p:cNvGrpSpPr/>
          <p:nvPr/>
        </p:nvGrpSpPr>
        <p:grpSpPr>
          <a:xfrm>
            <a:off x="3136572" y="1293618"/>
            <a:ext cx="4353247" cy="5155570"/>
            <a:chOff x="514581" y="1599980"/>
            <a:chExt cx="5151498" cy="5151498"/>
          </a:xfrm>
        </p:grpSpPr>
        <p:pic>
          <p:nvPicPr>
            <p:cNvPr id="3" name="Picture 2" descr="Chart, line chart&#10;&#10;Description automatically generated">
              <a:extLst>
                <a:ext uri="{FF2B5EF4-FFF2-40B4-BE49-F238E27FC236}">
                  <a16:creationId xmlns:a16="http://schemas.microsoft.com/office/drawing/2014/main" id="{BE224F54-697A-4391-BF26-F197062DF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81" y="1599980"/>
              <a:ext cx="5151498" cy="5151498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E553DFF-5B4E-445B-A6A1-944071BF2621}"/>
                </a:ext>
              </a:extLst>
            </p:cNvPr>
            <p:cNvCxnSpPr/>
            <p:nvPr/>
          </p:nvCxnSpPr>
          <p:spPr>
            <a:xfrm flipV="1">
              <a:off x="3316039" y="1762968"/>
              <a:ext cx="0" cy="471389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69B63D06-A6F5-4310-8D26-5F4E917D6F59}"/>
              </a:ext>
            </a:extLst>
          </p:cNvPr>
          <p:cNvSpPr/>
          <p:nvPr/>
        </p:nvSpPr>
        <p:spPr>
          <a:xfrm>
            <a:off x="4774418" y="3871403"/>
            <a:ext cx="738909" cy="1021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FD2C48-19B4-4AA4-B3CD-916EAC3B8A10}"/>
              </a:ext>
            </a:extLst>
          </p:cNvPr>
          <p:cNvSpPr/>
          <p:nvPr/>
        </p:nvSpPr>
        <p:spPr>
          <a:xfrm>
            <a:off x="9334863" y="2407944"/>
            <a:ext cx="738909" cy="1021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AD39D9-5EB1-4084-8FF4-1A8352C5DBED}"/>
              </a:ext>
            </a:extLst>
          </p:cNvPr>
          <p:cNvCxnSpPr>
            <a:cxnSpLocks/>
          </p:cNvCxnSpPr>
          <p:nvPr/>
        </p:nvCxnSpPr>
        <p:spPr>
          <a:xfrm flipV="1">
            <a:off x="5556764" y="3061004"/>
            <a:ext cx="3771112" cy="1136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546BEBA-219D-4C60-B6B0-B73EC4BF5E2C}"/>
              </a:ext>
            </a:extLst>
          </p:cNvPr>
          <p:cNvSpPr txBox="1"/>
          <p:nvPr/>
        </p:nvSpPr>
        <p:spPr>
          <a:xfrm>
            <a:off x="3527438" y="4012599"/>
            <a:ext cx="129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92.8 mm CL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3C2906-919B-4FE7-B236-265EA5EFBE12}"/>
              </a:ext>
            </a:extLst>
          </p:cNvPr>
          <p:cNvSpPr txBox="1"/>
          <p:nvPr/>
        </p:nvSpPr>
        <p:spPr>
          <a:xfrm>
            <a:off x="8035209" y="2549808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91.9 mm CL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E516A4-73EF-468F-9C58-21FF8BC8B23B}"/>
              </a:ext>
            </a:extLst>
          </p:cNvPr>
          <p:cNvSpPr txBox="1"/>
          <p:nvPr/>
        </p:nvSpPr>
        <p:spPr>
          <a:xfrm>
            <a:off x="120422" y="103367"/>
            <a:ext cx="1189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Male size and CPUE: Identifying trends across projects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2F0780-B8A7-4D11-BAD7-C5EEA63BD5F2}"/>
              </a:ext>
            </a:extLst>
          </p:cNvPr>
          <p:cNvSpPr txBox="1"/>
          <p:nvPr/>
        </p:nvSpPr>
        <p:spPr>
          <a:xfrm>
            <a:off x="4127237" y="867436"/>
            <a:ext cx="266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TAGGING PROJECT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2E8574-9047-4900-8B9F-A4D7039A5DE9}"/>
              </a:ext>
            </a:extLst>
          </p:cNvPr>
          <p:cNvSpPr txBox="1"/>
          <p:nvPr/>
        </p:nvSpPr>
        <p:spPr>
          <a:xfrm>
            <a:off x="8607406" y="820981"/>
            <a:ext cx="255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TRAWL SURVEYS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371DCE-99CC-4A6A-A525-4093DE0B202D}"/>
              </a:ext>
            </a:extLst>
          </p:cNvPr>
          <p:cNvSpPr txBox="1"/>
          <p:nvPr/>
        </p:nvSpPr>
        <p:spPr>
          <a:xfrm>
            <a:off x="155004" y="1171116"/>
            <a:ext cx="2807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2012-2015 spring tagging project can be a </a:t>
            </a:r>
            <a:r>
              <a:rPr lang="en-US" sz="2400" u="sng" dirty="0"/>
              <a:t>proxy</a:t>
            </a:r>
            <a:r>
              <a:rPr lang="en-US" sz="2400" dirty="0"/>
              <a:t> for the trawl survey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B56E56-B8B5-4409-A056-182126364207}"/>
              </a:ext>
            </a:extLst>
          </p:cNvPr>
          <p:cNvSpPr txBox="1"/>
          <p:nvPr/>
        </p:nvSpPr>
        <p:spPr>
          <a:xfrm>
            <a:off x="133896" y="2920389"/>
            <a:ext cx="2869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5 and 10 mile transects – 45 pots each – set 2-3 times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D07E8-945E-4368-ACB7-2F799BB900D8}"/>
              </a:ext>
            </a:extLst>
          </p:cNvPr>
          <p:cNvSpPr txBox="1"/>
          <p:nvPr/>
        </p:nvSpPr>
        <p:spPr>
          <a:xfrm>
            <a:off x="155004" y="4790365"/>
            <a:ext cx="2688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31,624 crab captured*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F0C98-8098-4EDE-A5B8-C0A4A13D9247}"/>
              </a:ext>
            </a:extLst>
          </p:cNvPr>
          <p:cNvSpPr txBox="1"/>
          <p:nvPr/>
        </p:nvSpPr>
        <p:spPr>
          <a:xfrm>
            <a:off x="213869" y="5997706"/>
            <a:ext cx="3177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2400" dirty="0"/>
              <a:t>Includes NSEDC tagging in eastern NS</a:t>
            </a:r>
          </a:p>
        </p:txBody>
      </p:sp>
    </p:spTree>
    <p:extLst>
      <p:ext uri="{BB962C8B-B14F-4D97-AF65-F5344CB8AC3E}">
        <p14:creationId xmlns:p14="http://schemas.microsoft.com/office/powerpoint/2010/main" val="49378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8ADA4A0-C65F-40E2-A09D-05A811C79DE0}"/>
              </a:ext>
            </a:extLst>
          </p:cNvPr>
          <p:cNvGrpSpPr/>
          <p:nvPr/>
        </p:nvGrpSpPr>
        <p:grpSpPr>
          <a:xfrm>
            <a:off x="299468" y="504140"/>
            <a:ext cx="4767705" cy="5849719"/>
            <a:chOff x="514581" y="901759"/>
            <a:chExt cx="4767705" cy="5849719"/>
          </a:xfrm>
        </p:grpSpPr>
        <p:pic>
          <p:nvPicPr>
            <p:cNvPr id="5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CC894F47-1742-4E07-844D-687CB5FB7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81" y="901759"/>
              <a:ext cx="4767705" cy="1191926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6F0BEF8-E9F3-4672-B862-45BAC3CCC7DB}"/>
                </a:ext>
              </a:extLst>
            </p:cNvPr>
            <p:cNvGrpSpPr/>
            <p:nvPr/>
          </p:nvGrpSpPr>
          <p:grpSpPr>
            <a:xfrm>
              <a:off x="514581" y="1008140"/>
              <a:ext cx="4767705" cy="5743338"/>
              <a:chOff x="514581" y="399372"/>
              <a:chExt cx="5151498" cy="6352106"/>
            </a:xfrm>
          </p:grpSpPr>
          <p:pic>
            <p:nvPicPr>
              <p:cNvPr id="3" name="Picture 2" descr="Chart, line chart&#10;&#10;Description automatically generated">
                <a:extLst>
                  <a:ext uri="{FF2B5EF4-FFF2-40B4-BE49-F238E27FC236}">
                    <a16:creationId xmlns:a16="http://schemas.microsoft.com/office/drawing/2014/main" id="{0364F5CF-F461-4A64-AEAD-2771AE2B73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581" y="1599980"/>
                <a:ext cx="5151498" cy="5151498"/>
              </a:xfrm>
              <a:prstGeom prst="rect">
                <a:avLst/>
              </a:prstGeom>
            </p:spPr>
          </p:pic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A9DF00CB-2FFD-4EB1-9895-45FE9A38E1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16037" y="399372"/>
                <a:ext cx="0" cy="608747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69A8CCF-AD30-456B-A7E3-221D0DA8DBFF}"/>
              </a:ext>
            </a:extLst>
          </p:cNvPr>
          <p:cNvSpPr txBox="1"/>
          <p:nvPr/>
        </p:nvSpPr>
        <p:spPr>
          <a:xfrm>
            <a:off x="5597007" y="147104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Male size and CPUE: 2010-2015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026C43-8A86-4749-B26F-588F547A1B07}"/>
              </a:ext>
            </a:extLst>
          </p:cNvPr>
          <p:cNvGrpSpPr/>
          <p:nvPr/>
        </p:nvGrpSpPr>
        <p:grpSpPr>
          <a:xfrm>
            <a:off x="5950554" y="2600708"/>
            <a:ext cx="5209268" cy="2486197"/>
            <a:chOff x="5798012" y="1277935"/>
            <a:chExt cx="6247062" cy="3123531"/>
          </a:xfrm>
        </p:grpSpPr>
        <p:pic>
          <p:nvPicPr>
            <p:cNvPr id="8" name="Picture 7" descr="Chart, line chart&#10;&#10;Description automatically generated">
              <a:extLst>
                <a:ext uri="{FF2B5EF4-FFF2-40B4-BE49-F238E27FC236}">
                  <a16:creationId xmlns:a16="http://schemas.microsoft.com/office/drawing/2014/main" id="{60B450D7-2D27-4F65-AB59-9B2F2D47D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8012" y="1277935"/>
              <a:ext cx="6247062" cy="312353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56E9E0-1691-465C-8BD9-3AEFE6E6B905}"/>
                </a:ext>
              </a:extLst>
            </p:cNvPr>
            <p:cNvSpPr/>
            <p:nvPr/>
          </p:nvSpPr>
          <p:spPr>
            <a:xfrm>
              <a:off x="9880847" y="1477990"/>
              <a:ext cx="1012055" cy="230389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58F5682-5C02-4902-8C67-53E4F4D64FAB}"/>
              </a:ext>
            </a:extLst>
          </p:cNvPr>
          <p:cNvSpPr txBox="1"/>
          <p:nvPr/>
        </p:nvSpPr>
        <p:spPr>
          <a:xfrm>
            <a:off x="5597005" y="1813624"/>
            <a:ext cx="6496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CPUE climbs and peaks as cohort reaches legal size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933892-5DD3-40BF-AD72-D2220A0D1DEF}"/>
              </a:ext>
            </a:extLst>
          </p:cNvPr>
          <p:cNvCxnSpPr>
            <a:cxnSpLocks/>
          </p:cNvCxnSpPr>
          <p:nvPr/>
        </p:nvCxnSpPr>
        <p:spPr>
          <a:xfrm>
            <a:off x="8060924" y="2275289"/>
            <a:ext cx="1447060" cy="5893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5F48E07-4044-4D68-A5A6-A88C62812C5F}"/>
              </a:ext>
            </a:extLst>
          </p:cNvPr>
          <p:cNvSpPr txBox="1"/>
          <p:nvPr/>
        </p:nvSpPr>
        <p:spPr>
          <a:xfrm>
            <a:off x="5681863" y="5489068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CPUE decreases as cohort is harvested and ages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BA6BD2D-D5D1-46B2-B9B7-92206450C359}"/>
              </a:ext>
            </a:extLst>
          </p:cNvPr>
          <p:cNvCxnSpPr>
            <a:cxnSpLocks/>
          </p:cNvCxnSpPr>
          <p:nvPr/>
        </p:nvCxnSpPr>
        <p:spPr>
          <a:xfrm flipH="1" flipV="1">
            <a:off x="3515559" y="2759945"/>
            <a:ext cx="2513858" cy="27919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90E396-39CB-4547-A28E-55B4B717AA5A}"/>
              </a:ext>
            </a:extLst>
          </p:cNvPr>
          <p:cNvCxnSpPr>
            <a:cxnSpLocks/>
          </p:cNvCxnSpPr>
          <p:nvPr/>
        </p:nvCxnSpPr>
        <p:spPr>
          <a:xfrm flipH="1" flipV="1">
            <a:off x="3506903" y="3811888"/>
            <a:ext cx="2522514" cy="17400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A2E8EF-3959-46E8-892F-F262DD38EAA3}"/>
              </a:ext>
            </a:extLst>
          </p:cNvPr>
          <p:cNvCxnSpPr/>
          <p:nvPr/>
        </p:nvCxnSpPr>
        <p:spPr>
          <a:xfrm flipH="1" flipV="1">
            <a:off x="9703293" y="3843806"/>
            <a:ext cx="64751" cy="17081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559C1D5-583F-4E9A-8733-6CBC4656D921}"/>
              </a:ext>
            </a:extLst>
          </p:cNvPr>
          <p:cNvSpPr txBox="1"/>
          <p:nvPr/>
        </p:nvSpPr>
        <p:spPr>
          <a:xfrm>
            <a:off x="6287541" y="6129788"/>
            <a:ext cx="528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Cycle begins again with a new cohort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E8006F1-DEAD-46F2-A988-150D7D6981DE}"/>
              </a:ext>
            </a:extLst>
          </p:cNvPr>
          <p:cNvCxnSpPr/>
          <p:nvPr/>
        </p:nvCxnSpPr>
        <p:spPr>
          <a:xfrm flipH="1" flipV="1">
            <a:off x="2796466" y="4697865"/>
            <a:ext cx="3400148" cy="16550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396A607-A05E-4C23-A0C6-9A7E5F0FB981}"/>
              </a:ext>
            </a:extLst>
          </p:cNvPr>
          <p:cNvSpPr/>
          <p:nvPr/>
        </p:nvSpPr>
        <p:spPr>
          <a:xfrm>
            <a:off x="282308" y="1650414"/>
            <a:ext cx="4784863" cy="1360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A907FB-4486-4959-A44A-C0026DDDC92C}"/>
              </a:ext>
            </a:extLst>
          </p:cNvPr>
          <p:cNvSpPr/>
          <p:nvPr/>
        </p:nvSpPr>
        <p:spPr>
          <a:xfrm>
            <a:off x="282308" y="2627387"/>
            <a:ext cx="4743509" cy="1469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40765E-3B08-49A7-B189-76EAA2976146}"/>
              </a:ext>
            </a:extLst>
          </p:cNvPr>
          <p:cNvSpPr/>
          <p:nvPr/>
        </p:nvSpPr>
        <p:spPr>
          <a:xfrm>
            <a:off x="282308" y="3686197"/>
            <a:ext cx="4762607" cy="1396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D52EDD-0896-4A57-9C8E-646C3EA4D1F7}"/>
              </a:ext>
            </a:extLst>
          </p:cNvPr>
          <p:cNvSpPr/>
          <p:nvPr/>
        </p:nvSpPr>
        <p:spPr>
          <a:xfrm>
            <a:off x="309072" y="4948836"/>
            <a:ext cx="4762607" cy="1396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150410-89A5-44C8-9B79-F92DA85FCF1F}"/>
              </a:ext>
            </a:extLst>
          </p:cNvPr>
          <p:cNvSpPr txBox="1"/>
          <p:nvPr/>
        </p:nvSpPr>
        <p:spPr>
          <a:xfrm>
            <a:off x="5484957" y="783468"/>
            <a:ext cx="6352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Harvest is from one cohort that is captured in the 2011 trawl survey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70045D-EE68-4EA1-AE43-A87089292019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600415" y="1115499"/>
            <a:ext cx="1996590" cy="9289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6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5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4672</TotalTime>
  <Words>1313</Words>
  <Application>Microsoft Office PowerPoint</Application>
  <PresentationFormat>Widescreen</PresentationFormat>
  <Paragraphs>257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Norton Sound Red King Crab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Norton Sound Red King Crab</dc:title>
  <dc:creator>Bell, Jenefer L (DFG)</dc:creator>
  <cp:lastModifiedBy>Bell, Jenefer L (DFG)</cp:lastModifiedBy>
  <cp:revision>144</cp:revision>
  <dcterms:created xsi:type="dcterms:W3CDTF">2020-12-21T18:51:25Z</dcterms:created>
  <dcterms:modified xsi:type="dcterms:W3CDTF">2021-01-11T05:15:54Z</dcterms:modified>
</cp:coreProperties>
</file>