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9" r:id="rId1"/>
    <p:sldMasterId id="2147484215" r:id="rId2"/>
    <p:sldMasterId id="2147484188" r:id="rId3"/>
    <p:sldMasterId id="2147484190" r:id="rId4"/>
    <p:sldMasterId id="2147484220" r:id="rId5"/>
  </p:sldMasterIdLst>
  <p:notesMasterIdLst>
    <p:notesMasterId r:id="rId9"/>
  </p:notesMasterIdLst>
  <p:sldIdLst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en-US"/>
    </a:defPPr>
    <a:lvl1pPr marL="0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B9C2"/>
    <a:srgbClr val="003155"/>
    <a:srgbClr val="10D3DC"/>
    <a:srgbClr val="00467F"/>
    <a:srgbClr val="008998"/>
    <a:srgbClr val="103D72"/>
    <a:srgbClr val="2A7DE2"/>
    <a:srgbClr val="1A428A"/>
    <a:srgbClr val="C25613"/>
    <a:srgbClr val="BE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7"/>
    <p:restoredTop sz="95455"/>
  </p:normalViewPr>
  <p:slideViewPr>
    <p:cSldViewPr snapToGrid="0" snapToObjects="1">
      <p:cViewPr varScale="1">
        <p:scale>
          <a:sx n="105" d="100"/>
          <a:sy n="105" d="100"/>
        </p:scale>
        <p:origin x="20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B0F9-ACCA-8C41-B581-4C1D94E3F99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8CC5-9B2F-654B-A985-9D929854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520" y="1982002"/>
            <a:ext cx="7539827" cy="1625060"/>
          </a:xfrm>
        </p:spPr>
        <p:txBody>
          <a:bodyPr lIns="0" tIns="0" rIns="0" bIns="0" anchor="t" anchorCtr="0"/>
          <a:lstStyle>
            <a:lvl1pPr algn="l">
              <a:defRPr sz="66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098B2D-8A13-124B-B1CB-B87713E7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BA727C-65E7-1840-859C-7711623BA970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F1FAE-B201-8645-B986-B1F9D631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589995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8D1BA-3DFA-9149-BAD1-AAA59BF08DAC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EAD8D-A13A-FB4F-AE5B-85EE490C64F9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D7C9288-ACA0-F140-AE66-1690B04D8E86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D408561-1617-1D45-9123-3398A8615357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AE6631-C8C7-1643-BD1B-633914188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163A5B3-0FBA-02B2-3994-1A2640D0B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1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BA727C-65E7-1840-859C-7711623BA970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F1FAE-B201-8645-B986-B1F9D631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589995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5DF386-ED94-8E45-97A2-13A8671EEF1C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chemeClr val="bg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8CC24-C793-6345-B141-212207FA4485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8D0646D-F9D5-B04B-8F2C-165660A6BD99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201505A-181C-B241-996D-6224947FBDC3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671C4F-1224-7644-8C91-C0970FE43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20A560B-1FD8-0179-25D8-6B36D460F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24038FA-FDDD-264F-AC41-2CCC88C807B9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F210A69-DB42-F049-9908-DE0AF0E86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rgbClr val="103D7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057DA6B-E845-0649-86C3-A2CB3E1991B7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4F873C5-CDA6-0B46-AB16-55EC94A468D2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246877-5026-4B48-B69E-26CA5E4DF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divider"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DF21FA8-693C-4349-B50A-C002E55F7F5B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4860ED-2C07-EB41-9FEE-E420AA655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rgbClr val="103D7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6E9D7AB-DCAB-2345-B6D9-4564D009E051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41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044AF2-12BB-604E-A6A1-CD424A191D61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13995-FF21-834A-AFB5-9FBF5449A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5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divider"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F7DC00C-424C-3A43-8BAB-CBE7A5E78DF9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691825-53C1-9F41-80DA-101D3F1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D49068E-D39C-5D4E-8A6A-8D732377BA32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A1160B-D610-A74C-B995-4890EC4E4D09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4D2887-79EF-A44F-ADF1-02AB7E7BED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0681-16A3-C346-9519-69310A1E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12" y="2498693"/>
            <a:ext cx="6903326" cy="162506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E6F8-DF02-F34F-A4F7-C776C3DEF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4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Navy">
    <p:bg>
      <p:bgPr>
        <a:solidFill>
          <a:srgbClr val="003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BE0A-777D-504C-9E3D-8D4D2A43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8208-611D-E847-8A09-87A05C6C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27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C0D-47F9-6841-BD5D-8664022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3AFC-DFEA-EA42-B969-F4DC89FB0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02877-EBE3-0D4A-B42C-7980F2B3E629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4046B-FC7B-BF4D-AC35-6050B2AA2C5B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3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691825-53C1-9F41-80DA-101D3F1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3306"/>
            <a:ext cx="914400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85000"/>
              </a:lnSpc>
              <a:defRPr sz="4500" b="0" i="0" baseline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9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43FFA1-A19A-9E4C-8399-F7BC61318F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40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684B9B-5475-324B-9EA9-AD8EFBC2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710" y="1502229"/>
            <a:ext cx="6024560" cy="2153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78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310D-154B-C240-B2EA-0096AFD8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66EEC-DA0B-7743-AF7A-DD79DA2B11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40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5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1B37-B6A0-6347-9A5C-620A7C8B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308B2-E3B1-2842-BEB4-D56CD85A49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386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C0D-47F9-6841-BD5D-8664022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3AFC-DFEA-EA42-B969-F4DC89FB0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02877-EBE3-0D4A-B42C-7980F2B3E629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4046B-FC7B-BF4D-AC35-6050B2AA2C5B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F4EA1F-3B62-544C-B905-E6166B75A928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2367B07-659A-7347-B51A-2345420A8EF6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616EF9-AE7A-4243-AB41-929B4405C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3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5111" y="2498693"/>
            <a:ext cx="7286592" cy="16250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A9E5-1945-C048-B92E-331D211B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1083A42-BFCC-E241-AA9E-E9898573D131}"/>
              </a:ext>
            </a:extLst>
          </p:cNvPr>
          <p:cNvSpPr/>
          <p:nvPr userDrawn="1"/>
        </p:nvSpPr>
        <p:spPr>
          <a:xfrm>
            <a:off x="512171" y="-1"/>
            <a:ext cx="8631829" cy="3060077"/>
          </a:xfrm>
          <a:custGeom>
            <a:avLst/>
            <a:gdLst>
              <a:gd name="connsiteX0" fmla="*/ 0 w 9570645"/>
              <a:gd name="connsiteY0" fmla="*/ 0 h 3392897"/>
              <a:gd name="connsiteX1" fmla="*/ 9570645 w 9570645"/>
              <a:gd name="connsiteY1" fmla="*/ 0 h 3392897"/>
              <a:gd name="connsiteX2" fmla="*/ 8706778 w 9570645"/>
              <a:gd name="connsiteY2" fmla="*/ 83074 h 3392897"/>
              <a:gd name="connsiteX3" fmla="*/ 127415 w 9570645"/>
              <a:gd name="connsiteY3" fmla="*/ 3132932 h 3392897"/>
              <a:gd name="connsiteX4" fmla="*/ 0 w 9570645"/>
              <a:gd name="connsiteY4" fmla="*/ 3392897 h 3392897"/>
              <a:gd name="connsiteX5" fmla="*/ 0 w 9570645"/>
              <a:gd name="connsiteY5" fmla="*/ 0 h 339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0645" h="3392897">
                <a:moveTo>
                  <a:pt x="0" y="0"/>
                </a:moveTo>
                <a:lnTo>
                  <a:pt x="9570645" y="0"/>
                </a:lnTo>
                <a:lnTo>
                  <a:pt x="8706778" y="83074"/>
                </a:lnTo>
                <a:cubicBezTo>
                  <a:pt x="4369604" y="552913"/>
                  <a:pt x="1063492" y="1708511"/>
                  <a:pt x="127415" y="3132932"/>
                </a:cubicBezTo>
                <a:lnTo>
                  <a:pt x="0" y="33928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3C4957-77B3-534C-ADFC-BD59CFC28A70}"/>
              </a:ext>
            </a:extLst>
          </p:cNvPr>
          <p:cNvSpPr/>
          <p:nvPr userDrawn="1"/>
        </p:nvSpPr>
        <p:spPr>
          <a:xfrm rot="10800000">
            <a:off x="9" y="-1"/>
            <a:ext cx="2087936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467F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0F5132-26CD-F341-8357-E10D040286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50111" y="287160"/>
            <a:ext cx="2214881" cy="9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202" r:id="rId2"/>
    <p:sldLayoutId id="2147484203" r:id="rId3"/>
  </p:sldLayoutIdLst>
  <p:txStyles>
    <p:titleStyle>
      <a:lvl1pPr algn="l" defTabSz="685793" rtl="0" eaLnBrk="1" latinLnBrk="0" hangingPunct="1">
        <a:lnSpc>
          <a:spcPct val="80000"/>
        </a:lnSpc>
        <a:spcBef>
          <a:spcPct val="0"/>
        </a:spcBef>
        <a:buNone/>
        <a:defRPr sz="6600" kern="1200">
          <a:solidFill>
            <a:schemeClr val="bg2">
              <a:lumMod val="9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793" rtl="0" eaLnBrk="1" latinLnBrk="0" hangingPunct="1">
        <a:lnSpc>
          <a:spcPct val="90000"/>
        </a:lnSpc>
        <a:spcBef>
          <a:spcPts val="750"/>
        </a:spcBef>
        <a:buFont typeface="Arial"/>
        <a:buNone/>
        <a:defRPr sz="2700" b="0" i="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  <a:lvl2pPr marL="342896" indent="0" algn="l" defTabSz="685793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2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9E3C3-9F0E-5B47-9459-02ACBFB016EB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7886699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0F0C4C-CDDA-AD49-A26F-BD44175B070A}"/>
              </a:ext>
            </a:extLst>
          </p:cNvPr>
          <p:cNvSpPr/>
          <p:nvPr userDrawn="1"/>
        </p:nvSpPr>
        <p:spPr>
          <a:xfrm rot="5400000" flipV="1">
            <a:off x="5611841" y="3333641"/>
            <a:ext cx="1980742" cy="5106417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 flip="none" rotWithShape="1">
            <a:gsLst>
              <a:gs pos="99000">
                <a:schemeClr val="bg2">
                  <a:lumMod val="75000"/>
                  <a:alpha val="8785"/>
                </a:schemeClr>
              </a:gs>
              <a:gs pos="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3A462FE-BBB6-254F-9318-A93C6F51A109}"/>
              </a:ext>
            </a:extLst>
          </p:cNvPr>
          <p:cNvSpPr/>
          <p:nvPr userDrawn="1"/>
        </p:nvSpPr>
        <p:spPr>
          <a:xfrm rot="16200000" flipH="1">
            <a:off x="6905912" y="4625268"/>
            <a:ext cx="1453703" cy="3045315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DFF24E-60D8-D14C-95B1-A67FB63425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24596" y="6171982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0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6710" y="1502229"/>
            <a:ext cx="6024560" cy="21537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471" y="4038311"/>
            <a:ext cx="6527799" cy="942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51087D7-5CB2-2B49-B3F7-8769B75F3E10}"/>
              </a:ext>
            </a:extLst>
          </p:cNvPr>
          <p:cNvSpPr/>
          <p:nvPr userDrawn="1"/>
        </p:nvSpPr>
        <p:spPr>
          <a:xfrm>
            <a:off x="-7683" y="394486"/>
            <a:ext cx="3318615" cy="6471192"/>
          </a:xfrm>
          <a:custGeom>
            <a:avLst/>
            <a:gdLst>
              <a:gd name="connsiteX0" fmla="*/ 3318615 w 3318615"/>
              <a:gd name="connsiteY0" fmla="*/ 0 h 6471192"/>
              <a:gd name="connsiteX1" fmla="*/ 3161544 w 3318615"/>
              <a:gd name="connsiteY1" fmla="*/ 87215 h 6471192"/>
              <a:gd name="connsiteX2" fmla="*/ 1318822 w 3318615"/>
              <a:gd name="connsiteY2" fmla="*/ 6118070 h 6471192"/>
              <a:gd name="connsiteX3" fmla="*/ 1288937 w 3318615"/>
              <a:gd name="connsiteY3" fmla="*/ 6471192 h 6471192"/>
              <a:gd name="connsiteX4" fmla="*/ 0 w 3318615"/>
              <a:gd name="connsiteY4" fmla="*/ 6471192 h 6471192"/>
              <a:gd name="connsiteX5" fmla="*/ 0 w 3318615"/>
              <a:gd name="connsiteY5" fmla="*/ 1 h 6471192"/>
              <a:gd name="connsiteX6" fmla="*/ 1257324 w 3318615"/>
              <a:gd name="connsiteY6" fmla="*/ 1 h 6471192"/>
              <a:gd name="connsiteX7" fmla="*/ 3318615 w 3318615"/>
              <a:gd name="connsiteY7" fmla="*/ 0 h 647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615" h="6471192">
                <a:moveTo>
                  <a:pt x="3318615" y="0"/>
                </a:moveTo>
                <a:lnTo>
                  <a:pt x="3161544" y="87215"/>
                </a:lnTo>
                <a:cubicBezTo>
                  <a:pt x="2300910" y="727950"/>
                  <a:pt x="1602700" y="3131720"/>
                  <a:pt x="1318822" y="6118070"/>
                </a:cubicBezTo>
                <a:lnTo>
                  <a:pt x="1288937" y="6471192"/>
                </a:lnTo>
                <a:lnTo>
                  <a:pt x="0" y="6471192"/>
                </a:lnTo>
                <a:lnTo>
                  <a:pt x="0" y="1"/>
                </a:lnTo>
                <a:lnTo>
                  <a:pt x="1257324" y="1"/>
                </a:lnTo>
                <a:cubicBezTo>
                  <a:pt x="1944421" y="786"/>
                  <a:pt x="2631518" y="1571"/>
                  <a:pt x="331861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2000"/>
                </a:schemeClr>
              </a:gs>
              <a:gs pos="42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0C4C61-5DAE-704A-94B1-4D8F0433E488}"/>
              </a:ext>
            </a:extLst>
          </p:cNvPr>
          <p:cNvSpPr/>
          <p:nvPr userDrawn="1"/>
        </p:nvSpPr>
        <p:spPr>
          <a:xfrm>
            <a:off x="-12698" y="5"/>
            <a:ext cx="6527799" cy="2039519"/>
          </a:xfrm>
          <a:custGeom>
            <a:avLst/>
            <a:gdLst>
              <a:gd name="connsiteX0" fmla="*/ 0 w 6504497"/>
              <a:gd name="connsiteY0" fmla="*/ 0 h 2032239"/>
              <a:gd name="connsiteX1" fmla="*/ 6504497 w 6504497"/>
              <a:gd name="connsiteY1" fmla="*/ 0 h 2032239"/>
              <a:gd name="connsiteX2" fmla="*/ 6504497 w 6504497"/>
              <a:gd name="connsiteY2" fmla="*/ 6484 h 2032239"/>
              <a:gd name="connsiteX3" fmla="*/ 6476264 w 6504497"/>
              <a:gd name="connsiteY3" fmla="*/ 8249 h 2032239"/>
              <a:gd name="connsiteX4" fmla="*/ 86067 w 6504497"/>
              <a:gd name="connsiteY4" fmla="*/ 1877235 h 2032239"/>
              <a:gd name="connsiteX5" fmla="*/ 0 w 6504497"/>
              <a:gd name="connsiteY5" fmla="*/ 2032239 h 2032239"/>
              <a:gd name="connsiteX6" fmla="*/ 0 w 6504497"/>
              <a:gd name="connsiteY6" fmla="*/ 0 h 20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497" h="2032239">
                <a:moveTo>
                  <a:pt x="0" y="0"/>
                </a:moveTo>
                <a:lnTo>
                  <a:pt x="6504497" y="0"/>
                </a:lnTo>
                <a:lnTo>
                  <a:pt x="6504497" y="6484"/>
                </a:lnTo>
                <a:lnTo>
                  <a:pt x="6476264" y="8249"/>
                </a:lnTo>
                <a:cubicBezTo>
                  <a:pt x="3256485" y="247737"/>
                  <a:pt x="760527" y="971301"/>
                  <a:pt x="86067" y="1877235"/>
                </a:cubicBezTo>
                <a:lnTo>
                  <a:pt x="0" y="2032239"/>
                </a:lnTo>
                <a:lnTo>
                  <a:pt x="0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0877DA-48E4-2F46-9360-38C11DF27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36175" y="758265"/>
            <a:ext cx="1091189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93" r:id="rId2"/>
    <p:sldLayoutId id="2147484206" r:id="rId3"/>
  </p:sldLayoutIdLst>
  <p:txStyles>
    <p:titleStyle>
      <a:lvl1pPr algn="l" defTabSz="685793" rtl="0" eaLnBrk="1" latinLnBrk="0" hangingPunct="1">
        <a:lnSpc>
          <a:spcPct val="80000"/>
        </a:lnSpc>
        <a:spcBef>
          <a:spcPct val="0"/>
        </a:spcBef>
        <a:buNone/>
        <a:defRPr sz="6600" kern="1200">
          <a:solidFill>
            <a:schemeClr val="accent1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793" rtl="0" eaLnBrk="1" latinLnBrk="0" hangingPunct="1">
        <a:lnSpc>
          <a:spcPct val="90000"/>
        </a:lnSpc>
        <a:spcBef>
          <a:spcPts val="750"/>
        </a:spcBef>
        <a:buFont typeface="Arial"/>
        <a:buNone/>
        <a:defRPr sz="2700" b="0" i="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  <a:lvl2pPr marL="51434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2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6916430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2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205" r:id="rId2"/>
    <p:sldLayoutId id="2147484218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6916430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96" y="348342"/>
            <a:ext cx="7395287" cy="511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Charter Halibut Harvests and Guided Angler Fish (GAF)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42460"/>
              </p:ext>
            </p:extLst>
          </p:nvPr>
        </p:nvGraphicFramePr>
        <p:xfrm>
          <a:off x="568196" y="1164771"/>
          <a:ext cx="7998859" cy="4285450"/>
        </p:xfrm>
        <a:graphic>
          <a:graphicData uri="http://schemas.openxmlformats.org/drawingml/2006/table">
            <a:tbl>
              <a:tblPr/>
              <a:tblGrid>
                <a:gridCol w="734471">
                  <a:extLst>
                    <a:ext uri="{9D8B030D-6E8A-4147-A177-3AD203B41FA5}">
                      <a16:colId xmlns:a16="http://schemas.microsoft.com/office/drawing/2014/main" val="1722405545"/>
                    </a:ext>
                  </a:extLst>
                </a:gridCol>
                <a:gridCol w="677092">
                  <a:extLst>
                    <a:ext uri="{9D8B030D-6E8A-4147-A177-3AD203B41FA5}">
                      <a16:colId xmlns:a16="http://schemas.microsoft.com/office/drawing/2014/main" val="4145665191"/>
                    </a:ext>
                  </a:extLst>
                </a:gridCol>
                <a:gridCol w="688567">
                  <a:extLst>
                    <a:ext uri="{9D8B030D-6E8A-4147-A177-3AD203B41FA5}">
                      <a16:colId xmlns:a16="http://schemas.microsoft.com/office/drawing/2014/main" val="1964560576"/>
                    </a:ext>
                  </a:extLst>
                </a:gridCol>
                <a:gridCol w="810979">
                  <a:extLst>
                    <a:ext uri="{9D8B030D-6E8A-4147-A177-3AD203B41FA5}">
                      <a16:colId xmlns:a16="http://schemas.microsoft.com/office/drawing/2014/main" val="1416867114"/>
                    </a:ext>
                  </a:extLst>
                </a:gridCol>
                <a:gridCol w="826281">
                  <a:extLst>
                    <a:ext uri="{9D8B030D-6E8A-4147-A177-3AD203B41FA5}">
                      <a16:colId xmlns:a16="http://schemas.microsoft.com/office/drawing/2014/main" val="1944496334"/>
                    </a:ext>
                  </a:extLst>
                </a:gridCol>
                <a:gridCol w="493474">
                  <a:extLst>
                    <a:ext uri="{9D8B030D-6E8A-4147-A177-3AD203B41FA5}">
                      <a16:colId xmlns:a16="http://schemas.microsoft.com/office/drawing/2014/main" val="111467716"/>
                    </a:ext>
                  </a:extLst>
                </a:gridCol>
                <a:gridCol w="719172">
                  <a:extLst>
                    <a:ext uri="{9D8B030D-6E8A-4147-A177-3AD203B41FA5}">
                      <a16:colId xmlns:a16="http://schemas.microsoft.com/office/drawing/2014/main" val="2714802021"/>
                    </a:ext>
                  </a:extLst>
                </a:gridCol>
                <a:gridCol w="765075">
                  <a:extLst>
                    <a:ext uri="{9D8B030D-6E8A-4147-A177-3AD203B41FA5}">
                      <a16:colId xmlns:a16="http://schemas.microsoft.com/office/drawing/2014/main" val="2644655765"/>
                    </a:ext>
                  </a:extLst>
                </a:gridCol>
                <a:gridCol w="734471">
                  <a:extLst>
                    <a:ext uri="{9D8B030D-6E8A-4147-A177-3AD203B41FA5}">
                      <a16:colId xmlns:a16="http://schemas.microsoft.com/office/drawing/2014/main" val="1777293403"/>
                    </a:ext>
                  </a:extLst>
                </a:gridCol>
                <a:gridCol w="814806">
                  <a:extLst>
                    <a:ext uri="{9D8B030D-6E8A-4147-A177-3AD203B41FA5}">
                      <a16:colId xmlns:a16="http://schemas.microsoft.com/office/drawing/2014/main" val="2524964916"/>
                    </a:ext>
                  </a:extLst>
                </a:gridCol>
                <a:gridCol w="734471">
                  <a:extLst>
                    <a:ext uri="{9D8B030D-6E8A-4147-A177-3AD203B41FA5}">
                      <a16:colId xmlns:a16="http://schemas.microsoft.com/office/drawing/2014/main" val="613448889"/>
                    </a:ext>
                  </a:extLst>
                </a:gridCol>
              </a:tblGrid>
              <a:tr h="278124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2C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3A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321614"/>
                  </a:ext>
                </a:extLst>
              </a:tr>
              <a:tr h="46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Harvest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GAF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GAF of Total Harvest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Harvest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GAF Harvest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GAF of Total Harvest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229870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02038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298012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887435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24621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01893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998315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709701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8230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41213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79478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790856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434829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8274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29752"/>
              </p:ext>
            </p:extLst>
          </p:nvPr>
        </p:nvGraphicFramePr>
        <p:xfrm>
          <a:off x="568196" y="5660396"/>
          <a:ext cx="4384804" cy="408390"/>
        </p:xfrm>
        <a:graphic>
          <a:graphicData uri="http://schemas.openxmlformats.org/drawingml/2006/table">
            <a:tbl>
              <a:tblPr/>
              <a:tblGrid>
                <a:gridCol w="3175203">
                  <a:extLst>
                    <a:ext uri="{9D8B030D-6E8A-4147-A177-3AD203B41FA5}">
                      <a16:colId xmlns:a16="http://schemas.microsoft.com/office/drawing/2014/main" val="3039854901"/>
                    </a:ext>
                  </a:extLst>
                </a:gridCol>
                <a:gridCol w="1209601">
                  <a:extLst>
                    <a:ext uri="{9D8B030D-6E8A-4147-A177-3AD203B41FA5}">
                      <a16:colId xmlns:a16="http://schemas.microsoft.com/office/drawing/2014/main" val="3070090557"/>
                    </a:ext>
                  </a:extLst>
                </a:gridCol>
              </a:tblGrid>
              <a:tr h="2178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Harvests in millions of pound and include release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mortality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28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Updated Oct 21,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6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3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76635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Charter Halibut CSP Long-Term Performance:  </a:t>
            </a:r>
            <a:br>
              <a:rPr lang="en-US" sz="2000" b="1" dirty="0"/>
            </a:br>
            <a:r>
              <a:rPr lang="en-US" sz="2000" b="1" dirty="0"/>
              <a:t>Weighted Comparison of Charter Allocation vs. Actual Harvest</a:t>
            </a:r>
            <a:r>
              <a:rPr lang="en-US" sz="2000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36505"/>
              </p:ext>
            </p:extLst>
          </p:nvPr>
        </p:nvGraphicFramePr>
        <p:xfrm>
          <a:off x="587829" y="1142996"/>
          <a:ext cx="8077200" cy="4332517"/>
        </p:xfrm>
        <a:graphic>
          <a:graphicData uri="http://schemas.openxmlformats.org/drawingml/2006/table">
            <a:tbl>
              <a:tblPr/>
              <a:tblGrid>
                <a:gridCol w="741665">
                  <a:extLst>
                    <a:ext uri="{9D8B030D-6E8A-4147-A177-3AD203B41FA5}">
                      <a16:colId xmlns:a16="http://schemas.microsoft.com/office/drawing/2014/main" val="2640203295"/>
                    </a:ext>
                  </a:extLst>
                </a:gridCol>
                <a:gridCol w="683723">
                  <a:extLst>
                    <a:ext uri="{9D8B030D-6E8A-4147-A177-3AD203B41FA5}">
                      <a16:colId xmlns:a16="http://schemas.microsoft.com/office/drawing/2014/main" val="2139498645"/>
                    </a:ext>
                  </a:extLst>
                </a:gridCol>
                <a:gridCol w="695311">
                  <a:extLst>
                    <a:ext uri="{9D8B030D-6E8A-4147-A177-3AD203B41FA5}">
                      <a16:colId xmlns:a16="http://schemas.microsoft.com/office/drawing/2014/main" val="3071930269"/>
                    </a:ext>
                  </a:extLst>
                </a:gridCol>
                <a:gridCol w="818923">
                  <a:extLst>
                    <a:ext uri="{9D8B030D-6E8A-4147-A177-3AD203B41FA5}">
                      <a16:colId xmlns:a16="http://schemas.microsoft.com/office/drawing/2014/main" val="619965950"/>
                    </a:ext>
                  </a:extLst>
                </a:gridCol>
                <a:gridCol w="834373">
                  <a:extLst>
                    <a:ext uri="{9D8B030D-6E8A-4147-A177-3AD203B41FA5}">
                      <a16:colId xmlns:a16="http://schemas.microsoft.com/office/drawing/2014/main" val="3572674102"/>
                    </a:ext>
                  </a:extLst>
                </a:gridCol>
                <a:gridCol w="498306">
                  <a:extLst>
                    <a:ext uri="{9D8B030D-6E8A-4147-A177-3AD203B41FA5}">
                      <a16:colId xmlns:a16="http://schemas.microsoft.com/office/drawing/2014/main" val="964167424"/>
                    </a:ext>
                  </a:extLst>
                </a:gridCol>
                <a:gridCol w="726215">
                  <a:extLst>
                    <a:ext uri="{9D8B030D-6E8A-4147-A177-3AD203B41FA5}">
                      <a16:colId xmlns:a16="http://schemas.microsoft.com/office/drawing/2014/main" val="2114814673"/>
                    </a:ext>
                  </a:extLst>
                </a:gridCol>
                <a:gridCol w="772569">
                  <a:extLst>
                    <a:ext uri="{9D8B030D-6E8A-4147-A177-3AD203B41FA5}">
                      <a16:colId xmlns:a16="http://schemas.microsoft.com/office/drawing/2014/main" val="1352996734"/>
                    </a:ext>
                  </a:extLst>
                </a:gridCol>
                <a:gridCol w="741665">
                  <a:extLst>
                    <a:ext uri="{9D8B030D-6E8A-4147-A177-3AD203B41FA5}">
                      <a16:colId xmlns:a16="http://schemas.microsoft.com/office/drawing/2014/main" val="839036587"/>
                    </a:ext>
                  </a:extLst>
                </a:gridCol>
                <a:gridCol w="822785">
                  <a:extLst>
                    <a:ext uri="{9D8B030D-6E8A-4147-A177-3AD203B41FA5}">
                      <a16:colId xmlns:a16="http://schemas.microsoft.com/office/drawing/2014/main" val="2359168124"/>
                    </a:ext>
                  </a:extLst>
                </a:gridCol>
                <a:gridCol w="741665">
                  <a:extLst>
                    <a:ext uri="{9D8B030D-6E8A-4147-A177-3AD203B41FA5}">
                      <a16:colId xmlns:a16="http://schemas.microsoft.com/office/drawing/2014/main" val="3729881632"/>
                    </a:ext>
                  </a:extLst>
                </a:gridCol>
              </a:tblGrid>
              <a:tr h="28792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2C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3A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720782"/>
                  </a:ext>
                </a:extLst>
              </a:tr>
              <a:tr h="479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Harvest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Harvest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830304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413124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689173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071737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12484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-11.6%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89735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146953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-38.1%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11905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401767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059289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863233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463170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382464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7872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2402"/>
              </p:ext>
            </p:extLst>
          </p:nvPr>
        </p:nvGraphicFramePr>
        <p:xfrm>
          <a:off x="461735" y="5889170"/>
          <a:ext cx="5873751" cy="293370"/>
        </p:xfrm>
        <a:graphic>
          <a:graphicData uri="http://schemas.openxmlformats.org/drawingml/2006/table">
            <a:tbl>
              <a:tblPr/>
              <a:tblGrid>
                <a:gridCol w="757904">
                  <a:extLst>
                    <a:ext uri="{9D8B030D-6E8A-4147-A177-3AD203B41FA5}">
                      <a16:colId xmlns:a16="http://schemas.microsoft.com/office/drawing/2014/main" val="1682915574"/>
                    </a:ext>
                  </a:extLst>
                </a:gridCol>
                <a:gridCol w="3090824">
                  <a:extLst>
                    <a:ext uri="{9D8B030D-6E8A-4147-A177-3AD203B41FA5}">
                      <a16:colId xmlns:a16="http://schemas.microsoft.com/office/drawing/2014/main" val="3265356770"/>
                    </a:ext>
                  </a:extLst>
                </a:gridCol>
                <a:gridCol w="509216">
                  <a:extLst>
                    <a:ext uri="{9D8B030D-6E8A-4147-A177-3AD203B41FA5}">
                      <a16:colId xmlns:a16="http://schemas.microsoft.com/office/drawing/2014/main" val="2469778225"/>
                    </a:ext>
                  </a:extLst>
                </a:gridCol>
                <a:gridCol w="734219">
                  <a:extLst>
                    <a:ext uri="{9D8B030D-6E8A-4147-A177-3AD203B41FA5}">
                      <a16:colId xmlns:a16="http://schemas.microsoft.com/office/drawing/2014/main" val="2622802849"/>
                    </a:ext>
                  </a:extLst>
                </a:gridCol>
                <a:gridCol w="781588">
                  <a:extLst>
                    <a:ext uri="{9D8B030D-6E8A-4147-A177-3AD203B41FA5}">
                      <a16:colId xmlns:a16="http://schemas.microsoft.com/office/drawing/2014/main" val="3517935013"/>
                    </a:ext>
                  </a:extLst>
                </a:gridCol>
              </a:tblGrid>
              <a:tr h="7978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Source: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ADF&amp;G,</a:t>
                      </a:r>
                      <a:r>
                        <a:rPr lang="en-US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October, 2024; harvests in millions of pounds and include release mortality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06144"/>
                  </a:ext>
                </a:extLst>
              </a:tr>
              <a:tr h="7978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98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3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14357"/>
              </p:ext>
            </p:extLst>
          </p:nvPr>
        </p:nvGraphicFramePr>
        <p:xfrm>
          <a:off x="345621" y="206828"/>
          <a:ext cx="7886700" cy="565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1194329253"/>
                    </a:ext>
                  </a:extLst>
                </a:gridCol>
              </a:tblGrid>
              <a:tr h="550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spc="-38" baseline="0" dirty="0">
                          <a:solidFill>
                            <a:srgbClr val="00899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Number of Charter Halibut Permits, Community Charter Halibut Permits, and Military Welfare Recreation Permits.</a:t>
                      </a: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53521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90171"/>
              </p:ext>
            </p:extLst>
          </p:nvPr>
        </p:nvGraphicFramePr>
        <p:xfrm>
          <a:off x="718457" y="854399"/>
          <a:ext cx="6683828" cy="5492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480">
                  <a:extLst>
                    <a:ext uri="{9D8B030D-6E8A-4147-A177-3AD203B41FA5}">
                      <a16:colId xmlns:a16="http://schemas.microsoft.com/office/drawing/2014/main" val="3283809761"/>
                    </a:ext>
                  </a:extLst>
                </a:gridCol>
                <a:gridCol w="591490">
                  <a:extLst>
                    <a:ext uri="{9D8B030D-6E8A-4147-A177-3AD203B41FA5}">
                      <a16:colId xmlns:a16="http://schemas.microsoft.com/office/drawing/2014/main" val="2364456408"/>
                    </a:ext>
                  </a:extLst>
                </a:gridCol>
                <a:gridCol w="1285074">
                  <a:extLst>
                    <a:ext uri="{9D8B030D-6E8A-4147-A177-3AD203B41FA5}">
                      <a16:colId xmlns:a16="http://schemas.microsoft.com/office/drawing/2014/main" val="557287863"/>
                    </a:ext>
                  </a:extLst>
                </a:gridCol>
                <a:gridCol w="1672370">
                  <a:extLst>
                    <a:ext uri="{9D8B030D-6E8A-4147-A177-3AD203B41FA5}">
                      <a16:colId xmlns:a16="http://schemas.microsoft.com/office/drawing/2014/main" val="121853150"/>
                    </a:ext>
                  </a:extLst>
                </a:gridCol>
                <a:gridCol w="591490">
                  <a:extLst>
                    <a:ext uri="{9D8B030D-6E8A-4147-A177-3AD203B41FA5}">
                      <a16:colId xmlns:a16="http://schemas.microsoft.com/office/drawing/2014/main" val="2062712630"/>
                    </a:ext>
                  </a:extLst>
                </a:gridCol>
                <a:gridCol w="510981">
                  <a:extLst>
                    <a:ext uri="{9D8B030D-6E8A-4147-A177-3AD203B41FA5}">
                      <a16:colId xmlns:a16="http://schemas.microsoft.com/office/drawing/2014/main" val="3232392223"/>
                    </a:ext>
                  </a:extLst>
                </a:gridCol>
                <a:gridCol w="510981">
                  <a:extLst>
                    <a:ext uri="{9D8B030D-6E8A-4147-A177-3AD203B41FA5}">
                      <a16:colId xmlns:a16="http://schemas.microsoft.com/office/drawing/2014/main" val="1280987722"/>
                    </a:ext>
                  </a:extLst>
                </a:gridCol>
                <a:gridCol w="510981">
                  <a:extLst>
                    <a:ext uri="{9D8B030D-6E8A-4147-A177-3AD203B41FA5}">
                      <a16:colId xmlns:a16="http://schemas.microsoft.com/office/drawing/2014/main" val="1866442707"/>
                    </a:ext>
                  </a:extLst>
                </a:gridCol>
                <a:gridCol w="510981">
                  <a:extLst>
                    <a:ext uri="{9D8B030D-6E8A-4147-A177-3AD203B41FA5}">
                      <a16:colId xmlns:a16="http://schemas.microsoft.com/office/drawing/2014/main" val="2119370966"/>
                    </a:ext>
                  </a:extLst>
                </a:gridCol>
              </a:tblGrid>
              <a:tr h="480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Permit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Transferability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Revoked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extLst>
                  <a:ext uri="{0D108BD9-81ED-4DB2-BD59-A6C34878D82A}">
                    <a16:rowId xmlns:a16="http://schemas.microsoft.com/office/drawing/2014/main" val="4153623495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1472559482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Non-transferable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Renewed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2535269314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renewed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31892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Non-transferable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4944551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967414379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Renewed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2844766050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renewed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119783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Transferable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6907849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2673156568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CQE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3568408405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MWR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3564094629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3777394036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Area 2C Grand Total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578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578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578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578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2148699548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1852916540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1416596320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2589603426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Renewed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177989714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renewed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781532"/>
                  </a:ext>
                </a:extLst>
              </a:tr>
              <a:tr h="242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Non-transferable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9450265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502846417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Renewed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146057556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renewed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66100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3551263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4096922771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CQE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499498119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MWR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Non-transferable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2559229258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4278042235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Area 3A Grand Total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067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488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488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488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488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4" marR="66374" marT="0" marB="0"/>
                </a:tc>
                <a:extLst>
                  <a:ext uri="{0D108BD9-81ED-4DB2-BD59-A6C34878D82A}">
                    <a16:rowId xmlns:a16="http://schemas.microsoft.com/office/drawing/2014/main" val="174150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6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theme/theme1.xml><?xml version="1.0" encoding="utf-8"?>
<a:theme xmlns:a="http://schemas.openxmlformats.org/drawingml/2006/main" name="TITLE SLIDES: Horizontal Stacked Logo">
  <a:themeElements>
    <a:clrScheme name="charcoal">
      <a:dk1>
        <a:srgbClr val="141414"/>
      </a:dk1>
      <a:lt1>
        <a:srgbClr val="FFFFFF"/>
      </a:lt1>
      <a:dk2>
        <a:srgbClr val="003087"/>
      </a:dk2>
      <a:lt2>
        <a:srgbClr val="D3F5F6"/>
      </a:lt2>
      <a:accent1>
        <a:srgbClr val="FF8300"/>
      </a:accent1>
      <a:accent2>
        <a:srgbClr val="1ECAD3"/>
      </a:accent2>
      <a:accent3>
        <a:srgbClr val="76BC20"/>
      </a:accent3>
      <a:accent4>
        <a:srgbClr val="5145B9"/>
      </a:accent4>
      <a:accent5>
        <a:srgbClr val="0085CA"/>
      </a:accent5>
      <a:accent6>
        <a:srgbClr val="D02C2F"/>
      </a:accent6>
      <a:hlink>
        <a:srgbClr val="003087"/>
      </a:hlink>
      <a:folHlink>
        <a:srgbClr val="51BFE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D924A02C-0E4F-524A-BD1F-A11271519F27}"/>
    </a:ext>
  </a:extLst>
</a:theme>
</file>

<file path=ppt/theme/theme2.xml><?xml version="1.0" encoding="utf-8"?>
<a:theme xmlns:a="http://schemas.openxmlformats.org/drawingml/2006/main" name="Content Option 1  |  End Slide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7985209B-9204-3C4F-91C6-E38E397DE8C4}"/>
    </a:ext>
  </a:extLst>
</a:theme>
</file>

<file path=ppt/theme/theme3.xml><?xml version="1.0" encoding="utf-8"?>
<a:theme xmlns:a="http://schemas.openxmlformats.org/drawingml/2006/main" name="TITLE SLIDES: Vertical Stacked Logo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D284A284-9E22-FD41-9498-B50724F7AF25}"/>
    </a:ext>
  </a:extLst>
</a:theme>
</file>

<file path=ppt/theme/theme4.xml><?xml version="1.0" encoding="utf-8"?>
<a:theme xmlns:a="http://schemas.openxmlformats.org/drawingml/2006/main" name="Content Option 2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05B43F0B-1C29-EC4C-83E8-C4A16314045F}"/>
    </a:ext>
  </a:extLst>
</a:theme>
</file>

<file path=ppt/theme/theme5.xml><?xml version="1.0" encoding="utf-8"?>
<a:theme xmlns:a="http://schemas.openxmlformats.org/drawingml/2006/main" name="Divider Slides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0EF5298B-293B-0248-8F76-804597858B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</TotalTime>
  <Words>693</Words>
  <Application>Microsoft Office PowerPoint</Application>
  <PresentationFormat>On-screen Show (4:3)</PresentationFormat>
  <Paragraphs>511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Narrow</vt:lpstr>
      <vt:lpstr>Calibri</vt:lpstr>
      <vt:lpstr>Cambria</vt:lpstr>
      <vt:lpstr>Wingdings 2</vt:lpstr>
      <vt:lpstr>TITLE SLIDES: Horizontal Stacked Logo</vt:lpstr>
      <vt:lpstr>Content Option 1  |  End Slide</vt:lpstr>
      <vt:lpstr>TITLE SLIDES: Vertical Stacked Logo</vt:lpstr>
      <vt:lpstr>Content Option 2</vt:lpstr>
      <vt:lpstr>Divider Slides</vt:lpstr>
      <vt:lpstr>Charter Halibut Harvests and Guided Angler Fish (GAF) </vt:lpstr>
      <vt:lpstr>Charter Halibut CSP Long-Term Performance:   Weighted Comparison of Charter Allocation vs. Actual Harvest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16:9</dc:title>
  <dc:creator>Microsoft Office User</dc:creator>
  <cp:lastModifiedBy>Sarah Marrinan</cp:lastModifiedBy>
  <cp:revision>133</cp:revision>
  <dcterms:created xsi:type="dcterms:W3CDTF">2021-10-25T00:20:48Z</dcterms:created>
  <dcterms:modified xsi:type="dcterms:W3CDTF">2024-10-24T21:00:11Z</dcterms:modified>
</cp:coreProperties>
</file>