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90" r:id="rId1"/>
    <p:sldMasterId id="2147484200" r:id="rId2"/>
    <p:sldMasterId id="2147484179" r:id="rId3"/>
    <p:sldMasterId id="2147484188" r:id="rId4"/>
    <p:sldMasterId id="2147484195" r:id="rId5"/>
  </p:sldMasterIdLst>
  <p:notesMasterIdLst>
    <p:notesMasterId r:id="rId11"/>
  </p:notesMasterIdLst>
  <p:sldIdLst>
    <p:sldId id="260" r:id="rId6"/>
    <p:sldId id="295" r:id="rId7"/>
    <p:sldId id="296" r:id="rId8"/>
    <p:sldId id="300" r:id="rId9"/>
    <p:sldId id="298" r:id="rId10"/>
  </p:sldIdLst>
  <p:sldSz cx="9144000" cy="6858000" type="screen4x3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3D72"/>
    <a:srgbClr val="00CC99"/>
    <a:srgbClr val="00CC66"/>
    <a:srgbClr val="007A42"/>
    <a:srgbClr val="00467F"/>
    <a:srgbClr val="003155"/>
    <a:srgbClr val="10D3DC"/>
    <a:srgbClr val="2A7DE2"/>
    <a:srgbClr val="1A428A"/>
    <a:srgbClr val="C256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6929" autoAdjust="0"/>
  </p:normalViewPr>
  <p:slideViewPr>
    <p:cSldViewPr snapToGrid="0" snapToObjects="1">
      <p:cViewPr varScale="1">
        <p:scale>
          <a:sx n="77" d="100"/>
          <a:sy n="77" d="100"/>
        </p:scale>
        <p:origin x="164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0B0F9-ACCA-8C41-B581-4C1D94E3F99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F68CC5-9B2F-654B-A985-9D9298544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91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 identity has proved to be overly complex to apply, reducing buy-in. The old brand guide did not perform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well in the 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ifficult balancing act between consistency and sameness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presentation introduces branding goals and outlines proposed changes to the brand standards guide.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66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7320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expansion factor represents the average proportion of catch after October 8</a:t>
            </a:r>
            <a:r>
              <a:rPr lang="en-US" sz="9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between 2016 and 2020.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52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2022</a:t>
            </a:r>
            <a:r>
              <a:rPr lang="en-US" baseline="0" dirty="0" smtClean="0"/>
              <a:t> ABC is 2.6% higher than 2021 ABC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2022 ABC is less than 1% higher than the 2022 ABC projected last year.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247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85801" y="6317618"/>
            <a:ext cx="6697793" cy="540383"/>
          </a:xfrm>
          <a:prstGeom prst="rect">
            <a:avLst/>
          </a:prstGeom>
          <a:ln>
            <a:noFill/>
          </a:ln>
          <a:effectLst/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>
                <a:solidFill>
                  <a:schemeClr val="accent1"/>
                </a:solidFill>
              </a:rPr>
              <a:t>U.S. Department of Commerce | National Oceanic and Atmospheric Administration | National Marine Fisheries Service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26124" y="6304130"/>
            <a:ext cx="559676" cy="553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solidFill>
                  <a:schemeClr val="tx2"/>
                </a:solidFill>
                <a:latin typeface="Arial Narrow" charset="0"/>
                <a:ea typeface="Arial Narrow" charset="0"/>
                <a:cs typeface="Arial Narrow" charset="0"/>
              </a:rPr>
              <a:t>Page </a:t>
            </a:r>
            <a:fld id="{632D3AEB-7CBE-3049-91AC-335C6B4F5BF6}" type="slidenum">
              <a:rPr lang="en-US" sz="1200" b="1" i="0" smtClean="0">
                <a:solidFill>
                  <a:schemeClr val="tx2"/>
                </a:solidFill>
                <a:latin typeface="Arial Narrow" charset="0"/>
                <a:ea typeface="Arial Narrow" charset="0"/>
                <a:cs typeface="Arial Narrow" charset="0"/>
              </a:rPr>
              <a:pPr marL="0" marR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i="0" dirty="0">
              <a:solidFill>
                <a:schemeClr val="tx2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85801" y="6317618"/>
            <a:ext cx="6697793" cy="540383"/>
          </a:xfrm>
          <a:prstGeom prst="rect">
            <a:avLst/>
          </a:prstGeom>
          <a:ln>
            <a:noFill/>
          </a:ln>
          <a:effectLst/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/>
              <a:t>U.S. Department of Commerce | National Oceanic and Atmospheric Administration | National Marine Fisheries Service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26124" y="6304130"/>
            <a:ext cx="559676" cy="553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solidFill>
                  <a:srgbClr val="10D3DC"/>
                </a:solidFill>
                <a:latin typeface="Arial Narrow" charset="0"/>
                <a:ea typeface="Arial Narrow" charset="0"/>
                <a:cs typeface="Arial Narrow" charset="0"/>
              </a:rPr>
              <a:t>Page </a:t>
            </a:r>
            <a:fld id="{632D3AEB-7CBE-3049-91AC-335C6B4F5BF6}" type="slidenum">
              <a:rPr lang="en-US" sz="1200" b="1" i="0" smtClean="0">
                <a:solidFill>
                  <a:srgbClr val="10D3DC"/>
                </a:solidFill>
                <a:latin typeface="Arial Narrow" charset="0"/>
                <a:ea typeface="Arial Narrow" charset="0"/>
                <a:cs typeface="Arial Narrow" charset="0"/>
              </a:rPr>
              <a:pPr marL="0" marR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i="0" dirty="0">
              <a:solidFill>
                <a:srgbClr val="10D3DC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567298"/>
            <a:ext cx="6858000" cy="1772793"/>
          </a:xfrm>
        </p:spPr>
        <p:txBody>
          <a:bodyPr lIns="0" tIns="0" rIns="0" bIns="0" anchor="b"/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340088"/>
            <a:ext cx="6858000" cy="1655763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36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1143000" y="6317618"/>
            <a:ext cx="6697793" cy="540383"/>
          </a:xfrm>
          <a:prstGeom prst="rect">
            <a:avLst/>
          </a:prstGeom>
          <a:ln>
            <a:noFill/>
          </a:ln>
          <a:effectLst/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>
                <a:solidFill>
                  <a:srgbClr val="003155"/>
                </a:solidFill>
              </a:rPr>
              <a:t>U.S. Department of Commerce | National Oceanic and Atmospheric Administration | National Marine Fisheries Service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322066" y="6304130"/>
            <a:ext cx="559676" cy="553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Page </a:t>
            </a:r>
            <a:fld id="{632D3AEB-7CBE-3049-91AC-335C6B4F5BF6}" type="slidenum">
              <a:rPr lang="en-US" sz="1200" b="1" i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pPr marL="0" marR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i="0" dirty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007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0701" y="2934147"/>
            <a:ext cx="6810375" cy="1772793"/>
          </a:xfrm>
        </p:spPr>
        <p:txBody>
          <a:bodyPr lIns="0" tIns="0" rIns="0" bIns="0" anchor="b"/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0701" y="4766561"/>
            <a:ext cx="6810375" cy="745717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36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1790701" y="6317618"/>
            <a:ext cx="6697793" cy="540383"/>
          </a:xfrm>
          <a:prstGeom prst="rect">
            <a:avLst/>
          </a:prstGeom>
          <a:ln>
            <a:noFill/>
          </a:ln>
          <a:effectLst/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>
                <a:solidFill>
                  <a:schemeClr val="bg2">
                    <a:lumMod val="25000"/>
                  </a:schemeClr>
                </a:solidFill>
              </a:rPr>
              <a:t>U.S. Department of Commerce | National Oceanic and Atmospheric Administration | National Marine Fisheries Service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1152647" y="6304130"/>
            <a:ext cx="559676" cy="553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Page </a:t>
            </a:r>
            <a:fld id="{632D3AEB-7CBE-3049-91AC-335C6B4F5BF6}" type="slidenum">
              <a:rPr lang="en-US" sz="1200" b="1" i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pPr marL="0" marR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i="0" dirty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284063"/>
            <a:ext cx="6984125" cy="602405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>
              <a:defRPr sz="4000" b="0" i="0">
                <a:solidFill>
                  <a:srgbClr val="13B9C2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1" y="1068331"/>
            <a:ext cx="6306207" cy="59701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85000"/>
              </a:lnSpc>
              <a:spcBef>
                <a:spcPts val="800"/>
              </a:spcBef>
              <a:buNone/>
              <a:defRPr sz="2800">
                <a:solidFill>
                  <a:schemeClr val="bg1">
                    <a:lumMod val="50000"/>
                  </a:schemeClr>
                </a:solidFill>
                <a:latin typeface="Cambria" charset="0"/>
                <a:ea typeface="Cambria" charset="0"/>
                <a:cs typeface="Cambria" charset="0"/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85801" y="6317618"/>
            <a:ext cx="6697793" cy="540383"/>
          </a:xfrm>
          <a:prstGeom prst="rect">
            <a:avLst/>
          </a:prstGeom>
          <a:ln>
            <a:noFill/>
          </a:ln>
          <a:effectLst/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>
                <a:solidFill>
                  <a:schemeClr val="bg2">
                    <a:lumMod val="25000"/>
                  </a:schemeClr>
                </a:solidFill>
              </a:rPr>
              <a:t>U.S. Department of Commerce | National Oceanic and Atmospheric Administration | National Marine Fisheries Service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26124" y="6304130"/>
            <a:ext cx="559676" cy="553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solidFill>
                  <a:srgbClr val="13B9C2"/>
                </a:solidFill>
                <a:latin typeface="Arial Narrow" charset="0"/>
                <a:ea typeface="Arial Narrow" charset="0"/>
                <a:cs typeface="Arial Narrow" charset="0"/>
              </a:rPr>
              <a:t>Page </a:t>
            </a:r>
            <a:fld id="{632D3AEB-7CBE-3049-91AC-335C6B4F5BF6}" type="slidenum">
              <a:rPr lang="en-US" sz="1200" b="1" i="0" smtClean="0">
                <a:solidFill>
                  <a:srgbClr val="13B9C2"/>
                </a:solidFill>
                <a:latin typeface="Arial Narrow" charset="0"/>
                <a:ea typeface="Arial Narrow" charset="0"/>
                <a:cs typeface="Arial Narrow" charset="0"/>
              </a:rPr>
              <a:pPr marL="0" marR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i="0" dirty="0">
              <a:solidFill>
                <a:srgbClr val="13B9C2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 txBox="1">
            <a:spLocks/>
          </p:cNvSpPr>
          <p:nvPr userDrawn="1"/>
        </p:nvSpPr>
        <p:spPr>
          <a:xfrm>
            <a:off x="685801" y="6317618"/>
            <a:ext cx="6697793" cy="540383"/>
          </a:xfrm>
          <a:prstGeom prst="rect">
            <a:avLst/>
          </a:prstGeom>
          <a:ln>
            <a:noFill/>
          </a:ln>
          <a:effectLst/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>
                <a:solidFill>
                  <a:schemeClr val="bg2">
                    <a:lumMod val="25000"/>
                  </a:schemeClr>
                </a:solidFill>
              </a:rPr>
              <a:t>U.S. Department of Commerce | National Oceanic and Atmospheric Administration | National Marine Fisheries Service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126124" y="6304130"/>
            <a:ext cx="559676" cy="553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solidFill>
                  <a:srgbClr val="13B9C2"/>
                </a:solidFill>
                <a:latin typeface="Arial Narrow" charset="0"/>
                <a:ea typeface="Arial Narrow" charset="0"/>
                <a:cs typeface="Arial Narrow" charset="0"/>
              </a:rPr>
              <a:t>Page </a:t>
            </a:r>
            <a:fld id="{632D3AEB-7CBE-3049-91AC-335C6B4F5BF6}" type="slidenum">
              <a:rPr lang="en-US" sz="1200" b="1" i="0" smtClean="0">
                <a:solidFill>
                  <a:srgbClr val="13B9C2"/>
                </a:solidFill>
                <a:latin typeface="Arial Narrow" charset="0"/>
                <a:ea typeface="Arial Narrow" charset="0"/>
                <a:cs typeface="Arial Narrow" charset="0"/>
              </a:rPr>
              <a:pPr marL="0" marR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i="0" dirty="0">
              <a:solidFill>
                <a:srgbClr val="13B9C2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6391373"/>
            <a:ext cx="9144000" cy="466627"/>
          </a:xfrm>
          <a:prstGeom prst="rect">
            <a:avLst/>
          </a:prstGeom>
          <a:solidFill>
            <a:schemeClr val="bg2">
              <a:lumMod val="90000"/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 userDrawn="1"/>
        </p:nvSpPr>
        <p:spPr>
          <a:xfrm rot="10800000" flipH="1" flipV="1">
            <a:off x="6879771" y="-1"/>
            <a:ext cx="2264229" cy="6311721"/>
          </a:xfrm>
          <a:custGeom>
            <a:avLst/>
            <a:gdLst>
              <a:gd name="connsiteX0" fmla="*/ 999997 w 1016530"/>
              <a:gd name="connsiteY0" fmla="*/ 5463677 h 5463677"/>
              <a:gd name="connsiteX1" fmla="*/ 0 w 1016530"/>
              <a:gd name="connsiteY1" fmla="*/ 5463677 h 5463677"/>
              <a:gd name="connsiteX2" fmla="*/ 16577 w 1016530"/>
              <a:gd name="connsiteY2" fmla="*/ 0 h 5463677"/>
              <a:gd name="connsiteX3" fmla="*/ 1016530 w 1016530"/>
              <a:gd name="connsiteY3" fmla="*/ 14211 h 5463677"/>
              <a:gd name="connsiteX4" fmla="*/ 999997 w 1016530"/>
              <a:gd name="connsiteY4" fmla="*/ 5463677 h 5463677"/>
              <a:gd name="connsiteX0" fmla="*/ 999997 w 1042361"/>
              <a:gd name="connsiteY0" fmla="*/ 5463677 h 5463677"/>
              <a:gd name="connsiteX1" fmla="*/ 0 w 1042361"/>
              <a:gd name="connsiteY1" fmla="*/ 5463677 h 5463677"/>
              <a:gd name="connsiteX2" fmla="*/ 16577 w 1042361"/>
              <a:gd name="connsiteY2" fmla="*/ 0 h 5463677"/>
              <a:gd name="connsiteX3" fmla="*/ 1042361 w 1042361"/>
              <a:gd name="connsiteY3" fmla="*/ 4620 h 5463677"/>
              <a:gd name="connsiteX4" fmla="*/ 999997 w 1042361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670959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670959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980930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54085 h 5463677"/>
              <a:gd name="connsiteX2" fmla="*/ 980930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743" h="5463677">
                <a:moveTo>
                  <a:pt x="1654379" y="5463677"/>
                </a:moveTo>
                <a:lnTo>
                  <a:pt x="0" y="5454085"/>
                </a:lnTo>
                <a:lnTo>
                  <a:pt x="980930" y="0"/>
                </a:lnTo>
                <a:lnTo>
                  <a:pt x="1696743" y="4620"/>
                </a:lnTo>
                <a:lnTo>
                  <a:pt x="1654379" y="5463677"/>
                </a:lnTo>
                <a:close/>
              </a:path>
            </a:pathLst>
          </a:custGeom>
          <a:gradFill flip="none" rotWithShape="1">
            <a:gsLst>
              <a:gs pos="100000">
                <a:srgbClr val="07477D">
                  <a:alpha val="34000"/>
                </a:srgbClr>
              </a:gs>
              <a:gs pos="42000">
                <a:srgbClr val="07477D">
                  <a:alpha val="0"/>
                </a:srgbClr>
              </a:gs>
            </a:gsLst>
            <a:lin ang="720000" scaled="0"/>
            <a:tileRect/>
          </a:gradFill>
          <a:ln w="1397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6" name="Freeform 5"/>
          <p:cNvSpPr/>
          <p:nvPr userDrawn="1"/>
        </p:nvSpPr>
        <p:spPr>
          <a:xfrm>
            <a:off x="6947911" y="8211"/>
            <a:ext cx="2196089" cy="6849789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210" y="6026476"/>
            <a:ext cx="1598924" cy="7283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6262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3" r:id="rId1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 spc="-51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75" indent="-182875" algn="l" defTabSz="914377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1" baseline="0">
          <a:solidFill>
            <a:schemeClr val="tx1"/>
          </a:solidFill>
          <a:latin typeface="+mn-lt"/>
          <a:ea typeface="+mn-ea"/>
          <a:cs typeface="+mn-cs"/>
        </a:defRPr>
      </a:lvl1pPr>
      <a:lvl2pPr marL="457189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02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15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28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599960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899953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199945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499938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6391373"/>
            <a:ext cx="9144000" cy="46662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 userDrawn="1"/>
        </p:nvSpPr>
        <p:spPr>
          <a:xfrm rot="10800000" flipH="1" flipV="1">
            <a:off x="6879771" y="-1"/>
            <a:ext cx="2264229" cy="6311721"/>
          </a:xfrm>
          <a:custGeom>
            <a:avLst/>
            <a:gdLst>
              <a:gd name="connsiteX0" fmla="*/ 999997 w 1016530"/>
              <a:gd name="connsiteY0" fmla="*/ 5463677 h 5463677"/>
              <a:gd name="connsiteX1" fmla="*/ 0 w 1016530"/>
              <a:gd name="connsiteY1" fmla="*/ 5463677 h 5463677"/>
              <a:gd name="connsiteX2" fmla="*/ 16577 w 1016530"/>
              <a:gd name="connsiteY2" fmla="*/ 0 h 5463677"/>
              <a:gd name="connsiteX3" fmla="*/ 1016530 w 1016530"/>
              <a:gd name="connsiteY3" fmla="*/ 14211 h 5463677"/>
              <a:gd name="connsiteX4" fmla="*/ 999997 w 1016530"/>
              <a:gd name="connsiteY4" fmla="*/ 5463677 h 5463677"/>
              <a:gd name="connsiteX0" fmla="*/ 999997 w 1042361"/>
              <a:gd name="connsiteY0" fmla="*/ 5463677 h 5463677"/>
              <a:gd name="connsiteX1" fmla="*/ 0 w 1042361"/>
              <a:gd name="connsiteY1" fmla="*/ 5463677 h 5463677"/>
              <a:gd name="connsiteX2" fmla="*/ 16577 w 1042361"/>
              <a:gd name="connsiteY2" fmla="*/ 0 h 5463677"/>
              <a:gd name="connsiteX3" fmla="*/ 1042361 w 1042361"/>
              <a:gd name="connsiteY3" fmla="*/ 4620 h 5463677"/>
              <a:gd name="connsiteX4" fmla="*/ 999997 w 1042361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670959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670959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980930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54085 h 5463677"/>
              <a:gd name="connsiteX2" fmla="*/ 980930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743" h="5463677">
                <a:moveTo>
                  <a:pt x="1654379" y="5463677"/>
                </a:moveTo>
                <a:lnTo>
                  <a:pt x="0" y="5454085"/>
                </a:lnTo>
                <a:lnTo>
                  <a:pt x="980930" y="0"/>
                </a:lnTo>
                <a:lnTo>
                  <a:pt x="1696743" y="4620"/>
                </a:lnTo>
                <a:lnTo>
                  <a:pt x="1654379" y="5463677"/>
                </a:lnTo>
                <a:close/>
              </a:path>
            </a:pathLst>
          </a:custGeom>
          <a:gradFill flip="none" rotWithShape="1">
            <a:gsLst>
              <a:gs pos="100000">
                <a:srgbClr val="07477D">
                  <a:alpha val="34000"/>
                </a:srgbClr>
              </a:gs>
              <a:gs pos="42000">
                <a:srgbClr val="07477D">
                  <a:alpha val="0"/>
                </a:srgbClr>
              </a:gs>
            </a:gsLst>
            <a:lin ang="720000" scaled="0"/>
            <a:tileRect/>
          </a:gradFill>
          <a:ln w="1397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6" name="Freeform 5"/>
          <p:cNvSpPr/>
          <p:nvPr userDrawn="1"/>
        </p:nvSpPr>
        <p:spPr>
          <a:xfrm>
            <a:off x="6947911" y="8211"/>
            <a:ext cx="2196089" cy="6849789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210" y="6026476"/>
            <a:ext cx="1598924" cy="7283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6946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 spc="-51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75" indent="-182875" algn="l" defTabSz="914377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1" baseline="0">
          <a:solidFill>
            <a:schemeClr val="tx1"/>
          </a:solidFill>
          <a:latin typeface="+mn-lt"/>
          <a:ea typeface="+mn-ea"/>
          <a:cs typeface="+mn-cs"/>
        </a:defRPr>
      </a:lvl1pPr>
      <a:lvl2pPr marL="457189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02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15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28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599960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899953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199945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499938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78155"/>
          </a:xfrm>
          <a:prstGeom prst="rect">
            <a:avLst/>
          </a:prstGeom>
          <a:solidFill>
            <a:srgbClr val="13B9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57943" y="2712116"/>
            <a:ext cx="7552884" cy="2062103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7943" y="4805753"/>
            <a:ext cx="7552885" cy="942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 flipH="1">
            <a:off x="3069848" y="-2657430"/>
            <a:ext cx="3511074" cy="8805478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 userDrawn="1"/>
        </p:nvSpPr>
        <p:spPr>
          <a:xfrm rot="10800000">
            <a:off x="0" y="0"/>
            <a:ext cx="2196089" cy="6849789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rgbClr val="0046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374" y="358150"/>
            <a:ext cx="2302812" cy="10490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4401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0" r:id="rId1"/>
  </p:sldLayoutIdLst>
  <p:txStyles>
    <p:titleStyle>
      <a:lvl1pPr algn="l" defTabSz="914377" rtl="0" eaLnBrk="1" latinLnBrk="0" hangingPunct="1">
        <a:lnSpc>
          <a:spcPct val="80000"/>
        </a:lnSpc>
        <a:spcBef>
          <a:spcPct val="0"/>
        </a:spcBef>
        <a:buNone/>
        <a:defRPr sz="8000" kern="1200">
          <a:solidFill>
            <a:schemeClr val="tx2"/>
          </a:solidFill>
          <a:latin typeface="Cambria" charset="0"/>
          <a:ea typeface="Cambria" charset="0"/>
          <a:cs typeface="Cambria" charset="0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/>
        <a:buNone/>
        <a:defRPr sz="3600" b="0" i="0" kern="1200">
          <a:solidFill>
            <a:schemeClr val="accent1">
              <a:lumMod val="20000"/>
              <a:lumOff val="80000"/>
            </a:schemeClr>
          </a:solidFill>
          <a:latin typeface="Cambria" charset="0"/>
          <a:ea typeface="Cambria" charset="0"/>
          <a:cs typeface="Cambria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3B9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 userDrawn="1"/>
        </p:nvSpPr>
        <p:spPr>
          <a:xfrm rot="5400000">
            <a:off x="-1648925" y="1639401"/>
            <a:ext cx="6874118" cy="3595317"/>
          </a:xfrm>
          <a:custGeom>
            <a:avLst/>
            <a:gdLst>
              <a:gd name="connsiteX0" fmla="*/ 0 w 6874118"/>
              <a:gd name="connsiteY0" fmla="*/ 3595317 h 3595317"/>
              <a:gd name="connsiteX1" fmla="*/ 0 w 6874118"/>
              <a:gd name="connsiteY1" fmla="*/ 0 h 3595317"/>
              <a:gd name="connsiteX2" fmla="*/ 154322 w 6874118"/>
              <a:gd name="connsiteY2" fmla="*/ 277930 h 3595317"/>
              <a:gd name="connsiteX3" fmla="*/ 6865139 w 6874118"/>
              <a:gd name="connsiteY3" fmla="*/ 3031327 h 3595317"/>
              <a:gd name="connsiteX4" fmla="*/ 6871273 w 6874118"/>
              <a:gd name="connsiteY4" fmla="*/ 3032428 h 3595317"/>
              <a:gd name="connsiteX5" fmla="*/ 6874118 w 6874118"/>
              <a:gd name="connsiteY5" fmla="*/ 3595317 h 3595317"/>
              <a:gd name="connsiteX6" fmla="*/ 0 w 6874118"/>
              <a:gd name="connsiteY6" fmla="*/ 3595317 h 3595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4118" h="3595317">
                <a:moveTo>
                  <a:pt x="0" y="3595317"/>
                </a:moveTo>
                <a:lnTo>
                  <a:pt x="0" y="0"/>
                </a:lnTo>
                <a:lnTo>
                  <a:pt x="154322" y="277930"/>
                </a:lnTo>
                <a:cubicBezTo>
                  <a:pt x="1004639" y="1420076"/>
                  <a:pt x="3469635" y="2400559"/>
                  <a:pt x="6865139" y="3031327"/>
                </a:cubicBezTo>
                <a:lnTo>
                  <a:pt x="6871273" y="3032428"/>
                </a:lnTo>
                <a:lnTo>
                  <a:pt x="6874118" y="3595317"/>
                </a:lnTo>
                <a:lnTo>
                  <a:pt x="0" y="35953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1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49164" y="2332513"/>
            <a:ext cx="6903326" cy="1865126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9164" y="4337339"/>
            <a:ext cx="6903326" cy="942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Freeform 12"/>
          <p:cNvSpPr/>
          <p:nvPr userDrawn="1"/>
        </p:nvSpPr>
        <p:spPr>
          <a:xfrm>
            <a:off x="-9524" y="2"/>
            <a:ext cx="4895849" cy="2039519"/>
          </a:xfrm>
          <a:custGeom>
            <a:avLst/>
            <a:gdLst>
              <a:gd name="connsiteX0" fmla="*/ 0 w 6504497"/>
              <a:gd name="connsiteY0" fmla="*/ 0 h 2032239"/>
              <a:gd name="connsiteX1" fmla="*/ 6504497 w 6504497"/>
              <a:gd name="connsiteY1" fmla="*/ 0 h 2032239"/>
              <a:gd name="connsiteX2" fmla="*/ 6504497 w 6504497"/>
              <a:gd name="connsiteY2" fmla="*/ 6484 h 2032239"/>
              <a:gd name="connsiteX3" fmla="*/ 6476264 w 6504497"/>
              <a:gd name="connsiteY3" fmla="*/ 8249 h 2032239"/>
              <a:gd name="connsiteX4" fmla="*/ 86067 w 6504497"/>
              <a:gd name="connsiteY4" fmla="*/ 1877235 h 2032239"/>
              <a:gd name="connsiteX5" fmla="*/ 0 w 6504497"/>
              <a:gd name="connsiteY5" fmla="*/ 2032239 h 2032239"/>
              <a:gd name="connsiteX6" fmla="*/ 0 w 6504497"/>
              <a:gd name="connsiteY6" fmla="*/ 0 h 2032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04497" h="2032239">
                <a:moveTo>
                  <a:pt x="0" y="0"/>
                </a:moveTo>
                <a:lnTo>
                  <a:pt x="6504497" y="0"/>
                </a:lnTo>
                <a:lnTo>
                  <a:pt x="6504497" y="6484"/>
                </a:lnTo>
                <a:lnTo>
                  <a:pt x="6476264" y="8249"/>
                </a:lnTo>
                <a:cubicBezTo>
                  <a:pt x="3256485" y="247737"/>
                  <a:pt x="760527" y="971301"/>
                  <a:pt x="86067" y="1877235"/>
                </a:cubicBezTo>
                <a:lnTo>
                  <a:pt x="0" y="2032239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4" y="569666"/>
            <a:ext cx="1193420" cy="17022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4838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</p:sldLayoutIdLst>
  <p:txStyles>
    <p:titleStyle>
      <a:lvl1pPr algn="l" defTabSz="914377" rtl="0" eaLnBrk="1" latinLnBrk="0" hangingPunct="1">
        <a:lnSpc>
          <a:spcPct val="80000"/>
        </a:lnSpc>
        <a:spcBef>
          <a:spcPct val="0"/>
        </a:spcBef>
        <a:buNone/>
        <a:defRPr sz="7200" kern="1200">
          <a:solidFill>
            <a:schemeClr val="tx2"/>
          </a:solidFill>
          <a:latin typeface="Cambria" charset="0"/>
          <a:ea typeface="Cambria" charset="0"/>
          <a:cs typeface="Cambria" charset="0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/>
        <a:buNone/>
        <a:defRPr sz="3600" b="0" i="0" kern="1200">
          <a:solidFill>
            <a:schemeClr val="accent1">
              <a:lumMod val="20000"/>
              <a:lumOff val="80000"/>
            </a:schemeClr>
          </a:solidFill>
          <a:latin typeface="Cambria" charset="0"/>
          <a:ea typeface="Cambria" charset="0"/>
          <a:cs typeface="Cambria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24"/>
          <p:cNvSpPr/>
          <p:nvPr userDrawn="1"/>
        </p:nvSpPr>
        <p:spPr>
          <a:xfrm rot="10800000" flipH="1" flipV="1">
            <a:off x="6505303" y="0"/>
            <a:ext cx="2638697" cy="6870701"/>
          </a:xfrm>
          <a:custGeom>
            <a:avLst/>
            <a:gdLst>
              <a:gd name="connsiteX0" fmla="*/ 999997 w 1016530"/>
              <a:gd name="connsiteY0" fmla="*/ 5463677 h 5463677"/>
              <a:gd name="connsiteX1" fmla="*/ 0 w 1016530"/>
              <a:gd name="connsiteY1" fmla="*/ 5463677 h 5463677"/>
              <a:gd name="connsiteX2" fmla="*/ 16577 w 1016530"/>
              <a:gd name="connsiteY2" fmla="*/ 0 h 5463677"/>
              <a:gd name="connsiteX3" fmla="*/ 1016530 w 1016530"/>
              <a:gd name="connsiteY3" fmla="*/ 14211 h 5463677"/>
              <a:gd name="connsiteX4" fmla="*/ 999997 w 1016530"/>
              <a:gd name="connsiteY4" fmla="*/ 5463677 h 5463677"/>
              <a:gd name="connsiteX0" fmla="*/ 999997 w 1042361"/>
              <a:gd name="connsiteY0" fmla="*/ 5463677 h 5463677"/>
              <a:gd name="connsiteX1" fmla="*/ 0 w 1042361"/>
              <a:gd name="connsiteY1" fmla="*/ 5463677 h 5463677"/>
              <a:gd name="connsiteX2" fmla="*/ 16577 w 1042361"/>
              <a:gd name="connsiteY2" fmla="*/ 0 h 5463677"/>
              <a:gd name="connsiteX3" fmla="*/ 1042361 w 1042361"/>
              <a:gd name="connsiteY3" fmla="*/ 4620 h 5463677"/>
              <a:gd name="connsiteX4" fmla="*/ 999997 w 1042361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670959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670959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980930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54085 h 5463677"/>
              <a:gd name="connsiteX2" fmla="*/ 980930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743" h="5463677">
                <a:moveTo>
                  <a:pt x="1654379" y="5463677"/>
                </a:moveTo>
                <a:lnTo>
                  <a:pt x="0" y="5454085"/>
                </a:lnTo>
                <a:lnTo>
                  <a:pt x="980930" y="0"/>
                </a:lnTo>
                <a:lnTo>
                  <a:pt x="1696743" y="4620"/>
                </a:lnTo>
                <a:lnTo>
                  <a:pt x="1654379" y="5463677"/>
                </a:lnTo>
                <a:close/>
              </a:path>
            </a:pathLst>
          </a:custGeom>
          <a:gradFill flip="none" rotWithShape="1">
            <a:gsLst>
              <a:gs pos="100000">
                <a:srgbClr val="07477D">
                  <a:alpha val="34000"/>
                </a:srgbClr>
              </a:gs>
              <a:gs pos="42000">
                <a:srgbClr val="07477D">
                  <a:alpha val="0"/>
                </a:srgbClr>
              </a:gs>
            </a:gsLst>
            <a:lin ang="960000" scaled="0"/>
            <a:tileRect/>
          </a:gradFill>
          <a:ln w="1397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5" name="Freeform 4"/>
          <p:cNvSpPr/>
          <p:nvPr userDrawn="1"/>
        </p:nvSpPr>
        <p:spPr>
          <a:xfrm>
            <a:off x="6947911" y="8211"/>
            <a:ext cx="2196089" cy="6849789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210" y="6026476"/>
            <a:ext cx="1598924" cy="72839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Freeform 7"/>
          <p:cNvSpPr/>
          <p:nvPr userDrawn="1"/>
        </p:nvSpPr>
        <p:spPr>
          <a:xfrm rot="10800000">
            <a:off x="0" y="8211"/>
            <a:ext cx="2196089" cy="6849789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30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8" r:id="rId1"/>
    <p:sldLayoutId id="2147484199" r:id="rId2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 spc="-51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75" indent="-182875" algn="l" defTabSz="914377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1" baseline="0">
          <a:solidFill>
            <a:schemeClr val="tx1"/>
          </a:solidFill>
          <a:latin typeface="+mn-lt"/>
          <a:ea typeface="+mn-ea"/>
          <a:cs typeface="+mn-cs"/>
        </a:defRPr>
      </a:lvl1pPr>
      <a:lvl2pPr marL="457189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02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15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28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599960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899953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199945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499938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mbria" panose="02040503050406030204" pitchFamily="18" charset="0"/>
              </a:rPr>
              <a:t>BSAI Kamchatka flounder</a:t>
            </a:r>
            <a:endParaRPr lang="en-US" sz="4800" dirty="0">
              <a:solidFill>
                <a:schemeClr val="accent1">
                  <a:lumMod val="20000"/>
                  <a:lumOff val="8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103D72"/>
                </a:solidFill>
              </a:rPr>
              <a:t>Meaghan D. Bryan, </a:t>
            </a:r>
            <a:r>
              <a:rPr lang="en-US" sz="2400" dirty="0" err="1">
                <a:solidFill>
                  <a:srgbClr val="103D72"/>
                </a:solidFill>
              </a:rPr>
              <a:t>Kalei</a:t>
            </a:r>
            <a:r>
              <a:rPr lang="en-US" sz="2400" dirty="0">
                <a:solidFill>
                  <a:srgbClr val="103D72"/>
                </a:solidFill>
              </a:rPr>
              <a:t> </a:t>
            </a:r>
            <a:r>
              <a:rPr lang="en-US" sz="2400" dirty="0" err="1">
                <a:solidFill>
                  <a:srgbClr val="103D72"/>
                </a:solidFill>
              </a:rPr>
              <a:t>Shotwell</a:t>
            </a:r>
            <a:r>
              <a:rPr lang="en-US" sz="2400" dirty="0">
                <a:solidFill>
                  <a:srgbClr val="103D72"/>
                </a:solidFill>
              </a:rPr>
              <a:t>, </a:t>
            </a:r>
            <a:r>
              <a:rPr lang="en-US" sz="2400" dirty="0" err="1">
                <a:solidFill>
                  <a:srgbClr val="103D72"/>
                </a:solidFill>
              </a:rPr>
              <a:t>Stephani</a:t>
            </a:r>
            <a:r>
              <a:rPr lang="en-US" sz="2400" dirty="0">
                <a:solidFill>
                  <a:srgbClr val="103D72"/>
                </a:solidFill>
              </a:rPr>
              <a:t> </a:t>
            </a:r>
            <a:r>
              <a:rPr lang="en-US" sz="2400" dirty="0" err="1">
                <a:solidFill>
                  <a:srgbClr val="103D72"/>
                </a:solidFill>
              </a:rPr>
              <a:t>Zador</a:t>
            </a:r>
            <a:r>
              <a:rPr lang="en-US" sz="2400" dirty="0">
                <a:solidFill>
                  <a:srgbClr val="103D72"/>
                </a:solidFill>
              </a:rPr>
              <a:t>, James </a:t>
            </a:r>
            <a:r>
              <a:rPr lang="en-US" sz="2400" dirty="0" err="1">
                <a:solidFill>
                  <a:srgbClr val="103D72"/>
                </a:solidFill>
              </a:rPr>
              <a:t>Ianelli</a:t>
            </a:r>
            <a:endParaRPr lang="en-US" sz="2400" dirty="0">
              <a:solidFill>
                <a:srgbClr val="103D72"/>
              </a:solidFill>
            </a:endParaRPr>
          </a:p>
          <a:p>
            <a:r>
              <a:rPr lang="en-US" sz="2400" dirty="0" smtClean="0">
                <a:solidFill>
                  <a:srgbClr val="103D72"/>
                </a:solidFill>
              </a:rPr>
              <a:t>Alaska Fisheries Science Center</a:t>
            </a:r>
          </a:p>
          <a:p>
            <a:r>
              <a:rPr lang="en-US" sz="2400" dirty="0" smtClean="0">
                <a:solidFill>
                  <a:srgbClr val="103D72"/>
                </a:solidFill>
              </a:rPr>
              <a:t>November 18, 2021</a:t>
            </a:r>
            <a:endParaRPr lang="en-US" sz="2400" dirty="0">
              <a:solidFill>
                <a:srgbClr val="103D7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99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8" name="Picture 4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008" y="1068419"/>
            <a:ext cx="6702552" cy="521208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71151" y="5937422"/>
            <a:ext cx="518984" cy="308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20175" y="1153680"/>
            <a:ext cx="521057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5496" y="4111588"/>
            <a:ext cx="47573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8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5496" y="5595593"/>
            <a:ext cx="47573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8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5496" y="2619257"/>
            <a:ext cx="47573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8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6200000">
            <a:off x="-73395" y="3474404"/>
            <a:ext cx="2100648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Catch (1000s t)</a:t>
            </a:r>
            <a:endParaRPr lang="en-US" sz="20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80177" y="6025636"/>
            <a:ext cx="6976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1990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68267" y="6025636"/>
            <a:ext cx="6976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39196" y="6025636"/>
            <a:ext cx="6976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2010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95215" y="6025636"/>
            <a:ext cx="6976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2000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77334" y="6301733"/>
            <a:ext cx="512805" cy="31020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516520" y="6312215"/>
            <a:ext cx="5885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endParaRPr lang="en-US" sz="20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475010" y="5609614"/>
            <a:ext cx="65462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0.00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475010" y="4110303"/>
            <a:ext cx="65462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0.05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475010" y="2607401"/>
            <a:ext cx="65462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0.10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475010" y="1139080"/>
            <a:ext cx="65462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0.15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 rot="5400000">
            <a:off x="7404748" y="3418942"/>
            <a:ext cx="525552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 rot="5400000">
            <a:off x="7234137" y="3336035"/>
            <a:ext cx="18658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Exploitation</a:t>
            </a:r>
            <a:endParaRPr lang="en-US" sz="20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1778349" y="1129808"/>
            <a:ext cx="1977081" cy="369332"/>
            <a:chOff x="5097162" y="846441"/>
            <a:chExt cx="1977081" cy="369332"/>
          </a:xfrm>
        </p:grpSpPr>
        <p:sp>
          <p:nvSpPr>
            <p:cNvPr id="32" name="Rectangle 31"/>
            <p:cNvSpPr/>
            <p:nvPr/>
          </p:nvSpPr>
          <p:spPr>
            <a:xfrm>
              <a:off x="5097162" y="972412"/>
              <a:ext cx="581314" cy="11739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782962" y="846441"/>
              <a:ext cx="12912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Catch</a:t>
              </a:r>
              <a:endParaRPr lang="en-US" sz="18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37" name="Straight Connector 36"/>
          <p:cNvCxnSpPr/>
          <p:nvPr/>
        </p:nvCxnSpPr>
        <p:spPr>
          <a:xfrm flipV="1">
            <a:off x="1792770" y="2345909"/>
            <a:ext cx="581314" cy="6179"/>
          </a:xfrm>
          <a:prstGeom prst="line">
            <a:avLst/>
          </a:prstGeom>
          <a:ln w="41275">
            <a:solidFill>
              <a:srgbClr val="00CC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497368" y="2164332"/>
            <a:ext cx="1291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1782471" y="1997862"/>
            <a:ext cx="581314" cy="6179"/>
          </a:xfrm>
          <a:prstGeom prst="line">
            <a:avLst/>
          </a:prstGeom>
          <a:ln w="412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497368" y="1816285"/>
            <a:ext cx="1291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1778349" y="1449713"/>
            <a:ext cx="2200931" cy="369332"/>
            <a:chOff x="5097162" y="1153990"/>
            <a:chExt cx="2200931" cy="369332"/>
          </a:xfrm>
        </p:grpSpPr>
        <p:cxnSp>
          <p:nvCxnSpPr>
            <p:cNvPr id="35" name="Straight Connector 34"/>
            <p:cNvCxnSpPr/>
            <p:nvPr/>
          </p:nvCxnSpPr>
          <p:spPr>
            <a:xfrm flipV="1">
              <a:off x="5097162" y="1335567"/>
              <a:ext cx="581314" cy="6179"/>
            </a:xfrm>
            <a:prstGeom prst="line">
              <a:avLst/>
            </a:prstGeom>
            <a:ln w="41275">
              <a:solidFill>
                <a:srgbClr val="00467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5816181" y="1153990"/>
              <a:ext cx="14819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Exploitation</a:t>
              </a:r>
              <a:endParaRPr lang="en-US" sz="18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8421" y="185980"/>
            <a:ext cx="7702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BSAI Greenland turbot catch and exploitation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176984" y="3177153"/>
            <a:ext cx="213151" cy="7914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331776" y="6025636"/>
            <a:ext cx="35836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46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7" y="8291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71151" y="5937422"/>
            <a:ext cx="518984" cy="308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225999" y="5776785"/>
            <a:ext cx="512805" cy="31020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 rot="5400000">
            <a:off x="7453413" y="3095473"/>
            <a:ext cx="525552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5111583" y="1825363"/>
            <a:ext cx="1995879" cy="369332"/>
            <a:chOff x="5111583" y="1825363"/>
            <a:chExt cx="1995879" cy="369332"/>
          </a:xfrm>
        </p:grpSpPr>
        <p:cxnSp>
          <p:nvCxnSpPr>
            <p:cNvPr id="37" name="Straight Connector 36"/>
            <p:cNvCxnSpPr/>
            <p:nvPr/>
          </p:nvCxnSpPr>
          <p:spPr>
            <a:xfrm flipV="1">
              <a:off x="5111583" y="2006940"/>
              <a:ext cx="581314" cy="6179"/>
            </a:xfrm>
            <a:prstGeom prst="line">
              <a:avLst/>
            </a:prstGeom>
            <a:ln w="41275">
              <a:solidFill>
                <a:srgbClr val="00CC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5816181" y="1825363"/>
              <a:ext cx="12912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TAC</a:t>
              </a:r>
              <a:endParaRPr lang="en-US" sz="18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101284" y="1477316"/>
            <a:ext cx="2006178" cy="369332"/>
            <a:chOff x="5101284" y="1421714"/>
            <a:chExt cx="2006178" cy="369332"/>
          </a:xfrm>
        </p:grpSpPr>
        <p:cxnSp>
          <p:nvCxnSpPr>
            <p:cNvPr id="36" name="Straight Connector 35"/>
            <p:cNvCxnSpPr/>
            <p:nvPr/>
          </p:nvCxnSpPr>
          <p:spPr>
            <a:xfrm flipV="1">
              <a:off x="5101284" y="1603291"/>
              <a:ext cx="581314" cy="6179"/>
            </a:xfrm>
            <a:prstGeom prst="line">
              <a:avLst/>
            </a:prstGeom>
            <a:ln w="412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5816181" y="1421714"/>
              <a:ext cx="12912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ABC</a:t>
              </a:r>
              <a:endParaRPr lang="en-US" sz="18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1204783" y="2730843"/>
            <a:ext cx="247039" cy="5146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7626456" y="2730843"/>
            <a:ext cx="837922" cy="8282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709943" y="6243549"/>
            <a:ext cx="512261" cy="2601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7006281" y="4926678"/>
            <a:ext cx="234778" cy="302741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836659" y="4527933"/>
            <a:ext cx="7838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-33%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28421" y="185980"/>
            <a:ext cx="7702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Survey biomass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285281" y="6086993"/>
            <a:ext cx="453523" cy="2001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" name="Group 73"/>
          <p:cNvGrpSpPr/>
          <p:nvPr/>
        </p:nvGrpSpPr>
        <p:grpSpPr>
          <a:xfrm>
            <a:off x="739320" y="994501"/>
            <a:ext cx="8063718" cy="5808295"/>
            <a:chOff x="739320" y="800776"/>
            <a:chExt cx="8063718" cy="5808295"/>
          </a:xfrm>
        </p:grpSpPr>
        <p:grpSp>
          <p:nvGrpSpPr>
            <p:cNvPr id="59" name="Group 58"/>
            <p:cNvGrpSpPr/>
            <p:nvPr/>
          </p:nvGrpSpPr>
          <p:grpSpPr>
            <a:xfrm>
              <a:off x="739320" y="800776"/>
              <a:ext cx="7665361" cy="5808295"/>
              <a:chOff x="739320" y="800776"/>
              <a:chExt cx="7665361" cy="5808295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1562298" y="6208961"/>
                <a:ext cx="588592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Year</a:t>
                </a:r>
                <a:endParaRPr lang="en-US" sz="20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57" name="Group 56"/>
              <p:cNvGrpSpPr/>
              <p:nvPr/>
            </p:nvGrpSpPr>
            <p:grpSpPr>
              <a:xfrm>
                <a:off x="739320" y="800776"/>
                <a:ext cx="7665361" cy="5486400"/>
                <a:chOff x="1264576" y="800776"/>
                <a:chExt cx="7665361" cy="5486400"/>
              </a:xfrm>
            </p:grpSpPr>
            <p:pic>
              <p:nvPicPr>
                <p:cNvPr id="54" name="Picture 53"/>
                <p:cNvPicPr/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14737" y="800776"/>
                  <a:ext cx="7315200" cy="5486400"/>
                </a:xfrm>
                <a:prstGeom prst="rect">
                  <a:avLst/>
                </a:prstGeom>
              </p:spPr>
            </p:pic>
            <p:sp>
              <p:nvSpPr>
                <p:cNvPr id="4" name="TextBox 3"/>
                <p:cNvSpPr txBox="1"/>
                <p:nvPr/>
              </p:nvSpPr>
              <p:spPr>
                <a:xfrm>
                  <a:off x="1562623" y="1931656"/>
                  <a:ext cx="506806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sz="1800" dirty="0" smtClean="0">
                      <a:solidFill>
                        <a:schemeClr val="bg2">
                          <a:lumMod val="10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75</a:t>
                  </a:r>
                  <a:endParaRPr lang="en-US" sz="18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" name="TextBox 4"/>
                <p:cNvSpPr txBox="1"/>
                <p:nvPr/>
              </p:nvSpPr>
              <p:spPr>
                <a:xfrm>
                  <a:off x="1562623" y="3274950"/>
                  <a:ext cx="506806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sz="1800" dirty="0">
                      <a:solidFill>
                        <a:schemeClr val="bg2">
                          <a:lumMod val="10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5</a:t>
                  </a:r>
                  <a:r>
                    <a:rPr lang="en-US" sz="1800" dirty="0" smtClean="0">
                      <a:solidFill>
                        <a:schemeClr val="bg2">
                          <a:lumMod val="10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  <a:endParaRPr lang="en-US" sz="18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>
                  <a:off x="1562623" y="4649679"/>
                  <a:ext cx="506806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sz="1800" dirty="0" smtClean="0">
                      <a:solidFill>
                        <a:schemeClr val="bg2">
                          <a:lumMod val="10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2</a:t>
                  </a:r>
                  <a:r>
                    <a:rPr lang="en-US" sz="1800" dirty="0">
                      <a:solidFill>
                        <a:schemeClr val="bg2">
                          <a:lumMod val="10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5</a:t>
                  </a:r>
                </a:p>
              </p:txBody>
            </p:sp>
            <p:sp>
              <p:nvSpPr>
                <p:cNvPr id="7" name="TextBox 6"/>
                <p:cNvSpPr txBox="1"/>
                <p:nvPr/>
              </p:nvSpPr>
              <p:spPr>
                <a:xfrm rot="16200000">
                  <a:off x="262194" y="3343921"/>
                  <a:ext cx="2404874" cy="40011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 smtClean="0">
                      <a:solidFill>
                        <a:schemeClr val="bg2">
                          <a:lumMod val="10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Biomass (1000s t)</a:t>
                  </a:r>
                  <a:endParaRPr lang="en-US" sz="20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1664687" y="3559045"/>
                  <a:ext cx="75840" cy="2805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>
                  <a:off x="1654358" y="3029522"/>
                  <a:ext cx="75840" cy="2805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" name="TextBox 9"/>
              <p:cNvSpPr txBox="1"/>
              <p:nvPr/>
            </p:nvSpPr>
            <p:spPr>
              <a:xfrm>
                <a:off x="1413306" y="6013995"/>
                <a:ext cx="697627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1990</a:t>
                </a:r>
                <a:endParaRPr lang="en-US" sz="18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113053" y="6013995"/>
                <a:ext cx="697627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2000</a:t>
                </a:r>
                <a:endParaRPr lang="en-US" sz="18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828302" y="6013995"/>
                <a:ext cx="697627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2010</a:t>
                </a:r>
                <a:endParaRPr lang="en-US" sz="18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6538486" y="6013995"/>
                <a:ext cx="697627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2020</a:t>
                </a:r>
                <a:endParaRPr lang="en-US" sz="18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0" name="Rectangle 59"/>
            <p:cNvSpPr/>
            <p:nvPr/>
          </p:nvSpPr>
          <p:spPr>
            <a:xfrm>
              <a:off x="7470184" y="2878074"/>
              <a:ext cx="1332854" cy="110874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1644761" y="649064"/>
            <a:ext cx="1664817" cy="400110"/>
            <a:chOff x="5737108" y="800776"/>
            <a:chExt cx="1664817" cy="400110"/>
          </a:xfrm>
        </p:grpSpPr>
        <p:cxnSp>
          <p:nvCxnSpPr>
            <p:cNvPr id="62" name="Straight Connector 61"/>
            <p:cNvCxnSpPr/>
            <p:nvPr/>
          </p:nvCxnSpPr>
          <p:spPr>
            <a:xfrm>
              <a:off x="5737108" y="1000831"/>
              <a:ext cx="581314" cy="0"/>
            </a:xfrm>
            <a:prstGeom prst="line">
              <a:avLst/>
            </a:prstGeom>
            <a:ln w="4762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6431792" y="800776"/>
              <a:ext cx="97013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AI</a:t>
              </a:r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3023201" y="657120"/>
            <a:ext cx="2152816" cy="400110"/>
            <a:chOff x="5737108" y="1200886"/>
            <a:chExt cx="2152816" cy="400110"/>
          </a:xfrm>
        </p:grpSpPr>
        <p:cxnSp>
          <p:nvCxnSpPr>
            <p:cNvPr id="63" name="Straight Connector 62"/>
            <p:cNvCxnSpPr/>
            <p:nvPr/>
          </p:nvCxnSpPr>
          <p:spPr>
            <a:xfrm flipV="1">
              <a:off x="5737108" y="1397852"/>
              <a:ext cx="581314" cy="6179"/>
            </a:xfrm>
            <a:prstGeom prst="line">
              <a:avLst/>
            </a:prstGeom>
            <a:ln w="41275">
              <a:solidFill>
                <a:srgbClr val="00CC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/>
            <p:cNvSpPr txBox="1"/>
            <p:nvPr/>
          </p:nvSpPr>
          <p:spPr>
            <a:xfrm>
              <a:off x="6431792" y="1200886"/>
              <a:ext cx="14581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EBS Shelf</a:t>
              </a:r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5247094" y="640783"/>
            <a:ext cx="2114578" cy="400110"/>
            <a:chOff x="5737108" y="1658893"/>
            <a:chExt cx="2114578" cy="400110"/>
          </a:xfrm>
        </p:grpSpPr>
        <p:cxnSp>
          <p:nvCxnSpPr>
            <p:cNvPr id="64" name="Straight Connector 63"/>
            <p:cNvCxnSpPr/>
            <p:nvPr/>
          </p:nvCxnSpPr>
          <p:spPr>
            <a:xfrm flipV="1">
              <a:off x="5737108" y="1855859"/>
              <a:ext cx="581314" cy="6179"/>
            </a:xfrm>
            <a:prstGeom prst="line">
              <a:avLst/>
            </a:prstGeom>
            <a:ln w="412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>
              <a:off x="6431792" y="1658893"/>
              <a:ext cx="141989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EBS Slope</a:t>
              </a:r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76" name="Straight Arrow Connector 75"/>
          <p:cNvCxnSpPr/>
          <p:nvPr/>
        </p:nvCxnSpPr>
        <p:spPr>
          <a:xfrm>
            <a:off x="6836659" y="3503786"/>
            <a:ext cx="287011" cy="676754"/>
          </a:xfrm>
          <a:prstGeom prst="straightConnector1">
            <a:avLst/>
          </a:prstGeom>
          <a:ln w="31750"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6651725" y="3019915"/>
            <a:ext cx="8051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-26%</a:t>
            </a:r>
            <a:endParaRPr lang="en-US" sz="20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4285281" y="6287176"/>
            <a:ext cx="453523" cy="1898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1139431" y="3245514"/>
            <a:ext cx="188871" cy="223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30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8421" y="185980"/>
            <a:ext cx="7702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Partial assessment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5841" y="772334"/>
            <a:ext cx="77026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Assessment model was not updated</a:t>
            </a:r>
          </a:p>
          <a:p>
            <a:endParaRPr lang="en-US" sz="2400" dirty="0" smtClean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Catch was updated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Final 2020 – 7,422 t</a:t>
            </a:r>
          </a:p>
          <a:p>
            <a:pPr marL="1028700" lvl="2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Reduced from 7,427 t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Preliminary 2021: 6,770 t</a:t>
            </a:r>
          </a:p>
          <a:p>
            <a:pPr marL="1028700" lvl="2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Catch as of October 8</a:t>
            </a:r>
            <a:r>
              <a:rPr lang="en-US" sz="2400" baseline="300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was expanded by a factor of 1.0493</a:t>
            </a:r>
          </a:p>
          <a:p>
            <a:pPr lvl="2"/>
            <a:endParaRPr lang="en-US" sz="2400" dirty="0" smtClean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Preliminary catch used a catch input for 2021,  2022, and 2023 </a:t>
            </a:r>
          </a:p>
          <a:p>
            <a:endParaRPr lang="en-US" sz="2400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818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990477"/>
              </p:ext>
            </p:extLst>
          </p:nvPr>
        </p:nvGraphicFramePr>
        <p:xfrm>
          <a:off x="158045" y="-8065"/>
          <a:ext cx="8850488" cy="6882328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2926118">
                  <a:extLst>
                    <a:ext uri="{9D8B030D-6E8A-4147-A177-3AD203B41FA5}">
                      <a16:colId xmlns:a16="http://schemas.microsoft.com/office/drawing/2014/main" val="976551666"/>
                    </a:ext>
                  </a:extLst>
                </a:gridCol>
                <a:gridCol w="1542081">
                  <a:extLst>
                    <a:ext uri="{9D8B030D-6E8A-4147-A177-3AD203B41FA5}">
                      <a16:colId xmlns:a16="http://schemas.microsoft.com/office/drawing/2014/main" val="218351047"/>
                    </a:ext>
                  </a:extLst>
                </a:gridCol>
                <a:gridCol w="1239655">
                  <a:extLst>
                    <a:ext uri="{9D8B030D-6E8A-4147-A177-3AD203B41FA5}">
                      <a16:colId xmlns:a16="http://schemas.microsoft.com/office/drawing/2014/main" val="3130026209"/>
                    </a:ext>
                  </a:extLst>
                </a:gridCol>
                <a:gridCol w="1571317">
                  <a:extLst>
                    <a:ext uri="{9D8B030D-6E8A-4147-A177-3AD203B41FA5}">
                      <a16:colId xmlns:a16="http://schemas.microsoft.com/office/drawing/2014/main" val="33400924"/>
                    </a:ext>
                  </a:extLst>
                </a:gridCol>
                <a:gridCol w="1571317">
                  <a:extLst>
                    <a:ext uri="{9D8B030D-6E8A-4147-A177-3AD203B41FA5}">
                      <a16:colId xmlns:a16="http://schemas.microsoft.com/office/drawing/2014/main" val="743513873"/>
                    </a:ext>
                  </a:extLst>
                </a:gridCol>
              </a:tblGrid>
              <a:tr h="511893">
                <a:tc rowSpan="2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Quantity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 estimated or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specified last year for: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 estimated or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recommended this year* for: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994455"/>
                  </a:ext>
                </a:extLst>
              </a:tr>
              <a:tr h="2559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4230512209"/>
                  </a:ext>
                </a:extLst>
              </a:tr>
              <a:tr h="3793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 (natural mortality rate)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0.11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0.11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0.11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0.11</a:t>
                      </a: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716702268"/>
                  </a:ext>
                </a:extLst>
              </a:tr>
              <a:tr h="2943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Tier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3a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3a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3a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3a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249883271"/>
                  </a:ext>
                </a:extLst>
              </a:tr>
              <a:tr h="5118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Projected total (age </a:t>
                      </a:r>
                      <a:r>
                        <a:rPr lang="en-US" sz="17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2+) </a:t>
                      </a: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biomass (t)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144,671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143,248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143,983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142,762</a:t>
                      </a: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3488794508"/>
                  </a:ext>
                </a:extLst>
              </a:tr>
              <a:tr h="5118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 spawning biomass (t)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54,341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55,256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55,701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57,082</a:t>
                      </a: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731310819"/>
                  </a:ext>
                </a:extLst>
              </a:tr>
              <a:tr h="2943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Projected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897049646"/>
                  </a:ext>
                </a:extLst>
              </a:tr>
              <a:tr h="2943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B</a:t>
                      </a:r>
                      <a:r>
                        <a:rPr lang="en-US" sz="1700" baseline="-25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101,376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101,376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101,376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101,376</a:t>
                      </a: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3079099470"/>
                  </a:ext>
                </a:extLst>
              </a:tr>
              <a:tr h="2943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B</a:t>
                      </a:r>
                      <a:r>
                        <a:rPr lang="en-US" sz="17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40,550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40,550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40,550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40,550</a:t>
                      </a: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3073915157"/>
                  </a:ext>
                </a:extLst>
              </a:tr>
              <a:tr h="2943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B</a:t>
                      </a:r>
                      <a:r>
                        <a:rPr lang="en-US" sz="17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35%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35,482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35,482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35,482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35,482</a:t>
                      </a: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3922888839"/>
                  </a:ext>
                </a:extLst>
              </a:tr>
              <a:tr h="2943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r>
                        <a:rPr lang="en-US" sz="17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OFL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0.108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0.108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0.108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0.108</a:t>
                      </a: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917419256"/>
                  </a:ext>
                </a:extLst>
              </a:tr>
              <a:tr h="2943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maxF</a:t>
                      </a:r>
                      <a:r>
                        <a:rPr lang="en-US" sz="1700" baseline="-25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ABC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0.090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0.090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0.090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0.090</a:t>
                      </a: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710392783"/>
                  </a:ext>
                </a:extLst>
              </a:tr>
              <a:tr h="2943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r>
                        <a:rPr lang="en-US" sz="17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ABC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0.090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0.090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0.090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0.090</a:t>
                      </a: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481600792"/>
                  </a:ext>
                </a:extLst>
              </a:tr>
              <a:tr h="2943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OFL (t)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10,630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10,843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10,903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11,115</a:t>
                      </a: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3966365527"/>
                  </a:ext>
                </a:extLst>
              </a:tr>
              <a:tr h="2943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maxABC (t)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8,982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9,163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9,214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9,393</a:t>
                      </a: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557921813"/>
                  </a:ext>
                </a:extLst>
              </a:tr>
              <a:tr h="2943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ABC (t)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8,982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9,163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9,214</a:t>
                      </a: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9,393</a:t>
                      </a: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430113425"/>
                  </a:ext>
                </a:extLst>
              </a:tr>
              <a:tr h="255946">
                <a:tc rowSpan="2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 determined last year for: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 determined this year for: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4861794"/>
                  </a:ext>
                </a:extLst>
              </a:tr>
              <a:tr h="2559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4105394243"/>
                  </a:ext>
                </a:extLst>
              </a:tr>
              <a:tr h="255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Overfishing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4124358993"/>
                  </a:ext>
                </a:extLst>
              </a:tr>
              <a:tr h="255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Overfished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929113683"/>
                  </a:ext>
                </a:extLst>
              </a:tr>
              <a:tr h="3793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Approaching overfished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28" marR="66428" marT="0" marB="0" anchor="b"/>
                </a:tc>
                <a:extLst>
                  <a:ext uri="{0D108BD9-81ED-4DB2-BD59-A6C34878D82A}">
                    <a16:rowId xmlns:a16="http://schemas.microsoft.com/office/drawing/2014/main" val="3553296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6052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>
</file>

<file path=ppt/theme/theme1.xml><?xml version="1.0" encoding="utf-8"?>
<a:theme xmlns:a="http://schemas.openxmlformats.org/drawingml/2006/main" name="1_View">
  <a:themeElements>
    <a:clrScheme name="Fish-3-0">
      <a:dk1>
        <a:srgbClr val="000000"/>
      </a:dk1>
      <a:lt1>
        <a:srgbClr val="FFFFFF"/>
      </a:lt1>
      <a:dk2>
        <a:srgbClr val="00467F"/>
      </a:dk2>
      <a:lt2>
        <a:srgbClr val="D3EAED"/>
      </a:lt2>
      <a:accent1>
        <a:srgbClr val="008998"/>
      </a:accent1>
      <a:accent2>
        <a:srgbClr val="4C9C2E"/>
      </a:accent2>
      <a:accent3>
        <a:srgbClr val="FF8300"/>
      </a:accent3>
      <a:accent4>
        <a:srgbClr val="615BC3"/>
      </a:accent4>
      <a:accent5>
        <a:srgbClr val="0093D0"/>
      </a:accent5>
      <a:accent6>
        <a:srgbClr val="FF4438"/>
      </a:accent6>
      <a:hlink>
        <a:srgbClr val="7F7FFF"/>
      </a:hlink>
      <a:folHlink>
        <a:srgbClr val="1ECAD3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SHERIES Presentation-standard" id="{9D852230-B0BC-3A4A-9656-5E0283800F3C}" vid="{B95C2609-AB08-FA41-92D7-FD369A9E1AE2}"/>
    </a:ext>
  </a:extLst>
</a:theme>
</file>

<file path=ppt/theme/theme2.xml><?xml version="1.0" encoding="utf-8"?>
<a:theme xmlns:a="http://schemas.openxmlformats.org/drawingml/2006/main" name="3_View">
  <a:themeElements>
    <a:clrScheme name="3-0 Brand">
      <a:dk1>
        <a:srgbClr val="003057"/>
      </a:dk1>
      <a:lt1>
        <a:srgbClr val="FFFFFF"/>
      </a:lt1>
      <a:dk2>
        <a:srgbClr val="007167"/>
      </a:dk2>
      <a:lt2>
        <a:srgbClr val="C6E7FC"/>
      </a:lt2>
      <a:accent1>
        <a:srgbClr val="56950D"/>
      </a:accent1>
      <a:accent2>
        <a:srgbClr val="0099A6"/>
      </a:accent2>
      <a:accent3>
        <a:srgbClr val="BDD900"/>
      </a:accent3>
      <a:accent4>
        <a:srgbClr val="7475CB"/>
      </a:accent4>
      <a:accent5>
        <a:srgbClr val="FC9300"/>
      </a:accent5>
      <a:accent6>
        <a:srgbClr val="CB007B"/>
      </a:accent6>
      <a:hlink>
        <a:srgbClr val="1ECAD3"/>
      </a:hlink>
      <a:folHlink>
        <a:srgbClr val="960048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SHERIES Presentation-standard" id="{9D852230-B0BC-3A4A-9656-5E0283800F3C}" vid="{1AF0DBD6-B75A-9D4F-9787-B7C7005EC05D}"/>
    </a:ext>
  </a:extLst>
</a:theme>
</file>

<file path=ppt/theme/theme3.xml><?xml version="1.0" encoding="utf-8"?>
<a:theme xmlns:a="http://schemas.openxmlformats.org/drawingml/2006/main" name="1_Custom Design">
  <a:themeElements>
    <a:clrScheme name="FISHERIES">
      <a:dk1>
        <a:srgbClr val="000000"/>
      </a:dk1>
      <a:lt1>
        <a:srgbClr val="FFFFFF"/>
      </a:lt1>
      <a:dk2>
        <a:srgbClr val="00467F"/>
      </a:dk2>
      <a:lt2>
        <a:srgbClr val="D3EAED"/>
      </a:lt2>
      <a:accent1>
        <a:srgbClr val="008998"/>
      </a:accent1>
      <a:accent2>
        <a:srgbClr val="4C9C2E"/>
      </a:accent2>
      <a:accent3>
        <a:srgbClr val="FF8300"/>
      </a:accent3>
      <a:accent4>
        <a:srgbClr val="615BC3"/>
      </a:accent4>
      <a:accent5>
        <a:srgbClr val="0093D0"/>
      </a:accent5>
      <a:accent6>
        <a:srgbClr val="FF4438"/>
      </a:accent6>
      <a:hlink>
        <a:srgbClr val="7F7FFF"/>
      </a:hlink>
      <a:folHlink>
        <a:srgbClr val="1ECAD3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SHERIES Presentation-standard" id="{9D852230-B0BC-3A4A-9656-5E0283800F3C}" vid="{E3E99A23-5352-4C46-8A56-4B8A3C6F63E7}"/>
    </a:ext>
  </a:extLst>
</a:theme>
</file>

<file path=ppt/theme/theme4.xml><?xml version="1.0" encoding="utf-8"?>
<a:theme xmlns:a="http://schemas.openxmlformats.org/drawingml/2006/main" name="2_Custom Design">
  <a:themeElements>
    <a:clrScheme name="Fish-3-0">
      <a:dk1>
        <a:srgbClr val="000000"/>
      </a:dk1>
      <a:lt1>
        <a:srgbClr val="FFFFFF"/>
      </a:lt1>
      <a:dk2>
        <a:srgbClr val="00467F"/>
      </a:dk2>
      <a:lt2>
        <a:srgbClr val="D3EAED"/>
      </a:lt2>
      <a:accent1>
        <a:srgbClr val="008998"/>
      </a:accent1>
      <a:accent2>
        <a:srgbClr val="4C9C2E"/>
      </a:accent2>
      <a:accent3>
        <a:srgbClr val="FF8300"/>
      </a:accent3>
      <a:accent4>
        <a:srgbClr val="615BC3"/>
      </a:accent4>
      <a:accent5>
        <a:srgbClr val="0093D0"/>
      </a:accent5>
      <a:accent6>
        <a:srgbClr val="FF4438"/>
      </a:accent6>
      <a:hlink>
        <a:srgbClr val="7F7FFF"/>
      </a:hlink>
      <a:folHlink>
        <a:srgbClr val="1ECAD3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SHERIES Presentation-standard" id="{9D852230-B0BC-3A4A-9656-5E0283800F3C}" vid="{A56C6844-E58A-3445-AFD4-8600A7501EE5}"/>
    </a:ext>
  </a:extLst>
</a:theme>
</file>

<file path=ppt/theme/theme5.xml><?xml version="1.0" encoding="utf-8"?>
<a:theme xmlns:a="http://schemas.openxmlformats.org/drawingml/2006/main" name="2_View">
  <a:themeElements>
    <a:clrScheme name="Fish-3-0">
      <a:dk1>
        <a:srgbClr val="000000"/>
      </a:dk1>
      <a:lt1>
        <a:srgbClr val="FFFFFF"/>
      </a:lt1>
      <a:dk2>
        <a:srgbClr val="00467F"/>
      </a:dk2>
      <a:lt2>
        <a:srgbClr val="D3EAED"/>
      </a:lt2>
      <a:accent1>
        <a:srgbClr val="008998"/>
      </a:accent1>
      <a:accent2>
        <a:srgbClr val="4C9C2E"/>
      </a:accent2>
      <a:accent3>
        <a:srgbClr val="FF8300"/>
      </a:accent3>
      <a:accent4>
        <a:srgbClr val="615BC3"/>
      </a:accent4>
      <a:accent5>
        <a:srgbClr val="0093D0"/>
      </a:accent5>
      <a:accent6>
        <a:srgbClr val="FF4438"/>
      </a:accent6>
      <a:hlink>
        <a:srgbClr val="7F7FFF"/>
      </a:hlink>
      <a:folHlink>
        <a:srgbClr val="1ECAD3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SHERIES Presentation-standard" id="{9D852230-B0BC-3A4A-9656-5E0283800F3C}" vid="{CB08274E-E431-324F-976C-E009503BAA88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FISHERIES Presentation-standard</Template>
  <TotalTime>969</TotalTime>
  <Words>383</Words>
  <Application>Microsoft Office PowerPoint</Application>
  <PresentationFormat>On-screen Show (4:3)</PresentationFormat>
  <Paragraphs>161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7" baseType="lpstr">
      <vt:lpstr>Arial</vt:lpstr>
      <vt:lpstr>Arial Narrow</vt:lpstr>
      <vt:lpstr>Calibri</vt:lpstr>
      <vt:lpstr>Cambria</vt:lpstr>
      <vt:lpstr>Century Schoolbook</vt:lpstr>
      <vt:lpstr>Times New Roman</vt:lpstr>
      <vt:lpstr>Wingdings 2</vt:lpstr>
      <vt:lpstr>1_View</vt:lpstr>
      <vt:lpstr>3_View</vt:lpstr>
      <vt:lpstr>1_Custom Design</vt:lpstr>
      <vt:lpstr>2_Custom Design</vt:lpstr>
      <vt:lpstr>2_View</vt:lpstr>
      <vt:lpstr>BSAI Kamchatka flounder</vt:lpstr>
      <vt:lpstr>PowerPoint Presentation</vt:lpstr>
      <vt:lpstr>PowerPoint Presentation</vt:lpstr>
      <vt:lpstr>PowerPoint Presentation</vt:lpstr>
      <vt:lpstr>PowerPoint Presentation</vt:lpstr>
    </vt:vector>
  </TitlesOfParts>
  <Company>NOAA AFSC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 Head</dc:title>
  <dc:creator>Meaghan.Bryan</dc:creator>
  <cp:lastModifiedBy>Meaghan.Bryan</cp:lastModifiedBy>
  <cp:revision>53</cp:revision>
  <dcterms:created xsi:type="dcterms:W3CDTF">2021-09-17T18:07:36Z</dcterms:created>
  <dcterms:modified xsi:type="dcterms:W3CDTF">2021-11-15T18:56:00Z</dcterms:modified>
</cp:coreProperties>
</file>