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309" r:id="rId5"/>
    <p:sldId id="285" r:id="rId6"/>
    <p:sldId id="286" r:id="rId7"/>
    <p:sldId id="274" r:id="rId8"/>
    <p:sldId id="279" r:id="rId9"/>
    <p:sldId id="293" r:id="rId10"/>
    <p:sldId id="316" r:id="rId11"/>
    <p:sldId id="259" r:id="rId12"/>
    <p:sldId id="260" r:id="rId13"/>
    <p:sldId id="261" r:id="rId14"/>
    <p:sldId id="262" r:id="rId15"/>
    <p:sldId id="307" r:id="rId16"/>
    <p:sldId id="263" r:id="rId17"/>
    <p:sldId id="306" r:id="rId18"/>
    <p:sldId id="308" r:id="rId19"/>
    <p:sldId id="304" r:id="rId20"/>
    <p:sldId id="265" r:id="rId21"/>
    <p:sldId id="315" r:id="rId22"/>
    <p:sldId id="313" r:id="rId23"/>
    <p:sldId id="314" r:id="rId24"/>
    <p:sldId id="301" r:id="rId25"/>
    <p:sldId id="302" r:id="rId26"/>
    <p:sldId id="300" r:id="rId27"/>
    <p:sldId id="317" r:id="rId28"/>
    <p:sldId id="291" r:id="rId29"/>
    <p:sldId id="310" r:id="rId30"/>
    <p:sldId id="311" r:id="rId31"/>
    <p:sldId id="266" r:id="rId32"/>
    <p:sldId id="270" r:id="rId33"/>
    <p:sldId id="276" r:id="rId34"/>
    <p:sldId id="294" r:id="rId35"/>
    <p:sldId id="295" r:id="rId36"/>
    <p:sldId id="318" r:id="rId37"/>
    <p:sldId id="312" r:id="rId38"/>
    <p:sldId id="319" r:id="rId39"/>
    <p:sldId id="288" r:id="rId40"/>
    <p:sldId id="289" r:id="rId41"/>
    <p:sldId id="278" r:id="rId42"/>
    <p:sldId id="26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88A8-AED7-4D23-B566-CBC6525CB67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0C00-5A8E-4CE2-A457-7BAC34DE6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8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88A8-AED7-4D23-B566-CBC6525CB67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0C00-5A8E-4CE2-A457-7BAC34DE6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5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88A8-AED7-4D23-B566-CBC6525CB67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0C00-5A8E-4CE2-A457-7BAC34DE6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9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88A8-AED7-4D23-B566-CBC6525CB67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0C00-5A8E-4CE2-A457-7BAC34DE6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4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88A8-AED7-4D23-B566-CBC6525CB67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0C00-5A8E-4CE2-A457-7BAC34DE6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6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88A8-AED7-4D23-B566-CBC6525CB67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0C00-5A8E-4CE2-A457-7BAC34DE6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0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88A8-AED7-4D23-B566-CBC6525CB67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0C00-5A8E-4CE2-A457-7BAC34DE6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7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88A8-AED7-4D23-B566-CBC6525CB67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0C00-5A8E-4CE2-A457-7BAC34DE6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6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88A8-AED7-4D23-B566-CBC6525CB67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0C00-5A8E-4CE2-A457-7BAC34DE6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0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88A8-AED7-4D23-B566-CBC6525CB67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0C00-5A8E-4CE2-A457-7BAC34DE6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3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88A8-AED7-4D23-B566-CBC6525CB67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0C00-5A8E-4CE2-A457-7BAC34DE6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3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788A8-AED7-4D23-B566-CBC6525CB67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60C00-5A8E-4CE2-A457-7BAC34DE6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9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png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png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Climate change and crab management in the Bering Sea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Cody </a:t>
            </a:r>
            <a:r>
              <a:rPr lang="en-US" dirty="0" err="1" smtClean="0"/>
              <a:t>Szuwalski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" y="2210635"/>
            <a:ext cx="11914632" cy="13747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How </a:t>
            </a:r>
            <a:r>
              <a:rPr lang="en-US" sz="4000" dirty="0" smtClean="0"/>
              <a:t>big of a deal is climate change for Bering Sea crab?</a:t>
            </a: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altLang="zh-CN" sz="4000" dirty="0" smtClean="0"/>
              <a:t>How</a:t>
            </a:r>
            <a:r>
              <a:rPr lang="en-US" sz="4000" dirty="0" smtClean="0"/>
              <a:t> could climate change impact our management strategies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360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515" y="4440349"/>
            <a:ext cx="11364970" cy="225397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have the distribution and productivity changed for the major crab stocks in the Bering Sea?</a:t>
            </a:r>
          </a:p>
          <a:p>
            <a:r>
              <a:rPr lang="en-US" dirty="0" smtClean="0"/>
              <a:t>Can we explain any of these changes with environmental indices?</a:t>
            </a:r>
          </a:p>
          <a:p>
            <a:r>
              <a:rPr lang="en-US" dirty="0" smtClean="0"/>
              <a:t>Can we project what might be expected of these </a:t>
            </a:r>
            <a:r>
              <a:rPr lang="en-US" dirty="0" smtClean="0"/>
              <a:t>stocks in the future </a:t>
            </a:r>
            <a:r>
              <a:rPr lang="en-US" dirty="0" smtClean="0"/>
              <a:t>given </a:t>
            </a:r>
            <a:r>
              <a:rPr lang="en-US" dirty="0" smtClean="0"/>
              <a:t>observed </a:t>
            </a:r>
            <a:r>
              <a:rPr lang="en-US" dirty="0" smtClean="0"/>
              <a:t>relationships?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7367"/>
          <a:stretch/>
        </p:blipFill>
        <p:spPr>
          <a:xfrm>
            <a:off x="405272" y="173739"/>
            <a:ext cx="11364970" cy="1643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0671"/>
          <a:stretch/>
        </p:blipFill>
        <p:spPr>
          <a:xfrm>
            <a:off x="413515" y="1816768"/>
            <a:ext cx="11364970" cy="198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190076"/>
              </p:ext>
            </p:extLst>
          </p:nvPr>
        </p:nvGraphicFramePr>
        <p:xfrm>
          <a:off x="0" y="0"/>
          <a:ext cx="12192000" cy="6564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Acrobat Document" r:id="rId3" imgW="5943424" imgH="3200282" progId="AcroExch.Document.DC">
                  <p:embed/>
                </p:oleObj>
              </mc:Choice>
              <mc:Fallback>
                <p:oleObj name="Acrobat Document" r:id="rId3" imgW="5943424" imgH="320028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564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25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827704"/>
              </p:ext>
            </p:extLst>
          </p:nvPr>
        </p:nvGraphicFramePr>
        <p:xfrm>
          <a:off x="0" y="-1"/>
          <a:ext cx="12192000" cy="6564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Acrobat Document" r:id="rId3" imgW="5943424" imgH="3200282" progId="AcroExch.Document.DC">
                  <p:embed/>
                </p:oleObj>
              </mc:Choice>
              <mc:Fallback>
                <p:oleObj name="Acrobat Document" r:id="rId3" imgW="5943424" imgH="320028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"/>
                        <a:ext cx="12192000" cy="6564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59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707524"/>
              </p:ext>
            </p:extLst>
          </p:nvPr>
        </p:nvGraphicFramePr>
        <p:xfrm>
          <a:off x="-1" y="-1"/>
          <a:ext cx="12203139" cy="6570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Acrobat Document" r:id="rId3" imgW="5943424" imgH="3200282" progId="AcroExch.Document.DC">
                  <p:embed/>
                </p:oleObj>
              </mc:Choice>
              <mc:Fallback>
                <p:oleObj name="Acrobat Document" r:id="rId3" imgW="5943424" imgH="320028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"/>
                        <a:ext cx="12203139" cy="6570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8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0" t="6421"/>
          <a:stretch/>
        </p:blipFill>
        <p:spPr>
          <a:xfrm>
            <a:off x="7600949" y="0"/>
            <a:ext cx="4837911" cy="5287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825" y="288758"/>
            <a:ext cx="82772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Dependent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Lagged MMB + estimated recruitment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Latitudinal component of centroid of abundance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Longitudinal component of centroid of abundance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Number of stations observing crab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dirty="0" smtClean="0"/>
              <a:t>Predictor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Local indices of environmental variation (4)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Large-scale indices of environmental variation (4)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Cod biomass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r>
              <a:rPr lang="en-US" sz="2800" dirty="0" smtClean="0"/>
              <a:t>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Simple linear models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25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0" t="6421"/>
          <a:stretch/>
        </p:blipFill>
        <p:spPr>
          <a:xfrm>
            <a:off x="7600949" y="0"/>
            <a:ext cx="4837911" cy="5287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825" y="288758"/>
            <a:ext cx="82772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Dependent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Lagged MMB + estimated recruitment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Latitudinal component of centroid of abundance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Longitudinal component of centroid of abundance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Number of stations observing crab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dirty="0" smtClean="0"/>
              <a:t>Predictor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Local indices of environmental variation (4)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Large-scale indices of environmental variation (4)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Cod biomass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r>
              <a:rPr lang="en-US" sz="2800" dirty="0" smtClean="0"/>
              <a:t>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Simple linear models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23825" y="1211199"/>
            <a:ext cx="7629525" cy="438150"/>
          </a:xfrm>
          <a:prstGeom prst="rect">
            <a:avLst/>
          </a:prstGeom>
          <a:solidFill>
            <a:srgbClr val="FFFF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9704832" y="3135691"/>
            <a:ext cx="499872" cy="5950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flipV="1">
            <a:off x="9704832" y="1845212"/>
            <a:ext cx="499872" cy="5950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3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0" t="6421"/>
          <a:stretch/>
        </p:blipFill>
        <p:spPr>
          <a:xfrm>
            <a:off x="7600949" y="0"/>
            <a:ext cx="4837911" cy="5287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825" y="288758"/>
            <a:ext cx="82772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Dependent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Lagged MMB + estimated recruitment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Latitudinal component of centroid of abundance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Longitudinal component of centroid of abundance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Number of stations observing crab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dirty="0" smtClean="0"/>
              <a:t>Predictor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Local indices of environmental variation (4)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Large-scale indices of environmental variation (4)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Cod biomass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r>
              <a:rPr lang="en-US" sz="2800" dirty="0" smtClean="0"/>
              <a:t>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Simple linear models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23825" y="1601343"/>
            <a:ext cx="7629525" cy="438150"/>
          </a:xfrm>
          <a:prstGeom prst="rect">
            <a:avLst/>
          </a:prstGeom>
          <a:solidFill>
            <a:srgbClr val="FFFF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5400000" flipH="1">
            <a:off x="8560886" y="2572283"/>
            <a:ext cx="499872" cy="5950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5400000" flipV="1">
            <a:off x="10476785" y="2588225"/>
            <a:ext cx="499872" cy="5950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0" t="6421"/>
          <a:stretch/>
        </p:blipFill>
        <p:spPr>
          <a:xfrm>
            <a:off x="7600949" y="0"/>
            <a:ext cx="4837911" cy="5287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825" y="288758"/>
            <a:ext cx="82772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Dependent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Lagged MMB + estimated recruitment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Latitudinal component of centroid of abundance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Longitudinal component of centroid of abundance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Number of stations observing crab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dirty="0" smtClean="0"/>
              <a:t>Predictor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Local indices of environmental variation (4)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Large-scale indices of environmental variation (4)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Cod biomass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r>
              <a:rPr lang="en-US" sz="2800" dirty="0" smtClean="0"/>
              <a:t>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Simple linear models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767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830" y="0"/>
            <a:ext cx="3428998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0789" y="288758"/>
            <a:ext cx="845004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Dependent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Lagged MMB + estimated recruitment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Latitudinal component of centroid of abundance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Longitudinal component of centroid of abundance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Number of stations observing crab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dirty="0" smtClean="0"/>
              <a:t>Predictor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Local indices of environmental variation (4)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Large-scale indices of environmental variation (4)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Cod biomass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r>
              <a:rPr lang="en-US" sz="2800" dirty="0" smtClean="0"/>
              <a:t>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Simple linear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Max of 3 predictors: one local, one large-scale, one bio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AICc</a:t>
            </a:r>
            <a:r>
              <a:rPr lang="en-US" sz="2800" dirty="0" smtClean="0"/>
              <a:t> for model selection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78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899" y="0"/>
            <a:ext cx="7503758" cy="6368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98" y="185198"/>
            <a:ext cx="4650328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Climate is changing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33" y="1825625"/>
            <a:ext cx="4268119" cy="4351338"/>
          </a:xfrm>
        </p:spPr>
        <p:txBody>
          <a:bodyPr/>
          <a:lstStyle/>
          <a:p>
            <a:r>
              <a:rPr lang="en-US" dirty="0" smtClean="0"/>
              <a:t>Warmer water</a:t>
            </a:r>
          </a:p>
          <a:p>
            <a:r>
              <a:rPr lang="en-US" dirty="0" smtClean="0"/>
              <a:t>Less ice</a:t>
            </a:r>
          </a:p>
          <a:p>
            <a:r>
              <a:rPr lang="en-US" dirty="0" smtClean="0"/>
              <a:t>Fewer large zooplankton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2152" y="847429"/>
            <a:ext cx="461665" cy="9781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12152" y="2695144"/>
            <a:ext cx="461665" cy="9781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2050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12152" y="4716543"/>
            <a:ext cx="461665" cy="9781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2090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58955" y="6368485"/>
            <a:ext cx="7184702" cy="366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Hollowed et al. 2020. Alaska Climate Integrated Modeling Project.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5397"/>
            <a:ext cx="12192001" cy="5737411"/>
          </a:xfrm>
        </p:spPr>
      </p:pic>
    </p:spTree>
    <p:extLst>
      <p:ext uri="{BB962C8B-B14F-4D97-AF65-F5344CB8AC3E}">
        <p14:creationId xmlns:p14="http://schemas.microsoft.com/office/powerpoint/2010/main" val="5551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-1" y="-1"/>
          <a:ext cx="12203139" cy="6570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Acrobat Document" r:id="rId3" imgW="5943424" imgH="3200282" progId="AcroExch.Document.DC">
                  <p:embed/>
                </p:oleObj>
              </mc:Choice>
              <mc:Fallback>
                <p:oleObj name="Acrobat Document" r:id="rId3" imgW="5943424" imgH="3200282" progId="AcroExch.Document.DC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"/>
                        <a:ext cx="12203139" cy="6570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C:\Users\Cody\Desktop\Current_projects\Bering sea crab multispecies\Figure_6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" r="10529" b="67045"/>
          <a:stretch/>
        </p:blipFill>
        <p:spPr bwMode="auto">
          <a:xfrm>
            <a:off x="74840" y="361950"/>
            <a:ext cx="6538232" cy="3639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Cody\Desktop\Current_projects\Bering sea crab multispecies\Figure_6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9" t="43986" r="10033" b="36858"/>
          <a:stretch/>
        </p:blipFill>
        <p:spPr bwMode="auto">
          <a:xfrm>
            <a:off x="-95250" y="3933824"/>
            <a:ext cx="6736897" cy="230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Cody\Desktop\Current_projects\Bering sea crab multispecies\Figure_6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34"/>
          <a:stretch/>
        </p:blipFill>
        <p:spPr bwMode="auto">
          <a:xfrm>
            <a:off x="-835933" y="6238692"/>
            <a:ext cx="10235293" cy="13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/>
          <p:cNvSpPr/>
          <p:nvPr/>
        </p:nvSpPr>
        <p:spPr>
          <a:xfrm>
            <a:off x="9790176" y="3023617"/>
            <a:ext cx="1313688" cy="1233678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942576" y="3176017"/>
            <a:ext cx="1042416" cy="910621"/>
          </a:xfrm>
          <a:prstGeom prst="ellipse">
            <a:avLst/>
          </a:prstGeom>
          <a:noFill/>
          <a:ln w="571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5400000">
            <a:off x="10135172" y="2423726"/>
            <a:ext cx="657224" cy="41910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0800000">
            <a:off x="11163700" y="3430906"/>
            <a:ext cx="657224" cy="41910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12192000" cy="6564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Acrobat Document" r:id="rId3" imgW="5943424" imgH="3200282" progId="AcroExch.Document.DC">
                  <p:embed/>
                </p:oleObj>
              </mc:Choice>
              <mc:Fallback>
                <p:oleObj name="Acrobat Document" r:id="rId3" imgW="5943424" imgH="3200282" progId="AcroExch.Document.DC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564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eft Arrow 4"/>
          <p:cNvSpPr/>
          <p:nvPr/>
        </p:nvSpPr>
        <p:spPr>
          <a:xfrm>
            <a:off x="7038975" y="2371725"/>
            <a:ext cx="819150" cy="4191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5400000">
            <a:off x="7791450" y="1343025"/>
            <a:ext cx="819150" cy="4191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:\Users\Cody\Desktop\Current_projects\Bering sea crab multispecies\Figure_6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" r="10529" b="67045"/>
          <a:stretch/>
        </p:blipFill>
        <p:spPr bwMode="auto">
          <a:xfrm>
            <a:off x="74840" y="361950"/>
            <a:ext cx="6538232" cy="3639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Cody\Desktop\Current_projects\Bering sea crab multispecies\Figure_6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9" t="32380" r="10033" b="36858"/>
          <a:stretch/>
        </p:blipFill>
        <p:spPr bwMode="auto">
          <a:xfrm>
            <a:off x="-85726" y="3960019"/>
            <a:ext cx="6736897" cy="3701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Cody\Desktop\Current_projects\Bering sea crab multispecies\Figure_6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34"/>
          <a:stretch/>
        </p:blipFill>
        <p:spPr bwMode="auto">
          <a:xfrm>
            <a:off x="-835933" y="6238692"/>
            <a:ext cx="10235293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Cody\Desktop\Current_projects\Bering sea crab multispecies\Figure_6.png"/>
          <p:cNvPicPr/>
          <p:nvPr/>
        </p:nvPicPr>
        <p:blipFill rotWithShape="1">
          <a:blip r:embed="rId5" cstate="print">
            <a:clrChange>
              <a:clrFrom>
                <a:srgbClr val="DBEFDB"/>
              </a:clrFrom>
              <a:clrTo>
                <a:srgbClr val="DBEF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3" t="75684" r="11398" b="15874"/>
          <a:stretch/>
        </p:blipFill>
        <p:spPr bwMode="auto">
          <a:xfrm>
            <a:off x="6687912" y="377642"/>
            <a:ext cx="1722663" cy="765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744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0" y="-1"/>
          <a:ext cx="12192000" cy="6564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Acrobat Document" r:id="rId3" imgW="5943424" imgH="3200282" progId="AcroExch.Document.DC">
                  <p:embed/>
                </p:oleObj>
              </mc:Choice>
              <mc:Fallback>
                <p:oleObj name="Acrobat Document" r:id="rId3" imgW="5943424" imgH="3200282" progId="AcroExch.Document.DC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"/>
                        <a:ext cx="12192000" cy="6564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C:\Users\Cody\Desktop\Current_projects\Bering sea crab multispecies\Figure_6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" r="10529" b="67045"/>
          <a:stretch/>
        </p:blipFill>
        <p:spPr bwMode="auto">
          <a:xfrm>
            <a:off x="74840" y="361950"/>
            <a:ext cx="6538232" cy="36393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85725" y="3963195"/>
            <a:ext cx="6619875" cy="2310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:\Users\Cody\Desktop\Current_projects\Bering sea crab multispecies\Figure_6.png"/>
          <p:cNvPicPr/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34"/>
          <a:stretch/>
        </p:blipFill>
        <p:spPr bwMode="auto">
          <a:xfrm>
            <a:off x="-314325" y="3936909"/>
            <a:ext cx="8048626" cy="9398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Left Arrow 8"/>
          <p:cNvSpPr/>
          <p:nvPr/>
        </p:nvSpPr>
        <p:spPr>
          <a:xfrm>
            <a:off x="7848764" y="3483135"/>
            <a:ext cx="819150" cy="4191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:\Users\Cody\Desktop\Current_projects\Bering sea crab multispecies\Figure_6.png"/>
          <p:cNvPicPr/>
          <p:nvPr/>
        </p:nvPicPr>
        <p:blipFill rotWithShape="1">
          <a:blip r:embed="rId5" cstate="print">
            <a:clrChange>
              <a:clrFrom>
                <a:srgbClr val="DBEFDB"/>
              </a:clrFrom>
              <a:clrTo>
                <a:srgbClr val="DBEF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3" t="75684" r="11398" b="15874"/>
          <a:stretch/>
        </p:blipFill>
        <p:spPr bwMode="auto">
          <a:xfrm>
            <a:off x="6687912" y="377642"/>
            <a:ext cx="1722663" cy="765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51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2" b="36287"/>
          <a:stretch/>
        </p:blipFill>
        <p:spPr>
          <a:xfrm>
            <a:off x="-152400" y="1765300"/>
            <a:ext cx="12293492" cy="217805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90037"/>
          <a:stretch/>
        </p:blipFill>
        <p:spPr>
          <a:xfrm>
            <a:off x="615950" y="3919832"/>
            <a:ext cx="11474342" cy="69967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91" b="37904"/>
          <a:stretch/>
        </p:blipFill>
        <p:spPr>
          <a:xfrm>
            <a:off x="-19050" y="-489627"/>
            <a:ext cx="359139" cy="43606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" y="4644904"/>
            <a:ext cx="12034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More productive long term related to projected increases in bottom temperature.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533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74" b="4596"/>
          <a:stretch/>
        </p:blipFill>
        <p:spPr>
          <a:xfrm>
            <a:off x="-88792" y="1818568"/>
            <a:ext cx="12293492" cy="2540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90037"/>
          <a:stretch/>
        </p:blipFill>
        <p:spPr>
          <a:xfrm>
            <a:off x="666750" y="3945232"/>
            <a:ext cx="11474342" cy="69967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91" b="37904"/>
          <a:stretch/>
        </p:blipFill>
        <p:spPr>
          <a:xfrm>
            <a:off x="-57150" y="-489627"/>
            <a:ext cx="359139" cy="43606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5360" y="4644904"/>
            <a:ext cx="12108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More productive long term related to projected decreases in ice cover.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863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61"/>
          <a:stretch/>
        </p:blipFill>
        <p:spPr>
          <a:xfrm>
            <a:off x="-152400" y="1027905"/>
            <a:ext cx="12293492" cy="295421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90037"/>
          <a:stretch/>
        </p:blipFill>
        <p:spPr>
          <a:xfrm>
            <a:off x="615950" y="3945232"/>
            <a:ext cx="11474342" cy="69967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91" b="37904"/>
          <a:stretch/>
        </p:blipFill>
        <p:spPr>
          <a:xfrm>
            <a:off x="-19050" y="-489627"/>
            <a:ext cx="359139" cy="43606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089" y="4800600"/>
            <a:ext cx="11566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Less productive in the long term in the current area due to decreased ice cover and changes in arctic oscillation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12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6888" y="2169541"/>
            <a:ext cx="4038600" cy="1325563"/>
          </a:xfrm>
        </p:spPr>
        <p:txBody>
          <a:bodyPr/>
          <a:lstStyle/>
          <a:p>
            <a:r>
              <a:rPr lang="en-US" dirty="0" smtClean="0"/>
              <a:t>Caveat </a:t>
            </a:r>
            <a:r>
              <a:rPr lang="en-US" dirty="0" err="1" smtClean="0"/>
              <a:t>caveat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6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Recruitment: Ricker stock recruit curve + projected environmental driver</a:t>
            </a:r>
          </a:p>
          <a:p>
            <a:pPr lvl="1"/>
            <a:r>
              <a:rPr lang="en-US" dirty="0" smtClean="0"/>
              <a:t>Note that the harvest control rule does not consider an SRR</a:t>
            </a:r>
          </a:p>
          <a:p>
            <a:r>
              <a:rPr lang="en-US" dirty="0" smtClean="0"/>
              <a:t>Fishing mortality determined by harvest control rule</a:t>
            </a:r>
          </a:p>
          <a:p>
            <a:r>
              <a:rPr lang="en-US" dirty="0" smtClean="0"/>
              <a:t>All other population processes time invariant</a:t>
            </a:r>
          </a:p>
          <a:p>
            <a:r>
              <a:rPr lang="en-US" dirty="0" smtClean="0"/>
              <a:t>Comparing exploitation rates, yields, and MMB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Harvest control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Status </a:t>
            </a:r>
            <a:r>
              <a:rPr lang="en-US" dirty="0"/>
              <a:t>quo: biomass target uses the entire time series of recruitment </a:t>
            </a:r>
          </a:p>
          <a:p>
            <a:r>
              <a:rPr lang="en-US" dirty="0"/>
              <a:t>Climate adaptive: biomass targets uses only the time series of recruitment from 2025 on (once past 2030)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3182739"/>
            <a:ext cx="10619299" cy="360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Magnuson Stevens 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SEC. 301 NATIONAL STANDARDS FOR FISHERY CONSERVATION AND </a:t>
            </a:r>
            <a:r>
              <a:rPr lang="en-US" dirty="0" smtClean="0"/>
              <a:t>MANAGEMENT</a:t>
            </a:r>
          </a:p>
          <a:p>
            <a:r>
              <a:rPr lang="en-US" dirty="0" smtClean="0"/>
              <a:t>98-623</a:t>
            </a:r>
          </a:p>
          <a:p>
            <a:pPr lvl="1"/>
            <a:r>
              <a:rPr lang="en-US" dirty="0" smtClean="0"/>
              <a:t>(1) Conservation and management shall prevent overfishing while achieving on a continuing basis, the </a:t>
            </a:r>
            <a:r>
              <a:rPr lang="en-US" b="1" i="1" dirty="0" smtClean="0">
                <a:solidFill>
                  <a:srgbClr val="FF0000"/>
                </a:solidFill>
              </a:rPr>
              <a:t>optimum yield </a:t>
            </a:r>
            <a:r>
              <a:rPr lang="en-US" dirty="0" smtClean="0"/>
              <a:t>from each fishery for the United States fishing industry</a:t>
            </a:r>
          </a:p>
          <a:p>
            <a:r>
              <a:rPr lang="en-US" dirty="0" smtClean="0"/>
              <a:t>SEC. 303 CONTENTS OF FISHERY MANAGEMENT PLANS</a:t>
            </a:r>
          </a:p>
          <a:p>
            <a:r>
              <a:rPr lang="en-US" dirty="0" smtClean="0"/>
              <a:t>95-354</a:t>
            </a:r>
          </a:p>
          <a:p>
            <a:pPr lvl="1"/>
            <a:r>
              <a:rPr lang="en-US" dirty="0" smtClean="0"/>
              <a:t>(3) assess and specify the </a:t>
            </a:r>
            <a:r>
              <a:rPr lang="en-US" b="1" i="1" dirty="0" smtClean="0">
                <a:solidFill>
                  <a:srgbClr val="FF0000"/>
                </a:solidFill>
              </a:rPr>
              <a:t>present and probable future condition </a:t>
            </a:r>
            <a:r>
              <a:rPr lang="en-US" dirty="0" smtClean="0"/>
              <a:t>of, and the maximum sustainable yield and optimum yield from, the fishery, and include a summary of the information utilized in making such specification</a:t>
            </a:r>
          </a:p>
          <a:p>
            <a:r>
              <a:rPr lang="en-US" dirty="0" smtClean="0"/>
              <a:t>109-479</a:t>
            </a:r>
          </a:p>
          <a:p>
            <a:pPr lvl="1"/>
            <a:r>
              <a:rPr lang="en-US" dirty="0" smtClean="0"/>
              <a:t>(A) specify a time period for rebuilding the fishery that shall</a:t>
            </a:r>
          </a:p>
          <a:p>
            <a:pPr lvl="2"/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be as short as possible….</a:t>
            </a:r>
          </a:p>
          <a:p>
            <a:pPr lvl="2"/>
            <a:r>
              <a:rPr lang="en-US" dirty="0" smtClean="0"/>
              <a:t>(ii) not exceed 10 years, except in the case where biology of the stock of fish, other </a:t>
            </a:r>
            <a:r>
              <a:rPr lang="en-US" b="1" i="1" dirty="0" smtClean="0">
                <a:solidFill>
                  <a:srgbClr val="FF0000"/>
                </a:solidFill>
              </a:rPr>
              <a:t>environmental conditions</a:t>
            </a:r>
            <a:r>
              <a:rPr lang="en-US" dirty="0" smtClean="0"/>
              <a:t>…dictate otherwise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Harvest control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Status </a:t>
            </a:r>
            <a:r>
              <a:rPr lang="en-US" dirty="0"/>
              <a:t>quo: biomass target uses the entire time series of recruitment </a:t>
            </a:r>
          </a:p>
          <a:p>
            <a:r>
              <a:rPr lang="en-US" dirty="0"/>
              <a:t>Climate adaptive: biomass targets uses only the time series of recruitment from 2025 on (once past 2030)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9" b="74957"/>
          <a:stretch/>
        </p:blipFill>
        <p:spPr>
          <a:xfrm>
            <a:off x="142874" y="3409950"/>
            <a:ext cx="10277475" cy="32267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52975" y="6292850"/>
            <a:ext cx="4362451" cy="250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Climate adaptive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71550" y="6580187"/>
            <a:ext cx="8143875" cy="250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Status quo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" y="0"/>
            <a:ext cx="10639425" cy="6884334"/>
          </a:xfrm>
        </p:spPr>
      </p:pic>
    </p:spTree>
    <p:extLst>
      <p:ext uri="{BB962C8B-B14F-4D97-AF65-F5344CB8AC3E}">
        <p14:creationId xmlns:p14="http://schemas.microsoft.com/office/powerpoint/2010/main" val="43773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52"/>
          <a:stretch/>
        </p:blipFill>
        <p:spPr>
          <a:xfrm>
            <a:off x="368163" y="0"/>
            <a:ext cx="11466238" cy="6857999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2036064" y="3706368"/>
            <a:ext cx="8083296" cy="1048512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51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98"/>
          <a:stretch/>
        </p:blipFill>
        <p:spPr>
          <a:xfrm>
            <a:off x="198576" y="348917"/>
            <a:ext cx="12280856" cy="65090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62537" y="-469232"/>
            <a:ext cx="4291263" cy="1900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3" t="25690" b="49666"/>
          <a:stretch/>
        </p:blipFill>
        <p:spPr>
          <a:xfrm>
            <a:off x="0" y="1027906"/>
            <a:ext cx="1243790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5" t="72936"/>
          <a:stretch/>
        </p:blipFill>
        <p:spPr>
          <a:xfrm>
            <a:off x="0" y="1316664"/>
            <a:ext cx="12354079" cy="424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1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633349"/>
            <a:ext cx="11256264" cy="1325563"/>
          </a:xfrm>
        </p:spPr>
        <p:txBody>
          <a:bodyPr>
            <a:normAutofit/>
          </a:bodyPr>
          <a:lstStyle/>
          <a:p>
            <a:r>
              <a:rPr lang="en-US" dirty="0"/>
              <a:t>Status quo outcomes relative to </a:t>
            </a:r>
            <a:r>
              <a:rPr lang="en-US" dirty="0" smtClean="0"/>
              <a:t>climate-adaptive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 exploitation rates</a:t>
            </a:r>
          </a:p>
          <a:p>
            <a:r>
              <a:rPr lang="en-US" dirty="0" smtClean="0"/>
              <a:t>Higher mature male biomass</a:t>
            </a:r>
          </a:p>
          <a:p>
            <a:r>
              <a:rPr lang="en-US" dirty="0" smtClean="0"/>
              <a:t>Higher recruitment</a:t>
            </a:r>
          </a:p>
          <a:p>
            <a:r>
              <a:rPr lang="en-US" dirty="0" smtClean="0"/>
              <a:t>Yield often higher, but not always</a:t>
            </a:r>
          </a:p>
          <a:p>
            <a:endParaRPr lang="en-US" dirty="0"/>
          </a:p>
          <a:p>
            <a:r>
              <a:rPr lang="en-US" dirty="0" smtClean="0"/>
              <a:t>So, adapting to decreasing productivity results in higher exploitation rates?</a:t>
            </a:r>
          </a:p>
        </p:txBody>
      </p:sp>
    </p:spTree>
    <p:extLst>
      <p:ext uri="{BB962C8B-B14F-4D97-AF65-F5344CB8AC3E}">
        <p14:creationId xmlns:p14="http://schemas.microsoft.com/office/powerpoint/2010/main" val="9579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“Productivity paradox”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463" y="1825625"/>
            <a:ext cx="11185741" cy="4351338"/>
          </a:xfrm>
        </p:spPr>
        <p:txBody>
          <a:bodyPr/>
          <a:lstStyle/>
          <a:p>
            <a:r>
              <a:rPr lang="en-US" dirty="0" smtClean="0"/>
              <a:t>Climate adaptive harvest control rules can result in higher exploitation rates than the status quo control rule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Can arise when reference points adapt to a change in:</a:t>
            </a:r>
          </a:p>
          <a:p>
            <a:pPr lvl="1"/>
            <a:r>
              <a:rPr lang="en-US" dirty="0" smtClean="0"/>
              <a:t>Recruitment (when using a sloped harvest control rule; </a:t>
            </a:r>
            <a:r>
              <a:rPr lang="en-US" dirty="0" err="1" smtClean="0"/>
              <a:t>Szuwalski</a:t>
            </a:r>
            <a:r>
              <a:rPr lang="en-US" dirty="0" smtClean="0"/>
              <a:t> and Punt, 2013)</a:t>
            </a:r>
          </a:p>
          <a:p>
            <a:pPr lvl="1"/>
            <a:r>
              <a:rPr lang="en-US" dirty="0" smtClean="0"/>
              <a:t>Growth (</a:t>
            </a:r>
            <a:r>
              <a:rPr lang="en-US" dirty="0" err="1" smtClean="0"/>
              <a:t>Szuwalski</a:t>
            </a:r>
            <a:r>
              <a:rPr lang="en-US" dirty="0" smtClean="0"/>
              <a:t> et al., in prep)</a:t>
            </a:r>
          </a:p>
          <a:p>
            <a:pPr lvl="1"/>
            <a:r>
              <a:rPr lang="en-US" dirty="0" smtClean="0"/>
              <a:t>Natural mortality (</a:t>
            </a:r>
            <a:r>
              <a:rPr lang="en-US" dirty="0" err="1" smtClean="0"/>
              <a:t>Legault</a:t>
            </a:r>
            <a:r>
              <a:rPr lang="en-US" dirty="0" smtClean="0"/>
              <a:t> et al. 2016)</a:t>
            </a:r>
          </a:p>
          <a:p>
            <a:pPr lvl="1"/>
            <a:r>
              <a:rPr lang="en-US" dirty="0" smtClean="0"/>
              <a:t>Maturity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there is a fishery that is closed because another population in the same area is overfished, should the overfished population ever be written off? If so, when?</a:t>
            </a:r>
          </a:p>
          <a:p>
            <a:r>
              <a:rPr lang="en-US" dirty="0" smtClean="0"/>
              <a:t>Under what sorts of circumstances should reference points be changed? What criteria must be met?</a:t>
            </a:r>
          </a:p>
          <a:p>
            <a:r>
              <a:rPr lang="en-US" dirty="0" smtClean="0"/>
              <a:t>Should a management target always be tied to the productivity of a population? If not, what other metrics could be used?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1"/>
          <a:stretch/>
        </p:blipFill>
        <p:spPr>
          <a:xfrm>
            <a:off x="1804734" y="-181738"/>
            <a:ext cx="9083844" cy="7039738"/>
          </a:xfrm>
        </p:spPr>
      </p:pic>
    </p:spTree>
    <p:extLst>
      <p:ext uri="{BB962C8B-B14F-4D97-AF65-F5344CB8AC3E}">
        <p14:creationId xmlns:p14="http://schemas.microsoft.com/office/powerpoint/2010/main" val="16716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0"/>
            <a:ext cx="10515600" cy="1325563"/>
          </a:xfrm>
        </p:spPr>
        <p:txBody>
          <a:bodyPr/>
          <a:lstStyle/>
          <a:p>
            <a:r>
              <a:rPr lang="en-US" dirty="0" smtClean="0"/>
              <a:t>Harvest control rule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3434"/>
            <a:ext cx="11314624" cy="384486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715125" y="2209800"/>
            <a:ext cx="1724025" cy="533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013573" y="3525867"/>
            <a:ext cx="1724025" cy="533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604885" y="4487082"/>
            <a:ext cx="1880235" cy="657941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29050" y="3130296"/>
            <a:ext cx="1724025" cy="533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92728" y="3100902"/>
            <a:ext cx="590550" cy="562794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38499" y="4274600"/>
            <a:ext cx="920141" cy="886563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15125" y="1781985"/>
            <a:ext cx="1889760" cy="694515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060285" y="3021071"/>
            <a:ext cx="1889760" cy="694515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32257" y="4337138"/>
            <a:ext cx="1889760" cy="694515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69041" y="3021071"/>
            <a:ext cx="1145452" cy="30391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1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7" y="365125"/>
            <a:ext cx="11837776" cy="5918887"/>
          </a:xfrm>
        </p:spPr>
      </p:pic>
    </p:spTree>
    <p:extLst>
      <p:ext uri="{BB962C8B-B14F-4D97-AF65-F5344CB8AC3E}">
        <p14:creationId xmlns:p14="http://schemas.microsoft.com/office/powerpoint/2010/main" val="31593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prod_para\plots\comp_hc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27250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379" y="2663157"/>
            <a:ext cx="10515600" cy="1325563"/>
          </a:xfrm>
        </p:spPr>
        <p:txBody>
          <a:bodyPr/>
          <a:lstStyle/>
          <a:p>
            <a:r>
              <a:rPr lang="en-US" dirty="0" smtClean="0"/>
              <a:t>What are we going to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1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705" y="2687221"/>
            <a:ext cx="10515600" cy="1325563"/>
          </a:xfrm>
        </p:spPr>
        <p:txBody>
          <a:bodyPr/>
          <a:lstStyle/>
          <a:p>
            <a:r>
              <a:rPr lang="en-US" dirty="0" smtClean="0"/>
              <a:t>What have we already done?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7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has been interpreted differently over time</a:t>
            </a:r>
          </a:p>
          <a:p>
            <a:r>
              <a:rPr lang="en-US" dirty="0" smtClean="0"/>
              <a:t>Tanner crab</a:t>
            </a:r>
          </a:p>
          <a:p>
            <a:r>
              <a:rPr lang="en-US" dirty="0" smtClean="0"/>
              <a:t>PIBKC and PIRKC</a:t>
            </a:r>
          </a:p>
          <a:p>
            <a:r>
              <a:rPr lang="en-US" dirty="0" smtClean="0"/>
              <a:t>SMBKC…BBRKC??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6208"/>
          <a:stretch/>
        </p:blipFill>
        <p:spPr>
          <a:xfrm>
            <a:off x="26075" y="0"/>
            <a:ext cx="12139850" cy="67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9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85" y="607908"/>
            <a:ext cx="10515600" cy="1325563"/>
          </a:xfrm>
        </p:spPr>
        <p:txBody>
          <a:bodyPr/>
          <a:lstStyle/>
          <a:p>
            <a:r>
              <a:rPr lang="en-US" dirty="0" smtClean="0"/>
              <a:t>Tanner crab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978" y="2800559"/>
            <a:ext cx="4415590" cy="3662362"/>
          </a:xfrm>
        </p:spPr>
        <p:txBody>
          <a:bodyPr/>
          <a:lstStyle/>
          <a:p>
            <a:r>
              <a:rPr lang="en-US" dirty="0" smtClean="0"/>
              <a:t>Declared overfished in 2011</a:t>
            </a:r>
          </a:p>
          <a:p>
            <a:r>
              <a:rPr lang="en-US" dirty="0" smtClean="0"/>
              <a:t>Rebuilt in 2014 after moving to a different tier and assessment (which prompted a revision of reference points)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043" y="2514600"/>
            <a:ext cx="7647354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59" t="58030" r="9503"/>
          <a:stretch/>
        </p:blipFill>
        <p:spPr>
          <a:xfrm>
            <a:off x="3132221" y="26779"/>
            <a:ext cx="9059779" cy="2773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37295" y="240632"/>
            <a:ext cx="212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Mature males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960768" y="4126832"/>
            <a:ext cx="12032" cy="233608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499557" y="102645"/>
            <a:ext cx="12032" cy="233608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379" y="2663157"/>
            <a:ext cx="10515600" cy="1325563"/>
          </a:xfrm>
        </p:spPr>
        <p:txBody>
          <a:bodyPr/>
          <a:lstStyle/>
          <a:p>
            <a:r>
              <a:rPr lang="en-US" dirty="0" smtClean="0"/>
              <a:t>What are we going to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1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5654</TotalTime>
  <Words>902</Words>
  <Application>Microsoft Office PowerPoint</Application>
  <PresentationFormat>Widescreen</PresentationFormat>
  <Paragraphs>142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等线</vt:lpstr>
      <vt:lpstr>Arial</vt:lpstr>
      <vt:lpstr>Calibri</vt:lpstr>
      <vt:lpstr>Calibri Light</vt:lpstr>
      <vt:lpstr>Office Theme</vt:lpstr>
      <vt:lpstr>Acrobat Document</vt:lpstr>
      <vt:lpstr>Climate change and crab management in the Bering Sea</vt:lpstr>
      <vt:lpstr>Climate is changing</vt:lpstr>
      <vt:lpstr>Magnuson Stevens Act </vt:lpstr>
      <vt:lpstr>Harvest control rule</vt:lpstr>
      <vt:lpstr>What are we going to do?</vt:lpstr>
      <vt:lpstr>What have we already done?</vt:lpstr>
      <vt:lpstr>PowerPoint Presentation</vt:lpstr>
      <vt:lpstr>Tanner crab</vt:lpstr>
      <vt:lpstr>What are we going to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Caveat caveat</vt:lpstr>
      <vt:lpstr>Projections</vt:lpstr>
      <vt:lpstr>Harvest control rule</vt:lpstr>
      <vt:lpstr>Harvest control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Status quo outcomes relative to climate-adaptive</vt:lpstr>
      <vt:lpstr>“Productivity paradox”</vt:lpstr>
      <vt:lpstr>Perspectives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and crab management in the Bering Sea</dc:title>
  <dc:creator>Cody</dc:creator>
  <cp:lastModifiedBy>Cody</cp:lastModifiedBy>
  <cp:revision>56</cp:revision>
  <dcterms:created xsi:type="dcterms:W3CDTF">2020-12-14T20:36:17Z</dcterms:created>
  <dcterms:modified xsi:type="dcterms:W3CDTF">2021-01-12T17:30:41Z</dcterms:modified>
</cp:coreProperties>
</file>