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60" r:id="rId4"/>
    <p:sldId id="261" r:id="rId5"/>
    <p:sldId id="289" r:id="rId6"/>
    <p:sldId id="262" r:id="rId7"/>
    <p:sldId id="290" r:id="rId8"/>
    <p:sldId id="291" r:id="rId9"/>
    <p:sldId id="263" r:id="rId10"/>
    <p:sldId id="361" r:id="rId11"/>
    <p:sldId id="267" r:id="rId12"/>
    <p:sldId id="258" r:id="rId13"/>
    <p:sldId id="266" r:id="rId14"/>
    <p:sldId id="352" r:id="rId15"/>
    <p:sldId id="353" r:id="rId16"/>
    <p:sldId id="360" r:id="rId17"/>
    <p:sldId id="317" r:id="rId18"/>
    <p:sldId id="325" r:id="rId19"/>
    <p:sldId id="286" r:id="rId20"/>
    <p:sldId id="287" r:id="rId21"/>
    <p:sldId id="284" r:id="rId22"/>
    <p:sldId id="292" r:id="rId23"/>
    <p:sldId id="302" r:id="rId24"/>
    <p:sldId id="306" r:id="rId25"/>
    <p:sldId id="319" r:id="rId26"/>
    <p:sldId id="322" r:id="rId27"/>
    <p:sldId id="308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4E3E932-4B89-BDF4-6E72-1187D1047A40}" name="Webster, Sarah R (DFG)" initials="WSR(" userId="S::sarah.webster@alaska.gov::59db7636-3d5a-4e70-a230-37a0ec0386f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86" autoAdjust="0"/>
    <p:restoredTop sz="71445" autoAdjust="0"/>
  </p:normalViewPr>
  <p:slideViewPr>
    <p:cSldViewPr snapToGrid="0">
      <p:cViewPr varScale="1">
        <p:scale>
          <a:sx n="80" d="100"/>
          <a:sy n="80" d="100"/>
        </p:scale>
        <p:origin x="24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dfg.alaska.local\DSF\Anchorage\RTS\fbiv_data\Documents\Data\Halibut\NPFMC\Charter%20Implementation%20Committee\2024%20Analyses\StatusQuoForecasts\HarvEffThru2023_V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dfg.alaska.local\DSF\Anchorage\RTS\fbiv_data\Documents\Data\Halibut\NPFMC\Charter%20Implementation%20Committee\2024%20Analyses\StatusQuoForecasts\HarvEffThru2023_V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'Area 2C'!$C$29</c:f>
              <c:strCache>
                <c:ptCount val="1"/>
                <c:pt idx="0">
                  <c:v>Removals (Mlb)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invertIfNegative val="0"/>
          <c:dPt>
            <c:idx val="8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1-FAE7-42A4-800B-34C881586A34}"/>
              </c:ext>
            </c:extLst>
          </c:dPt>
          <c:dPt>
            <c:idx val="9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3-FAE7-42A4-800B-34C881586A34}"/>
              </c:ext>
            </c:extLst>
          </c:dPt>
          <c:dPt>
            <c:idx val="10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5-FAE7-42A4-800B-34C881586A34}"/>
              </c:ext>
            </c:extLst>
          </c:dPt>
          <c:dPt>
            <c:idx val="11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7-FAE7-42A4-800B-34C881586A34}"/>
              </c:ext>
            </c:extLst>
          </c:dPt>
          <c:dPt>
            <c:idx val="12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9-FAE7-42A4-800B-34C881586A34}"/>
              </c:ext>
            </c:extLst>
          </c:dPt>
          <c:dPt>
            <c:idx val="13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B-FAE7-42A4-800B-34C881586A34}"/>
              </c:ext>
            </c:extLst>
          </c:dPt>
          <c:dPt>
            <c:idx val="14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D-FAE7-42A4-800B-34C881586A34}"/>
              </c:ext>
            </c:extLst>
          </c:dPt>
          <c:dPt>
            <c:idx val="15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F-FAE7-42A4-800B-34C881586A34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11-FAE7-42A4-800B-34C881586A34}"/>
              </c:ext>
            </c:extLst>
          </c:dPt>
          <c:dPt>
            <c:idx val="17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13-FAE7-42A4-800B-34C881586A34}"/>
              </c:ext>
            </c:extLst>
          </c:dPt>
          <c:errBars>
            <c:errBarType val="both"/>
            <c:errValType val="cust"/>
            <c:noEndCap val="0"/>
            <c:plus>
              <c:numRef>
                <c:f>'Area 2C'!$E$30:$E$47</c:f>
                <c:numCache>
                  <c:formatCode>General</c:formatCode>
                  <c:ptCount val="18"/>
                  <c:pt idx="0">
                    <c:v>0.17799999999999999</c:v>
                  </c:pt>
                  <c:pt idx="1">
                    <c:v>0.17</c:v>
                  </c:pt>
                  <c:pt idx="2">
                    <c:v>0.19800000000000001</c:v>
                  </c:pt>
                  <c:pt idx="3">
                    <c:v>0.14199999999999999</c:v>
                  </c:pt>
                  <c:pt idx="4">
                    <c:v>0.154</c:v>
                  </c:pt>
                  <c:pt idx="5">
                    <c:v>0.03</c:v>
                  </c:pt>
                  <c:pt idx="6">
                    <c:v>6.8000000000000005E-2</c:v>
                  </c:pt>
                  <c:pt idx="7">
                    <c:v>7.3999999999999996E-2</c:v>
                  </c:pt>
                  <c:pt idx="8">
                    <c:v>3.3072042573751022E-2</c:v>
                  </c:pt>
                  <c:pt idx="9">
                    <c:v>3.1852158482589522E-2</c:v>
                  </c:pt>
                  <c:pt idx="10">
                    <c:v>2.8284271247461905E-2</c:v>
                  </c:pt>
                  <c:pt idx="11">
                    <c:v>6.01664358259653E-2</c:v>
                  </c:pt>
                  <c:pt idx="12">
                    <c:v>4.5709427930789075E-2</c:v>
                  </c:pt>
                  <c:pt idx="13">
                    <c:v>4.0880442477892603E-2</c:v>
                  </c:pt>
                  <c:pt idx="14">
                    <c:v>3.7152790293761603E-2</c:v>
                  </c:pt>
                  <c:pt idx="15">
                    <c:v>7.4328000000000005E-2</c:v>
                  </c:pt>
                  <c:pt idx="16">
                    <c:v>4.0280833069591793E-2</c:v>
                  </c:pt>
                  <c:pt idx="17">
                    <c:v>2.35E-2</c:v>
                  </c:pt>
                </c:numCache>
              </c:numRef>
            </c:plus>
            <c:minus>
              <c:numRef>
                <c:f>'Area 2C'!$E$30:$E$47</c:f>
                <c:numCache>
                  <c:formatCode>General</c:formatCode>
                  <c:ptCount val="18"/>
                  <c:pt idx="0">
                    <c:v>0.17799999999999999</c:v>
                  </c:pt>
                  <c:pt idx="1">
                    <c:v>0.17</c:v>
                  </c:pt>
                  <c:pt idx="2">
                    <c:v>0.19800000000000001</c:v>
                  </c:pt>
                  <c:pt idx="3">
                    <c:v>0.14199999999999999</c:v>
                  </c:pt>
                  <c:pt idx="4">
                    <c:v>0.154</c:v>
                  </c:pt>
                  <c:pt idx="5">
                    <c:v>0.03</c:v>
                  </c:pt>
                  <c:pt idx="6">
                    <c:v>6.8000000000000005E-2</c:v>
                  </c:pt>
                  <c:pt idx="7">
                    <c:v>7.3999999999999996E-2</c:v>
                  </c:pt>
                  <c:pt idx="8">
                    <c:v>3.3072042573751022E-2</c:v>
                  </c:pt>
                  <c:pt idx="9">
                    <c:v>3.1852158482589522E-2</c:v>
                  </c:pt>
                  <c:pt idx="10">
                    <c:v>2.8284271247461905E-2</c:v>
                  </c:pt>
                  <c:pt idx="11">
                    <c:v>6.01664358259653E-2</c:v>
                  </c:pt>
                  <c:pt idx="12">
                    <c:v>4.5709427930789075E-2</c:v>
                  </c:pt>
                  <c:pt idx="13">
                    <c:v>4.0880442477892603E-2</c:v>
                  </c:pt>
                  <c:pt idx="14">
                    <c:v>3.7152790293761603E-2</c:v>
                  </c:pt>
                  <c:pt idx="15">
                    <c:v>7.4328000000000005E-2</c:v>
                  </c:pt>
                  <c:pt idx="16">
                    <c:v>4.0280833069591793E-2</c:v>
                  </c:pt>
                  <c:pt idx="17">
                    <c:v>2.35E-2</c:v>
                  </c:pt>
                </c:numCache>
              </c:numRef>
            </c:minus>
          </c:errBars>
          <c:cat>
            <c:numRef>
              <c:f>'Area 2C'!$A$30:$A$47</c:f>
              <c:numCache>
                <c:formatCode>General</c:formatCode>
                <c:ptCount val="18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</c:numCache>
            </c:numRef>
          </c:cat>
          <c:val>
            <c:numRef>
              <c:f>'Area 2C'!$C$30:$C$47</c:f>
              <c:numCache>
                <c:formatCode>0.000</c:formatCode>
                <c:ptCount val="18"/>
                <c:pt idx="0">
                  <c:v>1.803544</c:v>
                </c:pt>
                <c:pt idx="1">
                  <c:v>1.917808</c:v>
                </c:pt>
                <c:pt idx="2">
                  <c:v>1.9991350000000001</c:v>
                </c:pt>
                <c:pt idx="3">
                  <c:v>1.249287</c:v>
                </c:pt>
                <c:pt idx="4">
                  <c:v>1.0860380000000001</c:v>
                </c:pt>
                <c:pt idx="5">
                  <c:v>0.34362500000000001</c:v>
                </c:pt>
                <c:pt idx="6">
                  <c:v>0.60536900000000005</c:v>
                </c:pt>
                <c:pt idx="7">
                  <c:v>0.76236899999999996</c:v>
                </c:pt>
                <c:pt idx="8">
                  <c:v>0.82734236100000003</c:v>
                </c:pt>
                <c:pt idx="9">
                  <c:v>0.8138311625600001</c:v>
                </c:pt>
                <c:pt idx="10">
                  <c:v>0.83908079240000011</c:v>
                </c:pt>
                <c:pt idx="11">
                  <c:v>0.941439253249583</c:v>
                </c:pt>
                <c:pt idx="12">
                  <c:v>0.71585796385345479</c:v>
                </c:pt>
                <c:pt idx="13">
                  <c:v>0.69735895382237012</c:v>
                </c:pt>
                <c:pt idx="14">
                  <c:v>0.48332538924449997</c:v>
                </c:pt>
                <c:pt idx="15">
                  <c:v>1.1528057427902612</c:v>
                </c:pt>
                <c:pt idx="16">
                  <c:v>0.84609573130912075</c:v>
                </c:pt>
                <c:pt idx="17">
                  <c:v>0.81277557396205802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FAE7-42A4-800B-34C881586A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86478592"/>
        <c:axId val="186480128"/>
      </c:barChart>
      <c:lineChart>
        <c:grouping val="standard"/>
        <c:varyColors val="0"/>
        <c:ser>
          <c:idx val="1"/>
          <c:order val="1"/>
          <c:tx>
            <c:strRef>
              <c:f>'Area 2C'!$F$29</c:f>
              <c:strCache>
                <c:ptCount val="1"/>
                <c:pt idx="0">
                  <c:v>GHL/CSP Alloc</c:v>
                </c:pt>
              </c:strCache>
            </c:strRef>
          </c:tx>
          <c:spPr>
            <a:ln w="25400">
              <a:prstDash val="sysDash"/>
            </a:ln>
          </c:spPr>
          <c:marker>
            <c:symbol val="none"/>
          </c:marker>
          <c:val>
            <c:numRef>
              <c:f>'Area 2C'!$F$30:$F$47</c:f>
              <c:numCache>
                <c:formatCode>0.000</c:formatCode>
                <c:ptCount val="18"/>
                <c:pt idx="0">
                  <c:v>1.4319999999999999</c:v>
                </c:pt>
                <c:pt idx="1">
                  <c:v>1.4319999999999999</c:v>
                </c:pt>
                <c:pt idx="2">
                  <c:v>0.93100000000000005</c:v>
                </c:pt>
                <c:pt idx="3">
                  <c:v>0.78800000000000003</c:v>
                </c:pt>
                <c:pt idx="4">
                  <c:v>0.78800000000000003</c:v>
                </c:pt>
                <c:pt idx="5">
                  <c:v>0.78800000000000003</c:v>
                </c:pt>
                <c:pt idx="6">
                  <c:v>0.93100000000000005</c:v>
                </c:pt>
                <c:pt idx="7">
                  <c:v>0.78800000000000003</c:v>
                </c:pt>
                <c:pt idx="8">
                  <c:v>0.76100000000000001</c:v>
                </c:pt>
                <c:pt idx="9">
                  <c:v>0.85099999999999998</c:v>
                </c:pt>
                <c:pt idx="10">
                  <c:v>0.90600000000000003</c:v>
                </c:pt>
                <c:pt idx="11">
                  <c:v>0.91500000000000004</c:v>
                </c:pt>
                <c:pt idx="12">
                  <c:v>0.81</c:v>
                </c:pt>
                <c:pt idx="13">
                  <c:v>0.82</c:v>
                </c:pt>
                <c:pt idx="14">
                  <c:v>0.78</c:v>
                </c:pt>
                <c:pt idx="15">
                  <c:v>0.81</c:v>
                </c:pt>
                <c:pt idx="16">
                  <c:v>0.82</c:v>
                </c:pt>
                <c:pt idx="17">
                  <c:v>0.8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FAE7-42A4-800B-34C881586A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6478592"/>
        <c:axId val="186480128"/>
      </c:lineChart>
      <c:catAx>
        <c:axId val="186478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86480128"/>
        <c:crosses val="autoZero"/>
        <c:auto val="1"/>
        <c:lblAlgn val="ctr"/>
        <c:lblOffset val="100"/>
        <c:tickLblSkip val="2"/>
        <c:noMultiLvlLbl val="0"/>
      </c:catAx>
      <c:valAx>
        <c:axId val="186480128"/>
        <c:scaling>
          <c:orientation val="minMax"/>
        </c:scaling>
        <c:delete val="0"/>
        <c:axPos val="l"/>
        <c:majorGridlines>
          <c:spPr>
            <a:ln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Halibut Removals (Mlb)</a:t>
                </a:r>
              </a:p>
            </c:rich>
          </c:tx>
          <c:layout>
            <c:manualLayout>
              <c:xMode val="edge"/>
              <c:yMode val="edge"/>
              <c:x val="1.5517240326008663E-2"/>
              <c:y val="0.28399036591014382"/>
            </c:manualLayout>
          </c:layout>
          <c:overlay val="0"/>
        </c:title>
        <c:numFmt formatCode="0.0" sourceLinked="0"/>
        <c:majorTickMark val="out"/>
        <c:minorTickMark val="none"/>
        <c:tickLblPos val="nextTo"/>
        <c:crossAx val="1864785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6150877189215729"/>
          <c:y val="3.0994179971257377E-2"/>
          <c:w val="0.25641367184910097"/>
          <c:h val="0.23249573817602906"/>
        </c:manualLayout>
      </c:layout>
      <c:overlay val="1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HarvEffThru2023!$K$53:$K$63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HarvEffThru2023!$R$53:$R$63</c:f>
              <c:numCache>
                <c:formatCode>General</c:formatCode>
                <c:ptCount val="11"/>
                <c:pt idx="0">
                  <c:v>81755</c:v>
                </c:pt>
                <c:pt idx="1">
                  <c:v>90413</c:v>
                </c:pt>
                <c:pt idx="2">
                  <c:v>94804</c:v>
                </c:pt>
                <c:pt idx="3">
                  <c:v>96264</c:v>
                </c:pt>
                <c:pt idx="4">
                  <c:v>104273</c:v>
                </c:pt>
                <c:pt idx="5">
                  <c:v>108690</c:v>
                </c:pt>
                <c:pt idx="6">
                  <c:v>106749</c:v>
                </c:pt>
                <c:pt idx="7">
                  <c:v>44926</c:v>
                </c:pt>
                <c:pt idx="8">
                  <c:v>101340</c:v>
                </c:pt>
                <c:pt idx="9">
                  <c:v>116772</c:v>
                </c:pt>
                <c:pt idx="10">
                  <c:v>114695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27-44C7-B23E-AC36864104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47600096"/>
        <c:axId val="847598128"/>
      </c:barChart>
      <c:catAx>
        <c:axId val="847600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7598128"/>
        <c:crosses val="autoZero"/>
        <c:auto val="1"/>
        <c:lblAlgn val="ctr"/>
        <c:lblOffset val="100"/>
        <c:noMultiLvlLbl val="0"/>
      </c:catAx>
      <c:valAx>
        <c:axId val="847598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Angler-Days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7600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5437192644256648E-2"/>
          <c:y val="4.0846879965468944E-2"/>
          <c:w val="0.91681297384322014"/>
          <c:h val="0.866986484509547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'Area 3A'!$C$29</c:f>
              <c:strCache>
                <c:ptCount val="1"/>
                <c:pt idx="0">
                  <c:v>Removals (Mlb)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invertIfNegative val="0"/>
          <c:dPt>
            <c:idx val="8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1-141F-4623-90B0-32ED670C283F}"/>
              </c:ext>
            </c:extLst>
          </c:dPt>
          <c:dPt>
            <c:idx val="9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3-141F-4623-90B0-32ED670C283F}"/>
              </c:ext>
            </c:extLst>
          </c:dPt>
          <c:dPt>
            <c:idx val="10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5-141F-4623-90B0-32ED670C283F}"/>
              </c:ext>
            </c:extLst>
          </c:dPt>
          <c:dPt>
            <c:idx val="11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7-141F-4623-90B0-32ED670C283F}"/>
              </c:ext>
            </c:extLst>
          </c:dPt>
          <c:dPt>
            <c:idx val="12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9-141F-4623-90B0-32ED670C283F}"/>
              </c:ext>
            </c:extLst>
          </c:dPt>
          <c:dPt>
            <c:idx val="13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B-141F-4623-90B0-32ED670C283F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D-141F-4623-90B0-32ED670C283F}"/>
              </c:ext>
            </c:extLst>
          </c:dPt>
          <c:dPt>
            <c:idx val="15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F-141F-4623-90B0-32ED670C283F}"/>
              </c:ext>
            </c:extLst>
          </c:dPt>
          <c:dPt>
            <c:idx val="16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11-141F-4623-90B0-32ED670C283F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13-141F-4623-90B0-32ED670C283F}"/>
              </c:ext>
            </c:extLst>
          </c:dPt>
          <c:errBars>
            <c:errBarType val="both"/>
            <c:errValType val="cust"/>
            <c:noEndCap val="0"/>
            <c:plus>
              <c:numRef>
                <c:f>'Area 3A'!$E$30:$E$47</c:f>
                <c:numCache>
                  <c:formatCode>General</c:formatCode>
                  <c:ptCount val="18"/>
                  <c:pt idx="0">
                    <c:v>0.216</c:v>
                  </c:pt>
                  <c:pt idx="1">
                    <c:v>0.24</c:v>
                  </c:pt>
                  <c:pt idx="2">
                    <c:v>0.28399999999999997</c:v>
                  </c:pt>
                  <c:pt idx="3">
                    <c:v>0.26600000000000001</c:v>
                  </c:pt>
                  <c:pt idx="4">
                    <c:v>0.23200000000000001</c:v>
                  </c:pt>
                  <c:pt idx="5">
                    <c:v>0.25800000000000001</c:v>
                  </c:pt>
                  <c:pt idx="6">
                    <c:v>0.17399999999999999</c:v>
                  </c:pt>
                  <c:pt idx="7">
                    <c:v>0.186</c:v>
                  </c:pt>
                  <c:pt idx="8">
                    <c:v>0.13868740821516568</c:v>
                  </c:pt>
                  <c:pt idx="9">
                    <c:v>0.15836868377302377</c:v>
                  </c:pt>
                  <c:pt idx="10">
                    <c:v>0.16014443480808191</c:v>
                  </c:pt>
                  <c:pt idx="11">
                    <c:v>0.16461527997121045</c:v>
                  </c:pt>
                  <c:pt idx="12">
                    <c:v>0.11473862893794748</c:v>
                  </c:pt>
                  <c:pt idx="13">
                    <c:v>0.13750770073082658</c:v>
                  </c:pt>
                  <c:pt idx="14">
                    <c:v>9.2006778959609306E-2</c:v>
                  </c:pt>
                  <c:pt idx="15">
                    <c:v>0.17015240227513689</c:v>
                  </c:pt>
                  <c:pt idx="16">
                    <c:v>0.10998651484177503</c:v>
                  </c:pt>
                  <c:pt idx="17">
                    <c:v>0.16626089977430053</c:v>
                  </c:pt>
                </c:numCache>
              </c:numRef>
            </c:plus>
            <c:minus>
              <c:numRef>
                <c:f>'Area 3A'!$E$30:$E$47</c:f>
                <c:numCache>
                  <c:formatCode>General</c:formatCode>
                  <c:ptCount val="18"/>
                  <c:pt idx="0">
                    <c:v>0.216</c:v>
                  </c:pt>
                  <c:pt idx="1">
                    <c:v>0.24</c:v>
                  </c:pt>
                  <c:pt idx="2">
                    <c:v>0.28399999999999997</c:v>
                  </c:pt>
                  <c:pt idx="3">
                    <c:v>0.26600000000000001</c:v>
                  </c:pt>
                  <c:pt idx="4">
                    <c:v>0.23200000000000001</c:v>
                  </c:pt>
                  <c:pt idx="5">
                    <c:v>0.25800000000000001</c:v>
                  </c:pt>
                  <c:pt idx="6">
                    <c:v>0.17399999999999999</c:v>
                  </c:pt>
                  <c:pt idx="7">
                    <c:v>0.186</c:v>
                  </c:pt>
                  <c:pt idx="8">
                    <c:v>0.13868740821516568</c:v>
                  </c:pt>
                  <c:pt idx="9">
                    <c:v>0.15836868377302377</c:v>
                  </c:pt>
                  <c:pt idx="10">
                    <c:v>0.16014443480808191</c:v>
                  </c:pt>
                  <c:pt idx="11">
                    <c:v>0.16461527997121045</c:v>
                  </c:pt>
                  <c:pt idx="12">
                    <c:v>0.11473862893794748</c:v>
                  </c:pt>
                  <c:pt idx="13">
                    <c:v>0.13750770073082658</c:v>
                  </c:pt>
                  <c:pt idx="14">
                    <c:v>9.2006778959609306E-2</c:v>
                  </c:pt>
                  <c:pt idx="15">
                    <c:v>0.17015240227513689</c:v>
                  </c:pt>
                  <c:pt idx="16">
                    <c:v>0.10998651484177503</c:v>
                  </c:pt>
                  <c:pt idx="17">
                    <c:v>0.16626089977430053</c:v>
                  </c:pt>
                </c:numCache>
              </c:numRef>
            </c:minus>
          </c:errBars>
          <c:cat>
            <c:numRef>
              <c:f>'Area 3A'!$A$30:$A$47</c:f>
              <c:numCache>
                <c:formatCode>General</c:formatCode>
                <c:ptCount val="18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</c:numCache>
            </c:numRef>
          </c:cat>
          <c:val>
            <c:numRef>
              <c:f>'Area 3A'!$C$30:$C$47</c:f>
              <c:numCache>
                <c:formatCode>0.000</c:formatCode>
                <c:ptCount val="18"/>
                <c:pt idx="0">
                  <c:v>3.6635270000000002</c:v>
                </c:pt>
                <c:pt idx="1">
                  <c:v>4.0021589999999998</c:v>
                </c:pt>
                <c:pt idx="2">
                  <c:v>3.3775339999999998</c:v>
                </c:pt>
                <c:pt idx="3">
                  <c:v>2.7343150000000001</c:v>
                </c:pt>
                <c:pt idx="4">
                  <c:v>2.6977829999999998</c:v>
                </c:pt>
                <c:pt idx="5">
                  <c:v>2.7933669999999999</c:v>
                </c:pt>
                <c:pt idx="6">
                  <c:v>2.2842609999999999</c:v>
                </c:pt>
                <c:pt idx="7">
                  <c:v>2.5144169999999999</c:v>
                </c:pt>
                <c:pt idx="8">
                  <c:v>2.0689327442300001</c:v>
                </c:pt>
                <c:pt idx="9">
                  <c:v>2.0938930631999999</c:v>
                </c:pt>
                <c:pt idx="10">
                  <c:v>2.0214511127999999</c:v>
                </c:pt>
                <c:pt idx="11">
                  <c:v>2.0898125590399999</c:v>
                </c:pt>
                <c:pt idx="12">
                  <c:v>1.8862016117740188</c:v>
                </c:pt>
                <c:pt idx="13">
                  <c:v>2.054319809912426</c:v>
                </c:pt>
                <c:pt idx="14">
                  <c:v>1.570554014882793</c:v>
                </c:pt>
                <c:pt idx="15">
                  <c:v>2.4548594755231914</c:v>
                </c:pt>
                <c:pt idx="16">
                  <c:v>1.7444893174709617</c:v>
                </c:pt>
                <c:pt idx="17">
                  <c:v>1.5563893300000002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141F-4623-90B0-32ED670C28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89485824"/>
        <c:axId val="189487360"/>
      </c:barChart>
      <c:lineChart>
        <c:grouping val="standard"/>
        <c:varyColors val="0"/>
        <c:ser>
          <c:idx val="1"/>
          <c:order val="1"/>
          <c:tx>
            <c:strRef>
              <c:f>'Area 3A'!$F$29</c:f>
              <c:strCache>
                <c:ptCount val="1"/>
                <c:pt idx="0">
                  <c:v>GHL/CSP Alloc</c:v>
                </c:pt>
              </c:strCache>
            </c:strRef>
          </c:tx>
          <c:spPr>
            <a:ln w="25400">
              <a:prstDash val="sysDash"/>
            </a:ln>
          </c:spPr>
          <c:marker>
            <c:symbol val="none"/>
          </c:marker>
          <c:val>
            <c:numRef>
              <c:f>'Area 3A'!$F$30:$F$47</c:f>
              <c:numCache>
                <c:formatCode>0.000</c:formatCode>
                <c:ptCount val="18"/>
                <c:pt idx="0">
                  <c:v>3.65</c:v>
                </c:pt>
                <c:pt idx="1">
                  <c:v>3.65</c:v>
                </c:pt>
                <c:pt idx="2">
                  <c:v>3.65</c:v>
                </c:pt>
                <c:pt idx="3">
                  <c:v>3.65</c:v>
                </c:pt>
                <c:pt idx="4">
                  <c:v>3.65</c:v>
                </c:pt>
                <c:pt idx="5">
                  <c:v>3.65</c:v>
                </c:pt>
                <c:pt idx="6">
                  <c:v>3.1030000000000002</c:v>
                </c:pt>
                <c:pt idx="7">
                  <c:v>2.734</c:v>
                </c:pt>
                <c:pt idx="8">
                  <c:v>1.782</c:v>
                </c:pt>
                <c:pt idx="9">
                  <c:v>1.89</c:v>
                </c:pt>
                <c:pt idx="10">
                  <c:v>1.8140000000000001</c:v>
                </c:pt>
                <c:pt idx="11">
                  <c:v>1.89</c:v>
                </c:pt>
                <c:pt idx="12">
                  <c:v>1.79</c:v>
                </c:pt>
                <c:pt idx="13">
                  <c:v>1.89</c:v>
                </c:pt>
                <c:pt idx="14">
                  <c:v>1.71</c:v>
                </c:pt>
                <c:pt idx="15">
                  <c:v>1.95</c:v>
                </c:pt>
                <c:pt idx="16">
                  <c:v>2.11</c:v>
                </c:pt>
                <c:pt idx="17">
                  <c:v>1.89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141F-4623-90B0-32ED670C28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9485824"/>
        <c:axId val="189487360"/>
      </c:lineChart>
      <c:catAx>
        <c:axId val="189485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89487360"/>
        <c:crosses val="autoZero"/>
        <c:auto val="1"/>
        <c:lblAlgn val="ctr"/>
        <c:lblOffset val="100"/>
        <c:tickLblSkip val="2"/>
        <c:noMultiLvlLbl val="0"/>
      </c:catAx>
      <c:valAx>
        <c:axId val="189487360"/>
        <c:scaling>
          <c:orientation val="minMax"/>
        </c:scaling>
        <c:delete val="0"/>
        <c:axPos val="l"/>
        <c:majorGridlines>
          <c:spPr>
            <a:ln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Halibut Removals (Mlb)</a:t>
                </a:r>
              </a:p>
            </c:rich>
          </c:tx>
          <c:layout>
            <c:manualLayout>
              <c:xMode val="edge"/>
              <c:yMode val="edge"/>
              <c:x val="1.5517240326008659E-2"/>
              <c:y val="0.28399036591014393"/>
            </c:manualLayout>
          </c:layout>
          <c:overlay val="0"/>
        </c:title>
        <c:numFmt formatCode="0.0" sourceLinked="0"/>
        <c:majorTickMark val="out"/>
        <c:minorTickMark val="none"/>
        <c:tickLblPos val="nextTo"/>
        <c:crossAx val="1894858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3820554377573724"/>
          <c:y val="1.0379305699797073E-2"/>
          <c:w val="0.21592199364775194"/>
          <c:h val="0.24342830822444605"/>
        </c:manualLayout>
      </c:layout>
      <c:overlay val="0"/>
    </c:legend>
    <c:plotVisOnly val="1"/>
    <c:dispBlanksAs val="gap"/>
    <c:showDLblsOverMax val="0"/>
  </c:chart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HarvEffThru2023!$K$73:$K$83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 formatCode="0">
                  <c:v>2023</c:v>
                </c:pt>
              </c:numCache>
            </c:numRef>
          </c:cat>
          <c:val>
            <c:numRef>
              <c:f>HarvEffThru2023!$T$73:$T$83</c:f>
              <c:numCache>
                <c:formatCode>General</c:formatCode>
                <c:ptCount val="11"/>
                <c:pt idx="0">
                  <c:v>119078</c:v>
                </c:pt>
                <c:pt idx="1">
                  <c:v>109034</c:v>
                </c:pt>
                <c:pt idx="2">
                  <c:v>104643</c:v>
                </c:pt>
                <c:pt idx="3">
                  <c:v>108766</c:v>
                </c:pt>
                <c:pt idx="4">
                  <c:v>101463</c:v>
                </c:pt>
                <c:pt idx="5">
                  <c:v>101756</c:v>
                </c:pt>
                <c:pt idx="6">
                  <c:v>103573</c:v>
                </c:pt>
                <c:pt idx="7">
                  <c:v>71745</c:v>
                </c:pt>
                <c:pt idx="8">
                  <c:v>123878</c:v>
                </c:pt>
                <c:pt idx="9" formatCode="0">
                  <c:v>115942</c:v>
                </c:pt>
                <c:pt idx="10" formatCode="0">
                  <c:v>105276.21262434633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39-4A92-A17E-AFE951FD20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47600096"/>
        <c:axId val="847598128"/>
      </c:barChart>
      <c:catAx>
        <c:axId val="847600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7598128"/>
        <c:crosses val="autoZero"/>
        <c:auto val="1"/>
        <c:lblAlgn val="ctr"/>
        <c:lblOffset val="100"/>
        <c:noMultiLvlLbl val="0"/>
      </c:catAx>
      <c:valAx>
        <c:axId val="847598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Angler Days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7600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0.67882</cdr:x>
      <cdr:y>0.09277</cdr:y>
    </cdr:from>
    <cdr:to>
      <cdr:x>0.99772</cdr:x>
      <cdr:y>0.15762</cdr:y>
    </cdr:to>
    <cdr:grpSp>
      <cdr:nvGrpSpPr>
        <cdr:cNvPr id="4" name="Group 3">
          <a:extLst xmlns:a="http://schemas.openxmlformats.org/drawingml/2006/main">
            <a:ext uri="{FF2B5EF4-FFF2-40B4-BE49-F238E27FC236}">
              <a16:creationId xmlns:a16="http://schemas.microsoft.com/office/drawing/2014/main" id="{7275C7A3-E066-ABC5-C5B8-0BEB802118F4}"/>
            </a:ext>
          </a:extLst>
        </cdr:cNvPr>
        <cdr:cNvGrpSpPr/>
      </cdr:nvGrpSpPr>
      <cdr:grpSpPr>
        <a:xfrm xmlns:a="http://schemas.openxmlformats.org/drawingml/2006/main">
          <a:off x="5673568" y="320239"/>
          <a:ext cx="2665362" cy="223860"/>
          <a:chOff x="5673545" y="320247"/>
          <a:chExt cx="2665391" cy="223838"/>
        </a:xfrm>
      </cdr:grpSpPr>
      <cdr:sp macro="" textlink="">
        <cdr:nvSpPr>
          <cdr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3A3C4D2E-0180-CBE4-7F81-04F96BDF9A3E}"/>
              </a:ext>
            </a:extLst>
          </cdr:cNvPr>
          <cdr:cNvSpPr/>
        </cdr:nvSpPr>
        <cdr:spPr>
          <a:xfrm xmlns:a="http://schemas.openxmlformats.org/drawingml/2006/main">
            <a:off x="5673545" y="413116"/>
            <a:ext cx="319269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1">
              <a:lumMod val="40000"/>
              <a:lumOff val="60000"/>
            </a:schemeClr>
          </a:solidFill>
          <a:ln xmlns:a="http://schemas.openxmlformats.org/drawingml/2006/main" w="6350">
            <a:solidFill>
              <a:schemeClr val="bg1">
                <a:lumMod val="50000"/>
              </a:schemeClr>
            </a:solidFill>
          </a:ln>
        </cdr:spPr>
        <cdr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endParaRPr lang="en-US"/>
          </a:p>
        </cdr:txBody>
      </cdr:sp>
      <cdr:sp macro="" textlink="">
        <cdr:nvSpPr>
          <cdr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7C88DFD4-8B90-F2F2-4E0D-4C2B29E683C2}"/>
              </a:ext>
            </a:extLst>
          </cdr:cNvPr>
          <cdr:cNvSpPr txBox="1"/>
        </cdr:nvSpPr>
        <cdr:spPr>
          <a:xfrm xmlns:a="http://schemas.openxmlformats.org/drawingml/2006/main">
            <a:off x="5949949" y="320247"/>
            <a:ext cx="2388987" cy="223838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vertOverflow="clip" wrap="square" rtlCol="0"/>
          <a:lstStyle xmlns:a="http://schemas.openxmlformats.org/drawingml/2006/main"/>
          <a:p xmlns:a="http://schemas.openxmlformats.org/drawingml/2006/main">
            <a:r>
              <a:rPr lang="en-US" sz="1000" dirty="0"/>
              <a:t>Removals (</a:t>
            </a:r>
            <a:r>
              <a:rPr lang="en-US" sz="1000" dirty="0" err="1"/>
              <a:t>Mlb</a:t>
            </a:r>
            <a:r>
              <a:rPr lang="en-US" sz="1000" dirty="0"/>
              <a:t>) after CSP implementation</a:t>
            </a:r>
          </a:p>
        </cdr:txBody>
      </cdr:sp>
    </cdr:grp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56A7D9-C937-4797-8331-68D5BB329D96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589E41-9836-41B6-B9E0-9CD1AF3FE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241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832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0121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0576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i="0" dirty="0">
              <a:solidFill>
                <a:srgbClr val="242424"/>
              </a:solidFill>
              <a:effectLst/>
              <a:latin typeface="-apple-system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3038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8816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423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2740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9046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7360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0" lv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1379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2218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3622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1222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2911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8541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4027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8579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8975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5241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324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428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7136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4720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0345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40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1387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577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8091" y="3085765"/>
            <a:ext cx="8240108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2" y="990600"/>
            <a:ext cx="7989752" cy="1504844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2" y="2495444"/>
            <a:ext cx="7989752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5ECF944-99CE-4E8D-ACC9-21A3C0BAB047}" type="datetime9">
              <a:rPr lang="en-US" smtClean="0"/>
              <a:t>12/6/2023 7:10:43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60462B74-C9F4-401F-B8E1-FBD4792E56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F2334B86-1380-4817-86BF-304D59D3E6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26400" y="5900198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2839875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3517C-CA8D-4E0C-A6F8-71A6488044BF}" type="datetime9">
              <a:rPr lang="en-US" smtClean="0"/>
              <a:t>12/6/2023 7:10:43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BC280C83-0990-4DBA-9150-E5E4C5A3D4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BF2A44C7-D6D8-4928-942A-6319DBECFB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2847376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0" y="599725"/>
            <a:ext cx="2057399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75725"/>
            <a:ext cx="1503123" cy="5183073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2" y="675725"/>
            <a:ext cx="592220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6"/>
            <a:ext cx="947672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2EFB16F-BF06-4A8B-B377-5DD67A77BA72}" type="datetime9">
              <a:rPr lang="en-US" smtClean="0"/>
              <a:t>12/6/2023 7:10:43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0"/>
            <a:ext cx="592220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D354B163-6C4F-45DB-A034-51A5B30DD42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031FE423-4B0B-4BC8-91A3-C40E051D84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14921887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5863" y="5141975"/>
            <a:ext cx="8468145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3043911"/>
            <a:ext cx="8272211" cy="1497507"/>
          </a:xfrm>
        </p:spPr>
        <p:txBody>
          <a:bodyPr anchor="b">
            <a:normAutofit/>
          </a:bodyPr>
          <a:lstStyle>
            <a:lvl1pPr algn="l">
              <a:defRPr sz="2700" b="0" cap="all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5895" y="4541417"/>
            <a:ext cx="827221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 cap="all">
                <a:solidFill>
                  <a:schemeClr val="accent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310E835-70DC-4830-AB91-B4D4CB7F8257}" type="datetime9">
              <a:rPr lang="en-US" smtClean="0"/>
              <a:t>12/6/2023 7:10:43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60ECD88C-B2CE-4747-BF15-020C37E38D4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745BCAC-898A-4739-BD0E-5F07CEE60A7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9CE-9CDE-4AC5-9655-E1D79072AC7D}" type="datetime9">
              <a:rPr lang="en-US" smtClean="0"/>
              <a:t>12/6/2023 7:10:43 AM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330512" y="606555"/>
            <a:ext cx="847502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31921" y="729658"/>
            <a:ext cx="8272212" cy="98833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6E537A51-93E5-4A33-A30C-A1ABDBE1842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6C967C7-6CE4-46B2-804B-B59D271138B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52EAE-F841-4DEB-921A-25E0E3D1516C}" type="datetime9">
              <a:rPr lang="en-US" smtClean="0"/>
              <a:t>12/6/2023 7:10:43 AM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0D165EC4-2C00-48CD-B2A1-12555C9EA0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BCE72FD7-7235-43F1-835C-35F26640CB3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335863" y="5141973"/>
            <a:ext cx="847365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4" y="5262296"/>
            <a:ext cx="3682084" cy="689514"/>
          </a:xfrm>
        </p:spPr>
        <p:txBody>
          <a:bodyPr anchor="ctr"/>
          <a:lstStyle>
            <a:lvl1pPr algn="l">
              <a:defRPr sz="15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862" y="601200"/>
            <a:ext cx="8469630" cy="4204800"/>
          </a:xfrm>
        </p:spPr>
        <p:txBody>
          <a:bodyPr anchor="ctr">
            <a:normAutofit/>
          </a:bodyPr>
          <a:lstStyle>
            <a:lvl1pPr>
              <a:defRPr sz="1500">
                <a:solidFill>
                  <a:schemeClr val="tx2"/>
                </a:solidFill>
              </a:defRPr>
            </a:lvl1pPr>
            <a:lvl2pPr>
              <a:defRPr sz="1350">
                <a:solidFill>
                  <a:schemeClr val="tx2"/>
                </a:solidFill>
              </a:defRPr>
            </a:lvl2pPr>
            <a:lvl3pPr>
              <a:defRPr sz="1200">
                <a:solidFill>
                  <a:schemeClr val="tx2"/>
                </a:solidFill>
              </a:defRPr>
            </a:lvl3pPr>
            <a:lvl4pPr>
              <a:defRPr sz="1050">
                <a:solidFill>
                  <a:schemeClr val="tx2"/>
                </a:solidFill>
              </a:defRPr>
            </a:lvl4pPr>
            <a:lvl5pPr>
              <a:defRPr sz="1050">
                <a:solidFill>
                  <a:schemeClr val="tx2"/>
                </a:solidFill>
              </a:defRPr>
            </a:lvl5pPr>
            <a:lvl6pPr>
              <a:defRPr sz="1050">
                <a:solidFill>
                  <a:schemeClr val="tx2"/>
                </a:solidFill>
              </a:defRPr>
            </a:lvl6pPr>
            <a:lvl7pPr>
              <a:defRPr sz="1050">
                <a:solidFill>
                  <a:schemeClr val="tx2"/>
                </a:solidFill>
              </a:defRPr>
            </a:lvl7pPr>
            <a:lvl8pPr>
              <a:defRPr sz="1050">
                <a:solidFill>
                  <a:schemeClr val="tx2"/>
                </a:solidFill>
              </a:defRPr>
            </a:lvl8pPr>
            <a:lvl9pPr>
              <a:defRPr sz="105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8" y="5262297"/>
            <a:ext cx="4402490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825">
                <a:solidFill>
                  <a:schemeClr val="bg1"/>
                </a:solidFill>
              </a:defRPr>
            </a:lvl1pPr>
            <a:lvl2pPr marL="342900" indent="0">
              <a:buNone/>
              <a:defRPr sz="825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C408D69-0B9D-4873-99C5-F0FC08AAB453}" type="datetime9">
              <a:rPr lang="en-US" smtClean="0"/>
              <a:t>12/6/2023 7:10:43 AM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A4FFB8C-88C5-469B-BBE5-2F9578EB3B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0B06A6D8-59B6-48EF-97A3-580C263862A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4693389"/>
            <a:ext cx="8272212" cy="566738"/>
          </a:xfrm>
        </p:spPr>
        <p:txBody>
          <a:bodyPr anchor="b">
            <a:normAutofit/>
          </a:bodyPr>
          <a:lstStyle>
            <a:lvl1pPr algn="l">
              <a:defRPr sz="18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5863" y="599725"/>
            <a:ext cx="8468144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5894" y="5260128"/>
            <a:ext cx="8272213" cy="598671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191A5-3FEF-48A8-B251-E8C9EF8DCD61}" type="datetime9">
              <a:rPr lang="en-US" smtClean="0"/>
              <a:t>12/6/2023 7:10:43 AM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27769484-71D0-4024-B237-58394319559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5C9C32F3-1DF0-4FA3-BD8A-B66513D842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0214" y="614407"/>
            <a:ext cx="8482004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35894" y="702156"/>
            <a:ext cx="8272212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679AA-9201-418A-9BAA-E98BD85FB1AA}" type="datetime9">
              <a:rPr lang="en-US" smtClean="0"/>
              <a:t>12/6/2023 7:10:43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82CC4F0-86ED-48D1-9558-7307A0C81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E3E1CD5-CFCA-42EE-9113-0B154D972C8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1" y="599725"/>
            <a:ext cx="2180113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675727"/>
            <a:ext cx="1503123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3" y="675727"/>
            <a:ext cx="592220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8"/>
            <a:ext cx="996106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695C881F-533B-4AF4-B92E-E7D73A80260C}" type="datetime9">
              <a:rPr lang="en-US" smtClean="0"/>
              <a:t>12/6/2023 7:10:43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3" y="5951812"/>
            <a:ext cx="592220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34962" y="5956138"/>
            <a:ext cx="873146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B48ED5C0-EC13-437C-B526-EF7919E97C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6" y="5681499"/>
            <a:ext cx="760300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91A95823-A39A-4BD7-9037-1A11F073044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52928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228003"/>
            <a:ext cx="7989752" cy="36307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8748D-611E-4943-B5AC-7D5FA1580173}" type="datetime9">
              <a:rPr lang="en-US" smtClean="0"/>
              <a:t>12/6/2023 7:10:43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5A75BB0-413D-4F15-A1A8-96425951F20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04CAF51A-A7C7-44A0-A652-11877A29132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1903549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52646" y="5141973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36573"/>
            <a:ext cx="7989751" cy="1504844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3" y="4541417"/>
            <a:ext cx="798975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E775E65-C06C-470F-AD71-77BEEB47FCAA}" type="datetime9">
              <a:rPr lang="en-US" smtClean="0"/>
              <a:t>12/6/2023 7:10:43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18C50BD2-D693-4B76-839B-C2E20D3C1DA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A38103A-D575-41E3-876B-FA27AA4409D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2674728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2" y="2228002"/>
            <a:ext cx="389952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2" y="2228003"/>
            <a:ext cx="390766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C73AB-F6C0-40EC-A89A-A5A61B9F27AF}" type="datetime9">
              <a:rPr lang="en-US" smtClean="0"/>
              <a:t>12/6/2023 7:10:43 AM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16ABAE74-18AB-4788-A9D2-A68293AFDA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2F3CF3A-FFCB-494B-B5F6-2C0D7A17CC9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1072504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28003"/>
            <a:ext cx="3593500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2" y="2926051"/>
            <a:ext cx="3899527" cy="2934999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69308" y="2228003"/>
            <a:ext cx="3601635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2" y="2926051"/>
            <a:ext cx="3907662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B13FC-5BFF-483A-BF05-F01493B54FCB}" type="datetime9">
              <a:rPr lang="en-US" smtClean="0"/>
              <a:t>12/6/2023 7:10:43 AM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B9FF31F1-188B-434A-9752-B504C170697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8F9321A6-9B83-4632-A119-0EED3ADC237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999398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B4236-4931-48FF-A998-874005CD23B1}" type="datetime9">
              <a:rPr lang="en-US" smtClean="0"/>
              <a:t>12/6/2023 7:10:43 AM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78F32D63-4028-48AE-9C6D-CFE0636D892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06492F2B-D04F-4B7F-B881-F617D86AD0D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2244721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FCF0A-0C7D-4D4C-AD8B-9DD27E14113C}" type="datetime9">
              <a:rPr lang="en-US" smtClean="0"/>
              <a:t>12/6/2023 7:10:43 AM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B8CD5EE8-7E5B-4ED2-AAFF-162524991B8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266EF333-52A6-4622-8C9B-61B1D079162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1619337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52646" y="5141973"/>
            <a:ext cx="8238707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352" y="5262296"/>
            <a:ext cx="353662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399" y="601200"/>
            <a:ext cx="824040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7" y="5262295"/>
            <a:ext cx="426532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32C760E-3021-4C3E-8892-5DEC19DD4083}" type="datetime9">
              <a:rPr lang="en-US" smtClean="0"/>
              <a:t>12/6/2023 7:10:43 AM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1FAC6BA-7464-4C75-A91B-CE998EA139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339B9E70-D110-4435-AD11-00A04C43DAE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2513318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4693389"/>
            <a:ext cx="7989752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8093" y="599725"/>
            <a:ext cx="8238706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6"/>
            <a:ext cx="7989752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1B328-20C5-4381-9AA0-0C9AF786A162}" type="datetime9">
              <a:rPr lang="en-US" smtClean="0"/>
              <a:t>12/6/2023 7:10:43 AM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C9B07230-655A-460D-B205-2888BE05A8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F579794C-E160-4630-BB83-F2CA10B0124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4162519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687474"/>
            <a:ext cx="7989752" cy="1083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228003"/>
            <a:ext cx="7989752" cy="3630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59327" y="59561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68C69FB-DB70-4AC4-BF7B-2CB1EF7B4FEE}" type="datetime9">
              <a:rPr lang="en-US" smtClean="0"/>
              <a:t>12/6/2023 7:10:43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0"/>
            <a:ext cx="48705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00476" y="5956136"/>
            <a:ext cx="7704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8091" y="441325"/>
            <a:ext cx="2719909" cy="10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5976001" y="441325"/>
            <a:ext cx="2710800" cy="10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3216601" y="441325"/>
            <a:ext cx="2710800" cy="10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74200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51" r:id="rId12"/>
    <p:sldLayoutId id="2147483654" r:id="rId13"/>
    <p:sldLayoutId id="2147483655" r:id="rId14"/>
    <p:sldLayoutId id="2147483656" r:id="rId15"/>
    <p:sldLayoutId id="2147483657" r:id="rId16"/>
    <p:sldLayoutId id="2147483658" r:id="rId17"/>
    <p:sldLayoutId id="2147483659" r:id="rId18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4.t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4.t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1.tif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4.t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t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2.xml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4.xml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4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A37DFB8-C7E6-40C6-8C3A-7D9198692B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025" y="738346"/>
            <a:ext cx="7989888" cy="150495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Calibri" pitchFamily="34" charset="0"/>
              </a:rPr>
              <a:t>C7: Analysis of Management Measures for the Area 2C and 3A Charter Halibut Fisheries for 2024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6A7B9F7-53FF-4C4E-9CCE-908CB8A1ED9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81025" y="2495550"/>
            <a:ext cx="7989888" cy="5112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kern="1200" cap="all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Brianna Bowman - December 2023</a:t>
            </a:r>
          </a:p>
        </p:txBody>
      </p:sp>
      <p:pic>
        <p:nvPicPr>
          <p:cNvPr id="8" name="Picture 7" descr="ADF&amp;G color transparent.tif">
            <a:extLst>
              <a:ext uri="{FF2B5EF4-FFF2-40B4-BE49-F238E27FC236}">
                <a16:creationId xmlns:a16="http://schemas.microsoft.com/office/drawing/2014/main" id="{9A08900D-8324-4B83-900A-608FC30AC6C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39866" y="3580444"/>
            <a:ext cx="2831047" cy="2831047"/>
          </a:xfrm>
          <a:prstGeom prst="rect">
            <a:avLst/>
          </a:prstGeom>
        </p:spPr>
      </p:pic>
      <p:pic>
        <p:nvPicPr>
          <p:cNvPr id="5" name="Picture Placeholder 4" descr="A person wearing a mask&#10;&#10;Description automatically generated with low confidence">
            <a:extLst>
              <a:ext uri="{FF2B5EF4-FFF2-40B4-BE49-F238E27FC236}">
                <a16:creationId xmlns:a16="http://schemas.microsoft.com/office/drawing/2014/main" id="{0065DB0F-CB49-E9DA-91CD-DE045A60FFB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18750" r="18750"/>
          <a:stretch>
            <a:fillRect/>
          </a:stretch>
        </p:blipFill>
        <p:spPr>
          <a:xfrm rot="10800000">
            <a:off x="250825" y="5681663"/>
            <a:ext cx="762000" cy="914400"/>
          </a:xfrm>
        </p:spPr>
      </p:pic>
    </p:spTree>
    <p:extLst>
      <p:ext uri="{BB962C8B-B14F-4D97-AF65-F5344CB8AC3E}">
        <p14:creationId xmlns:p14="http://schemas.microsoft.com/office/powerpoint/2010/main" val="2057182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9712D37-EC6E-4F0D-B2C5-E305D1A6D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3600" dirty="0"/>
              <a:t>Charter allocation for 2024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36CF753-1EF6-4C6B-ACC6-19A10EA630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2" y="2228002"/>
            <a:ext cx="7989752" cy="2314784"/>
          </a:xfrm>
        </p:spPr>
        <p:txBody>
          <a:bodyPr>
            <a:normAutofit/>
          </a:bodyPr>
          <a:lstStyle/>
          <a:p>
            <a:r>
              <a:rPr lang="en-US" dirty="0"/>
              <a:t>Allocations are currently unknown</a:t>
            </a:r>
          </a:p>
          <a:p>
            <a:r>
              <a:rPr lang="en-US" dirty="0"/>
              <a:t>The IPHC’s interim agreement has expired limiting information on potential Regulatory Area TCEYs and allocations for 2024</a:t>
            </a:r>
          </a:p>
          <a:p>
            <a:r>
              <a:rPr lang="en-US" dirty="0"/>
              <a:t>We have used the 2023 allocations as a reference for this analysis</a:t>
            </a: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3C9E1F6F-D199-4392-B376-845992128E35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20490689"/>
              </p:ext>
            </p:extLst>
          </p:nvPr>
        </p:nvGraphicFramePr>
        <p:xfrm>
          <a:off x="3088704" y="4450558"/>
          <a:ext cx="2966591" cy="13233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4313">
                  <a:extLst>
                    <a:ext uri="{9D8B030D-6E8A-4147-A177-3AD203B41FA5}">
                      <a16:colId xmlns:a16="http://schemas.microsoft.com/office/drawing/2014/main" val="1895477948"/>
                    </a:ext>
                  </a:extLst>
                </a:gridCol>
                <a:gridCol w="1612278">
                  <a:extLst>
                    <a:ext uri="{9D8B030D-6E8A-4147-A177-3AD203B41FA5}">
                      <a16:colId xmlns:a16="http://schemas.microsoft.com/office/drawing/2014/main" val="2546408810"/>
                    </a:ext>
                  </a:extLst>
                </a:gridCol>
              </a:tblGrid>
              <a:tr h="665596">
                <a:tc>
                  <a:txBody>
                    <a:bodyPr/>
                    <a:lstStyle/>
                    <a:p>
                      <a:endParaRPr lang="en-US" sz="1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 Allocation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Batang" panose="02030600000101010101" pitchFamily="18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163982752"/>
                  </a:ext>
                </a:extLst>
              </a:tr>
              <a:tr h="3288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2C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Batang" panose="02030600000101010101" pitchFamily="18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Batang" panose="02030600000101010101" pitchFamily="18" charset="-127"/>
                          <a:cs typeface="Arial" panose="020B0604020202020204" pitchFamily="34" charset="0"/>
                        </a:rPr>
                        <a:t>0.80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ea typeface="Batang" panose="02030600000101010101" pitchFamily="18" charset="-127"/>
                          <a:cs typeface="Arial" panose="020B0604020202020204" pitchFamily="34" charset="0"/>
                        </a:rPr>
                        <a:t>Mlb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Batang" panose="02030600000101010101" pitchFamily="18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0836446"/>
                  </a:ext>
                </a:extLst>
              </a:tr>
              <a:tr h="3288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3A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Batang" panose="02030600000101010101" pitchFamily="18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Batang" panose="02030600000101010101" pitchFamily="18" charset="-127"/>
                          <a:cs typeface="Arial" panose="020B0604020202020204" pitchFamily="34" charset="0"/>
                        </a:rPr>
                        <a:t>1.89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ea typeface="Batang" panose="02030600000101010101" pitchFamily="18" charset="-127"/>
                          <a:cs typeface="Arial" panose="020B0604020202020204" pitchFamily="34" charset="0"/>
                        </a:rPr>
                        <a:t>Mlb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Batang" panose="02030600000101010101" pitchFamily="18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5230573"/>
                  </a:ext>
                </a:extLst>
              </a:tr>
            </a:tbl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39268-B070-4C64-ACAF-D66DBDF3A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E02EC96F-87A2-4A51-8205-C73AAF0A713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167" b="167"/>
          <a:stretch>
            <a:fillRect/>
          </a:stretch>
        </p:blipFill>
        <p:spPr/>
      </p:pic>
      <p:pic>
        <p:nvPicPr>
          <p:cNvPr id="5" name="Picture Placeholder 4" descr="A person wearing a mask&#10;&#10;Description automatically generated with low confidence">
            <a:extLst>
              <a:ext uri="{FF2B5EF4-FFF2-40B4-BE49-F238E27FC236}">
                <a16:creationId xmlns:a16="http://schemas.microsoft.com/office/drawing/2014/main" id="{9794917C-27CA-D3DB-3954-B10F9F969E1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18750" r="18750"/>
          <a:stretch>
            <a:fillRect/>
          </a:stretch>
        </p:blipFill>
        <p:spPr>
          <a:xfrm rot="10800000">
            <a:off x="250825" y="5681663"/>
            <a:ext cx="762000" cy="914400"/>
          </a:xfrm>
        </p:spPr>
      </p:pic>
    </p:spTree>
    <p:extLst>
      <p:ext uri="{BB962C8B-B14F-4D97-AF65-F5344CB8AC3E}">
        <p14:creationId xmlns:p14="http://schemas.microsoft.com/office/powerpoint/2010/main" val="1125191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6ED5F4D-7030-444E-AB0C-E02E05E95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z="3200" dirty="0">
                <a:solidFill>
                  <a:prstClr val="white"/>
                </a:solidFill>
              </a:rPr>
              <a:t>2C – Status Quo Forecast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A2D27DA-43AF-40AD-AB9D-B85EE9A96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Table 2C.3</a:t>
            </a:r>
          </a:p>
          <a:p>
            <a:r>
              <a:rPr lang="en-US" dirty="0"/>
              <a:t>83,487 halibut </a:t>
            </a:r>
          </a:p>
          <a:p>
            <a:pPr lvl="1"/>
            <a:r>
              <a:rPr lang="en-US" dirty="0"/>
              <a:t>95% confidence interval 81,038 – 85,936 halibut</a:t>
            </a:r>
          </a:p>
          <a:p>
            <a:pPr algn="l"/>
            <a:r>
              <a:rPr lang="en-US" dirty="0"/>
              <a:t>Used preliminary 2023 effort as 2024 forecast </a:t>
            </a:r>
          </a:p>
          <a:p>
            <a:pPr lvl="1"/>
            <a:r>
              <a:rPr lang="en-US" dirty="0"/>
              <a:t>2C regulations in 2023 specifically targeted effort by closing days</a:t>
            </a:r>
          </a:p>
          <a:p>
            <a:r>
              <a:rPr lang="en-US" dirty="0"/>
              <a:t>HPUE used data from 2009 – 2019 and 2022-2023</a:t>
            </a:r>
          </a:p>
          <a:p>
            <a:pPr lvl="2"/>
            <a:r>
              <a:rPr lang="en-US" dirty="0"/>
              <a:t>Substantial HPUE increases in 2020 and 2021, likely related to changes in size limits</a:t>
            </a:r>
          </a:p>
          <a:p>
            <a:pPr lvl="1"/>
            <a:r>
              <a:rPr lang="en-US" dirty="0"/>
              <a:t>Figure 2 in the analysis document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4B468-0B69-429F-A851-81E65B827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8C3F3250-1167-4D08-BDB3-1AB61CE43D4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167" b="167"/>
          <a:stretch>
            <a:fillRect/>
          </a:stretch>
        </p:blipFill>
        <p:spPr/>
      </p:pic>
      <p:pic>
        <p:nvPicPr>
          <p:cNvPr id="6" name="Picture Placeholder 5" descr="A person wearing a mask&#10;&#10;Description automatically generated with low confidence">
            <a:extLst>
              <a:ext uri="{FF2B5EF4-FFF2-40B4-BE49-F238E27FC236}">
                <a16:creationId xmlns:a16="http://schemas.microsoft.com/office/drawing/2014/main" id="{64487EC2-7C1E-ABCB-506C-8E22DC3E5A7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18750" r="18750"/>
          <a:stretch>
            <a:fillRect/>
          </a:stretch>
        </p:blipFill>
        <p:spPr>
          <a:xfrm rot="10800000">
            <a:off x="250825" y="5681663"/>
            <a:ext cx="762000" cy="914400"/>
          </a:xfrm>
        </p:spPr>
      </p:pic>
    </p:spTree>
    <p:extLst>
      <p:ext uri="{BB962C8B-B14F-4D97-AF65-F5344CB8AC3E}">
        <p14:creationId xmlns:p14="http://schemas.microsoft.com/office/powerpoint/2010/main" val="3934169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67767-C131-4A43-8CBD-0EA84AD83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3200" dirty="0"/>
              <a:t>2C – Status Quo Forecast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09A28-505D-4036-97FC-2CDE5AC6ED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2339" y="2048452"/>
            <a:ext cx="4120636" cy="36330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Status Quo Regulations:</a:t>
            </a:r>
          </a:p>
          <a:p>
            <a:r>
              <a:rPr lang="en-US" dirty="0"/>
              <a:t>One fish bag limit </a:t>
            </a:r>
          </a:p>
          <a:p>
            <a:r>
              <a:rPr lang="en-US" dirty="0"/>
              <a:t>Reverse slot limit of less than or equal to 40 or greater than or equal to 80 inches</a:t>
            </a:r>
          </a:p>
          <a:p>
            <a:r>
              <a:rPr lang="en-US" dirty="0"/>
              <a:t>Mondays closed starting July 24</a:t>
            </a:r>
            <a:r>
              <a:rPr lang="en-US" baseline="30000" dirty="0"/>
              <a:t>th</a:t>
            </a:r>
            <a:r>
              <a:rPr lang="en-US" dirty="0"/>
              <a:t> </a:t>
            </a:r>
          </a:p>
          <a:p>
            <a:r>
              <a:rPr lang="en-US" dirty="0"/>
              <a:t>Projected average weight: 9.94 </a:t>
            </a:r>
            <a:r>
              <a:rPr lang="en-US" dirty="0" err="1"/>
              <a:t>lbs</a:t>
            </a:r>
            <a:endParaRPr lang="en-US" dirty="0"/>
          </a:p>
          <a:p>
            <a:r>
              <a:rPr lang="en-US" dirty="0"/>
              <a:t>Release mortality: 35,481 </a:t>
            </a:r>
            <a:r>
              <a:rPr lang="en-US" dirty="0" err="1"/>
              <a:t>lbs</a:t>
            </a:r>
            <a:endParaRPr lang="en-US" dirty="0"/>
          </a:p>
          <a:p>
            <a:r>
              <a:rPr lang="en-US" dirty="0"/>
              <a:t>Table 2C.3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A2B45009-2899-44AF-BA36-63E576F5619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167" b="167"/>
          <a:stretch>
            <a:fillRect/>
          </a:stretch>
        </p:blipFill>
        <p:spPr/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D7CDE5-3541-4F2A-A7B0-D453FF61D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17" name="Content Placeholder 16">
            <a:extLst>
              <a:ext uri="{FF2B5EF4-FFF2-40B4-BE49-F238E27FC236}">
                <a16:creationId xmlns:a16="http://schemas.microsoft.com/office/drawing/2014/main" id="{4C44D24B-92FA-4D39-947F-6AFD67FDC7B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22194179"/>
              </p:ext>
            </p:extLst>
          </p:nvPr>
        </p:nvGraphicFramePr>
        <p:xfrm>
          <a:off x="4874766" y="2958594"/>
          <a:ext cx="3906838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3419">
                  <a:extLst>
                    <a:ext uri="{9D8B030D-6E8A-4147-A177-3AD203B41FA5}">
                      <a16:colId xmlns:a16="http://schemas.microsoft.com/office/drawing/2014/main" val="546145745"/>
                    </a:ext>
                  </a:extLst>
                </a:gridCol>
                <a:gridCol w="1953419">
                  <a:extLst>
                    <a:ext uri="{9D8B030D-6E8A-4147-A177-3AD203B41FA5}">
                      <a16:colId xmlns:a16="http://schemas.microsoft.com/office/drawing/2014/main" val="1285862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 Quo</a:t>
                      </a:r>
                    </a:p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Regulations Removals Projection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0.865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Mlb</a:t>
                      </a:r>
                      <a:endParaRPr lang="en-US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4099240"/>
                  </a:ext>
                </a:extLst>
              </a:tr>
            </a:tbl>
          </a:graphicData>
        </a:graphic>
      </p:graphicFrame>
      <p:pic>
        <p:nvPicPr>
          <p:cNvPr id="8" name="Picture Placeholder 7" descr="A person wearing a mask&#10;&#10;Description automatically generated with low confidence">
            <a:extLst>
              <a:ext uri="{FF2B5EF4-FFF2-40B4-BE49-F238E27FC236}">
                <a16:creationId xmlns:a16="http://schemas.microsoft.com/office/drawing/2014/main" id="{90DF43E6-CC3A-5CC8-9CBE-8F3E1A2E9F9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18750" r="18750"/>
          <a:stretch>
            <a:fillRect/>
          </a:stretch>
        </p:blipFill>
        <p:spPr>
          <a:xfrm rot="10800000">
            <a:off x="250825" y="5690807"/>
            <a:ext cx="762000" cy="914400"/>
          </a:xfrm>
        </p:spPr>
      </p:pic>
    </p:spTree>
    <p:extLst>
      <p:ext uri="{BB962C8B-B14F-4D97-AF65-F5344CB8AC3E}">
        <p14:creationId xmlns:p14="http://schemas.microsoft.com/office/powerpoint/2010/main" val="2934852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44F4A-8970-469E-BA96-10D9B51DC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3000" dirty="0"/>
              <a:t>2C – management measures for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57986-D83E-4A3D-AEFD-0F0AB780F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124" y="1850126"/>
            <a:ext cx="7989752" cy="3959842"/>
          </a:xfrm>
        </p:spPr>
        <p:txBody>
          <a:bodyPr>
            <a:normAutofit lnSpcReduction="10000"/>
          </a:bodyPr>
          <a:lstStyle/>
          <a:p>
            <a:pPr marL="342900" marR="0" lvl="0" indent="-342900" font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/>
              <a:t>Reverse Slot ranging from 32 – 50 inches on the low end and 50 – 80 inches on the upper end </a:t>
            </a:r>
          </a:p>
          <a:p>
            <a:pPr marL="342900" marR="0" lvl="0" indent="-342900" font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/>
              <a:t>Reverse Slot with day closures with savings in removals displayed for each day of closure</a:t>
            </a:r>
          </a:p>
          <a:p>
            <a:pPr marL="742950" lvl="1" indent="-285750" font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Analyzed for each day from May 15 – September 15 or for the entire season</a:t>
            </a:r>
          </a:p>
          <a:p>
            <a:pPr marL="742950" lvl="1" indent="-285750" font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Analyzed for lower slot limits ranging from 32 inches to 50 inches, and an upper slot limit of 80 inches</a:t>
            </a:r>
          </a:p>
          <a:p>
            <a:pPr marL="342900" marR="0" lvl="0" indent="-342900" font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/>
              <a:t>Differential Reverse Slot displayed in removals</a:t>
            </a:r>
          </a:p>
          <a:p>
            <a:pPr marL="742950" lvl="1" indent="-285750" font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Analyzed for lower slot limits ranging from 40-45 inches at the beginning of the season, changing to a range of 35-40 inches for the end of the season, and an upper slot limit of 80 inches throughout</a:t>
            </a:r>
          </a:p>
          <a:p>
            <a:pPr marL="742950" lvl="1" indent="-285750" font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Analyzed to change lower slot limits on July 1, July 15, and August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73722C-BD2A-4303-B858-1310C40DD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A91A333B-6BC3-449E-B854-8F130444E31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167" b="167"/>
          <a:stretch>
            <a:fillRect/>
          </a:stretch>
        </p:blipFill>
        <p:spPr/>
      </p:pic>
      <p:pic>
        <p:nvPicPr>
          <p:cNvPr id="9" name="Picture Placeholder 8" descr="A person wearing a mask&#10;&#10;Description automatically generated with low confidence">
            <a:extLst>
              <a:ext uri="{FF2B5EF4-FFF2-40B4-BE49-F238E27FC236}">
                <a16:creationId xmlns:a16="http://schemas.microsoft.com/office/drawing/2014/main" id="{C7940341-CB3B-BBB9-97FD-F1F47B0F229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18750" r="18750"/>
          <a:stretch>
            <a:fillRect/>
          </a:stretch>
        </p:blipFill>
        <p:spPr>
          <a:xfrm rot="10800000">
            <a:off x="250825" y="5681663"/>
            <a:ext cx="762000" cy="914400"/>
          </a:xfrm>
        </p:spPr>
      </p:pic>
    </p:spTree>
    <p:extLst>
      <p:ext uri="{BB962C8B-B14F-4D97-AF65-F5344CB8AC3E}">
        <p14:creationId xmlns:p14="http://schemas.microsoft.com/office/powerpoint/2010/main" val="15609788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D5F57-8651-4806-8F4D-D83FFC02A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3200" dirty="0"/>
              <a:t>2C – Reverse Slot Limit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956DF83-0D2E-4812-9761-3E92205AB6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928" y="1987932"/>
            <a:ext cx="4905255" cy="2725384"/>
          </a:xfrm>
        </p:spPr>
        <p:txBody>
          <a:bodyPr>
            <a:normAutofit/>
          </a:bodyPr>
          <a:lstStyle/>
          <a:p>
            <a:r>
              <a:rPr lang="en-US" dirty="0"/>
              <a:t>Table 2C.5</a:t>
            </a:r>
          </a:p>
          <a:p>
            <a:r>
              <a:rPr lang="en-US" dirty="0"/>
              <a:t>Lower limits of 32 – 50 inches, upper limits</a:t>
            </a:r>
          </a:p>
          <a:p>
            <a:pPr marL="0" indent="0">
              <a:buNone/>
            </a:pPr>
            <a:r>
              <a:rPr lang="en-US" dirty="0"/>
              <a:t>of 50 – 80 inches</a:t>
            </a:r>
          </a:p>
          <a:p>
            <a:r>
              <a:rPr lang="en-US" dirty="0"/>
              <a:t>Removal estimates range from 0.664 Mlb to 1.868 </a:t>
            </a:r>
            <a:r>
              <a:rPr lang="en-US" dirty="0" err="1"/>
              <a:t>Mlb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A8B929-FF8D-4D52-8B5A-61C209250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CDB9E308-273C-4FF0-9F1E-DF3F3785F31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67" b="67"/>
          <a:stretch>
            <a:fillRect/>
          </a:stretch>
        </p:blipFill>
        <p:spPr/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976E613-9AAB-4665-8581-2FD0231E57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832601"/>
              </p:ext>
            </p:extLst>
          </p:nvPr>
        </p:nvGraphicFramePr>
        <p:xfrm>
          <a:off x="2892988" y="5374957"/>
          <a:ext cx="2386195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6195">
                  <a:extLst>
                    <a:ext uri="{9D8B030D-6E8A-4147-A177-3AD203B41FA5}">
                      <a16:colId xmlns:a16="http://schemas.microsoft.com/office/drawing/2014/main" val="3902758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Options Below 2023 Allocation (0.80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Mlb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126631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58812683"/>
                  </a:ext>
                </a:extLst>
              </a:tr>
            </a:tbl>
          </a:graphicData>
        </a:graphic>
      </p:graphicFrame>
      <p:pic>
        <p:nvPicPr>
          <p:cNvPr id="4" name="Picture Placeholder 8" descr="A person wearing a mask&#10;&#10;Description automatically generated with low confidence">
            <a:extLst>
              <a:ext uri="{FF2B5EF4-FFF2-40B4-BE49-F238E27FC236}">
                <a16:creationId xmlns:a16="http://schemas.microsoft.com/office/drawing/2014/main" id="{3C52B4D1-FB9A-A44E-B74E-B55FA5A0C24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750" r="18750"/>
          <a:stretch>
            <a:fillRect/>
          </a:stretch>
        </p:blipFill>
        <p:spPr>
          <a:xfrm rot="10800000">
            <a:off x="250825" y="5681663"/>
            <a:ext cx="762000" cy="914400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A626B68-EAD0-8F35-F114-79CCF25607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27096"/>
              </p:ext>
            </p:extLst>
          </p:nvPr>
        </p:nvGraphicFramePr>
        <p:xfrm>
          <a:off x="5353980" y="1892928"/>
          <a:ext cx="3538845" cy="480588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110226">
                  <a:extLst>
                    <a:ext uri="{9D8B030D-6E8A-4147-A177-3AD203B41FA5}">
                      <a16:colId xmlns:a16="http://schemas.microsoft.com/office/drawing/2014/main" val="1811031799"/>
                    </a:ext>
                  </a:extLst>
                </a:gridCol>
                <a:gridCol w="2428619">
                  <a:extLst>
                    <a:ext uri="{9D8B030D-6E8A-4147-A177-3AD203B41FA5}">
                      <a16:colId xmlns:a16="http://schemas.microsoft.com/office/drawing/2014/main" val="3280748710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Lower Slot Limit</a:t>
                      </a: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Forecast of Removals Going to Discard Mortality (</a:t>
                      </a:r>
                      <a:r>
                        <a:rPr lang="en-US" sz="1600" b="1" kern="1200" dirty="0" err="1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Mlb</a:t>
                      </a:r>
                      <a:r>
                        <a:rPr lang="en-US" sz="16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652578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Calibri" panose="020F0502020204030204" pitchFamily="34" charset="0"/>
                        </a:rPr>
                        <a:t>0.027</a:t>
                      </a:r>
                      <a:endParaRPr lang="en-US" sz="1300" i="0" dirty="0"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214204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Calibri" panose="020F0502020204030204" pitchFamily="34" charset="0"/>
                        </a:rPr>
                        <a:t>0.029</a:t>
                      </a:r>
                      <a:endParaRPr lang="en-US" sz="1300" i="0" dirty="0"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754764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Calibri" panose="020F0502020204030204" pitchFamily="34" charset="0"/>
                        </a:rPr>
                        <a:t>0.030</a:t>
                      </a:r>
                      <a:endParaRPr lang="en-US" sz="1300" i="0" dirty="0"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885900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Calibri" panose="020F0502020204030204" pitchFamily="34" charset="0"/>
                        </a:rPr>
                        <a:t>0.031</a:t>
                      </a:r>
                      <a:endParaRPr lang="en-US" sz="1300" i="0" dirty="0"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010235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Calibri" panose="020F0502020204030204" pitchFamily="34" charset="0"/>
                        </a:rPr>
                        <a:t>0.033</a:t>
                      </a:r>
                      <a:endParaRPr lang="en-US" sz="1300" i="0"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435865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Calibri" panose="020F0502020204030204" pitchFamily="34" charset="0"/>
                        </a:rPr>
                        <a:t>0.035</a:t>
                      </a:r>
                      <a:endParaRPr lang="en-US" sz="1300" i="0" dirty="0"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03584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Calibri" panose="020F0502020204030204" pitchFamily="34" charset="0"/>
                        </a:rPr>
                        <a:t>0.036</a:t>
                      </a:r>
                      <a:endParaRPr lang="en-US" sz="1300" i="0" dirty="0"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63723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Calibri" panose="020F0502020204030204" pitchFamily="34" charset="0"/>
                        </a:rPr>
                        <a:t>0.038</a:t>
                      </a:r>
                      <a:endParaRPr lang="en-US" sz="1300" i="0"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030654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Calibri" panose="020F0502020204030204" pitchFamily="34" charset="0"/>
                        </a:rPr>
                        <a:t>0.039</a:t>
                      </a:r>
                      <a:endParaRPr lang="en-US" sz="1300" i="0" dirty="0"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122235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Calibri" panose="020F0502020204030204" pitchFamily="34" charset="0"/>
                        </a:rPr>
                        <a:t>0.040</a:t>
                      </a:r>
                      <a:endParaRPr lang="en-US" sz="1300" i="0" dirty="0"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571377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Calibri" panose="020F0502020204030204" pitchFamily="34" charset="0"/>
                        </a:rPr>
                        <a:t>0.041</a:t>
                      </a:r>
                      <a:endParaRPr lang="en-US" sz="1300" i="0"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676610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Calibri" panose="020F0502020204030204" pitchFamily="34" charset="0"/>
                        </a:rPr>
                        <a:t>0.042</a:t>
                      </a:r>
                      <a:endParaRPr lang="en-US" sz="1300" i="0" dirty="0"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56624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Calibri" panose="020F0502020204030204" pitchFamily="34" charset="0"/>
                        </a:rPr>
                        <a:t>0.044</a:t>
                      </a:r>
                      <a:endParaRPr lang="en-US" sz="1300" i="0"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1091329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Calibri" panose="020F0502020204030204" pitchFamily="34" charset="0"/>
                        </a:rPr>
                        <a:t>0.045</a:t>
                      </a:r>
                      <a:endParaRPr lang="en-US" sz="1300" i="0" dirty="0"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74614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Calibri" panose="020F0502020204030204" pitchFamily="34" charset="0"/>
                        </a:rPr>
                        <a:t>0.046</a:t>
                      </a:r>
                      <a:endParaRPr lang="en-US" sz="1300" i="0" dirty="0"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587398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Calibri" panose="020F0502020204030204" pitchFamily="34" charset="0"/>
                        </a:rPr>
                        <a:t>0.048</a:t>
                      </a:r>
                      <a:endParaRPr lang="en-US" sz="1300" i="0" dirty="0"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192551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Calibri" panose="020F0502020204030204" pitchFamily="34" charset="0"/>
                        </a:rPr>
                        <a:t>0.049</a:t>
                      </a:r>
                      <a:endParaRPr lang="en-US" sz="1300" i="0" dirty="0"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40584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Calibri" panose="020F0502020204030204" pitchFamily="34" charset="0"/>
                        </a:rPr>
                        <a:t>0.050</a:t>
                      </a:r>
                      <a:endParaRPr lang="en-US" sz="1300" i="0" dirty="0"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803861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Batang" panose="02030600000101010101" pitchFamily="18" charset="-127"/>
                          <a:cs typeface="Calibri" panose="020F0502020204030204" pitchFamily="34" charset="0"/>
                        </a:rPr>
                        <a:t>0.052</a:t>
                      </a:r>
                      <a:endParaRPr lang="en-US" sz="1300" i="0" dirty="0">
                        <a:effectLst/>
                        <a:latin typeface="Calibri" panose="020F0502020204030204" pitchFamily="34" charset="0"/>
                        <a:ea typeface="Batang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99547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9767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5D4E6-8CDF-4EC3-A061-4D9637A4E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2700" dirty="0"/>
              <a:t>2C – Reverse Slot limit with DAILY SAVINGS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67F5B1-8912-4D59-97A6-EF9FDEB748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124" y="1885074"/>
            <a:ext cx="7989752" cy="2859195"/>
          </a:xfrm>
        </p:spPr>
        <p:txBody>
          <a:bodyPr>
            <a:normAutofit/>
          </a:bodyPr>
          <a:lstStyle/>
          <a:p>
            <a:r>
              <a:rPr lang="en-US" dirty="0"/>
              <a:t>Table 2C.5 a-g</a:t>
            </a:r>
          </a:p>
          <a:p>
            <a:r>
              <a:rPr lang="en-US" dirty="0"/>
              <a:t>Same as reverse slot analysis</a:t>
            </a:r>
          </a:p>
          <a:p>
            <a:r>
              <a:rPr lang="en-US" dirty="0"/>
              <a:t>Removals can be calculated using the standard reverse slot and any combination of day closures, permitting size limits are consistent (Table 7a-g)</a:t>
            </a:r>
          </a:p>
          <a:p>
            <a:r>
              <a:rPr lang="en-US" dirty="0"/>
              <a:t>Lower limits of reverse slot 32 – 50 inches, upper limit of 80 inches</a:t>
            </a:r>
          </a:p>
          <a:p>
            <a:r>
              <a:rPr lang="en-US" dirty="0"/>
              <a:t>Evaluated each day of the week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1B014C-8ED4-4DE6-9A05-8BF9A125E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288D2D2-033F-40CF-8500-47E713A6A3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67" b="67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6B66E0B4-F996-4465-9390-A5AE0034F47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t="167" b="167"/>
          <a:stretch>
            <a:fillRect/>
          </a:stretch>
        </p:blipFill>
        <p:spPr/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89711A5-A102-454B-9D0A-EAF0AD505F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5402297"/>
              </p:ext>
            </p:extLst>
          </p:nvPr>
        </p:nvGraphicFramePr>
        <p:xfrm>
          <a:off x="3466464" y="4772128"/>
          <a:ext cx="2386195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6195">
                  <a:extLst>
                    <a:ext uri="{9D8B030D-6E8A-4147-A177-3AD203B41FA5}">
                      <a16:colId xmlns:a16="http://schemas.microsoft.com/office/drawing/2014/main" val="3902758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Options Below 2023 Allocation (0.80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Mlb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126631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58812683"/>
                  </a:ext>
                </a:extLst>
              </a:tr>
            </a:tbl>
          </a:graphicData>
        </a:graphic>
      </p:graphicFrame>
      <p:pic>
        <p:nvPicPr>
          <p:cNvPr id="5" name="Picture Placeholder 8" descr="A person wearing a mask&#10;&#10;Description automatically generated with low confidence">
            <a:extLst>
              <a:ext uri="{FF2B5EF4-FFF2-40B4-BE49-F238E27FC236}">
                <a16:creationId xmlns:a16="http://schemas.microsoft.com/office/drawing/2014/main" id="{B3001326-A1B3-01F2-07EC-8291E3D641F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750" r="18750"/>
          <a:stretch>
            <a:fillRect/>
          </a:stretch>
        </p:blipFill>
        <p:spPr>
          <a:xfrm rot="10800000">
            <a:off x="250825" y="5681663"/>
            <a:ext cx="762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7493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7A02E-A9EC-4B70-8058-7346FA216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2C – differential slot limit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49DEF9-5FBD-4D55-BEA2-CAC8D444E9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851074"/>
            <a:ext cx="7989752" cy="2319988"/>
          </a:xfrm>
        </p:spPr>
        <p:txBody>
          <a:bodyPr>
            <a:normAutofit/>
          </a:bodyPr>
          <a:lstStyle/>
          <a:p>
            <a:r>
              <a:rPr lang="en-US" dirty="0"/>
              <a:t>Tables 2C.6</a:t>
            </a:r>
          </a:p>
          <a:p>
            <a:r>
              <a:rPr lang="en-US" sz="1800" dirty="0"/>
              <a:t>Lower limits of reverse slot 40-45 inches to 35 – </a:t>
            </a:r>
            <a:r>
              <a:rPr lang="en-US" dirty="0"/>
              <a:t>40</a:t>
            </a:r>
            <a:r>
              <a:rPr lang="en-US" sz="1800" dirty="0"/>
              <a:t> inches after July 1, July 15 and August 1</a:t>
            </a:r>
          </a:p>
          <a:p>
            <a:r>
              <a:rPr lang="en-US" dirty="0"/>
              <a:t>Removal estimates range from 0.820 </a:t>
            </a:r>
            <a:r>
              <a:rPr lang="en-US" dirty="0" err="1"/>
              <a:t>Mlb</a:t>
            </a:r>
            <a:r>
              <a:rPr lang="en-US" dirty="0"/>
              <a:t> to 1.043 </a:t>
            </a:r>
            <a:r>
              <a:rPr lang="en-US" dirty="0" err="1"/>
              <a:t>Mlb</a:t>
            </a:r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B89A18-031D-4AE7-88C1-119036327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C6F69C8C-45DA-4778-8E48-628EC96095D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67" b="67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75C1074-05CB-4BC5-A4FC-20C7792060C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t="167" b="167"/>
          <a:stretch>
            <a:fillRect/>
          </a:stretch>
        </p:blipFill>
        <p:spPr/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1B3B9E7-8DC0-4DA6-BD85-37379CC171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4954990"/>
              </p:ext>
            </p:extLst>
          </p:nvPr>
        </p:nvGraphicFramePr>
        <p:xfrm>
          <a:off x="3200771" y="4171226"/>
          <a:ext cx="2386195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6195">
                  <a:extLst>
                    <a:ext uri="{9D8B030D-6E8A-4147-A177-3AD203B41FA5}">
                      <a16:colId xmlns:a16="http://schemas.microsoft.com/office/drawing/2014/main" val="3902758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Options Below 2023 Allocation (0.80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Mlb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126631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58812683"/>
                  </a:ext>
                </a:extLst>
              </a:tr>
            </a:tbl>
          </a:graphicData>
        </a:graphic>
      </p:graphicFrame>
      <p:pic>
        <p:nvPicPr>
          <p:cNvPr id="5" name="Picture Placeholder 8" descr="A person wearing a mask&#10;&#10;Description automatically generated with low confidence">
            <a:extLst>
              <a:ext uri="{FF2B5EF4-FFF2-40B4-BE49-F238E27FC236}">
                <a16:creationId xmlns:a16="http://schemas.microsoft.com/office/drawing/2014/main" id="{266B42E6-84DA-9BF8-78FB-99E4166D3E7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750" r="18750"/>
          <a:stretch>
            <a:fillRect/>
          </a:stretch>
        </p:blipFill>
        <p:spPr>
          <a:xfrm rot="10800000">
            <a:off x="250825" y="5681663"/>
            <a:ext cx="762000" cy="9144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1BB524-945F-DC82-8B53-1E9882358311}"/>
              </a:ext>
            </a:extLst>
          </p:cNvPr>
          <p:cNvSpPr txBox="1">
            <a:spLocks/>
          </p:cNvSpPr>
          <p:nvPr/>
        </p:nvSpPr>
        <p:spPr>
          <a:xfrm>
            <a:off x="1012825" y="4091289"/>
            <a:ext cx="7989752" cy="2319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2CE3B7-2D31-65B7-C365-166C85E05D9B}"/>
              </a:ext>
            </a:extLst>
          </p:cNvPr>
          <p:cNvSpPr txBox="1"/>
          <p:nvPr/>
        </p:nvSpPr>
        <p:spPr>
          <a:xfrm>
            <a:off x="1211283" y="5462649"/>
            <a:ext cx="6412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However – differential slot limit results can be used in combination with the day closure results</a:t>
            </a:r>
          </a:p>
        </p:txBody>
      </p:sp>
    </p:spTree>
    <p:extLst>
      <p:ext uri="{BB962C8B-B14F-4D97-AF65-F5344CB8AC3E}">
        <p14:creationId xmlns:p14="http://schemas.microsoft.com/office/powerpoint/2010/main" val="30115564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59E0B-5F9F-4F00-8F92-178FE465C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2C – Summary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D5F021-3E42-40EF-9622-A7C361EE8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9B359054-CC7B-4DA7-A970-31421B223A1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167" b="167"/>
          <a:stretch>
            <a:fillRect/>
          </a:stretch>
        </p:blipFill>
        <p:spPr/>
      </p:pic>
      <p:graphicFrame>
        <p:nvGraphicFramePr>
          <p:cNvPr id="9" name="Content Placeholder 10">
            <a:extLst>
              <a:ext uri="{FF2B5EF4-FFF2-40B4-BE49-F238E27FC236}">
                <a16:creationId xmlns:a16="http://schemas.microsoft.com/office/drawing/2014/main" id="{38CAC494-7AFA-4E6E-846C-841A887B2F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4643713"/>
              </p:ext>
            </p:extLst>
          </p:nvPr>
        </p:nvGraphicFramePr>
        <p:xfrm>
          <a:off x="494270" y="1925185"/>
          <a:ext cx="8167816" cy="4030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77474">
                  <a:extLst>
                    <a:ext uri="{9D8B030D-6E8A-4147-A177-3AD203B41FA5}">
                      <a16:colId xmlns:a16="http://schemas.microsoft.com/office/drawing/2014/main" val="2677965312"/>
                    </a:ext>
                  </a:extLst>
                </a:gridCol>
                <a:gridCol w="1890342">
                  <a:extLst>
                    <a:ext uri="{9D8B030D-6E8A-4147-A177-3AD203B41FA5}">
                      <a16:colId xmlns:a16="http://schemas.microsoft.com/office/drawing/2014/main" val="340617399"/>
                    </a:ext>
                  </a:extLst>
                </a:gridCol>
              </a:tblGrid>
              <a:tr h="575850">
                <a:tc>
                  <a:txBody>
                    <a:bodyPr/>
                    <a:lstStyle/>
                    <a:p>
                      <a:r>
                        <a:rPr lang="en-US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Management Measures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Options Below 2023 Allocation (0.80 </a:t>
                      </a:r>
                      <a:r>
                        <a:rPr lang="en-US" sz="1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Mlb</a:t>
                      </a:r>
                      <a:r>
                        <a:rPr 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52016216"/>
                  </a:ext>
                </a:extLst>
              </a:tr>
              <a:tr h="531554"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 Quo (reverse slot with lower limit of 40 inches and upper limit of 80 inches)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3633817"/>
                  </a:ext>
                </a:extLst>
              </a:tr>
              <a:tr h="531554">
                <a:tc>
                  <a:txBody>
                    <a:bodyPr/>
                    <a:lstStyle/>
                    <a:p>
                      <a:pPr fontAlgn="ctr">
                        <a:spcBef>
                          <a:spcPts val="0"/>
                        </a:spcBef>
                      </a:pPr>
                      <a:r>
                        <a:rPr lang="en-US" sz="14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Reverse slot limit with U32-U50 on the low end and O50-O80 on the high end.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5872320"/>
                  </a:ext>
                </a:extLst>
              </a:tr>
              <a:tr h="1195996">
                <a:tc>
                  <a:txBody>
                    <a:bodyPr/>
                    <a:lstStyle/>
                    <a:p>
                      <a:pPr fontAlgn="ctr">
                        <a:spcBef>
                          <a:spcPts val="0"/>
                        </a:spcBef>
                      </a:pPr>
                      <a:r>
                        <a:rPr lang="en-US" sz="14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Reverse slot limit with U32-U50 on the low end and O80 on the high end, analyzed with a day of the week closures presented in savings per day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0559632"/>
                  </a:ext>
                </a:extLst>
              </a:tr>
              <a:tr h="1195996">
                <a:tc>
                  <a:txBody>
                    <a:bodyPr/>
                    <a:lstStyle/>
                    <a:p>
                      <a:pPr fontAlgn="ctr">
                        <a:spcBef>
                          <a:spcPts val="0"/>
                        </a:spcBef>
                      </a:pPr>
                      <a:r>
                        <a:rPr lang="en-US" sz="14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Reverse slot limit with U40-U45 change to U35-U40 after July 1, July 15, or August 1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4662394"/>
                  </a:ext>
                </a:extLst>
              </a:tr>
            </a:tbl>
          </a:graphicData>
        </a:graphic>
      </p:graphicFrame>
      <p:pic>
        <p:nvPicPr>
          <p:cNvPr id="7" name="Picture Placeholder 6" descr="A person wearing a mask&#10;&#10;Description automatically generated with low confidence">
            <a:extLst>
              <a:ext uri="{FF2B5EF4-FFF2-40B4-BE49-F238E27FC236}">
                <a16:creationId xmlns:a16="http://schemas.microsoft.com/office/drawing/2014/main" id="{94623C22-F9F3-2832-AAEF-1DC14F06412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18750" r="18750"/>
          <a:stretch>
            <a:fillRect/>
          </a:stretch>
        </p:blipFill>
        <p:spPr>
          <a:xfrm rot="10800000">
            <a:off x="250825" y="5681663"/>
            <a:ext cx="762000" cy="914400"/>
          </a:xfrm>
        </p:spPr>
      </p:pic>
    </p:spTree>
    <p:extLst>
      <p:ext uri="{BB962C8B-B14F-4D97-AF65-F5344CB8AC3E}">
        <p14:creationId xmlns:p14="http://schemas.microsoft.com/office/powerpoint/2010/main" val="41991918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9BF20-29A5-43C6-8520-9C6C9DE21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2C – Implementation Considerations and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D120D-C3AB-4408-AF6B-6735422BB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228003"/>
            <a:ext cx="7989752" cy="3453660"/>
          </a:xfrm>
        </p:spPr>
        <p:txBody>
          <a:bodyPr>
            <a:normAutofit/>
          </a:bodyPr>
          <a:lstStyle/>
          <a:p>
            <a:r>
              <a:rPr lang="en-US" dirty="0"/>
              <a:t>At this stage, it appears that 2C will likely need to adopt more restrictive management measures to remain within allocation (if the allocation ends up being similar to last year)</a:t>
            </a:r>
          </a:p>
          <a:p>
            <a:r>
              <a:rPr lang="en-US" dirty="0"/>
              <a:t>There are options within likely range of allocations for 2024</a:t>
            </a:r>
          </a:p>
          <a:p>
            <a:r>
              <a:rPr lang="en-US" dirty="0"/>
              <a:t>Day of the week closures</a:t>
            </a:r>
          </a:p>
          <a:p>
            <a:r>
              <a:rPr lang="en-US" dirty="0"/>
              <a:t>Reverse slot limit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D15EF3-4643-4BC6-815F-4801548F1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9C965D24-58E3-41BA-8C89-C36071F559A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167" b="167"/>
          <a:stretch>
            <a:fillRect/>
          </a:stretch>
        </p:blipFill>
        <p:spPr/>
      </p:pic>
      <p:pic>
        <p:nvPicPr>
          <p:cNvPr id="9" name="Picture Placeholder 8" descr="A person wearing a mask&#10;&#10;Description automatically generated with low confidence">
            <a:extLst>
              <a:ext uri="{FF2B5EF4-FFF2-40B4-BE49-F238E27FC236}">
                <a16:creationId xmlns:a16="http://schemas.microsoft.com/office/drawing/2014/main" id="{092176DA-AE93-0224-0C52-1686071508D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18750" r="18750"/>
          <a:stretch>
            <a:fillRect/>
          </a:stretch>
        </p:blipFill>
        <p:spPr>
          <a:xfrm rot="10800000">
            <a:off x="250825" y="5681663"/>
            <a:ext cx="762000" cy="914400"/>
          </a:xfrm>
        </p:spPr>
      </p:pic>
    </p:spTree>
    <p:extLst>
      <p:ext uri="{BB962C8B-B14F-4D97-AF65-F5344CB8AC3E}">
        <p14:creationId xmlns:p14="http://schemas.microsoft.com/office/powerpoint/2010/main" val="29407458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6ED5F4D-7030-444E-AB0C-E02E05E95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z="3200" dirty="0">
                <a:solidFill>
                  <a:prstClr val="white"/>
                </a:solidFill>
              </a:rPr>
              <a:t>3A – Status Quo Forecast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A2D27DA-43AF-40AD-AB9D-B85EE9A96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123" y="1910835"/>
            <a:ext cx="3884969" cy="3630795"/>
          </a:xfrm>
        </p:spPr>
        <p:txBody>
          <a:bodyPr>
            <a:normAutofit/>
          </a:bodyPr>
          <a:lstStyle/>
          <a:p>
            <a:r>
              <a:rPr lang="en-US" dirty="0"/>
              <a:t>158,160 halibut </a:t>
            </a:r>
          </a:p>
          <a:p>
            <a:pPr lvl="1"/>
            <a:r>
              <a:rPr lang="en-US" dirty="0"/>
              <a:t>95% confidence interval 153,378 – 162,942 halibut</a:t>
            </a:r>
          </a:p>
          <a:p>
            <a:pPr lvl="1"/>
            <a:r>
              <a:rPr lang="en-US" dirty="0"/>
              <a:t>2023 effort was used as forecast</a:t>
            </a:r>
          </a:p>
          <a:p>
            <a:pPr lvl="1"/>
            <a:r>
              <a:rPr lang="en-US" dirty="0"/>
              <a:t>HPUE forecast used data through 2019 and 2022-2023</a:t>
            </a:r>
          </a:p>
          <a:p>
            <a:pPr lvl="1"/>
            <a:r>
              <a:rPr lang="en-US" dirty="0"/>
              <a:t>Figure 3 in the analysis document for Effort and HPUE</a:t>
            </a:r>
          </a:p>
          <a:p>
            <a:pPr lvl="1"/>
            <a:r>
              <a:rPr lang="en-US" dirty="0"/>
              <a:t>Figure 4 is proportion of second fish in the harvest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4B468-0B69-429F-A851-81E65B827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8C3F3250-1167-4D08-BDB3-1AB61CE43D4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167" b="167"/>
          <a:stretch>
            <a:fillRect/>
          </a:stretch>
        </p:blipFill>
        <p:spPr/>
      </p:pic>
      <p:pic>
        <p:nvPicPr>
          <p:cNvPr id="6" name="Picture Placeholder 5" descr="A person wearing a mask&#10;&#10;Description automatically generated with low confidence">
            <a:extLst>
              <a:ext uri="{FF2B5EF4-FFF2-40B4-BE49-F238E27FC236}">
                <a16:creationId xmlns:a16="http://schemas.microsoft.com/office/drawing/2014/main" id="{A1E468BD-5AC1-C37C-3F05-920F36D7B74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18750" r="18750"/>
          <a:stretch>
            <a:fillRect/>
          </a:stretch>
        </p:blipFill>
        <p:spPr>
          <a:xfrm rot="10800000">
            <a:off x="250825" y="5681663"/>
            <a:ext cx="762000" cy="914400"/>
          </a:xfrm>
        </p:spPr>
      </p:pic>
      <p:pic>
        <p:nvPicPr>
          <p:cNvPr id="3" name="Picture 2" descr="The SGPanel Procedure">
            <a:extLst>
              <a:ext uri="{FF2B5EF4-FFF2-40B4-BE49-F238E27FC236}">
                <a16:creationId xmlns:a16="http://schemas.microsoft.com/office/drawing/2014/main" id="{D226BB9C-57E3-06A3-837B-4738EB2A26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910" y="2418081"/>
            <a:ext cx="4336166" cy="28907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6968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C9871D1-87D3-4D4D-8CC6-D6C794533D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56469" y="2247900"/>
            <a:ext cx="7239000" cy="3590925"/>
          </a:xfr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39268-B070-4C64-ACAF-D66DBDF3A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E8E4D7-796D-4FDA-9613-04C5B5B24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687388"/>
            <a:ext cx="7989888" cy="1082675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dirty="0"/>
              <a:t>Fishery Review Through 2023</a:t>
            </a:r>
          </a:p>
        </p:txBody>
      </p:sp>
      <p:pic>
        <p:nvPicPr>
          <p:cNvPr id="11" name="Picture Placeholder 8" descr="ADF&amp;G color transparent.tif">
            <a:extLst>
              <a:ext uri="{FF2B5EF4-FFF2-40B4-BE49-F238E27FC236}">
                <a16:creationId xmlns:a16="http://schemas.microsoft.com/office/drawing/2014/main" id="{A88F6D4E-4DCE-4474-A837-CA3B68870FE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/>
          <a:srcRect l="3416" r="3416"/>
          <a:stretch>
            <a:fillRect/>
          </a:stretch>
        </p:blipFill>
        <p:spPr>
          <a:xfrm>
            <a:off x="7800975" y="5900738"/>
            <a:ext cx="476250" cy="511175"/>
          </a:xfrm>
          <a:prstGeom prst="rect">
            <a:avLst/>
          </a:prstGeom>
        </p:spPr>
      </p:pic>
      <p:pic>
        <p:nvPicPr>
          <p:cNvPr id="5" name="Picture Placeholder 4" descr="A person wearing a mask&#10;&#10;Description automatically generated with low confidence">
            <a:extLst>
              <a:ext uri="{FF2B5EF4-FFF2-40B4-BE49-F238E27FC236}">
                <a16:creationId xmlns:a16="http://schemas.microsoft.com/office/drawing/2014/main" id="{3C2F33AA-0B6B-01A8-9D53-5559BDF38A5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/>
          <a:srcRect l="18750" r="18750"/>
          <a:stretch>
            <a:fillRect/>
          </a:stretch>
        </p:blipFill>
        <p:spPr>
          <a:xfrm rot="10800000">
            <a:off x="250825" y="5681663"/>
            <a:ext cx="762000" cy="914400"/>
          </a:xfrm>
        </p:spPr>
      </p:pic>
    </p:spTree>
    <p:extLst>
      <p:ext uri="{BB962C8B-B14F-4D97-AF65-F5344CB8AC3E}">
        <p14:creationId xmlns:p14="http://schemas.microsoft.com/office/powerpoint/2010/main" val="34583160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67767-C131-4A43-8CBD-0EA84AD83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3200" dirty="0"/>
              <a:t>3A – Status Quo Forecast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09A28-505D-4036-97FC-2CDE5AC6ED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2339" y="2046946"/>
            <a:ext cx="3899527" cy="36330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Status Quo Regulations:</a:t>
            </a:r>
          </a:p>
          <a:p>
            <a:r>
              <a:rPr lang="en-US" dirty="0"/>
              <a:t>Two fish bag limit: one any size, one less than or equal to 28 inches</a:t>
            </a:r>
          </a:p>
          <a:p>
            <a:r>
              <a:rPr lang="en-US" dirty="0"/>
              <a:t>One trip per vessel per day and per charter halibut permit per day</a:t>
            </a:r>
          </a:p>
          <a:p>
            <a:r>
              <a:rPr lang="en-US" dirty="0"/>
              <a:t>Wednesdays closed to retention of halibut</a:t>
            </a:r>
          </a:p>
          <a:p>
            <a:r>
              <a:rPr lang="en-US" dirty="0"/>
              <a:t>Nine Tuesdays closed to retention of halibut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A2B45009-2899-44AF-BA36-63E576F5619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167" b="167"/>
          <a:stretch>
            <a:fillRect/>
          </a:stretch>
        </p:blipFill>
        <p:spPr/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D7CDE5-3541-4F2A-A7B0-D453FF61D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endParaRPr lang="en-US" dirty="0"/>
          </a:p>
        </p:txBody>
      </p:sp>
      <p:graphicFrame>
        <p:nvGraphicFramePr>
          <p:cNvPr id="17" name="Content Placeholder 16">
            <a:extLst>
              <a:ext uri="{FF2B5EF4-FFF2-40B4-BE49-F238E27FC236}">
                <a16:creationId xmlns:a16="http://schemas.microsoft.com/office/drawing/2014/main" id="{4C44D24B-92FA-4D39-947F-6AFD67FDC7B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07426610"/>
              </p:ext>
            </p:extLst>
          </p:nvPr>
        </p:nvGraphicFramePr>
        <p:xfrm>
          <a:off x="4572000" y="3406269"/>
          <a:ext cx="3906838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3419">
                  <a:extLst>
                    <a:ext uri="{9D8B030D-6E8A-4147-A177-3AD203B41FA5}">
                      <a16:colId xmlns:a16="http://schemas.microsoft.com/office/drawing/2014/main" val="546145745"/>
                    </a:ext>
                  </a:extLst>
                </a:gridCol>
                <a:gridCol w="1953419">
                  <a:extLst>
                    <a:ext uri="{9D8B030D-6E8A-4147-A177-3AD203B41FA5}">
                      <a16:colId xmlns:a16="http://schemas.microsoft.com/office/drawing/2014/main" val="1285862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 Quo</a:t>
                      </a:r>
                    </a:p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Regulations Removals Projection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1.695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Mlb</a:t>
                      </a:r>
                      <a:endParaRPr lang="en-US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4099240"/>
                  </a:ext>
                </a:extLst>
              </a:tr>
            </a:tbl>
          </a:graphicData>
        </a:graphic>
      </p:graphicFrame>
      <p:pic>
        <p:nvPicPr>
          <p:cNvPr id="8" name="Picture Placeholder 7" descr="A person wearing a mask&#10;&#10;Description automatically generated with low confidence">
            <a:extLst>
              <a:ext uri="{FF2B5EF4-FFF2-40B4-BE49-F238E27FC236}">
                <a16:creationId xmlns:a16="http://schemas.microsoft.com/office/drawing/2014/main" id="{94C5F23D-A1D6-99B2-2456-E3DA47B3831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18750" r="18750"/>
          <a:stretch>
            <a:fillRect/>
          </a:stretch>
        </p:blipFill>
        <p:spPr>
          <a:xfrm rot="10800000">
            <a:off x="250825" y="5681663"/>
            <a:ext cx="762000" cy="914400"/>
          </a:xfrm>
        </p:spPr>
      </p:pic>
    </p:spTree>
    <p:extLst>
      <p:ext uri="{BB962C8B-B14F-4D97-AF65-F5344CB8AC3E}">
        <p14:creationId xmlns:p14="http://schemas.microsoft.com/office/powerpoint/2010/main" val="34551160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44F4A-8970-469E-BA96-10D9B51DC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3000" dirty="0"/>
              <a:t>3A – management measures for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57986-D83E-4A3D-AEFD-0F0AB780F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754176"/>
            <a:ext cx="7989752" cy="4567085"/>
          </a:xfrm>
        </p:spPr>
        <p:txBody>
          <a:bodyPr>
            <a:norm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400" dirty="0"/>
              <a:t>Day of the week closures on Tuesdays from June 1 – August 31 or for the entire season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400" dirty="0"/>
              <a:t>Maximum size limits of 26 – 32 inches on one fish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400" dirty="0"/>
              <a:t>Annual limits of 2 – 4 fish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400" dirty="0"/>
              <a:t>Any combination of the above management measures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73722C-BD2A-4303-B858-1310C40DD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A91A333B-6BC3-449E-B854-8F130444E31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167" b="167"/>
          <a:stretch>
            <a:fillRect/>
          </a:stretch>
        </p:blipFill>
        <p:spPr/>
      </p:pic>
      <p:pic>
        <p:nvPicPr>
          <p:cNvPr id="9" name="Picture Placeholder 8" descr="A person wearing a mask&#10;&#10;Description automatically generated with low confidence">
            <a:extLst>
              <a:ext uri="{FF2B5EF4-FFF2-40B4-BE49-F238E27FC236}">
                <a16:creationId xmlns:a16="http://schemas.microsoft.com/office/drawing/2014/main" id="{35EF34AF-F530-B824-949D-2B4685FA675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18750" r="18750"/>
          <a:stretch>
            <a:fillRect/>
          </a:stretch>
        </p:blipFill>
        <p:spPr>
          <a:xfrm rot="10800000">
            <a:off x="192056" y="5713326"/>
            <a:ext cx="762000" cy="914400"/>
          </a:xfrm>
        </p:spPr>
      </p:pic>
    </p:spTree>
    <p:extLst>
      <p:ext uri="{BB962C8B-B14F-4D97-AF65-F5344CB8AC3E}">
        <p14:creationId xmlns:p14="http://schemas.microsoft.com/office/powerpoint/2010/main" val="8615102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32BA9-1F57-47E7-8A23-2A304FF67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3A – Changes to Maximum Size Limit combine with Tuesday Closures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58B45-5D51-4AF4-AFA2-6A82B8913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124" y="2022628"/>
            <a:ext cx="7989752" cy="31326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Table 3A.11</a:t>
            </a:r>
          </a:p>
          <a:p>
            <a:r>
              <a:rPr lang="en-US" dirty="0"/>
              <a:t>Assumes all other status quo management measure (including closed Wednesdays)</a:t>
            </a:r>
          </a:p>
          <a:p>
            <a:r>
              <a:rPr lang="en-US" dirty="0"/>
              <a:t>Projected for 26-to-32-inch size limits on one fish</a:t>
            </a:r>
          </a:p>
          <a:p>
            <a:r>
              <a:rPr lang="en-US" dirty="0"/>
              <a:t>Projected under various numbers of closed Tuesdays throughout year </a:t>
            </a:r>
          </a:p>
          <a:p>
            <a:pPr lvl="1"/>
            <a:r>
              <a:rPr lang="en-US" dirty="0"/>
              <a:t>Specific dates in Table 3A.10</a:t>
            </a:r>
          </a:p>
          <a:p>
            <a:r>
              <a:rPr lang="en-US" dirty="0"/>
              <a:t>Projected removals assume closing days will have maximum effect, no shifting of effort to other days</a:t>
            </a:r>
          </a:p>
          <a:p>
            <a:r>
              <a:rPr lang="en-US" dirty="0"/>
              <a:t>Removal estimates range from 1.513 </a:t>
            </a:r>
            <a:r>
              <a:rPr lang="en-US" dirty="0" err="1"/>
              <a:t>Mlb</a:t>
            </a:r>
            <a:r>
              <a:rPr lang="en-US" dirty="0"/>
              <a:t> to 2.045 </a:t>
            </a:r>
            <a:r>
              <a:rPr lang="en-US" dirty="0" err="1"/>
              <a:t>Mlb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F314D2-C8A7-4CD6-B316-FE839B82F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AE1D405A-A1D5-4CEB-BE1C-9FCAAABB2E1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167" b="167"/>
          <a:stretch>
            <a:fillRect/>
          </a:stretch>
        </p:blipFill>
        <p:spPr/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65556C9-80C6-4B95-90CD-DCA7A695BE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5111760"/>
              </p:ext>
            </p:extLst>
          </p:nvPr>
        </p:nvGraphicFramePr>
        <p:xfrm>
          <a:off x="3213553" y="5284941"/>
          <a:ext cx="2386195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6195">
                  <a:extLst>
                    <a:ext uri="{9D8B030D-6E8A-4147-A177-3AD203B41FA5}">
                      <a16:colId xmlns:a16="http://schemas.microsoft.com/office/drawing/2014/main" val="3902758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Options Below 2023 Allocation (1.89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Mlb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126631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58812683"/>
                  </a:ext>
                </a:extLst>
              </a:tr>
            </a:tbl>
          </a:graphicData>
        </a:graphic>
      </p:graphicFrame>
      <p:pic>
        <p:nvPicPr>
          <p:cNvPr id="11" name="Picture Placeholder 8" descr="A person wearing a mask&#10;&#10;Description automatically generated with low confidence">
            <a:extLst>
              <a:ext uri="{FF2B5EF4-FFF2-40B4-BE49-F238E27FC236}">
                <a16:creationId xmlns:a16="http://schemas.microsoft.com/office/drawing/2014/main" id="{99362587-DEA1-C189-A5FD-24D7E990328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18750" r="18750"/>
          <a:stretch>
            <a:fillRect/>
          </a:stretch>
        </p:blipFill>
        <p:spPr>
          <a:xfrm rot="10800000">
            <a:off x="250825" y="5681663"/>
            <a:ext cx="762000" cy="914400"/>
          </a:xfrm>
        </p:spPr>
      </p:pic>
    </p:spTree>
    <p:extLst>
      <p:ext uri="{BB962C8B-B14F-4D97-AF65-F5344CB8AC3E}">
        <p14:creationId xmlns:p14="http://schemas.microsoft.com/office/powerpoint/2010/main" val="16000050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0E56F-EA5B-4A7E-A051-71D4FBA41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3A – Maximum Size Limits Combined with Annual Limits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9370B84-CF59-46CF-B595-11159EA6C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40545"/>
            <a:ext cx="7989752" cy="294665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Table 3A.13</a:t>
            </a:r>
          </a:p>
          <a:p>
            <a:r>
              <a:rPr lang="en-US" dirty="0"/>
              <a:t>Assume all other status quo management measures </a:t>
            </a:r>
          </a:p>
          <a:p>
            <a:r>
              <a:rPr lang="en-US" dirty="0"/>
              <a:t>Projected for 26-to-32-inch size limits on one fish</a:t>
            </a:r>
          </a:p>
          <a:p>
            <a:r>
              <a:rPr lang="en-US" dirty="0"/>
              <a:t>Projected for annual limits of two to four fish</a:t>
            </a:r>
          </a:p>
          <a:p>
            <a:r>
              <a:rPr lang="en-US" dirty="0"/>
              <a:t>Annual limits of two to four fish could reduce harvest projections by 14.9% to 3.3%, respectively (Table 3A.12)</a:t>
            </a:r>
          </a:p>
          <a:p>
            <a:r>
              <a:rPr lang="en-US" dirty="0"/>
              <a:t>Removal estimates range from 1.366 </a:t>
            </a:r>
            <a:r>
              <a:rPr lang="en-US" dirty="0" err="1"/>
              <a:t>Mlb</a:t>
            </a:r>
            <a:r>
              <a:rPr lang="en-US" dirty="0"/>
              <a:t> to 1.780 </a:t>
            </a:r>
            <a:r>
              <a:rPr lang="en-US" dirty="0" err="1"/>
              <a:t>Mlb</a:t>
            </a:r>
            <a:endParaRPr lang="en-US" dirty="0"/>
          </a:p>
          <a:p>
            <a:r>
              <a:rPr lang="en-US" dirty="0"/>
              <a:t>Would require a recording requirement</a:t>
            </a:r>
          </a:p>
          <a:p>
            <a:r>
              <a:rPr lang="en-US" dirty="0"/>
              <a:t>Past violations of annual limits have included 0.2 – 1.0% of anglers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F4D0F2-E954-41DC-85BB-8B9FB9AF3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A4E2F7B9-222E-4B9B-A479-B48166677FB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67" b="67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447191BC-F44E-4DDE-8F31-D2B4DF60553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t="167" b="167"/>
          <a:stretch>
            <a:fillRect/>
          </a:stretch>
        </p:blipFill>
        <p:spPr/>
      </p:pic>
      <p:pic>
        <p:nvPicPr>
          <p:cNvPr id="3" name="Picture Placeholder 8" descr="A person wearing a mask&#10;&#10;Description automatically generated with low confidence">
            <a:extLst>
              <a:ext uri="{FF2B5EF4-FFF2-40B4-BE49-F238E27FC236}">
                <a16:creationId xmlns:a16="http://schemas.microsoft.com/office/drawing/2014/main" id="{BB16C0EA-364C-DB03-919C-575DFE391FC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750" r="18750"/>
          <a:stretch>
            <a:fillRect/>
          </a:stretch>
        </p:blipFill>
        <p:spPr>
          <a:xfrm rot="10800000">
            <a:off x="192056" y="5713326"/>
            <a:ext cx="762000" cy="914400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32BE6A6-A736-BC07-797D-7E9542BE09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4750982"/>
              </p:ext>
            </p:extLst>
          </p:nvPr>
        </p:nvGraphicFramePr>
        <p:xfrm>
          <a:off x="3499122" y="5284941"/>
          <a:ext cx="2386195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6195">
                  <a:extLst>
                    <a:ext uri="{9D8B030D-6E8A-4147-A177-3AD203B41FA5}">
                      <a16:colId xmlns:a16="http://schemas.microsoft.com/office/drawing/2014/main" val="3902758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Options Below 2023 Allocation (1.89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Mlb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126631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588126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01384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0E56F-EA5B-4A7E-A051-71D4FBA41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3A – Maximum Size Limits Combined with Annual Limits and Tuesday Closures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9370B84-CF59-46CF-B595-11159EA6C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23322"/>
            <a:ext cx="7989752" cy="2963876"/>
          </a:xfrm>
        </p:spPr>
        <p:txBody>
          <a:bodyPr>
            <a:normAutofit/>
          </a:bodyPr>
          <a:lstStyle/>
          <a:p>
            <a:r>
              <a:rPr lang="en-US" dirty="0"/>
              <a:t>Table 3A.14</a:t>
            </a:r>
          </a:p>
          <a:p>
            <a:r>
              <a:rPr lang="en-US" dirty="0"/>
              <a:t>Assume other status quo management measures</a:t>
            </a:r>
          </a:p>
          <a:p>
            <a:r>
              <a:rPr lang="en-US" dirty="0"/>
              <a:t>Projected for 26-to-32-inch size limits on one fish</a:t>
            </a:r>
          </a:p>
          <a:p>
            <a:r>
              <a:rPr lang="en-US" dirty="0"/>
              <a:t>Projected for annual limits of two to four fish</a:t>
            </a:r>
          </a:p>
          <a:p>
            <a:r>
              <a:rPr lang="en-US" dirty="0"/>
              <a:t>Projected under various numbers of closed Tuesdays throughout year </a:t>
            </a:r>
          </a:p>
          <a:p>
            <a:r>
              <a:rPr lang="en-US" dirty="0"/>
              <a:t>Projected removals assume opening days will have maximum effect</a:t>
            </a:r>
          </a:p>
          <a:p>
            <a:r>
              <a:rPr lang="en-US" dirty="0"/>
              <a:t>Removal estimates range from 1.281 Mlb to 1.975 </a:t>
            </a:r>
            <a:r>
              <a:rPr lang="en-US" dirty="0" err="1"/>
              <a:t>Mlb</a:t>
            </a:r>
            <a:r>
              <a:rPr lang="en-US" dirty="0"/>
              <a:t>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F4D0F2-E954-41DC-85BB-8B9FB9AF3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447191BC-F44E-4DDE-8F31-D2B4DF60553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167" b="167"/>
          <a:stretch>
            <a:fillRect/>
          </a:stretch>
        </p:blipFill>
        <p:spPr/>
      </p:pic>
      <p:pic>
        <p:nvPicPr>
          <p:cNvPr id="8" name="Picture Placeholder 8" descr="A person wearing a mask&#10;&#10;Description automatically generated with low confidence">
            <a:extLst>
              <a:ext uri="{FF2B5EF4-FFF2-40B4-BE49-F238E27FC236}">
                <a16:creationId xmlns:a16="http://schemas.microsoft.com/office/drawing/2014/main" id="{01EC2211-C9C3-FB1F-3918-5B93ACB8BD3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18750" r="18750"/>
          <a:stretch>
            <a:fillRect/>
          </a:stretch>
        </p:blipFill>
        <p:spPr>
          <a:xfrm rot="10800000">
            <a:off x="250825" y="5681663"/>
            <a:ext cx="762000" cy="914400"/>
          </a:xfrm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2336086A-EE9F-6311-B890-E711F60894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2653218"/>
              </p:ext>
            </p:extLst>
          </p:nvPr>
        </p:nvGraphicFramePr>
        <p:xfrm>
          <a:off x="3499122" y="5284941"/>
          <a:ext cx="2386195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6195">
                  <a:extLst>
                    <a:ext uri="{9D8B030D-6E8A-4147-A177-3AD203B41FA5}">
                      <a16:colId xmlns:a16="http://schemas.microsoft.com/office/drawing/2014/main" val="3902758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Options Below 2023 Allocation (1.89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Mlb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126631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588126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58931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erson wearing a mask&#10;&#10;Description automatically generated with low confidence">
            <a:extLst>
              <a:ext uri="{FF2B5EF4-FFF2-40B4-BE49-F238E27FC236}">
                <a16:creationId xmlns:a16="http://schemas.microsoft.com/office/drawing/2014/main" id="{3F369C31-D9AD-83E0-DDA4-FA37E00D1F0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8750" r="18750"/>
          <a:stretch>
            <a:fillRect/>
          </a:stretch>
        </p:blipFill>
        <p:spPr>
          <a:xfrm rot="10800000">
            <a:off x="250825" y="5681663"/>
            <a:ext cx="762000" cy="9144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A59E0B-5F9F-4F00-8F92-178FE465C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3A – Summary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D5F021-3E42-40EF-9622-A7C361EE8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9B359054-CC7B-4DA7-A970-31421B223A1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t="167" b="167"/>
          <a:stretch>
            <a:fillRect/>
          </a:stretch>
        </p:blipFill>
        <p:spPr/>
      </p:pic>
      <p:graphicFrame>
        <p:nvGraphicFramePr>
          <p:cNvPr id="9" name="Content Placeholder 10">
            <a:extLst>
              <a:ext uri="{FF2B5EF4-FFF2-40B4-BE49-F238E27FC236}">
                <a16:creationId xmlns:a16="http://schemas.microsoft.com/office/drawing/2014/main" id="{38CAC494-7AFA-4E6E-846C-841A887B2F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5276449"/>
              </p:ext>
            </p:extLst>
          </p:nvPr>
        </p:nvGraphicFramePr>
        <p:xfrm>
          <a:off x="481693" y="1932775"/>
          <a:ext cx="8180614" cy="3658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95865">
                  <a:extLst>
                    <a:ext uri="{9D8B030D-6E8A-4147-A177-3AD203B41FA5}">
                      <a16:colId xmlns:a16="http://schemas.microsoft.com/office/drawing/2014/main" val="2677965312"/>
                    </a:ext>
                  </a:extLst>
                </a:gridCol>
                <a:gridCol w="1884749">
                  <a:extLst>
                    <a:ext uri="{9D8B030D-6E8A-4147-A177-3AD203B41FA5}">
                      <a16:colId xmlns:a16="http://schemas.microsoft.com/office/drawing/2014/main" val="340617399"/>
                    </a:ext>
                  </a:extLst>
                </a:gridCol>
              </a:tblGrid>
              <a:tr h="538069"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Management Measures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Options Below 2023 Allocation (1.89 </a:t>
                      </a:r>
                      <a:r>
                        <a:rPr lang="en-US" sz="1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Mlb</a:t>
                      </a: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52016216"/>
                  </a:ext>
                </a:extLst>
              </a:tr>
              <a:tr h="753297">
                <a:tc>
                  <a:txBody>
                    <a:bodyPr/>
                    <a:lstStyle/>
                    <a:p>
                      <a:pPr lvl="0"/>
                      <a:r>
                        <a:rPr lang="en-US" sz="14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Status quo (two-fish bag limit with a 28-inch maximum size limit on one fish, one trip per vessel and one trip per CHP per day, Wednesday closures all year, and two Tuesdays closed)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3633817"/>
                  </a:ext>
                </a:extLst>
              </a:tr>
              <a:tr h="75329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Day of the week closures on Tuesdays from June 1 – August 31 or for the entire season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5872320"/>
                  </a:ext>
                </a:extLst>
              </a:tr>
              <a:tr h="53806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Maximum size limits of 26 – 32 inches on one fish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0559632"/>
                  </a:ext>
                </a:extLst>
              </a:tr>
              <a:tr h="53806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Annual limits of 2 – 4 fish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4662394"/>
                  </a:ext>
                </a:extLst>
              </a:tr>
              <a:tr h="53806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Combination of the above management measures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45571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83906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9BF20-29A5-43C6-8520-9C6C9DE21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3A – Implementation Considerations </a:t>
            </a:r>
            <a:r>
              <a:rPr lang="en-US"/>
              <a:t>and summary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D120D-C3AB-4408-AF6B-6735422BB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917764"/>
            <a:ext cx="7989752" cy="4038371"/>
          </a:xfrm>
        </p:spPr>
        <p:txBody>
          <a:bodyPr>
            <a:normAutofit/>
          </a:bodyPr>
          <a:lstStyle/>
          <a:p>
            <a:r>
              <a:rPr lang="en-US" sz="2400" dirty="0"/>
              <a:t>Day of the week closures</a:t>
            </a:r>
          </a:p>
          <a:p>
            <a:r>
              <a:rPr lang="en-US" sz="2400" dirty="0"/>
              <a:t>Annual limits</a:t>
            </a:r>
          </a:p>
          <a:p>
            <a:r>
              <a:rPr lang="en-US" sz="2400" dirty="0"/>
              <a:t>Release mortality</a:t>
            </a:r>
          </a:p>
          <a:p>
            <a:r>
              <a:rPr lang="en-US" sz="2400" dirty="0"/>
              <a:t>Many options within likely range of allocations for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D15EF3-4643-4BC6-815F-4801548F1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9C965D24-58E3-41BA-8C89-C36071F559A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167" b="167"/>
          <a:stretch>
            <a:fillRect/>
          </a:stretch>
        </p:blipFill>
        <p:spPr/>
      </p:pic>
      <p:pic>
        <p:nvPicPr>
          <p:cNvPr id="9" name="Picture Placeholder 8" descr="A person wearing a mask&#10;&#10;Description automatically generated with low confidence">
            <a:extLst>
              <a:ext uri="{FF2B5EF4-FFF2-40B4-BE49-F238E27FC236}">
                <a16:creationId xmlns:a16="http://schemas.microsoft.com/office/drawing/2014/main" id="{769568D8-0A92-99AE-9EA4-BB02C52B427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18750" r="18750"/>
          <a:stretch>
            <a:fillRect/>
          </a:stretch>
        </p:blipFill>
        <p:spPr>
          <a:xfrm rot="10800000">
            <a:off x="250825" y="5681663"/>
            <a:ext cx="762000" cy="914400"/>
          </a:xfrm>
        </p:spPr>
      </p:pic>
    </p:spTree>
    <p:extLst>
      <p:ext uri="{BB962C8B-B14F-4D97-AF65-F5344CB8AC3E}">
        <p14:creationId xmlns:p14="http://schemas.microsoft.com/office/powerpoint/2010/main" val="34402151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7AC45-DF97-483D-AC61-63FADEBFA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5C1EF-2F4B-4817-BEFB-371843C547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048072"/>
            <a:ext cx="7989752" cy="3630795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Calibri" pitchFamily="34" charset="0"/>
              </a:rPr>
              <a:t>Ben Jevons and Kayla Carr – logbook data summaries and review</a:t>
            </a:r>
          </a:p>
          <a:p>
            <a:r>
              <a:rPr lang="en-US" dirty="0">
                <a:latin typeface="Calibri" pitchFamily="34" charset="0"/>
              </a:rPr>
              <a:t>Diana Tersteeg and Mike Jaenicke – Southeast data</a:t>
            </a:r>
          </a:p>
          <a:p>
            <a:r>
              <a:rPr lang="en-US" dirty="0">
                <a:latin typeface="Calibri" pitchFamily="34" charset="0"/>
              </a:rPr>
              <a:t>Clay Mckean and Marian Ford – Southcentral data</a:t>
            </a:r>
          </a:p>
          <a:p>
            <a:r>
              <a:rPr lang="en-US" dirty="0">
                <a:latin typeface="Calibri" pitchFamily="34" charset="0"/>
              </a:rPr>
              <a:t>Countless technicians – halibut measurements and angler interviews</a:t>
            </a:r>
          </a:p>
          <a:p>
            <a:r>
              <a:rPr lang="en-US" dirty="0">
                <a:latin typeface="Calibri" pitchFamily="34" charset="0"/>
              </a:rPr>
              <a:t>Sarah Marrinan – Council Staff</a:t>
            </a:r>
          </a:p>
          <a:p>
            <a:r>
              <a:rPr lang="en-US" dirty="0">
                <a:latin typeface="Calibri" pitchFamily="34" charset="0"/>
              </a:rPr>
              <a:t>Sarah Webster – ADF&amp;G Fisheries Scientist </a:t>
            </a:r>
          </a:p>
          <a:p>
            <a:pPr marL="0" indent="0">
              <a:buNone/>
            </a:pPr>
            <a:endParaRPr lang="en-US" dirty="0">
              <a:latin typeface="Calibri" pitchFamily="34" charset="0"/>
            </a:endParaRPr>
          </a:p>
          <a:p>
            <a:r>
              <a:rPr lang="en-US" dirty="0">
                <a:latin typeface="Calibri" pitchFamily="34" charset="0"/>
              </a:rPr>
              <a:t>Funding:</a:t>
            </a:r>
            <a:br>
              <a:rPr lang="en-US" dirty="0">
                <a:latin typeface="Calibri" pitchFamily="34" charset="0"/>
              </a:rPr>
            </a:br>
            <a:r>
              <a:rPr lang="en-US" dirty="0">
                <a:latin typeface="Calibri" pitchFamily="34" charset="0"/>
              </a:rPr>
              <a:t>State of Alaska General Funds</a:t>
            </a:r>
            <a:br>
              <a:rPr lang="en-US" dirty="0">
                <a:latin typeface="Calibri" pitchFamily="34" charset="0"/>
              </a:rPr>
            </a:br>
            <a:r>
              <a:rPr lang="en-US" dirty="0">
                <a:latin typeface="Calibri" pitchFamily="34" charset="0"/>
              </a:rPr>
              <a:t>DJ-WB Federal Aid in Fish Restoration</a:t>
            </a:r>
            <a:br>
              <a:rPr lang="en-US" dirty="0">
                <a:latin typeface="Calibri" pitchFamily="34" charset="0"/>
              </a:rPr>
            </a:br>
            <a:r>
              <a:rPr lang="en-US" dirty="0">
                <a:latin typeface="Calibri" pitchFamily="34" charset="0"/>
              </a:rPr>
              <a:t>Fish and Game Fund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9E30F6-238F-484A-8603-F427C007D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E10219E2-EC1D-4A5E-A5AD-DC2256EACDD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167" b="167"/>
          <a:stretch>
            <a:fillRect/>
          </a:stretch>
        </p:blipFill>
        <p:spPr/>
      </p:pic>
      <p:pic>
        <p:nvPicPr>
          <p:cNvPr id="8" name="Picture Placeholder 7" descr="A person wearing a mask&#10;&#10;Description automatically generated with low confidence">
            <a:extLst>
              <a:ext uri="{FF2B5EF4-FFF2-40B4-BE49-F238E27FC236}">
                <a16:creationId xmlns:a16="http://schemas.microsoft.com/office/drawing/2014/main" id="{21BBE49D-3EED-6DB3-A318-215D4E9ACA0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18750" r="18750"/>
          <a:stretch>
            <a:fillRect/>
          </a:stretch>
        </p:blipFill>
        <p:spPr>
          <a:xfrm rot="10800000">
            <a:off x="250825" y="5681663"/>
            <a:ext cx="762000" cy="914400"/>
          </a:xfrm>
        </p:spPr>
      </p:pic>
    </p:spTree>
    <p:extLst>
      <p:ext uri="{BB962C8B-B14F-4D97-AF65-F5344CB8AC3E}">
        <p14:creationId xmlns:p14="http://schemas.microsoft.com/office/powerpoint/2010/main" val="773586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E4C02-D1CA-460D-9CCC-1A3B52292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2700" dirty="0"/>
              <a:t>Preliminary Charter Estimates for 2023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39268-B070-4C64-ACAF-D66DBDF3A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2FEFE029-D2A8-45F7-B590-F60DCBFEA6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9106341"/>
              </p:ext>
            </p:extLst>
          </p:nvPr>
        </p:nvGraphicFramePr>
        <p:xfrm>
          <a:off x="227888" y="2152530"/>
          <a:ext cx="8688223" cy="995680"/>
        </p:xfrm>
        <a:graphic>
          <a:graphicData uri="http://schemas.openxmlformats.org/drawingml/2006/table">
            <a:tbl>
              <a:tblPr firstRow="1" firstCol="1" bandRow="1"/>
              <a:tblGrid>
                <a:gridCol w="490154">
                  <a:extLst>
                    <a:ext uri="{9D8B030D-6E8A-4147-A177-3AD203B41FA5}">
                      <a16:colId xmlns:a16="http://schemas.microsoft.com/office/drawing/2014/main" val="3529505593"/>
                    </a:ext>
                  </a:extLst>
                </a:gridCol>
                <a:gridCol w="953814">
                  <a:extLst>
                    <a:ext uri="{9D8B030D-6E8A-4147-A177-3AD203B41FA5}">
                      <a16:colId xmlns:a16="http://schemas.microsoft.com/office/drawing/2014/main" val="1308890949"/>
                    </a:ext>
                  </a:extLst>
                </a:gridCol>
                <a:gridCol w="819807">
                  <a:extLst>
                    <a:ext uri="{9D8B030D-6E8A-4147-A177-3AD203B41FA5}">
                      <a16:colId xmlns:a16="http://schemas.microsoft.com/office/drawing/2014/main" val="3135117134"/>
                    </a:ext>
                  </a:extLst>
                </a:gridCol>
                <a:gridCol w="961697">
                  <a:extLst>
                    <a:ext uri="{9D8B030D-6E8A-4147-A177-3AD203B41FA5}">
                      <a16:colId xmlns:a16="http://schemas.microsoft.com/office/drawing/2014/main" val="1044468355"/>
                    </a:ext>
                  </a:extLst>
                </a:gridCol>
                <a:gridCol w="1150882">
                  <a:extLst>
                    <a:ext uri="{9D8B030D-6E8A-4147-A177-3AD203B41FA5}">
                      <a16:colId xmlns:a16="http://schemas.microsoft.com/office/drawing/2014/main" val="2362395486"/>
                    </a:ext>
                  </a:extLst>
                </a:gridCol>
                <a:gridCol w="1166649">
                  <a:extLst>
                    <a:ext uri="{9D8B030D-6E8A-4147-A177-3AD203B41FA5}">
                      <a16:colId xmlns:a16="http://schemas.microsoft.com/office/drawing/2014/main" val="3594648358"/>
                    </a:ext>
                  </a:extLst>
                </a:gridCol>
                <a:gridCol w="1166648">
                  <a:extLst>
                    <a:ext uri="{9D8B030D-6E8A-4147-A177-3AD203B41FA5}">
                      <a16:colId xmlns:a16="http://schemas.microsoft.com/office/drawing/2014/main" val="2169683866"/>
                    </a:ext>
                  </a:extLst>
                </a:gridCol>
                <a:gridCol w="1032641">
                  <a:extLst>
                    <a:ext uri="{9D8B030D-6E8A-4147-A177-3AD203B41FA5}">
                      <a16:colId xmlns:a16="http://schemas.microsoft.com/office/drawing/2014/main" val="1413677329"/>
                    </a:ext>
                  </a:extLst>
                </a:gridCol>
                <a:gridCol w="945931">
                  <a:extLst>
                    <a:ext uri="{9D8B030D-6E8A-4147-A177-3AD203B41FA5}">
                      <a16:colId xmlns:a16="http://schemas.microsoft.com/office/drawing/2014/main" val="3526758241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Area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Mean Weight (</a:t>
                      </a: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lb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en-US" sz="13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Harvest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(no. fish)</a:t>
                      </a:r>
                      <a:endParaRPr lang="en-US" sz="13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Yield (</a:t>
                      </a: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lb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en-US" sz="13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Release Mortality (</a:t>
                      </a: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lb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en-US" sz="13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Total Removals (</a:t>
                      </a: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lb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en-US" sz="13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Allocation (</a:t>
                      </a: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lb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en-US" sz="13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Overage (</a:t>
                      </a:r>
                      <a:r>
                        <a:rPr lang="en-US" sz="13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lb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en-US" sz="13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Overage %</a:t>
                      </a:r>
                      <a:endParaRPr lang="en-US" sz="13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89182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9.41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83,605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786,438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26,338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812,776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800,000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12,776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87755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10.09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153,337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1,546,445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9,219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1,555,664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1,890,000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-334,336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-17.7%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37696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816D58A-9A0D-4A1B-8CC3-485CBB1192EA}"/>
              </a:ext>
            </a:extLst>
          </p:cNvPr>
          <p:cNvSpPr txBox="1"/>
          <p:nvPr/>
        </p:nvSpPr>
        <p:spPr>
          <a:xfrm>
            <a:off x="227888" y="3164681"/>
            <a:ext cx="868822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2023 Regulations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2C –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One fish bag limit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Reverse slot size limit of less than or equal to 40 inches or greater than or equal to 80 inches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Closed on Mondays starting July 24</a:t>
            </a:r>
            <a:r>
              <a:rPr lang="en-US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3A –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Two fish bag limit: one fish of any size, one fish less than or equal to 28 inches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One trip per vessel per day and per charter halibut permit per 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Wednesdays closed to retention of halibut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Nine Tuesdays closed to retention of halibut</a:t>
            </a:r>
          </a:p>
        </p:txBody>
      </p:sp>
    </p:spTree>
    <p:extLst>
      <p:ext uri="{BB962C8B-B14F-4D97-AF65-F5344CB8AC3E}">
        <p14:creationId xmlns:p14="http://schemas.microsoft.com/office/powerpoint/2010/main" val="1514605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E4C02-D1CA-460D-9CCC-1A3B52292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2C Charter Halibut Removals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39268-B070-4C64-ACAF-D66DBDF3A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00000000-0008-0000-0200-000009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0057768"/>
              </p:ext>
            </p:extLst>
          </p:nvPr>
        </p:nvGraphicFramePr>
        <p:xfrm>
          <a:off x="332084" y="2195679"/>
          <a:ext cx="8383653" cy="41255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F5E0ADF3-3EDE-D07D-54D5-67EB43E7A462}"/>
              </a:ext>
            </a:extLst>
          </p:cNvPr>
          <p:cNvSpPr/>
          <p:nvPr/>
        </p:nvSpPr>
        <p:spPr>
          <a:xfrm>
            <a:off x="6364470" y="2761768"/>
            <a:ext cx="319269" cy="666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9" name="TextBox 2">
            <a:extLst>
              <a:ext uri="{FF2B5EF4-FFF2-40B4-BE49-F238E27FC236}">
                <a16:creationId xmlns:a16="http://schemas.microsoft.com/office/drawing/2014/main" id="{145B5BE5-818F-DA60-058B-D47F3E9F1E77}"/>
              </a:ext>
            </a:extLst>
          </p:cNvPr>
          <p:cNvSpPr txBox="1"/>
          <p:nvPr/>
        </p:nvSpPr>
        <p:spPr>
          <a:xfrm>
            <a:off x="6640874" y="2668899"/>
            <a:ext cx="2388987" cy="22383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/>
              <a:t>Removals (</a:t>
            </a:r>
            <a:r>
              <a:rPr lang="en-US" sz="1000" dirty="0" err="1"/>
              <a:t>Mlb</a:t>
            </a:r>
            <a:r>
              <a:rPr lang="en-US" sz="1000" dirty="0"/>
              <a:t>) after CSP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3599579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085EC-065E-4B61-922B-4B52386E3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2C Effort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D54504-83BA-4250-AC53-CEC7F6D35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F25DFE81-EA66-4DA0-B2D3-DFD54CC610A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167" b="167"/>
          <a:stretch>
            <a:fillRect/>
          </a:stretch>
        </p:blipFill>
        <p:spPr/>
      </p:pic>
      <p:pic>
        <p:nvPicPr>
          <p:cNvPr id="7" name="Picture Placeholder 6" descr="A person wearing a mask&#10;&#10;Description automatically generated with low confidence">
            <a:extLst>
              <a:ext uri="{FF2B5EF4-FFF2-40B4-BE49-F238E27FC236}">
                <a16:creationId xmlns:a16="http://schemas.microsoft.com/office/drawing/2014/main" id="{573CEBF5-0E52-DB92-0C1D-0B84B9E6A43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18750" r="18750"/>
          <a:stretch>
            <a:fillRect/>
          </a:stretch>
        </p:blipFill>
        <p:spPr>
          <a:xfrm rot="10800000">
            <a:off x="250825" y="5681663"/>
            <a:ext cx="762000" cy="914400"/>
          </a:xfrm>
        </p:spPr>
      </p:pic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E5448C9-07D6-460E-A2A7-584B7D5EFD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8434457"/>
              </p:ext>
            </p:extLst>
          </p:nvPr>
        </p:nvGraphicFramePr>
        <p:xfrm>
          <a:off x="384421" y="2191597"/>
          <a:ext cx="8342889" cy="3490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217690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E4C02-D1CA-460D-9CCC-1A3B52292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3A Charter Halibut Removals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A207A1FA-7C6C-4542-8023-2AC80E34CF6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167" b="167"/>
          <a:stretch>
            <a:fillRect/>
          </a:stretch>
        </p:blipFill>
        <p:spPr/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39268-B070-4C64-ACAF-D66DBDF3A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7" name="Picture Placeholder 6" descr="A person wearing a mask&#10;&#10;Description automatically generated with low confidence">
            <a:extLst>
              <a:ext uri="{FF2B5EF4-FFF2-40B4-BE49-F238E27FC236}">
                <a16:creationId xmlns:a16="http://schemas.microsoft.com/office/drawing/2014/main" id="{3F4BF656-78A7-547E-4D7D-37BCBF99183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18750" r="18750"/>
          <a:stretch>
            <a:fillRect/>
          </a:stretch>
        </p:blipFill>
        <p:spPr>
          <a:xfrm rot="10800000">
            <a:off x="250825" y="5681663"/>
            <a:ext cx="762000" cy="914400"/>
          </a:xfrm>
        </p:spPr>
      </p:pic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0000000-0008-0000-0300-00000A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0359809"/>
              </p:ext>
            </p:extLst>
          </p:nvPr>
        </p:nvGraphicFramePr>
        <p:xfrm>
          <a:off x="250824" y="2165778"/>
          <a:ext cx="8357986" cy="3451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405905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085EC-065E-4B61-922B-4B52386E3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3A Effort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D54504-83BA-4250-AC53-CEC7F6D35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F25DFE81-EA66-4DA0-B2D3-DFD54CC610A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167" b="167"/>
          <a:stretch>
            <a:fillRect/>
          </a:stretch>
        </p:blipFill>
        <p:spPr/>
      </p:pic>
      <p:pic>
        <p:nvPicPr>
          <p:cNvPr id="7" name="Picture Placeholder 6" descr="A person wearing a mask&#10;&#10;Description automatically generated with low confidence">
            <a:extLst>
              <a:ext uri="{FF2B5EF4-FFF2-40B4-BE49-F238E27FC236}">
                <a16:creationId xmlns:a16="http://schemas.microsoft.com/office/drawing/2014/main" id="{4BAC5443-D74A-A37B-8841-9C32E3EFB11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18750" r="18750"/>
          <a:stretch>
            <a:fillRect/>
          </a:stretch>
        </p:blipFill>
        <p:spPr>
          <a:xfrm rot="10800000">
            <a:off x="250825" y="5681663"/>
            <a:ext cx="762000" cy="914400"/>
          </a:xfrm>
        </p:spPr>
      </p:pic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B1AED29-61CA-43AD-9D83-75F749155F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5760722"/>
              </p:ext>
            </p:extLst>
          </p:nvPr>
        </p:nvGraphicFramePr>
        <p:xfrm>
          <a:off x="250823" y="2183343"/>
          <a:ext cx="8545935" cy="3498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69445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E710B-0586-4330-BD3E-C05806AA9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3200" dirty="0"/>
              <a:t>Businesses and Vessels Harvesting Halibut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5BA41D0-C78D-4AEF-BF76-60972F6075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59987" y="2060296"/>
            <a:ext cx="676405" cy="576262"/>
          </a:xfrm>
        </p:spPr>
        <p:txBody>
          <a:bodyPr/>
          <a:lstStyle/>
          <a:p>
            <a:r>
              <a:rPr lang="en-US" sz="2400" b="1" dirty="0"/>
              <a:t>2C</a:t>
            </a:r>
          </a:p>
        </p:txBody>
      </p:sp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EA0AC944-63F4-46B8-9E7A-9214E03BDF34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78690359"/>
              </p:ext>
            </p:extLst>
          </p:nvPr>
        </p:nvGraphicFramePr>
        <p:xfrm>
          <a:off x="1426589" y="2761459"/>
          <a:ext cx="2743200" cy="27520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5092">
                  <a:extLst>
                    <a:ext uri="{9D8B030D-6E8A-4147-A177-3AD203B41FA5}">
                      <a16:colId xmlns:a16="http://schemas.microsoft.com/office/drawing/2014/main" val="3563322621"/>
                    </a:ext>
                  </a:extLst>
                </a:gridCol>
                <a:gridCol w="1207827">
                  <a:extLst>
                    <a:ext uri="{9D8B030D-6E8A-4147-A177-3AD203B41FA5}">
                      <a16:colId xmlns:a16="http://schemas.microsoft.com/office/drawing/2014/main" val="1550941109"/>
                    </a:ext>
                  </a:extLst>
                </a:gridCol>
                <a:gridCol w="880281">
                  <a:extLst>
                    <a:ext uri="{9D8B030D-6E8A-4147-A177-3AD203B41FA5}">
                      <a16:colId xmlns:a16="http://schemas.microsoft.com/office/drawing/2014/main" val="2461800258"/>
                    </a:ext>
                  </a:extLst>
                </a:gridCol>
              </a:tblGrid>
              <a:tr h="249382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Businesses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Vessels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0170162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56299301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36499273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730214660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91600112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93778542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253628897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71292399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 marL="6350" marR="6350" marT="635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496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17151883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6350" marR="6350" marT="635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523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240926185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 marL="6350" marR="6350" marT="635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535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34112244"/>
                  </a:ext>
                </a:extLst>
              </a:tr>
            </a:tbl>
          </a:graphicData>
        </a:graphic>
      </p:graphicFrame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76F584E-2927-4773-B364-D53FA6FC3C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07610" y="2075451"/>
            <a:ext cx="676406" cy="576262"/>
          </a:xfrm>
        </p:spPr>
        <p:txBody>
          <a:bodyPr/>
          <a:lstStyle/>
          <a:p>
            <a:r>
              <a:rPr lang="en-US" sz="2400" b="1" dirty="0"/>
              <a:t>3A</a:t>
            </a:r>
          </a:p>
        </p:txBody>
      </p:sp>
      <p:graphicFrame>
        <p:nvGraphicFramePr>
          <p:cNvPr id="16" name="Content Placeholder 15">
            <a:extLst>
              <a:ext uri="{FF2B5EF4-FFF2-40B4-BE49-F238E27FC236}">
                <a16:creationId xmlns:a16="http://schemas.microsoft.com/office/drawing/2014/main" id="{5527F75F-4898-4622-ABD1-95F8F5B2C4A6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625723800"/>
              </p:ext>
            </p:extLst>
          </p:nvPr>
        </p:nvGraphicFramePr>
        <p:xfrm>
          <a:off x="4974211" y="2761459"/>
          <a:ext cx="2743200" cy="27520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5259">
                  <a:extLst>
                    <a:ext uri="{9D8B030D-6E8A-4147-A177-3AD203B41FA5}">
                      <a16:colId xmlns:a16="http://schemas.microsoft.com/office/drawing/2014/main" val="3882270245"/>
                    </a:ext>
                  </a:extLst>
                </a:gridCol>
                <a:gridCol w="1221059">
                  <a:extLst>
                    <a:ext uri="{9D8B030D-6E8A-4147-A177-3AD203B41FA5}">
                      <a16:colId xmlns:a16="http://schemas.microsoft.com/office/drawing/2014/main" val="3575476038"/>
                    </a:ext>
                  </a:extLst>
                </a:gridCol>
                <a:gridCol w="986882">
                  <a:extLst>
                    <a:ext uri="{9D8B030D-6E8A-4147-A177-3AD203B41FA5}">
                      <a16:colId xmlns:a16="http://schemas.microsoft.com/office/drawing/2014/main" val="3765596848"/>
                    </a:ext>
                  </a:extLst>
                </a:gridCol>
              </a:tblGrid>
              <a:tr h="249382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Businesses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Vessels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471387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229326776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29059673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851021341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786830197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063402219"/>
                  </a:ext>
                </a:extLst>
              </a:tr>
              <a:tr h="2364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36609928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203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72867625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 marL="6350" marR="6350" marT="635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231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392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84063953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6350" marR="6350" marT="635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387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61685177"/>
                  </a:ext>
                </a:extLst>
              </a:tr>
              <a:tr h="2493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 marL="6350" marR="6350" marT="635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383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875027225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9650A6-5E31-48AF-ADAA-74EA13A81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52D95397-1978-4394-8BE4-C41B89FA825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167" b="167"/>
          <a:stretch>
            <a:fillRect/>
          </a:stretch>
        </p:blipFill>
        <p:spPr/>
      </p:pic>
      <p:pic>
        <p:nvPicPr>
          <p:cNvPr id="3" name="Picture Placeholder 6" descr="A person wearing a mask&#10;&#10;Description automatically generated with low confidence">
            <a:extLst>
              <a:ext uri="{FF2B5EF4-FFF2-40B4-BE49-F238E27FC236}">
                <a16:creationId xmlns:a16="http://schemas.microsoft.com/office/drawing/2014/main" id="{6F45B464-63C0-A1DC-DFB8-D8F792924DF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18750" r="18750"/>
          <a:stretch>
            <a:fillRect/>
          </a:stretch>
        </p:blipFill>
        <p:spPr>
          <a:xfrm rot="10800000">
            <a:off x="250825" y="5681663"/>
            <a:ext cx="762000" cy="914400"/>
          </a:xfrm>
        </p:spPr>
      </p:pic>
    </p:spTree>
    <p:extLst>
      <p:ext uri="{BB962C8B-B14F-4D97-AF65-F5344CB8AC3E}">
        <p14:creationId xmlns:p14="http://schemas.microsoft.com/office/powerpoint/2010/main" val="992256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E4C02-D1CA-460D-9CCC-1A3B52292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Analysis of Management Measures for 2024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FF98CA0A-54D9-4CCA-9FD4-98BDFC3F9E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00755" y="2047052"/>
            <a:ext cx="4942490" cy="4274209"/>
          </a:xfrm>
        </p:spPr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0348E75-BBAF-4874-944E-A6E7443B834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t="167" b="167"/>
          <a:stretch>
            <a:fillRect/>
          </a:stretch>
        </p:blipFill>
        <p:spPr/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39268-B070-4C64-ACAF-D66DBDF3A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3" name="Picture Placeholder 6" descr="A person wearing a mask&#10;&#10;Description automatically generated with low confidence">
            <a:extLst>
              <a:ext uri="{FF2B5EF4-FFF2-40B4-BE49-F238E27FC236}">
                <a16:creationId xmlns:a16="http://schemas.microsoft.com/office/drawing/2014/main" id="{81429F6D-C636-404C-72BC-C55B4F58349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/>
          <a:srcRect l="18750" r="18750"/>
          <a:stretch>
            <a:fillRect/>
          </a:stretch>
        </p:blipFill>
        <p:spPr>
          <a:xfrm rot="10800000">
            <a:off x="250825" y="5681663"/>
            <a:ext cx="762000" cy="914400"/>
          </a:xfrm>
        </p:spPr>
      </p:pic>
    </p:spTree>
    <p:extLst>
      <p:ext uri="{BB962C8B-B14F-4D97-AF65-F5344CB8AC3E}">
        <p14:creationId xmlns:p14="http://schemas.microsoft.com/office/powerpoint/2010/main" val="832736899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Dividend</Template>
  <TotalTime>6209</TotalTime>
  <Words>1639</Words>
  <Application>Microsoft Office PowerPoint</Application>
  <PresentationFormat>On-screen Show (4:3)</PresentationFormat>
  <Paragraphs>372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-apple-system</vt:lpstr>
      <vt:lpstr>Arial</vt:lpstr>
      <vt:lpstr>Calibri</vt:lpstr>
      <vt:lpstr>Gill Sans MT</vt:lpstr>
      <vt:lpstr>Symbol</vt:lpstr>
      <vt:lpstr>Wingdings 2</vt:lpstr>
      <vt:lpstr>Dividend</vt:lpstr>
      <vt:lpstr>C7: Analysis of Management Measures for the Area 2C and 3A Charter Halibut Fisheries for 2024</vt:lpstr>
      <vt:lpstr>Fishery Review Through 2023</vt:lpstr>
      <vt:lpstr>Preliminary Charter Estimates for 2023</vt:lpstr>
      <vt:lpstr>2C Charter Halibut Removals</vt:lpstr>
      <vt:lpstr>2C Effort</vt:lpstr>
      <vt:lpstr>3A Charter Halibut Removals</vt:lpstr>
      <vt:lpstr>3A Effort</vt:lpstr>
      <vt:lpstr>Businesses and Vessels Harvesting Halibut</vt:lpstr>
      <vt:lpstr>Analysis of Management Measures for 2024</vt:lpstr>
      <vt:lpstr>Charter allocation for 2024</vt:lpstr>
      <vt:lpstr>2C – Status Quo Forecast</vt:lpstr>
      <vt:lpstr>2C – Status Quo Forecast</vt:lpstr>
      <vt:lpstr>2C – management measures for 2024</vt:lpstr>
      <vt:lpstr>2C – Reverse Slot Limit</vt:lpstr>
      <vt:lpstr>2C – Reverse Slot limit with DAILY SAVINGS</vt:lpstr>
      <vt:lpstr>2C – differential slot limit</vt:lpstr>
      <vt:lpstr>2C – Summary</vt:lpstr>
      <vt:lpstr>2C – Implementation Considerations and summary</vt:lpstr>
      <vt:lpstr>3A – Status Quo Forecast</vt:lpstr>
      <vt:lpstr>3A – Status Quo Forecast</vt:lpstr>
      <vt:lpstr>3A – management measures for 2024</vt:lpstr>
      <vt:lpstr>3A – Changes to Maximum Size Limit combine with Tuesday Closures</vt:lpstr>
      <vt:lpstr>3A – Maximum Size Limits Combined with Annual Limits</vt:lpstr>
      <vt:lpstr>3A – Maximum Size Limits Combined with Annual Limits and Tuesday Closures</vt:lpstr>
      <vt:lpstr>3A – Summary</vt:lpstr>
      <vt:lpstr>3A – Implementation Considerations and summary</vt:lpstr>
      <vt:lpstr>Acknowledgements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LaBelle</dc:creator>
  <cp:lastModifiedBy>Sarah Marrinan</cp:lastModifiedBy>
  <cp:revision>134</cp:revision>
  <dcterms:created xsi:type="dcterms:W3CDTF">2020-09-17T00:42:38Z</dcterms:created>
  <dcterms:modified xsi:type="dcterms:W3CDTF">2023-12-06T16:15:35Z</dcterms:modified>
</cp:coreProperties>
</file>