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tif" ContentType="image/tiff"/>
  <Default Extension="tiff" ContentType="image/tiff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6.xml" ContentType="application/vnd.openxmlformats-officedocument.presentationml.notesSlide+xml"/>
  <Override PartName="/ppt/charts/chart3.xml" ContentType="application/vnd.openxmlformats-officedocument.drawingml.chart+xml"/>
  <Override PartName="/ppt/theme/themeOverride2.xml" ContentType="application/vnd.openxmlformats-officedocument.themeOverride+xml"/>
  <Override PartName="/ppt/drawings/drawing1.xml" ContentType="application/vnd.openxmlformats-officedocument.drawingml.chartshapes+xml"/>
  <Override PartName="/ppt/notesSlides/notesSlide7.xml" ContentType="application/vnd.openxmlformats-officedocument.presentationml.notesSlide+xml"/>
  <Override PartName="/ppt/charts/chart4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60" r:id="rId1"/>
  </p:sldMasterIdLst>
  <p:notesMasterIdLst>
    <p:notesMasterId r:id="rId29"/>
  </p:notesMasterIdLst>
  <p:sldIdLst>
    <p:sldId id="256" r:id="rId2"/>
    <p:sldId id="257" r:id="rId3"/>
    <p:sldId id="260" r:id="rId4"/>
    <p:sldId id="261" r:id="rId5"/>
    <p:sldId id="289" r:id="rId6"/>
    <p:sldId id="262" r:id="rId7"/>
    <p:sldId id="290" r:id="rId8"/>
    <p:sldId id="291" r:id="rId9"/>
    <p:sldId id="263" r:id="rId10"/>
    <p:sldId id="361" r:id="rId11"/>
    <p:sldId id="267" r:id="rId12"/>
    <p:sldId id="258" r:id="rId13"/>
    <p:sldId id="266" r:id="rId14"/>
    <p:sldId id="352" r:id="rId15"/>
    <p:sldId id="353" r:id="rId16"/>
    <p:sldId id="360" r:id="rId17"/>
    <p:sldId id="317" r:id="rId18"/>
    <p:sldId id="325" r:id="rId19"/>
    <p:sldId id="286" r:id="rId20"/>
    <p:sldId id="287" r:id="rId21"/>
    <p:sldId id="284" r:id="rId22"/>
    <p:sldId id="292" r:id="rId23"/>
    <p:sldId id="302" r:id="rId24"/>
    <p:sldId id="306" r:id="rId25"/>
    <p:sldId id="319" r:id="rId26"/>
    <p:sldId id="322" r:id="rId27"/>
    <p:sldId id="308" r:id="rId2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4E3E932-4B89-BDF4-6E72-1187D1047A40}" name="Webster, Sarah R (DFG)" initials="WSR(" userId="S::sarah.webster@alaska.gov::59db7636-3d5a-4e70-a230-37a0ec0386fe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86" autoAdjust="0"/>
    <p:restoredTop sz="71445" autoAdjust="0"/>
  </p:normalViewPr>
  <p:slideViewPr>
    <p:cSldViewPr snapToGrid="0">
      <p:cViewPr varScale="1">
        <p:scale>
          <a:sx n="80" d="100"/>
          <a:sy n="80" d="100"/>
        </p:scale>
        <p:origin x="243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microsoft.com/office/2018/10/relationships/authors" Target="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dfg.alaska.local\DSF\Anchorage\RTS\fbiv_data\Documents\Data\Halibut\NPFMC\Charter%20Implementation%20Committee\2024%20Analyses\StatusQuoForecasts\HarvEffThru2023_V2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2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dfg.alaska.local\DSF\Anchorage\RTS\fbiv_data\Documents\Data\Halibut\NPFMC\Charter%20Implementation%20Committee\2024%20Analyses\StatusQuoForecasts\HarvEffThru2023_V2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'Area 2C'!$C$29</c:f>
              <c:strCache>
                <c:ptCount val="1"/>
                <c:pt idx="0">
                  <c:v>Removals (Mlb)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c:spPr>
          <c:invertIfNegative val="0"/>
          <c:dPt>
            <c:idx val="8"/>
            <c:invertIfNegative val="0"/>
            <c:bubble3D val="0"/>
            <c:spPr>
              <a:solidFill>
                <a:schemeClr val="tx2">
                  <a:lumMod val="40000"/>
                  <a:lumOff val="6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c:spPr>
            <c:extLst>
              <c:ext xmlns:c16="http://schemas.microsoft.com/office/drawing/2014/chart" uri="{C3380CC4-5D6E-409C-BE32-E72D297353CC}">
                <c16:uniqueId val="{00000001-FAE7-42A4-800B-34C881586A34}"/>
              </c:ext>
            </c:extLst>
          </c:dPt>
          <c:dPt>
            <c:idx val="9"/>
            <c:invertIfNegative val="0"/>
            <c:bubble3D val="0"/>
            <c:spPr>
              <a:solidFill>
                <a:schemeClr val="tx2">
                  <a:lumMod val="40000"/>
                  <a:lumOff val="6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c:spPr>
            <c:extLst>
              <c:ext xmlns:c16="http://schemas.microsoft.com/office/drawing/2014/chart" uri="{C3380CC4-5D6E-409C-BE32-E72D297353CC}">
                <c16:uniqueId val="{00000003-FAE7-42A4-800B-34C881586A34}"/>
              </c:ext>
            </c:extLst>
          </c:dPt>
          <c:dPt>
            <c:idx val="10"/>
            <c:invertIfNegative val="0"/>
            <c:bubble3D val="0"/>
            <c:spPr>
              <a:solidFill>
                <a:schemeClr val="tx2">
                  <a:lumMod val="40000"/>
                  <a:lumOff val="6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c:spPr>
            <c:extLst>
              <c:ext xmlns:c16="http://schemas.microsoft.com/office/drawing/2014/chart" uri="{C3380CC4-5D6E-409C-BE32-E72D297353CC}">
                <c16:uniqueId val="{00000005-FAE7-42A4-800B-34C881586A34}"/>
              </c:ext>
            </c:extLst>
          </c:dPt>
          <c:dPt>
            <c:idx val="11"/>
            <c:invertIfNegative val="0"/>
            <c:bubble3D val="0"/>
            <c:spPr>
              <a:solidFill>
                <a:schemeClr val="tx2">
                  <a:lumMod val="40000"/>
                  <a:lumOff val="6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c:spPr>
            <c:extLst>
              <c:ext xmlns:c16="http://schemas.microsoft.com/office/drawing/2014/chart" uri="{C3380CC4-5D6E-409C-BE32-E72D297353CC}">
                <c16:uniqueId val="{00000007-FAE7-42A4-800B-34C881586A34}"/>
              </c:ext>
            </c:extLst>
          </c:dPt>
          <c:dPt>
            <c:idx val="12"/>
            <c:invertIfNegative val="0"/>
            <c:bubble3D val="0"/>
            <c:spPr>
              <a:solidFill>
                <a:schemeClr val="tx2">
                  <a:lumMod val="40000"/>
                  <a:lumOff val="6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c:spPr>
            <c:extLst>
              <c:ext xmlns:c16="http://schemas.microsoft.com/office/drawing/2014/chart" uri="{C3380CC4-5D6E-409C-BE32-E72D297353CC}">
                <c16:uniqueId val="{00000009-FAE7-42A4-800B-34C881586A34}"/>
              </c:ext>
            </c:extLst>
          </c:dPt>
          <c:dPt>
            <c:idx val="13"/>
            <c:invertIfNegative val="0"/>
            <c:bubble3D val="0"/>
            <c:spPr>
              <a:solidFill>
                <a:schemeClr val="tx2">
                  <a:lumMod val="40000"/>
                  <a:lumOff val="6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c:spPr>
            <c:extLst>
              <c:ext xmlns:c16="http://schemas.microsoft.com/office/drawing/2014/chart" uri="{C3380CC4-5D6E-409C-BE32-E72D297353CC}">
                <c16:uniqueId val="{0000000B-FAE7-42A4-800B-34C881586A34}"/>
              </c:ext>
            </c:extLst>
          </c:dPt>
          <c:dPt>
            <c:idx val="14"/>
            <c:invertIfNegative val="0"/>
            <c:bubble3D val="0"/>
            <c:spPr>
              <a:solidFill>
                <a:schemeClr val="tx2">
                  <a:lumMod val="40000"/>
                  <a:lumOff val="6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c:spPr>
            <c:extLst>
              <c:ext xmlns:c16="http://schemas.microsoft.com/office/drawing/2014/chart" uri="{C3380CC4-5D6E-409C-BE32-E72D297353CC}">
                <c16:uniqueId val="{0000000D-FAE7-42A4-800B-34C881586A34}"/>
              </c:ext>
            </c:extLst>
          </c:dPt>
          <c:dPt>
            <c:idx val="15"/>
            <c:invertIfNegative val="0"/>
            <c:bubble3D val="0"/>
            <c:spPr>
              <a:solidFill>
                <a:schemeClr val="tx2">
                  <a:lumMod val="40000"/>
                  <a:lumOff val="6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c:spPr>
            <c:extLst>
              <c:ext xmlns:c16="http://schemas.microsoft.com/office/drawing/2014/chart" uri="{C3380CC4-5D6E-409C-BE32-E72D297353CC}">
                <c16:uniqueId val="{0000000F-FAE7-42A4-800B-34C881586A34}"/>
              </c:ext>
            </c:extLst>
          </c:dPt>
          <c:dPt>
            <c:idx val="16"/>
            <c:invertIfNegative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c:spPr>
            <c:extLst>
              <c:ext xmlns:c16="http://schemas.microsoft.com/office/drawing/2014/chart" uri="{C3380CC4-5D6E-409C-BE32-E72D297353CC}">
                <c16:uniqueId val="{00000011-FAE7-42A4-800B-34C881586A34}"/>
              </c:ext>
            </c:extLst>
          </c:dPt>
          <c:dPt>
            <c:idx val="17"/>
            <c:invertIfNegative val="0"/>
            <c:bubble3D val="0"/>
            <c:spPr>
              <a:solidFill>
                <a:schemeClr val="tx2">
                  <a:lumMod val="40000"/>
                  <a:lumOff val="6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c:spPr>
            <c:extLst>
              <c:ext xmlns:c16="http://schemas.microsoft.com/office/drawing/2014/chart" uri="{C3380CC4-5D6E-409C-BE32-E72D297353CC}">
                <c16:uniqueId val="{00000013-FAE7-42A4-800B-34C881586A34}"/>
              </c:ext>
            </c:extLst>
          </c:dPt>
          <c:errBars>
            <c:errBarType val="both"/>
            <c:errValType val="cust"/>
            <c:noEndCap val="0"/>
            <c:plus>
              <c:numRef>
                <c:f>'Area 2C'!$E$30:$E$47</c:f>
                <c:numCache>
                  <c:formatCode>General</c:formatCode>
                  <c:ptCount val="18"/>
                  <c:pt idx="0">
                    <c:v>0.17799999999999999</c:v>
                  </c:pt>
                  <c:pt idx="1">
                    <c:v>0.17</c:v>
                  </c:pt>
                  <c:pt idx="2">
                    <c:v>0.19800000000000001</c:v>
                  </c:pt>
                  <c:pt idx="3">
                    <c:v>0.14199999999999999</c:v>
                  </c:pt>
                  <c:pt idx="4">
                    <c:v>0.154</c:v>
                  </c:pt>
                  <c:pt idx="5">
                    <c:v>0.03</c:v>
                  </c:pt>
                  <c:pt idx="6">
                    <c:v>6.8000000000000005E-2</c:v>
                  </c:pt>
                  <c:pt idx="7">
                    <c:v>7.3999999999999996E-2</c:v>
                  </c:pt>
                  <c:pt idx="8">
                    <c:v>3.3072042573751022E-2</c:v>
                  </c:pt>
                  <c:pt idx="9">
                    <c:v>3.1852158482589522E-2</c:v>
                  </c:pt>
                  <c:pt idx="10">
                    <c:v>2.8284271247461905E-2</c:v>
                  </c:pt>
                  <c:pt idx="11">
                    <c:v>6.01664358259653E-2</c:v>
                  </c:pt>
                  <c:pt idx="12">
                    <c:v>4.5709427930789075E-2</c:v>
                  </c:pt>
                  <c:pt idx="13">
                    <c:v>4.0880442477892603E-2</c:v>
                  </c:pt>
                  <c:pt idx="14">
                    <c:v>3.7152790293761603E-2</c:v>
                  </c:pt>
                  <c:pt idx="15">
                    <c:v>7.4328000000000005E-2</c:v>
                  </c:pt>
                  <c:pt idx="16">
                    <c:v>4.0280833069591793E-2</c:v>
                  </c:pt>
                  <c:pt idx="17">
                    <c:v>2.35E-2</c:v>
                  </c:pt>
                </c:numCache>
              </c:numRef>
            </c:plus>
            <c:minus>
              <c:numRef>
                <c:f>'Area 2C'!$E$30:$E$47</c:f>
                <c:numCache>
                  <c:formatCode>General</c:formatCode>
                  <c:ptCount val="18"/>
                  <c:pt idx="0">
                    <c:v>0.17799999999999999</c:v>
                  </c:pt>
                  <c:pt idx="1">
                    <c:v>0.17</c:v>
                  </c:pt>
                  <c:pt idx="2">
                    <c:v>0.19800000000000001</c:v>
                  </c:pt>
                  <c:pt idx="3">
                    <c:v>0.14199999999999999</c:v>
                  </c:pt>
                  <c:pt idx="4">
                    <c:v>0.154</c:v>
                  </c:pt>
                  <c:pt idx="5">
                    <c:v>0.03</c:v>
                  </c:pt>
                  <c:pt idx="6">
                    <c:v>6.8000000000000005E-2</c:v>
                  </c:pt>
                  <c:pt idx="7">
                    <c:v>7.3999999999999996E-2</c:v>
                  </c:pt>
                  <c:pt idx="8">
                    <c:v>3.3072042573751022E-2</c:v>
                  </c:pt>
                  <c:pt idx="9">
                    <c:v>3.1852158482589522E-2</c:v>
                  </c:pt>
                  <c:pt idx="10">
                    <c:v>2.8284271247461905E-2</c:v>
                  </c:pt>
                  <c:pt idx="11">
                    <c:v>6.01664358259653E-2</c:v>
                  </c:pt>
                  <c:pt idx="12">
                    <c:v>4.5709427930789075E-2</c:v>
                  </c:pt>
                  <c:pt idx="13">
                    <c:v>4.0880442477892603E-2</c:v>
                  </c:pt>
                  <c:pt idx="14">
                    <c:v>3.7152790293761603E-2</c:v>
                  </c:pt>
                  <c:pt idx="15">
                    <c:v>7.4328000000000005E-2</c:v>
                  </c:pt>
                  <c:pt idx="16">
                    <c:v>4.0280833069591793E-2</c:v>
                  </c:pt>
                  <c:pt idx="17">
                    <c:v>2.35E-2</c:v>
                  </c:pt>
                </c:numCache>
              </c:numRef>
            </c:minus>
          </c:errBars>
          <c:cat>
            <c:numRef>
              <c:f>'Area 2C'!$A$30:$A$47</c:f>
              <c:numCache>
                <c:formatCode>General</c:formatCode>
                <c:ptCount val="18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  <c:pt idx="10">
                  <c:v>2016</c:v>
                </c:pt>
                <c:pt idx="11">
                  <c:v>2017</c:v>
                </c:pt>
                <c:pt idx="12">
                  <c:v>2018</c:v>
                </c:pt>
                <c:pt idx="13">
                  <c:v>2019</c:v>
                </c:pt>
                <c:pt idx="14">
                  <c:v>2020</c:v>
                </c:pt>
                <c:pt idx="15">
                  <c:v>2021</c:v>
                </c:pt>
                <c:pt idx="16">
                  <c:v>2022</c:v>
                </c:pt>
                <c:pt idx="17">
                  <c:v>2023</c:v>
                </c:pt>
              </c:numCache>
            </c:numRef>
          </c:cat>
          <c:val>
            <c:numRef>
              <c:f>'Area 2C'!$C$30:$C$47</c:f>
              <c:numCache>
                <c:formatCode>0.000</c:formatCode>
                <c:ptCount val="18"/>
                <c:pt idx="0">
                  <c:v>1.803544</c:v>
                </c:pt>
                <c:pt idx="1">
                  <c:v>1.917808</c:v>
                </c:pt>
                <c:pt idx="2">
                  <c:v>1.9991350000000001</c:v>
                </c:pt>
                <c:pt idx="3">
                  <c:v>1.249287</c:v>
                </c:pt>
                <c:pt idx="4">
                  <c:v>1.0860380000000001</c:v>
                </c:pt>
                <c:pt idx="5">
                  <c:v>0.34362500000000001</c:v>
                </c:pt>
                <c:pt idx="6">
                  <c:v>0.60536900000000005</c:v>
                </c:pt>
                <c:pt idx="7">
                  <c:v>0.76236899999999996</c:v>
                </c:pt>
                <c:pt idx="8">
                  <c:v>0.82734236100000003</c:v>
                </c:pt>
                <c:pt idx="9">
                  <c:v>0.8138311625600001</c:v>
                </c:pt>
                <c:pt idx="10">
                  <c:v>0.83908079240000011</c:v>
                </c:pt>
                <c:pt idx="11">
                  <c:v>0.941439253249583</c:v>
                </c:pt>
                <c:pt idx="12">
                  <c:v>0.71585796385345479</c:v>
                </c:pt>
                <c:pt idx="13">
                  <c:v>0.69735895382237012</c:v>
                </c:pt>
                <c:pt idx="14">
                  <c:v>0.48332538924449997</c:v>
                </c:pt>
                <c:pt idx="15">
                  <c:v>1.1528057427902612</c:v>
                </c:pt>
                <c:pt idx="16">
                  <c:v>0.84609573130912075</c:v>
                </c:pt>
                <c:pt idx="17">
                  <c:v>0.81277557396205802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FAE7-42A4-800B-34C881586A3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86478592"/>
        <c:axId val="186480128"/>
      </c:barChart>
      <c:lineChart>
        <c:grouping val="standard"/>
        <c:varyColors val="0"/>
        <c:ser>
          <c:idx val="1"/>
          <c:order val="1"/>
          <c:tx>
            <c:strRef>
              <c:f>'Area 2C'!$F$29</c:f>
              <c:strCache>
                <c:ptCount val="1"/>
                <c:pt idx="0">
                  <c:v>GHL/CSP Alloc</c:v>
                </c:pt>
              </c:strCache>
            </c:strRef>
          </c:tx>
          <c:spPr>
            <a:ln w="25400">
              <a:prstDash val="sysDash"/>
            </a:ln>
          </c:spPr>
          <c:marker>
            <c:symbol val="none"/>
          </c:marker>
          <c:val>
            <c:numRef>
              <c:f>'Area 2C'!$F$30:$F$47</c:f>
              <c:numCache>
                <c:formatCode>0.000</c:formatCode>
                <c:ptCount val="18"/>
                <c:pt idx="0">
                  <c:v>1.4319999999999999</c:v>
                </c:pt>
                <c:pt idx="1">
                  <c:v>1.4319999999999999</c:v>
                </c:pt>
                <c:pt idx="2">
                  <c:v>0.93100000000000005</c:v>
                </c:pt>
                <c:pt idx="3">
                  <c:v>0.78800000000000003</c:v>
                </c:pt>
                <c:pt idx="4">
                  <c:v>0.78800000000000003</c:v>
                </c:pt>
                <c:pt idx="5">
                  <c:v>0.78800000000000003</c:v>
                </c:pt>
                <c:pt idx="6">
                  <c:v>0.93100000000000005</c:v>
                </c:pt>
                <c:pt idx="7">
                  <c:v>0.78800000000000003</c:v>
                </c:pt>
                <c:pt idx="8">
                  <c:v>0.76100000000000001</c:v>
                </c:pt>
                <c:pt idx="9">
                  <c:v>0.85099999999999998</c:v>
                </c:pt>
                <c:pt idx="10">
                  <c:v>0.90600000000000003</c:v>
                </c:pt>
                <c:pt idx="11">
                  <c:v>0.91500000000000004</c:v>
                </c:pt>
                <c:pt idx="12">
                  <c:v>0.81</c:v>
                </c:pt>
                <c:pt idx="13">
                  <c:v>0.82</c:v>
                </c:pt>
                <c:pt idx="14">
                  <c:v>0.78</c:v>
                </c:pt>
                <c:pt idx="15">
                  <c:v>0.81</c:v>
                </c:pt>
                <c:pt idx="16">
                  <c:v>0.82</c:v>
                </c:pt>
                <c:pt idx="17">
                  <c:v>0.8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5-FAE7-42A4-800B-34C881586A3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86478592"/>
        <c:axId val="186480128"/>
      </c:lineChart>
      <c:catAx>
        <c:axId val="1864785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86480128"/>
        <c:crosses val="autoZero"/>
        <c:auto val="1"/>
        <c:lblAlgn val="ctr"/>
        <c:lblOffset val="100"/>
        <c:tickLblSkip val="2"/>
        <c:noMultiLvlLbl val="0"/>
      </c:catAx>
      <c:valAx>
        <c:axId val="186480128"/>
        <c:scaling>
          <c:orientation val="minMax"/>
        </c:scaling>
        <c:delete val="0"/>
        <c:axPos val="l"/>
        <c:majorGridlines>
          <c:spPr>
            <a:ln>
              <a:prstDash val="sysDot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b="0"/>
                </a:pPr>
                <a:r>
                  <a:rPr lang="en-US" b="0"/>
                  <a:t>Halibut Removals (Mlb)</a:t>
                </a:r>
              </a:p>
            </c:rich>
          </c:tx>
          <c:layout>
            <c:manualLayout>
              <c:xMode val="edge"/>
              <c:yMode val="edge"/>
              <c:x val="1.5517240326008663E-2"/>
              <c:y val="0.28399036591014382"/>
            </c:manualLayout>
          </c:layout>
          <c:overlay val="0"/>
        </c:title>
        <c:numFmt formatCode="0.0" sourceLinked="0"/>
        <c:majorTickMark val="out"/>
        <c:minorTickMark val="none"/>
        <c:tickLblPos val="nextTo"/>
        <c:crossAx val="18647859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6150877189215729"/>
          <c:y val="3.0994179971257377E-2"/>
          <c:w val="0.25641367184910097"/>
          <c:h val="0.23249573817602906"/>
        </c:manualLayout>
      </c:layout>
      <c:overlay val="1"/>
    </c:legend>
    <c:plotVisOnly val="1"/>
    <c:dispBlanksAs val="gap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HarvEffThru2023!$K$53:$K$63</c:f>
              <c:numCache>
                <c:formatCode>General</c:formatCode>
                <c:ptCount val="11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</c:numCache>
            </c:numRef>
          </c:cat>
          <c:val>
            <c:numRef>
              <c:f>HarvEffThru2023!$R$53:$R$63</c:f>
              <c:numCache>
                <c:formatCode>General</c:formatCode>
                <c:ptCount val="11"/>
                <c:pt idx="0">
                  <c:v>81755</c:v>
                </c:pt>
                <c:pt idx="1">
                  <c:v>90413</c:v>
                </c:pt>
                <c:pt idx="2">
                  <c:v>94804</c:v>
                </c:pt>
                <c:pt idx="3">
                  <c:v>96264</c:v>
                </c:pt>
                <c:pt idx="4">
                  <c:v>104273</c:v>
                </c:pt>
                <c:pt idx="5">
                  <c:v>108690</c:v>
                </c:pt>
                <c:pt idx="6">
                  <c:v>106749</c:v>
                </c:pt>
                <c:pt idx="7">
                  <c:v>44926</c:v>
                </c:pt>
                <c:pt idx="8">
                  <c:v>101340</c:v>
                </c:pt>
                <c:pt idx="9">
                  <c:v>116772</c:v>
                </c:pt>
                <c:pt idx="10">
                  <c:v>114695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27-44C7-B23E-AC368641043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47600096"/>
        <c:axId val="847598128"/>
      </c:barChart>
      <c:catAx>
        <c:axId val="8476000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47598128"/>
        <c:crosses val="autoZero"/>
        <c:auto val="1"/>
        <c:lblAlgn val="ctr"/>
        <c:lblOffset val="100"/>
        <c:noMultiLvlLbl val="0"/>
      </c:catAx>
      <c:valAx>
        <c:axId val="8475981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Angler-Days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476000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ysClr val="windowText" lastClr="000000"/>
          </a:solidFill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7.5437192644256648E-2"/>
          <c:y val="4.0846879965468944E-2"/>
          <c:w val="0.91681297384322014"/>
          <c:h val="0.8669864845095474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'Area 3A'!$C$29</c:f>
              <c:strCache>
                <c:ptCount val="1"/>
                <c:pt idx="0">
                  <c:v>Removals (Mlb)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c:spPr>
          <c:invertIfNegative val="0"/>
          <c:dPt>
            <c:idx val="8"/>
            <c:invertIfNegative val="0"/>
            <c:bubble3D val="0"/>
            <c:spPr>
              <a:solidFill>
                <a:schemeClr val="tx2">
                  <a:lumMod val="40000"/>
                  <a:lumOff val="6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c:spPr>
            <c:extLst>
              <c:ext xmlns:c16="http://schemas.microsoft.com/office/drawing/2014/chart" uri="{C3380CC4-5D6E-409C-BE32-E72D297353CC}">
                <c16:uniqueId val="{00000001-141F-4623-90B0-32ED670C283F}"/>
              </c:ext>
            </c:extLst>
          </c:dPt>
          <c:dPt>
            <c:idx val="9"/>
            <c:invertIfNegative val="0"/>
            <c:bubble3D val="0"/>
            <c:spPr>
              <a:solidFill>
                <a:schemeClr val="tx2">
                  <a:lumMod val="40000"/>
                  <a:lumOff val="6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c:spPr>
            <c:extLst>
              <c:ext xmlns:c16="http://schemas.microsoft.com/office/drawing/2014/chart" uri="{C3380CC4-5D6E-409C-BE32-E72D297353CC}">
                <c16:uniqueId val="{00000003-141F-4623-90B0-32ED670C283F}"/>
              </c:ext>
            </c:extLst>
          </c:dPt>
          <c:dPt>
            <c:idx val="10"/>
            <c:invertIfNegative val="0"/>
            <c:bubble3D val="0"/>
            <c:spPr>
              <a:solidFill>
                <a:schemeClr val="tx2">
                  <a:lumMod val="40000"/>
                  <a:lumOff val="6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c:spPr>
            <c:extLst>
              <c:ext xmlns:c16="http://schemas.microsoft.com/office/drawing/2014/chart" uri="{C3380CC4-5D6E-409C-BE32-E72D297353CC}">
                <c16:uniqueId val="{00000005-141F-4623-90B0-32ED670C283F}"/>
              </c:ext>
            </c:extLst>
          </c:dPt>
          <c:dPt>
            <c:idx val="11"/>
            <c:invertIfNegative val="0"/>
            <c:bubble3D val="0"/>
            <c:spPr>
              <a:solidFill>
                <a:schemeClr val="tx2">
                  <a:lumMod val="40000"/>
                  <a:lumOff val="6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c:spPr>
            <c:extLst>
              <c:ext xmlns:c16="http://schemas.microsoft.com/office/drawing/2014/chart" uri="{C3380CC4-5D6E-409C-BE32-E72D297353CC}">
                <c16:uniqueId val="{00000007-141F-4623-90B0-32ED670C283F}"/>
              </c:ext>
            </c:extLst>
          </c:dPt>
          <c:dPt>
            <c:idx val="12"/>
            <c:invertIfNegative val="0"/>
            <c:bubble3D val="0"/>
            <c:spPr>
              <a:solidFill>
                <a:schemeClr val="tx2">
                  <a:lumMod val="40000"/>
                  <a:lumOff val="6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c:spPr>
            <c:extLst>
              <c:ext xmlns:c16="http://schemas.microsoft.com/office/drawing/2014/chart" uri="{C3380CC4-5D6E-409C-BE32-E72D297353CC}">
                <c16:uniqueId val="{00000009-141F-4623-90B0-32ED670C283F}"/>
              </c:ext>
            </c:extLst>
          </c:dPt>
          <c:dPt>
            <c:idx val="13"/>
            <c:invertIfNegative val="0"/>
            <c:bubble3D val="0"/>
            <c:spPr>
              <a:solidFill>
                <a:schemeClr val="tx2">
                  <a:lumMod val="40000"/>
                  <a:lumOff val="6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c:spPr>
            <c:extLst>
              <c:ext xmlns:c16="http://schemas.microsoft.com/office/drawing/2014/chart" uri="{C3380CC4-5D6E-409C-BE32-E72D297353CC}">
                <c16:uniqueId val="{0000000B-141F-4623-90B0-32ED670C283F}"/>
              </c:ext>
            </c:extLst>
          </c:dPt>
          <c:dPt>
            <c:idx val="14"/>
            <c:invertIfNegative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c:spPr>
            <c:extLst>
              <c:ext xmlns:c16="http://schemas.microsoft.com/office/drawing/2014/chart" uri="{C3380CC4-5D6E-409C-BE32-E72D297353CC}">
                <c16:uniqueId val="{0000000D-141F-4623-90B0-32ED670C283F}"/>
              </c:ext>
            </c:extLst>
          </c:dPt>
          <c:dPt>
            <c:idx val="15"/>
            <c:invertIfNegative val="0"/>
            <c:bubble3D val="0"/>
            <c:spPr>
              <a:solidFill>
                <a:schemeClr val="tx2">
                  <a:lumMod val="40000"/>
                  <a:lumOff val="6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c:spPr>
            <c:extLst>
              <c:ext xmlns:c16="http://schemas.microsoft.com/office/drawing/2014/chart" uri="{C3380CC4-5D6E-409C-BE32-E72D297353CC}">
                <c16:uniqueId val="{0000000F-141F-4623-90B0-32ED670C283F}"/>
              </c:ext>
            </c:extLst>
          </c:dPt>
          <c:dPt>
            <c:idx val="16"/>
            <c:invertIfNegative val="0"/>
            <c:bubble3D val="0"/>
            <c:spPr>
              <a:solidFill>
                <a:schemeClr val="tx2">
                  <a:lumMod val="40000"/>
                  <a:lumOff val="6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c:spPr>
            <c:extLst>
              <c:ext xmlns:c16="http://schemas.microsoft.com/office/drawing/2014/chart" uri="{C3380CC4-5D6E-409C-BE32-E72D297353CC}">
                <c16:uniqueId val="{00000011-141F-4623-90B0-32ED670C283F}"/>
              </c:ext>
            </c:extLst>
          </c:dPt>
          <c:dPt>
            <c:idx val="17"/>
            <c:invertIfNegative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c:spPr>
            <c:extLst>
              <c:ext xmlns:c16="http://schemas.microsoft.com/office/drawing/2014/chart" uri="{C3380CC4-5D6E-409C-BE32-E72D297353CC}">
                <c16:uniqueId val="{00000013-141F-4623-90B0-32ED670C283F}"/>
              </c:ext>
            </c:extLst>
          </c:dPt>
          <c:errBars>
            <c:errBarType val="both"/>
            <c:errValType val="cust"/>
            <c:noEndCap val="0"/>
            <c:plus>
              <c:numRef>
                <c:f>'Area 3A'!$E$30:$E$47</c:f>
                <c:numCache>
                  <c:formatCode>General</c:formatCode>
                  <c:ptCount val="18"/>
                  <c:pt idx="0">
                    <c:v>0.216</c:v>
                  </c:pt>
                  <c:pt idx="1">
                    <c:v>0.24</c:v>
                  </c:pt>
                  <c:pt idx="2">
                    <c:v>0.28399999999999997</c:v>
                  </c:pt>
                  <c:pt idx="3">
                    <c:v>0.26600000000000001</c:v>
                  </c:pt>
                  <c:pt idx="4">
                    <c:v>0.23200000000000001</c:v>
                  </c:pt>
                  <c:pt idx="5">
                    <c:v>0.25800000000000001</c:v>
                  </c:pt>
                  <c:pt idx="6">
                    <c:v>0.17399999999999999</c:v>
                  </c:pt>
                  <c:pt idx="7">
                    <c:v>0.186</c:v>
                  </c:pt>
                  <c:pt idx="8">
                    <c:v>0.13868740821516568</c:v>
                  </c:pt>
                  <c:pt idx="9">
                    <c:v>0.15836868377302377</c:v>
                  </c:pt>
                  <c:pt idx="10">
                    <c:v>0.16014443480808191</c:v>
                  </c:pt>
                  <c:pt idx="11">
                    <c:v>0.16461527997121045</c:v>
                  </c:pt>
                  <c:pt idx="12">
                    <c:v>0.11473862893794748</c:v>
                  </c:pt>
                  <c:pt idx="13">
                    <c:v>0.13750770073082658</c:v>
                  </c:pt>
                  <c:pt idx="14">
                    <c:v>9.2006778959609306E-2</c:v>
                  </c:pt>
                  <c:pt idx="15">
                    <c:v>0.17015240227513689</c:v>
                  </c:pt>
                  <c:pt idx="16">
                    <c:v>0.10998651484177503</c:v>
                  </c:pt>
                  <c:pt idx="17">
                    <c:v>0.16626089977430053</c:v>
                  </c:pt>
                </c:numCache>
              </c:numRef>
            </c:plus>
            <c:minus>
              <c:numRef>
                <c:f>'Area 3A'!$E$30:$E$47</c:f>
                <c:numCache>
                  <c:formatCode>General</c:formatCode>
                  <c:ptCount val="18"/>
                  <c:pt idx="0">
                    <c:v>0.216</c:v>
                  </c:pt>
                  <c:pt idx="1">
                    <c:v>0.24</c:v>
                  </c:pt>
                  <c:pt idx="2">
                    <c:v>0.28399999999999997</c:v>
                  </c:pt>
                  <c:pt idx="3">
                    <c:v>0.26600000000000001</c:v>
                  </c:pt>
                  <c:pt idx="4">
                    <c:v>0.23200000000000001</c:v>
                  </c:pt>
                  <c:pt idx="5">
                    <c:v>0.25800000000000001</c:v>
                  </c:pt>
                  <c:pt idx="6">
                    <c:v>0.17399999999999999</c:v>
                  </c:pt>
                  <c:pt idx="7">
                    <c:v>0.186</c:v>
                  </c:pt>
                  <c:pt idx="8">
                    <c:v>0.13868740821516568</c:v>
                  </c:pt>
                  <c:pt idx="9">
                    <c:v>0.15836868377302377</c:v>
                  </c:pt>
                  <c:pt idx="10">
                    <c:v>0.16014443480808191</c:v>
                  </c:pt>
                  <c:pt idx="11">
                    <c:v>0.16461527997121045</c:v>
                  </c:pt>
                  <c:pt idx="12">
                    <c:v>0.11473862893794748</c:v>
                  </c:pt>
                  <c:pt idx="13">
                    <c:v>0.13750770073082658</c:v>
                  </c:pt>
                  <c:pt idx="14">
                    <c:v>9.2006778959609306E-2</c:v>
                  </c:pt>
                  <c:pt idx="15">
                    <c:v>0.17015240227513689</c:v>
                  </c:pt>
                  <c:pt idx="16">
                    <c:v>0.10998651484177503</c:v>
                  </c:pt>
                  <c:pt idx="17">
                    <c:v>0.16626089977430053</c:v>
                  </c:pt>
                </c:numCache>
              </c:numRef>
            </c:minus>
          </c:errBars>
          <c:cat>
            <c:numRef>
              <c:f>'Area 3A'!$A$30:$A$47</c:f>
              <c:numCache>
                <c:formatCode>General</c:formatCode>
                <c:ptCount val="18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  <c:pt idx="10">
                  <c:v>2016</c:v>
                </c:pt>
                <c:pt idx="11">
                  <c:v>2017</c:v>
                </c:pt>
                <c:pt idx="12">
                  <c:v>2018</c:v>
                </c:pt>
                <c:pt idx="13">
                  <c:v>2019</c:v>
                </c:pt>
                <c:pt idx="14">
                  <c:v>2020</c:v>
                </c:pt>
                <c:pt idx="15">
                  <c:v>2021</c:v>
                </c:pt>
                <c:pt idx="16">
                  <c:v>2022</c:v>
                </c:pt>
                <c:pt idx="17">
                  <c:v>2023</c:v>
                </c:pt>
              </c:numCache>
            </c:numRef>
          </c:cat>
          <c:val>
            <c:numRef>
              <c:f>'Area 3A'!$C$30:$C$47</c:f>
              <c:numCache>
                <c:formatCode>0.000</c:formatCode>
                <c:ptCount val="18"/>
                <c:pt idx="0">
                  <c:v>3.6635270000000002</c:v>
                </c:pt>
                <c:pt idx="1">
                  <c:v>4.0021589999999998</c:v>
                </c:pt>
                <c:pt idx="2">
                  <c:v>3.3775339999999998</c:v>
                </c:pt>
                <c:pt idx="3">
                  <c:v>2.7343150000000001</c:v>
                </c:pt>
                <c:pt idx="4">
                  <c:v>2.6977829999999998</c:v>
                </c:pt>
                <c:pt idx="5">
                  <c:v>2.7933669999999999</c:v>
                </c:pt>
                <c:pt idx="6">
                  <c:v>2.2842609999999999</c:v>
                </c:pt>
                <c:pt idx="7">
                  <c:v>2.5144169999999999</c:v>
                </c:pt>
                <c:pt idx="8">
                  <c:v>2.0689327442300001</c:v>
                </c:pt>
                <c:pt idx="9">
                  <c:v>2.0938930631999999</c:v>
                </c:pt>
                <c:pt idx="10">
                  <c:v>2.0214511127999999</c:v>
                </c:pt>
                <c:pt idx="11">
                  <c:v>2.0898125590399999</c:v>
                </c:pt>
                <c:pt idx="12">
                  <c:v>1.8862016117740188</c:v>
                </c:pt>
                <c:pt idx="13">
                  <c:v>2.054319809912426</c:v>
                </c:pt>
                <c:pt idx="14">
                  <c:v>1.570554014882793</c:v>
                </c:pt>
                <c:pt idx="15">
                  <c:v>2.4548594755231914</c:v>
                </c:pt>
                <c:pt idx="16">
                  <c:v>1.7444893174709617</c:v>
                </c:pt>
                <c:pt idx="17">
                  <c:v>1.5563893300000002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141F-4623-90B0-32ED670C283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89485824"/>
        <c:axId val="189487360"/>
      </c:barChart>
      <c:lineChart>
        <c:grouping val="standard"/>
        <c:varyColors val="0"/>
        <c:ser>
          <c:idx val="1"/>
          <c:order val="1"/>
          <c:tx>
            <c:strRef>
              <c:f>'Area 3A'!$F$29</c:f>
              <c:strCache>
                <c:ptCount val="1"/>
                <c:pt idx="0">
                  <c:v>GHL/CSP Alloc</c:v>
                </c:pt>
              </c:strCache>
            </c:strRef>
          </c:tx>
          <c:spPr>
            <a:ln w="25400">
              <a:prstDash val="sysDash"/>
            </a:ln>
          </c:spPr>
          <c:marker>
            <c:symbol val="none"/>
          </c:marker>
          <c:val>
            <c:numRef>
              <c:f>'Area 3A'!$F$30:$F$47</c:f>
              <c:numCache>
                <c:formatCode>0.000</c:formatCode>
                <c:ptCount val="18"/>
                <c:pt idx="0">
                  <c:v>3.65</c:v>
                </c:pt>
                <c:pt idx="1">
                  <c:v>3.65</c:v>
                </c:pt>
                <c:pt idx="2">
                  <c:v>3.65</c:v>
                </c:pt>
                <c:pt idx="3">
                  <c:v>3.65</c:v>
                </c:pt>
                <c:pt idx="4">
                  <c:v>3.65</c:v>
                </c:pt>
                <c:pt idx="5">
                  <c:v>3.65</c:v>
                </c:pt>
                <c:pt idx="6">
                  <c:v>3.1030000000000002</c:v>
                </c:pt>
                <c:pt idx="7">
                  <c:v>2.734</c:v>
                </c:pt>
                <c:pt idx="8">
                  <c:v>1.782</c:v>
                </c:pt>
                <c:pt idx="9">
                  <c:v>1.89</c:v>
                </c:pt>
                <c:pt idx="10">
                  <c:v>1.8140000000000001</c:v>
                </c:pt>
                <c:pt idx="11">
                  <c:v>1.89</c:v>
                </c:pt>
                <c:pt idx="12">
                  <c:v>1.79</c:v>
                </c:pt>
                <c:pt idx="13">
                  <c:v>1.89</c:v>
                </c:pt>
                <c:pt idx="14">
                  <c:v>1.71</c:v>
                </c:pt>
                <c:pt idx="15">
                  <c:v>1.95</c:v>
                </c:pt>
                <c:pt idx="16">
                  <c:v>2.11</c:v>
                </c:pt>
                <c:pt idx="17">
                  <c:v>1.89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5-141F-4623-90B0-32ED670C283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89485824"/>
        <c:axId val="189487360"/>
      </c:lineChart>
      <c:catAx>
        <c:axId val="1894858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89487360"/>
        <c:crosses val="autoZero"/>
        <c:auto val="1"/>
        <c:lblAlgn val="ctr"/>
        <c:lblOffset val="100"/>
        <c:tickLblSkip val="2"/>
        <c:noMultiLvlLbl val="0"/>
      </c:catAx>
      <c:valAx>
        <c:axId val="189487360"/>
        <c:scaling>
          <c:orientation val="minMax"/>
        </c:scaling>
        <c:delete val="0"/>
        <c:axPos val="l"/>
        <c:majorGridlines>
          <c:spPr>
            <a:ln>
              <a:prstDash val="sysDot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b="0"/>
                </a:pPr>
                <a:r>
                  <a:rPr lang="en-US" b="0"/>
                  <a:t>Halibut Removals (Mlb)</a:t>
                </a:r>
              </a:p>
            </c:rich>
          </c:tx>
          <c:layout>
            <c:manualLayout>
              <c:xMode val="edge"/>
              <c:yMode val="edge"/>
              <c:x val="1.5517240326008659E-2"/>
              <c:y val="0.28399036591014393"/>
            </c:manualLayout>
          </c:layout>
          <c:overlay val="0"/>
        </c:title>
        <c:numFmt formatCode="0.0" sourceLinked="0"/>
        <c:majorTickMark val="out"/>
        <c:minorTickMark val="none"/>
        <c:tickLblPos val="nextTo"/>
        <c:crossAx val="18948582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3820554377573724"/>
          <c:y val="1.0379305699797073E-2"/>
          <c:w val="0.21592199364775194"/>
          <c:h val="0.24342830822444605"/>
        </c:manualLayout>
      </c:layout>
      <c:overlay val="0"/>
    </c:legend>
    <c:plotVisOnly val="1"/>
    <c:dispBlanksAs val="gap"/>
    <c:showDLblsOverMax val="0"/>
  </c:chart>
  <c:externalData r:id="rId2">
    <c:autoUpdate val="0"/>
  </c:externalData>
  <c:userShapes r:id="rId3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HarvEffThru2023!$K$73:$K$83</c:f>
              <c:numCache>
                <c:formatCode>General</c:formatCode>
                <c:ptCount val="11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 formatCode="0">
                  <c:v>2023</c:v>
                </c:pt>
              </c:numCache>
            </c:numRef>
          </c:cat>
          <c:val>
            <c:numRef>
              <c:f>HarvEffThru2023!$T$73:$T$83</c:f>
              <c:numCache>
                <c:formatCode>General</c:formatCode>
                <c:ptCount val="11"/>
                <c:pt idx="0">
                  <c:v>119078</c:v>
                </c:pt>
                <c:pt idx="1">
                  <c:v>109034</c:v>
                </c:pt>
                <c:pt idx="2">
                  <c:v>104643</c:v>
                </c:pt>
                <c:pt idx="3">
                  <c:v>108766</c:v>
                </c:pt>
                <c:pt idx="4">
                  <c:v>101463</c:v>
                </c:pt>
                <c:pt idx="5">
                  <c:v>101756</c:v>
                </c:pt>
                <c:pt idx="6">
                  <c:v>103573</c:v>
                </c:pt>
                <c:pt idx="7">
                  <c:v>71745</c:v>
                </c:pt>
                <c:pt idx="8">
                  <c:v>123878</c:v>
                </c:pt>
                <c:pt idx="9" formatCode="0">
                  <c:v>115942</c:v>
                </c:pt>
                <c:pt idx="10" formatCode="0">
                  <c:v>105276.21262434633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339-4A92-A17E-AFE951FD20D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47600096"/>
        <c:axId val="847598128"/>
      </c:barChart>
      <c:catAx>
        <c:axId val="8476000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47598128"/>
        <c:crosses val="autoZero"/>
        <c:auto val="1"/>
        <c:lblAlgn val="ctr"/>
        <c:lblOffset val="100"/>
        <c:noMultiLvlLbl val="0"/>
      </c:catAx>
      <c:valAx>
        <c:axId val="8475981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Angler Days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476000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ysClr val="windowText" lastClr="000000"/>
          </a:solidFill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0.67882</cdr:x>
      <cdr:y>0.09277</cdr:y>
    </cdr:from>
    <cdr:to>
      <cdr:x>0.99772</cdr:x>
      <cdr:y>0.15762</cdr:y>
    </cdr:to>
    <cdr:grpSp>
      <cdr:nvGrpSpPr>
        <cdr:cNvPr id="4" name="Group 3">
          <a:extLst xmlns:a="http://schemas.openxmlformats.org/drawingml/2006/main">
            <a:ext uri="{FF2B5EF4-FFF2-40B4-BE49-F238E27FC236}">
              <a16:creationId xmlns:a16="http://schemas.microsoft.com/office/drawing/2014/main" id="{7275C7A3-E066-ABC5-C5B8-0BEB802118F4}"/>
            </a:ext>
          </a:extLst>
        </cdr:cNvPr>
        <cdr:cNvGrpSpPr/>
      </cdr:nvGrpSpPr>
      <cdr:grpSpPr>
        <a:xfrm xmlns:a="http://schemas.openxmlformats.org/drawingml/2006/main">
          <a:off x="5673568" y="320239"/>
          <a:ext cx="2665362" cy="223860"/>
          <a:chOff x="5673545" y="320247"/>
          <a:chExt cx="2665391" cy="223838"/>
        </a:xfrm>
      </cdr:grpSpPr>
      <cdr:sp macro="" textlink="">
        <cdr:nvSpPr>
          <cdr:cNvPr id="2" name="Rectangle 1">
            <a:extLst xmlns:a="http://schemas.openxmlformats.org/drawingml/2006/main">
              <a:ext uri="{FF2B5EF4-FFF2-40B4-BE49-F238E27FC236}">
                <a16:creationId xmlns:a16="http://schemas.microsoft.com/office/drawing/2014/main" id="{3A3C4D2E-0180-CBE4-7F81-04F96BDF9A3E}"/>
              </a:ext>
            </a:extLst>
          </cdr:cNvPr>
          <cdr:cNvSpPr/>
        </cdr:nvSpPr>
        <cdr:spPr>
          <a:xfrm xmlns:a="http://schemas.openxmlformats.org/drawingml/2006/main">
            <a:off x="5673545" y="413116"/>
            <a:ext cx="319269" cy="66675"/>
          </a:xfrm>
          <a:prstGeom xmlns:a="http://schemas.openxmlformats.org/drawingml/2006/main" prst="rect">
            <a:avLst/>
          </a:prstGeom>
          <a:solidFill xmlns:a="http://schemas.openxmlformats.org/drawingml/2006/main">
            <a:schemeClr val="accent1">
              <a:lumMod val="40000"/>
              <a:lumOff val="60000"/>
            </a:schemeClr>
          </a:solidFill>
          <a:ln xmlns:a="http://schemas.openxmlformats.org/drawingml/2006/main" w="6350">
            <a:solidFill>
              <a:schemeClr val="bg1">
                <a:lumMod val="50000"/>
              </a:schemeClr>
            </a:solidFill>
          </a:ln>
        </cdr:spPr>
        <cdr:style>
          <a:lnRef xmlns:a="http://schemas.openxmlformats.org/drawingml/2006/main" idx="2">
            <a:schemeClr val="accent1">
              <a:shade val="15000"/>
            </a:schemeClr>
          </a:lnRef>
          <a:fillRef xmlns:a="http://schemas.openxmlformats.org/drawingml/2006/main" idx="1">
            <a:schemeClr val="accent1"/>
          </a:fillRef>
          <a:effectRef xmlns:a="http://schemas.openxmlformats.org/drawingml/2006/main" idx="0">
            <a:schemeClr val="accent1"/>
          </a:effectRef>
          <a:fontRef xmlns:a="http://schemas.openxmlformats.org/drawingml/2006/main" idx="minor">
            <a:schemeClr val="lt1"/>
          </a:fontRef>
        </cdr:style>
        <cdr:txBody>
          <a:bodyPr xmlns:a="http://schemas.openxmlformats.org/drawingml/2006/main" vertOverflow="clip"/>
          <a:lstStyle xmlns:a="http://schemas.openxmlformats.org/drawingml/2006/main"/>
          <a:p xmlns:a="http://schemas.openxmlformats.org/drawingml/2006/main">
            <a:endParaRPr lang="en-US"/>
          </a:p>
        </cdr:txBody>
      </cdr:sp>
      <cdr:sp macro="" textlink="">
        <cdr:nvSpPr>
          <cdr:cNvPr id="3" name="TextBox 2">
            <a:extLst xmlns:a="http://schemas.openxmlformats.org/drawingml/2006/main">
              <a:ext uri="{FF2B5EF4-FFF2-40B4-BE49-F238E27FC236}">
                <a16:creationId xmlns:a16="http://schemas.microsoft.com/office/drawing/2014/main" id="{7C88DFD4-8B90-F2F2-4E0D-4C2B29E683C2}"/>
              </a:ext>
            </a:extLst>
          </cdr:cNvPr>
          <cdr:cNvSpPr txBox="1"/>
        </cdr:nvSpPr>
        <cdr:spPr>
          <a:xfrm xmlns:a="http://schemas.openxmlformats.org/drawingml/2006/main">
            <a:off x="5949949" y="320247"/>
            <a:ext cx="2388987" cy="223838"/>
          </a:xfrm>
          <a:prstGeom xmlns:a="http://schemas.openxmlformats.org/drawingml/2006/main" prst="rect">
            <a:avLst/>
          </a:prstGeom>
        </cdr:spPr>
        <cdr:txBody>
          <a:bodyPr xmlns:a="http://schemas.openxmlformats.org/drawingml/2006/main" vertOverflow="clip" wrap="square" rtlCol="0"/>
          <a:lstStyle xmlns:a="http://schemas.openxmlformats.org/drawingml/2006/main"/>
          <a:p xmlns:a="http://schemas.openxmlformats.org/drawingml/2006/main">
            <a:r>
              <a:rPr lang="en-US" sz="1000" dirty="0"/>
              <a:t>Removals (</a:t>
            </a:r>
            <a:r>
              <a:rPr lang="en-US" sz="1000" dirty="0" err="1"/>
              <a:t>Mlb</a:t>
            </a:r>
            <a:r>
              <a:rPr lang="en-US" sz="1000" dirty="0"/>
              <a:t>) after CSP implementation</a:t>
            </a:r>
          </a:p>
        </cdr:txBody>
      </cdr:sp>
    </cdr:grp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56A7D9-C937-4797-8331-68D5BB329D96}" type="datetimeFigureOut">
              <a:rPr lang="en-US" smtClean="0"/>
              <a:t>12/6/2023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589E41-9836-41B6-B9E0-9CD1AF3FE8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2413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589E41-9836-41B6-B9E0-9CD1AF3FE82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8322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589E41-9836-41B6-B9E0-9CD1AF3FE823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01217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589E41-9836-41B6-B9E0-9CD1AF3FE823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05767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i="0" dirty="0">
              <a:solidFill>
                <a:srgbClr val="242424"/>
              </a:solidFill>
              <a:effectLst/>
              <a:latin typeface="-apple-system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589E41-9836-41B6-B9E0-9CD1AF3FE823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30382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589E41-9836-41B6-B9E0-9CD1AF3FE823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88168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589E41-9836-41B6-B9E0-9CD1AF3FE823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4237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589E41-9836-41B6-B9E0-9CD1AF3FE823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27401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589E41-9836-41B6-B9E0-9CD1AF3FE823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90467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589E41-9836-41B6-B9E0-9CD1AF3FE823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73608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0" lv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589E41-9836-41B6-B9E0-9CD1AF3FE823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13793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589E41-9836-41B6-B9E0-9CD1AF3FE823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2218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589E41-9836-41B6-B9E0-9CD1AF3FE82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36226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589E41-9836-41B6-B9E0-9CD1AF3FE823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12224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589E41-9836-41B6-B9E0-9CD1AF3FE823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29119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589E41-9836-41B6-B9E0-9CD1AF3FE823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85414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589E41-9836-41B6-B9E0-9CD1AF3FE823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640277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589E41-9836-41B6-B9E0-9CD1AF3FE823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85799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589E41-9836-41B6-B9E0-9CD1AF3FE823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89753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589E41-9836-41B6-B9E0-9CD1AF3FE823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52412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589E41-9836-41B6-B9E0-9CD1AF3FE823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324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589E41-9836-41B6-B9E0-9CD1AF3FE82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4281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589E41-9836-41B6-B9E0-9CD1AF3FE82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7136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589E41-9836-41B6-B9E0-9CD1AF3FE82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4720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589E41-9836-41B6-B9E0-9CD1AF3FE82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0345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589E41-9836-41B6-B9E0-9CD1AF3FE82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407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589E41-9836-41B6-B9E0-9CD1AF3FE82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13878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589E41-9836-41B6-B9E0-9CD1AF3FE82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5773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8091" y="3085765"/>
            <a:ext cx="8240108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2" y="990600"/>
            <a:ext cx="7989752" cy="1504844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2" y="2495444"/>
            <a:ext cx="7989752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5ECF944-99CE-4E8D-ACC9-21A3C0BAB047}" type="datetime9">
              <a:rPr lang="en-US" smtClean="0"/>
              <a:t>12/6/2023 7:10:43 AM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Picture Placeholder 9">
            <a:extLst>
              <a:ext uri="{FF2B5EF4-FFF2-40B4-BE49-F238E27FC236}">
                <a16:creationId xmlns:a16="http://schemas.microsoft.com/office/drawing/2014/main" id="{60462B74-C9F4-401F-B8E1-FBD4792E56F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251175" y="5681499"/>
            <a:ext cx="762329" cy="914400"/>
          </a:xfrm>
        </p:spPr>
        <p:txBody>
          <a:bodyPr>
            <a:noAutofit/>
          </a:bodyPr>
          <a:lstStyle>
            <a:lvl1pPr marL="0" indent="0">
              <a:buNone/>
              <a:defRPr sz="788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Presenter Photo</a:t>
            </a:r>
          </a:p>
        </p:txBody>
      </p:sp>
      <p:sp>
        <p:nvSpPr>
          <p:cNvPr id="9" name="Picture Placeholder 9">
            <a:extLst>
              <a:ext uri="{FF2B5EF4-FFF2-40B4-BE49-F238E27FC236}">
                <a16:creationId xmlns:a16="http://schemas.microsoft.com/office/drawing/2014/main" id="{F2334B86-1380-4817-86BF-304D59D3E6E7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026400" y="5900198"/>
            <a:ext cx="476092" cy="511293"/>
          </a:xfrm>
        </p:spPr>
        <p:txBody>
          <a:bodyPr>
            <a:noAutofit/>
          </a:bodyPr>
          <a:lstStyle>
            <a:lvl1pPr marL="0" indent="0">
              <a:buNone/>
              <a:defRPr sz="788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logo</a:t>
            </a:r>
          </a:p>
        </p:txBody>
      </p:sp>
    </p:spTree>
    <p:extLst>
      <p:ext uri="{BB962C8B-B14F-4D97-AF65-F5344CB8AC3E}">
        <p14:creationId xmlns:p14="http://schemas.microsoft.com/office/powerpoint/2010/main" val="28398756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3517C-CA8D-4E0C-A6F8-71A6488044BF}" type="datetime9">
              <a:rPr lang="en-US" smtClean="0"/>
              <a:t>12/6/2023 7:10:43 AM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Picture Placeholder 9">
            <a:extLst>
              <a:ext uri="{FF2B5EF4-FFF2-40B4-BE49-F238E27FC236}">
                <a16:creationId xmlns:a16="http://schemas.microsoft.com/office/drawing/2014/main" id="{BC280C83-0990-4DBA-9150-E5E4C5A3D4E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251175" y="5681499"/>
            <a:ext cx="762329" cy="914400"/>
          </a:xfrm>
        </p:spPr>
        <p:txBody>
          <a:bodyPr>
            <a:noAutofit/>
          </a:bodyPr>
          <a:lstStyle>
            <a:lvl1pPr marL="0" indent="0">
              <a:buNone/>
              <a:defRPr sz="788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Presenter Photo</a:t>
            </a:r>
          </a:p>
        </p:txBody>
      </p:sp>
      <p:sp>
        <p:nvSpPr>
          <p:cNvPr id="9" name="Picture Placeholder 9">
            <a:extLst>
              <a:ext uri="{FF2B5EF4-FFF2-40B4-BE49-F238E27FC236}">
                <a16:creationId xmlns:a16="http://schemas.microsoft.com/office/drawing/2014/main" id="{BF2A44C7-D6D8-4928-942A-6319DBECFB71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7800476" y="5899984"/>
            <a:ext cx="476092" cy="511293"/>
          </a:xfrm>
        </p:spPr>
        <p:txBody>
          <a:bodyPr>
            <a:noAutofit/>
          </a:bodyPr>
          <a:lstStyle>
            <a:lvl1pPr marL="0" indent="0">
              <a:buNone/>
              <a:defRPr sz="788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logo</a:t>
            </a:r>
          </a:p>
        </p:txBody>
      </p:sp>
    </p:spTree>
    <p:extLst>
      <p:ext uri="{BB962C8B-B14F-4D97-AF65-F5344CB8AC3E}">
        <p14:creationId xmlns:p14="http://schemas.microsoft.com/office/powerpoint/2010/main" val="28473762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6629400" y="599725"/>
            <a:ext cx="2057399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75725"/>
            <a:ext cx="1503123" cy="5183073"/>
          </a:xfr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81192" y="675725"/>
            <a:ext cx="5922209" cy="518307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45255" y="5956136"/>
            <a:ext cx="947672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82EFB16F-BF06-4A8B-B377-5DD67A77BA72}" type="datetime9">
              <a:rPr lang="en-US" smtClean="0"/>
              <a:t>12/6/2023 7:10:43 AM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592220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Picture Placeholder 9">
            <a:extLst>
              <a:ext uri="{FF2B5EF4-FFF2-40B4-BE49-F238E27FC236}">
                <a16:creationId xmlns:a16="http://schemas.microsoft.com/office/drawing/2014/main" id="{D354B163-6C4F-45DB-A034-51A5B30DD42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251175" y="5681499"/>
            <a:ext cx="762329" cy="914400"/>
          </a:xfrm>
        </p:spPr>
        <p:txBody>
          <a:bodyPr>
            <a:noAutofit/>
          </a:bodyPr>
          <a:lstStyle>
            <a:lvl1pPr marL="0" indent="0">
              <a:buNone/>
              <a:defRPr sz="788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Presenter Photo</a:t>
            </a:r>
          </a:p>
        </p:txBody>
      </p:sp>
      <p:sp>
        <p:nvSpPr>
          <p:cNvPr id="9" name="Picture Placeholder 9">
            <a:extLst>
              <a:ext uri="{FF2B5EF4-FFF2-40B4-BE49-F238E27FC236}">
                <a16:creationId xmlns:a16="http://schemas.microsoft.com/office/drawing/2014/main" id="{031FE423-4B0B-4BC8-91A3-C40E051D8456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7800476" y="5899984"/>
            <a:ext cx="476092" cy="511293"/>
          </a:xfrm>
        </p:spPr>
        <p:txBody>
          <a:bodyPr>
            <a:noAutofit/>
          </a:bodyPr>
          <a:lstStyle>
            <a:lvl1pPr marL="0" indent="0">
              <a:buNone/>
              <a:defRPr sz="788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logo</a:t>
            </a:r>
          </a:p>
        </p:txBody>
      </p:sp>
    </p:spTree>
    <p:extLst>
      <p:ext uri="{BB962C8B-B14F-4D97-AF65-F5344CB8AC3E}">
        <p14:creationId xmlns:p14="http://schemas.microsoft.com/office/powerpoint/2010/main" val="14921887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335863" y="5141975"/>
            <a:ext cx="8468145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5895" y="3043911"/>
            <a:ext cx="8272211" cy="1497507"/>
          </a:xfrm>
        </p:spPr>
        <p:txBody>
          <a:bodyPr anchor="b">
            <a:normAutofit/>
          </a:bodyPr>
          <a:lstStyle>
            <a:lvl1pPr algn="l">
              <a:defRPr sz="2700" b="0" cap="all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5895" y="4541417"/>
            <a:ext cx="8272211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350" cap="all">
                <a:solidFill>
                  <a:schemeClr val="accent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3310E835-70DC-4830-AB91-B4D4CB7F8257}" type="datetime9">
              <a:rPr lang="en-US" smtClean="0"/>
              <a:t>12/6/2023 7:10:43 AM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Picture Placeholder 9">
            <a:extLst>
              <a:ext uri="{FF2B5EF4-FFF2-40B4-BE49-F238E27FC236}">
                <a16:creationId xmlns:a16="http://schemas.microsoft.com/office/drawing/2014/main" id="{60ECD88C-B2CE-4747-BF15-020C37E38D4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251175" y="5681499"/>
            <a:ext cx="770467" cy="914400"/>
          </a:xfrm>
        </p:spPr>
        <p:txBody>
          <a:bodyPr>
            <a:noAutofit/>
          </a:bodyPr>
          <a:lstStyle>
            <a:lvl1pPr marL="0" indent="0">
              <a:buNone/>
              <a:defRPr sz="788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Presenter Photo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4745BCAC-898A-4739-BD0E-5F07CEE60A79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124340" y="5900198"/>
            <a:ext cx="378152" cy="511293"/>
          </a:xfrm>
        </p:spPr>
        <p:txBody>
          <a:bodyPr>
            <a:noAutofit/>
          </a:bodyPr>
          <a:lstStyle>
            <a:lvl1pPr marL="0" indent="0">
              <a:buNone/>
              <a:defRPr sz="788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logo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879CE-9CDE-4AC5-9655-E1D79072AC7D}" type="datetime9">
              <a:rPr lang="en-US" smtClean="0"/>
              <a:t>12/6/2023 7:10:43 AM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>
            <a:spLocks noChangeAspect="1"/>
          </p:cNvSpPr>
          <p:nvPr/>
        </p:nvSpPr>
        <p:spPr>
          <a:xfrm>
            <a:off x="330512" y="606555"/>
            <a:ext cx="847502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31921" y="729658"/>
            <a:ext cx="8272212" cy="988332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Picture Placeholder 9">
            <a:extLst>
              <a:ext uri="{FF2B5EF4-FFF2-40B4-BE49-F238E27FC236}">
                <a16:creationId xmlns:a16="http://schemas.microsoft.com/office/drawing/2014/main" id="{6E537A51-93E5-4A33-A30C-A1ABDBE1842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251175" y="5681499"/>
            <a:ext cx="770467" cy="914400"/>
          </a:xfrm>
        </p:spPr>
        <p:txBody>
          <a:bodyPr>
            <a:noAutofit/>
          </a:bodyPr>
          <a:lstStyle>
            <a:lvl1pPr marL="0" indent="0">
              <a:buNone/>
              <a:defRPr sz="788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Presenter Photo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86C967C7-6CE4-46B2-804B-B59D271138B7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124340" y="5900198"/>
            <a:ext cx="378152" cy="511293"/>
          </a:xfrm>
        </p:spPr>
        <p:txBody>
          <a:bodyPr>
            <a:noAutofit/>
          </a:bodyPr>
          <a:lstStyle>
            <a:lvl1pPr marL="0" indent="0">
              <a:buNone/>
              <a:defRPr sz="788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logo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52EAE-F841-4DEB-921A-25E0E3D1516C}" type="datetime9">
              <a:rPr lang="en-US" smtClean="0"/>
              <a:t>12/6/2023 7:10:43 AM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Picture Placeholder 9">
            <a:extLst>
              <a:ext uri="{FF2B5EF4-FFF2-40B4-BE49-F238E27FC236}">
                <a16:creationId xmlns:a16="http://schemas.microsoft.com/office/drawing/2014/main" id="{0D165EC4-2C00-48CD-B2A1-12555C9EA0E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251175" y="5681499"/>
            <a:ext cx="770467" cy="914400"/>
          </a:xfrm>
        </p:spPr>
        <p:txBody>
          <a:bodyPr>
            <a:noAutofit/>
          </a:bodyPr>
          <a:lstStyle>
            <a:lvl1pPr marL="0" indent="0">
              <a:buNone/>
              <a:defRPr sz="788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Presenter Photo</a:t>
            </a:r>
          </a:p>
        </p:txBody>
      </p:sp>
      <p:sp>
        <p:nvSpPr>
          <p:cNvPr id="6" name="Picture Placeholder 9">
            <a:extLst>
              <a:ext uri="{FF2B5EF4-FFF2-40B4-BE49-F238E27FC236}">
                <a16:creationId xmlns:a16="http://schemas.microsoft.com/office/drawing/2014/main" id="{BCE72FD7-7235-43F1-835C-35F26640CB3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124340" y="5900198"/>
            <a:ext cx="378152" cy="511293"/>
          </a:xfrm>
        </p:spPr>
        <p:txBody>
          <a:bodyPr>
            <a:noAutofit/>
          </a:bodyPr>
          <a:lstStyle>
            <a:lvl1pPr marL="0" indent="0">
              <a:buNone/>
              <a:defRPr sz="788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logo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335863" y="5141973"/>
            <a:ext cx="847365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5894" y="5262296"/>
            <a:ext cx="3682084" cy="689514"/>
          </a:xfrm>
        </p:spPr>
        <p:txBody>
          <a:bodyPr anchor="ctr"/>
          <a:lstStyle>
            <a:lvl1pPr algn="l">
              <a:defRPr sz="15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5862" y="601200"/>
            <a:ext cx="8469630" cy="4204800"/>
          </a:xfrm>
        </p:spPr>
        <p:txBody>
          <a:bodyPr anchor="ctr">
            <a:normAutofit/>
          </a:bodyPr>
          <a:lstStyle>
            <a:lvl1pPr>
              <a:defRPr sz="1500">
                <a:solidFill>
                  <a:schemeClr val="tx2"/>
                </a:solidFill>
              </a:defRPr>
            </a:lvl1pPr>
            <a:lvl2pPr>
              <a:defRPr sz="1350">
                <a:solidFill>
                  <a:schemeClr val="tx2"/>
                </a:solidFill>
              </a:defRPr>
            </a:lvl2pPr>
            <a:lvl3pPr>
              <a:defRPr sz="1200">
                <a:solidFill>
                  <a:schemeClr val="tx2"/>
                </a:solidFill>
              </a:defRPr>
            </a:lvl3pPr>
            <a:lvl4pPr>
              <a:defRPr sz="1050">
                <a:solidFill>
                  <a:schemeClr val="tx2"/>
                </a:solidFill>
              </a:defRPr>
            </a:lvl4pPr>
            <a:lvl5pPr>
              <a:defRPr sz="1050">
                <a:solidFill>
                  <a:schemeClr val="tx2"/>
                </a:solidFill>
              </a:defRPr>
            </a:lvl5pPr>
            <a:lvl6pPr>
              <a:defRPr sz="1050">
                <a:solidFill>
                  <a:schemeClr val="tx2"/>
                </a:solidFill>
              </a:defRPr>
            </a:lvl6pPr>
            <a:lvl7pPr>
              <a:defRPr sz="1050">
                <a:solidFill>
                  <a:schemeClr val="tx2"/>
                </a:solidFill>
              </a:defRPr>
            </a:lvl7pPr>
            <a:lvl8pPr>
              <a:defRPr sz="1050">
                <a:solidFill>
                  <a:schemeClr val="tx2"/>
                </a:solidFill>
              </a:defRPr>
            </a:lvl8pPr>
            <a:lvl9pPr>
              <a:defRPr sz="105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05618" y="5262297"/>
            <a:ext cx="4402490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825">
                <a:solidFill>
                  <a:schemeClr val="bg1"/>
                </a:solidFill>
              </a:defRPr>
            </a:lvl1pPr>
            <a:lvl2pPr marL="342900" indent="0">
              <a:buNone/>
              <a:defRPr sz="825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EC408D69-0B9D-4873-99C5-F0FC08AAB453}" type="datetime9">
              <a:rPr lang="en-US" smtClean="0"/>
              <a:t>12/6/2023 7:10:43 AM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FA4FFB8C-88C5-469B-BBE5-2F9578EB3B2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251175" y="5681499"/>
            <a:ext cx="770467" cy="914400"/>
          </a:xfrm>
        </p:spPr>
        <p:txBody>
          <a:bodyPr>
            <a:noAutofit/>
          </a:bodyPr>
          <a:lstStyle>
            <a:lvl1pPr marL="0" indent="0">
              <a:buNone/>
              <a:defRPr sz="788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Presenter Photo</a:t>
            </a:r>
          </a:p>
        </p:txBody>
      </p:sp>
      <p:sp>
        <p:nvSpPr>
          <p:cNvPr id="11" name="Picture Placeholder 9">
            <a:extLst>
              <a:ext uri="{FF2B5EF4-FFF2-40B4-BE49-F238E27FC236}">
                <a16:creationId xmlns:a16="http://schemas.microsoft.com/office/drawing/2014/main" id="{0B06A6D8-59B6-48EF-97A3-580C263862AD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124340" y="5900198"/>
            <a:ext cx="378152" cy="511293"/>
          </a:xfrm>
        </p:spPr>
        <p:txBody>
          <a:bodyPr>
            <a:noAutofit/>
          </a:bodyPr>
          <a:lstStyle>
            <a:lvl1pPr marL="0" indent="0">
              <a:buNone/>
              <a:defRPr sz="788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logo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5895" y="4693389"/>
            <a:ext cx="8272212" cy="566738"/>
          </a:xfrm>
        </p:spPr>
        <p:txBody>
          <a:bodyPr anchor="b">
            <a:normAutofit/>
          </a:bodyPr>
          <a:lstStyle>
            <a:lvl1pPr algn="l">
              <a:defRPr sz="18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5863" y="599725"/>
            <a:ext cx="8468144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5894" y="5260128"/>
            <a:ext cx="8272213" cy="598671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191A5-3FEF-48A8-B251-E8C9EF8DCD61}" type="datetime9">
              <a:rPr lang="en-US" smtClean="0"/>
              <a:t>12/6/2023 7:10:43 AM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8" name="Picture Placeholder 9">
            <a:extLst>
              <a:ext uri="{FF2B5EF4-FFF2-40B4-BE49-F238E27FC236}">
                <a16:creationId xmlns:a16="http://schemas.microsoft.com/office/drawing/2014/main" id="{27769484-71D0-4024-B237-58394319559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251175" y="5681499"/>
            <a:ext cx="770467" cy="914400"/>
          </a:xfrm>
        </p:spPr>
        <p:txBody>
          <a:bodyPr>
            <a:noAutofit/>
          </a:bodyPr>
          <a:lstStyle>
            <a:lvl1pPr marL="0" indent="0">
              <a:buNone/>
              <a:defRPr sz="788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Presenter Photo</a:t>
            </a:r>
          </a:p>
        </p:txBody>
      </p:sp>
      <p:sp>
        <p:nvSpPr>
          <p:cNvPr id="9" name="Picture Placeholder 9">
            <a:extLst>
              <a:ext uri="{FF2B5EF4-FFF2-40B4-BE49-F238E27FC236}">
                <a16:creationId xmlns:a16="http://schemas.microsoft.com/office/drawing/2014/main" id="{5C9C32F3-1DF0-4FA3-BD8A-B66513D842BD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124340" y="5900198"/>
            <a:ext cx="378152" cy="511293"/>
          </a:xfrm>
        </p:spPr>
        <p:txBody>
          <a:bodyPr>
            <a:noAutofit/>
          </a:bodyPr>
          <a:lstStyle>
            <a:lvl1pPr marL="0" indent="0">
              <a:buNone/>
              <a:defRPr sz="788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logo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330214" y="614407"/>
            <a:ext cx="8482004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35894" y="702156"/>
            <a:ext cx="8272212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679AA-9201-418A-9BAA-E98BD85FB1AA}" type="datetime9">
              <a:rPr lang="en-US" smtClean="0"/>
              <a:t>12/6/2023 7:10:43 AM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982CC4F0-86ED-48D1-9558-7307A0C81BD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251175" y="5681499"/>
            <a:ext cx="770467" cy="914400"/>
          </a:xfrm>
        </p:spPr>
        <p:txBody>
          <a:bodyPr>
            <a:noAutofit/>
          </a:bodyPr>
          <a:lstStyle>
            <a:lvl1pPr marL="0" indent="0">
              <a:buNone/>
              <a:defRPr sz="788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Presenter Photo</a:t>
            </a:r>
          </a:p>
        </p:txBody>
      </p:sp>
      <p:sp>
        <p:nvSpPr>
          <p:cNvPr id="11" name="Picture Placeholder 9">
            <a:extLst>
              <a:ext uri="{FF2B5EF4-FFF2-40B4-BE49-F238E27FC236}">
                <a16:creationId xmlns:a16="http://schemas.microsoft.com/office/drawing/2014/main" id="{8E3E1CD5-CFCA-42EE-9113-0B154D972C8A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124340" y="5900198"/>
            <a:ext cx="378152" cy="511293"/>
          </a:xfrm>
        </p:spPr>
        <p:txBody>
          <a:bodyPr>
            <a:noAutofit/>
          </a:bodyPr>
          <a:lstStyle>
            <a:lvl1pPr marL="0" indent="0">
              <a:buNone/>
              <a:defRPr sz="788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logo</a:t>
            </a: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6629401" y="599725"/>
            <a:ext cx="2180113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675727"/>
            <a:ext cx="1503123" cy="5183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81193" y="675727"/>
            <a:ext cx="5922209" cy="518307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45255" y="5956138"/>
            <a:ext cx="996106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695C881F-533B-4AF4-B92E-E7D73A80260C}" type="datetime9">
              <a:rPr lang="en-US" smtClean="0"/>
              <a:t>12/6/2023 7:10:43 AM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3" y="5951812"/>
            <a:ext cx="592220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34962" y="5956138"/>
            <a:ext cx="873146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8" name="Picture Placeholder 9">
            <a:extLst>
              <a:ext uri="{FF2B5EF4-FFF2-40B4-BE49-F238E27FC236}">
                <a16:creationId xmlns:a16="http://schemas.microsoft.com/office/drawing/2014/main" id="{B48ED5C0-EC13-437C-B526-EF7919E97CE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251176" y="5681499"/>
            <a:ext cx="760300" cy="914400"/>
          </a:xfrm>
        </p:spPr>
        <p:txBody>
          <a:bodyPr>
            <a:noAutofit/>
          </a:bodyPr>
          <a:lstStyle>
            <a:lvl1pPr marL="0" indent="0">
              <a:buNone/>
              <a:defRPr sz="788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Presenter Photo</a:t>
            </a:r>
          </a:p>
        </p:txBody>
      </p:sp>
      <p:sp>
        <p:nvSpPr>
          <p:cNvPr id="9" name="Picture Placeholder 9">
            <a:extLst>
              <a:ext uri="{FF2B5EF4-FFF2-40B4-BE49-F238E27FC236}">
                <a16:creationId xmlns:a16="http://schemas.microsoft.com/office/drawing/2014/main" id="{91A95823-A39A-4BD7-9037-1A11F0730446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152928" y="5900198"/>
            <a:ext cx="378152" cy="511293"/>
          </a:xfrm>
        </p:spPr>
        <p:txBody>
          <a:bodyPr>
            <a:noAutofit/>
          </a:bodyPr>
          <a:lstStyle>
            <a:lvl1pPr marL="0" indent="0">
              <a:buNone/>
              <a:defRPr sz="788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logo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228003"/>
            <a:ext cx="7989752" cy="36307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8748D-611E-4943-B5AC-7D5FA1580173}" type="datetime9">
              <a:rPr lang="en-US" smtClean="0"/>
              <a:t>12/6/2023 7:10:43 AM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Picture Placeholder 9">
            <a:extLst>
              <a:ext uri="{FF2B5EF4-FFF2-40B4-BE49-F238E27FC236}">
                <a16:creationId xmlns:a16="http://schemas.microsoft.com/office/drawing/2014/main" id="{A5A75BB0-413D-4F15-A1A8-96425951F20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251175" y="5681499"/>
            <a:ext cx="762329" cy="914400"/>
          </a:xfrm>
        </p:spPr>
        <p:txBody>
          <a:bodyPr>
            <a:noAutofit/>
          </a:bodyPr>
          <a:lstStyle>
            <a:lvl1pPr marL="0" indent="0">
              <a:buNone/>
              <a:defRPr sz="788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Presenter Photo</a:t>
            </a:r>
          </a:p>
        </p:txBody>
      </p:sp>
      <p:sp>
        <p:nvSpPr>
          <p:cNvPr id="9" name="Picture Placeholder 9">
            <a:extLst>
              <a:ext uri="{FF2B5EF4-FFF2-40B4-BE49-F238E27FC236}">
                <a16:creationId xmlns:a16="http://schemas.microsoft.com/office/drawing/2014/main" id="{04CAF51A-A7C7-44A0-A652-11877A291328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7800476" y="5899984"/>
            <a:ext cx="476092" cy="511293"/>
          </a:xfrm>
        </p:spPr>
        <p:txBody>
          <a:bodyPr>
            <a:noAutofit/>
          </a:bodyPr>
          <a:lstStyle>
            <a:lvl1pPr marL="0" indent="0">
              <a:buNone/>
              <a:defRPr sz="788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logo</a:t>
            </a:r>
          </a:p>
        </p:txBody>
      </p:sp>
    </p:spTree>
    <p:extLst>
      <p:ext uri="{BB962C8B-B14F-4D97-AF65-F5344CB8AC3E}">
        <p14:creationId xmlns:p14="http://schemas.microsoft.com/office/powerpoint/2010/main" val="1903549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52646" y="5141973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36573"/>
            <a:ext cx="7989751" cy="1504844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3" y="4541417"/>
            <a:ext cx="7989751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3E775E65-C06C-470F-AD71-77BEEB47FCAA}" type="datetime9">
              <a:rPr lang="en-US" smtClean="0"/>
              <a:t>12/6/2023 7:10:43 AM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Picture Placeholder 9">
            <a:extLst>
              <a:ext uri="{FF2B5EF4-FFF2-40B4-BE49-F238E27FC236}">
                <a16:creationId xmlns:a16="http://schemas.microsoft.com/office/drawing/2014/main" id="{18C50BD2-D693-4B76-839B-C2E20D3C1DA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251175" y="5681499"/>
            <a:ext cx="762329" cy="914400"/>
          </a:xfrm>
        </p:spPr>
        <p:txBody>
          <a:bodyPr>
            <a:noAutofit/>
          </a:bodyPr>
          <a:lstStyle>
            <a:lvl1pPr marL="0" indent="0">
              <a:buNone/>
              <a:defRPr sz="788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Presenter Photo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6A38103A-D575-41E3-876B-FA27AA4409D0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7800476" y="5899984"/>
            <a:ext cx="476092" cy="511293"/>
          </a:xfrm>
        </p:spPr>
        <p:txBody>
          <a:bodyPr>
            <a:noAutofit/>
          </a:bodyPr>
          <a:lstStyle>
            <a:lvl1pPr marL="0" indent="0">
              <a:buNone/>
              <a:defRPr sz="788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logo</a:t>
            </a:r>
          </a:p>
        </p:txBody>
      </p:sp>
    </p:spTree>
    <p:extLst>
      <p:ext uri="{BB962C8B-B14F-4D97-AF65-F5344CB8AC3E}">
        <p14:creationId xmlns:p14="http://schemas.microsoft.com/office/powerpoint/2010/main" val="2674728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2" y="2228002"/>
            <a:ext cx="3899527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2" y="2228003"/>
            <a:ext cx="3907662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C73AB-F6C0-40EC-A89A-A5A61B9F27AF}" type="datetime9">
              <a:rPr lang="en-US" smtClean="0"/>
              <a:t>12/6/2023 7:10:43 AM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Picture Placeholder 9">
            <a:extLst>
              <a:ext uri="{FF2B5EF4-FFF2-40B4-BE49-F238E27FC236}">
                <a16:creationId xmlns:a16="http://schemas.microsoft.com/office/drawing/2014/main" id="{16ABAE74-18AB-4788-A9D2-A68293AFDA64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251175" y="5681499"/>
            <a:ext cx="762329" cy="914400"/>
          </a:xfrm>
        </p:spPr>
        <p:txBody>
          <a:bodyPr>
            <a:noAutofit/>
          </a:bodyPr>
          <a:lstStyle>
            <a:lvl1pPr marL="0" indent="0">
              <a:buNone/>
              <a:defRPr sz="788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Presenter Photo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32F3CF3A-FFCB-494B-B5F6-2C0D7A17CC90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7800476" y="5899984"/>
            <a:ext cx="476092" cy="511293"/>
          </a:xfrm>
        </p:spPr>
        <p:txBody>
          <a:bodyPr>
            <a:noAutofit/>
          </a:bodyPr>
          <a:lstStyle>
            <a:lvl1pPr marL="0" indent="0">
              <a:buNone/>
              <a:defRPr sz="788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logo</a:t>
            </a:r>
          </a:p>
        </p:txBody>
      </p:sp>
    </p:spTree>
    <p:extLst>
      <p:ext uri="{BB962C8B-B14F-4D97-AF65-F5344CB8AC3E}">
        <p14:creationId xmlns:p14="http://schemas.microsoft.com/office/powerpoint/2010/main" val="1072504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28003"/>
            <a:ext cx="3593500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2" y="2926051"/>
            <a:ext cx="3899527" cy="2934999"/>
          </a:xfrm>
        </p:spPr>
        <p:txBody>
          <a:bodyPr anchor="t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69308" y="2228003"/>
            <a:ext cx="3601635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2" y="2926051"/>
            <a:ext cx="3907662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B13FC-5BFF-483A-BF05-F01493B54FCB}" type="datetime9">
              <a:rPr lang="en-US" smtClean="0"/>
              <a:t>12/6/2023 7:10:43 AM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Picture Placeholder 9">
            <a:extLst>
              <a:ext uri="{FF2B5EF4-FFF2-40B4-BE49-F238E27FC236}">
                <a16:creationId xmlns:a16="http://schemas.microsoft.com/office/drawing/2014/main" id="{B9FF31F1-188B-434A-9752-B504C170697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251175" y="5681499"/>
            <a:ext cx="762329" cy="914400"/>
          </a:xfrm>
        </p:spPr>
        <p:txBody>
          <a:bodyPr>
            <a:noAutofit/>
          </a:bodyPr>
          <a:lstStyle>
            <a:lvl1pPr marL="0" indent="0">
              <a:buNone/>
              <a:defRPr sz="788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Presenter Photo</a:t>
            </a:r>
          </a:p>
        </p:txBody>
      </p:sp>
      <p:sp>
        <p:nvSpPr>
          <p:cNvPr id="12" name="Picture Placeholder 9">
            <a:extLst>
              <a:ext uri="{FF2B5EF4-FFF2-40B4-BE49-F238E27FC236}">
                <a16:creationId xmlns:a16="http://schemas.microsoft.com/office/drawing/2014/main" id="{8F9321A6-9B83-4632-A119-0EED3ADC2379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7800476" y="5899984"/>
            <a:ext cx="476092" cy="511293"/>
          </a:xfrm>
        </p:spPr>
        <p:txBody>
          <a:bodyPr>
            <a:noAutofit/>
          </a:bodyPr>
          <a:lstStyle>
            <a:lvl1pPr marL="0" indent="0">
              <a:buNone/>
              <a:defRPr sz="788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logo</a:t>
            </a:r>
          </a:p>
        </p:txBody>
      </p:sp>
    </p:spTree>
    <p:extLst>
      <p:ext uri="{BB962C8B-B14F-4D97-AF65-F5344CB8AC3E}">
        <p14:creationId xmlns:p14="http://schemas.microsoft.com/office/powerpoint/2010/main" val="9993983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B4236-4931-48FF-A998-874005CD23B1}" type="datetime9">
              <a:rPr lang="en-US" smtClean="0"/>
              <a:t>12/6/2023 7:10:43 AM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Picture Placeholder 9">
            <a:extLst>
              <a:ext uri="{FF2B5EF4-FFF2-40B4-BE49-F238E27FC236}">
                <a16:creationId xmlns:a16="http://schemas.microsoft.com/office/drawing/2014/main" id="{78F32D63-4028-48AE-9C6D-CFE0636D8924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251175" y="5681499"/>
            <a:ext cx="762329" cy="914400"/>
          </a:xfrm>
        </p:spPr>
        <p:txBody>
          <a:bodyPr>
            <a:noAutofit/>
          </a:bodyPr>
          <a:lstStyle>
            <a:lvl1pPr marL="0" indent="0">
              <a:buNone/>
              <a:defRPr sz="788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Presenter Photo</a:t>
            </a:r>
          </a:p>
        </p:txBody>
      </p:sp>
      <p:sp>
        <p:nvSpPr>
          <p:cNvPr id="8" name="Picture Placeholder 9">
            <a:extLst>
              <a:ext uri="{FF2B5EF4-FFF2-40B4-BE49-F238E27FC236}">
                <a16:creationId xmlns:a16="http://schemas.microsoft.com/office/drawing/2014/main" id="{06492F2B-D04F-4B7F-B881-F617D86AD0D7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7800476" y="5899984"/>
            <a:ext cx="476092" cy="511293"/>
          </a:xfrm>
        </p:spPr>
        <p:txBody>
          <a:bodyPr>
            <a:noAutofit/>
          </a:bodyPr>
          <a:lstStyle>
            <a:lvl1pPr marL="0" indent="0">
              <a:buNone/>
              <a:defRPr sz="788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logo</a:t>
            </a:r>
          </a:p>
        </p:txBody>
      </p:sp>
    </p:spTree>
    <p:extLst>
      <p:ext uri="{BB962C8B-B14F-4D97-AF65-F5344CB8AC3E}">
        <p14:creationId xmlns:p14="http://schemas.microsoft.com/office/powerpoint/2010/main" val="2244721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FCF0A-0C7D-4D4C-AD8B-9DD27E14113C}" type="datetime9">
              <a:rPr lang="en-US" smtClean="0"/>
              <a:t>12/6/2023 7:10:43 AM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Picture Placeholder 9">
            <a:extLst>
              <a:ext uri="{FF2B5EF4-FFF2-40B4-BE49-F238E27FC236}">
                <a16:creationId xmlns:a16="http://schemas.microsoft.com/office/drawing/2014/main" id="{B8CD5EE8-7E5B-4ED2-AAFF-162524991B80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251175" y="5681499"/>
            <a:ext cx="762329" cy="914400"/>
          </a:xfrm>
        </p:spPr>
        <p:txBody>
          <a:bodyPr>
            <a:noAutofit/>
          </a:bodyPr>
          <a:lstStyle>
            <a:lvl1pPr marL="0" indent="0">
              <a:buNone/>
              <a:defRPr sz="788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Presenter Photo</a:t>
            </a:r>
          </a:p>
        </p:txBody>
      </p:sp>
      <p:sp>
        <p:nvSpPr>
          <p:cNvPr id="6" name="Picture Placeholder 9">
            <a:extLst>
              <a:ext uri="{FF2B5EF4-FFF2-40B4-BE49-F238E27FC236}">
                <a16:creationId xmlns:a16="http://schemas.microsoft.com/office/drawing/2014/main" id="{266EF333-52A6-4622-8C9B-61B1D079162A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7800476" y="5899984"/>
            <a:ext cx="476092" cy="511293"/>
          </a:xfrm>
        </p:spPr>
        <p:txBody>
          <a:bodyPr>
            <a:noAutofit/>
          </a:bodyPr>
          <a:lstStyle>
            <a:lvl1pPr marL="0" indent="0">
              <a:buNone/>
              <a:defRPr sz="788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logo</a:t>
            </a:r>
          </a:p>
        </p:txBody>
      </p:sp>
    </p:spTree>
    <p:extLst>
      <p:ext uri="{BB962C8B-B14F-4D97-AF65-F5344CB8AC3E}">
        <p14:creationId xmlns:p14="http://schemas.microsoft.com/office/powerpoint/2010/main" val="1619337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52646" y="5141973"/>
            <a:ext cx="8238707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352" y="5262296"/>
            <a:ext cx="353662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399" y="601200"/>
            <a:ext cx="824040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05617" y="5262295"/>
            <a:ext cx="426532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32C760E-3021-4C3E-8892-5DEC19DD4083}" type="datetime9">
              <a:rPr lang="en-US" smtClean="0"/>
              <a:t>12/6/2023 7:10:43 AM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31FAC6BA-7464-4C75-A91B-CE998EA13979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251175" y="5681499"/>
            <a:ext cx="762329" cy="914400"/>
          </a:xfrm>
        </p:spPr>
        <p:txBody>
          <a:bodyPr>
            <a:noAutofit/>
          </a:bodyPr>
          <a:lstStyle>
            <a:lvl1pPr marL="0" indent="0">
              <a:buNone/>
              <a:defRPr sz="788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Presenter Photo</a:t>
            </a:r>
          </a:p>
        </p:txBody>
      </p:sp>
      <p:sp>
        <p:nvSpPr>
          <p:cNvPr id="11" name="Picture Placeholder 9">
            <a:extLst>
              <a:ext uri="{FF2B5EF4-FFF2-40B4-BE49-F238E27FC236}">
                <a16:creationId xmlns:a16="http://schemas.microsoft.com/office/drawing/2014/main" id="{339B9E70-D110-4435-AD11-00A04C43DAE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7800476" y="5899984"/>
            <a:ext cx="476092" cy="511293"/>
          </a:xfrm>
        </p:spPr>
        <p:txBody>
          <a:bodyPr>
            <a:noAutofit/>
          </a:bodyPr>
          <a:lstStyle>
            <a:lvl1pPr marL="0" indent="0">
              <a:buNone/>
              <a:defRPr sz="788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logo</a:t>
            </a:r>
          </a:p>
        </p:txBody>
      </p:sp>
    </p:spTree>
    <p:extLst>
      <p:ext uri="{BB962C8B-B14F-4D97-AF65-F5344CB8AC3E}">
        <p14:creationId xmlns:p14="http://schemas.microsoft.com/office/powerpoint/2010/main" val="25133189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4693389"/>
            <a:ext cx="7989752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8093" y="599725"/>
            <a:ext cx="8238706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6"/>
            <a:ext cx="7989752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1B328-20C5-4381-9AA0-0C9AF786A162}" type="datetime9">
              <a:rPr lang="en-US" smtClean="0"/>
              <a:t>12/6/2023 7:10:43 AM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Picture Placeholder 9">
            <a:extLst>
              <a:ext uri="{FF2B5EF4-FFF2-40B4-BE49-F238E27FC236}">
                <a16:creationId xmlns:a16="http://schemas.microsoft.com/office/drawing/2014/main" id="{C9B07230-655A-460D-B205-2888BE05A86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251175" y="5681499"/>
            <a:ext cx="762329" cy="914400"/>
          </a:xfrm>
        </p:spPr>
        <p:txBody>
          <a:bodyPr>
            <a:noAutofit/>
          </a:bodyPr>
          <a:lstStyle>
            <a:lvl1pPr marL="0" indent="0">
              <a:buNone/>
              <a:defRPr sz="788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Presenter Photo</a:t>
            </a:r>
          </a:p>
        </p:txBody>
      </p:sp>
      <p:sp>
        <p:nvSpPr>
          <p:cNvPr id="9" name="Picture Placeholder 9">
            <a:extLst>
              <a:ext uri="{FF2B5EF4-FFF2-40B4-BE49-F238E27FC236}">
                <a16:creationId xmlns:a16="http://schemas.microsoft.com/office/drawing/2014/main" id="{F579794C-E160-4630-BB83-F2CA10B0124A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7800476" y="5899984"/>
            <a:ext cx="476092" cy="511293"/>
          </a:xfrm>
        </p:spPr>
        <p:txBody>
          <a:bodyPr>
            <a:noAutofit/>
          </a:bodyPr>
          <a:lstStyle>
            <a:lvl1pPr marL="0" indent="0">
              <a:buNone/>
              <a:defRPr sz="788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logo</a:t>
            </a:r>
          </a:p>
        </p:txBody>
      </p:sp>
    </p:spTree>
    <p:extLst>
      <p:ext uri="{BB962C8B-B14F-4D97-AF65-F5344CB8AC3E}">
        <p14:creationId xmlns:p14="http://schemas.microsoft.com/office/powerpoint/2010/main" val="4162519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687474"/>
            <a:ext cx="7989752" cy="108332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228003"/>
            <a:ext cx="7989752" cy="3630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68C69FB-DB70-4AC4-BF7B-2CB1EF7B4FEE}" type="datetime9">
              <a:rPr lang="en-US" smtClean="0"/>
              <a:t>12/6/2023 7:10:43 AM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8091" y="441325"/>
            <a:ext cx="2719909" cy="10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5976001" y="441325"/>
            <a:ext cx="2710800" cy="1080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3216601" y="441325"/>
            <a:ext cx="2710800" cy="10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774200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51" r:id="rId12"/>
    <p:sldLayoutId id="2147483654" r:id="rId13"/>
    <p:sldLayoutId id="2147483655" r:id="rId14"/>
    <p:sldLayoutId id="2147483656" r:id="rId15"/>
    <p:sldLayoutId id="2147483657" r:id="rId16"/>
    <p:sldLayoutId id="2147483658" r:id="rId17"/>
    <p:sldLayoutId id="2147483659" r:id="rId18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i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i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i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i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g"/><Relationship Id="rId4" Type="http://schemas.openxmlformats.org/officeDocument/2006/relationships/image" Target="../media/image4.ti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g"/><Relationship Id="rId4" Type="http://schemas.openxmlformats.org/officeDocument/2006/relationships/image" Target="../media/image4.ti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i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jp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i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if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g"/><Relationship Id="rId4" Type="http://schemas.openxmlformats.org/officeDocument/2006/relationships/image" Target="../media/image1.tif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if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jp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if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if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g"/><Relationship Id="rId4" Type="http://schemas.openxmlformats.org/officeDocument/2006/relationships/image" Target="../media/image4.ti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if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ti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if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if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5" Type="http://schemas.openxmlformats.org/officeDocument/2006/relationships/chart" Target="../charts/chart2.xml"/><Relationship Id="rId4" Type="http://schemas.openxmlformats.org/officeDocument/2006/relationships/image" Target="../media/image2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3.xml"/><Relationship Id="rId4" Type="http://schemas.openxmlformats.org/officeDocument/2006/relationships/image" Target="../media/image2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i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5" Type="http://schemas.openxmlformats.org/officeDocument/2006/relationships/chart" Target="../charts/chart4.xml"/><Relationship Id="rId4" Type="http://schemas.openxmlformats.org/officeDocument/2006/relationships/image" Target="../media/image2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i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g"/><Relationship Id="rId4" Type="http://schemas.openxmlformats.org/officeDocument/2006/relationships/image" Target="../media/image4.t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3A37DFB8-C7E6-40C6-8C3A-7D9198692B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1025" y="738346"/>
            <a:ext cx="7989888" cy="150495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latin typeface="Calibri" pitchFamily="34" charset="0"/>
              </a:rPr>
              <a:t>C7: Analysis of Management Measures for the Area 2C and 3A Charter Halibut Fisheries for 2024</a:t>
            </a:r>
            <a:endParaRPr lang="en-US" dirty="0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36A7B9F7-53FF-4C4E-9CCE-908CB8A1ED96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581025" y="2495550"/>
            <a:ext cx="7989888" cy="51129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kern="1200" cap="all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Brianna Bowman - December 2023</a:t>
            </a:r>
          </a:p>
        </p:txBody>
      </p:sp>
      <p:pic>
        <p:nvPicPr>
          <p:cNvPr id="8" name="Picture 7" descr="ADF&amp;G color transparent.tif">
            <a:extLst>
              <a:ext uri="{FF2B5EF4-FFF2-40B4-BE49-F238E27FC236}">
                <a16:creationId xmlns:a16="http://schemas.microsoft.com/office/drawing/2014/main" id="{9A08900D-8324-4B83-900A-608FC30AC6CC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739866" y="3580444"/>
            <a:ext cx="2831047" cy="2831047"/>
          </a:xfrm>
          <a:prstGeom prst="rect">
            <a:avLst/>
          </a:prstGeom>
        </p:spPr>
      </p:pic>
      <p:pic>
        <p:nvPicPr>
          <p:cNvPr id="5" name="Picture Placeholder 4" descr="A person wearing a mask&#10;&#10;Description automatically generated with low confidence">
            <a:extLst>
              <a:ext uri="{FF2B5EF4-FFF2-40B4-BE49-F238E27FC236}">
                <a16:creationId xmlns:a16="http://schemas.microsoft.com/office/drawing/2014/main" id="{0065DB0F-CB49-E9DA-91CD-DE045A60FFB2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4"/>
          <a:srcRect l="18750" r="18750"/>
          <a:stretch>
            <a:fillRect/>
          </a:stretch>
        </p:blipFill>
        <p:spPr>
          <a:xfrm rot="10800000">
            <a:off x="250825" y="5681663"/>
            <a:ext cx="762000" cy="914400"/>
          </a:xfrm>
        </p:spPr>
      </p:pic>
    </p:spTree>
    <p:extLst>
      <p:ext uri="{BB962C8B-B14F-4D97-AF65-F5344CB8AC3E}">
        <p14:creationId xmlns:p14="http://schemas.microsoft.com/office/powerpoint/2010/main" val="20571824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B9712D37-EC6E-4F0D-B2C5-E305D1A6D5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sz="3600" dirty="0"/>
              <a:t>Charter allocation for 2024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36CF753-1EF6-4C6B-ACC6-19A10EA630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81192" y="2228002"/>
            <a:ext cx="7989752" cy="2314784"/>
          </a:xfrm>
        </p:spPr>
        <p:txBody>
          <a:bodyPr>
            <a:normAutofit/>
          </a:bodyPr>
          <a:lstStyle/>
          <a:p>
            <a:r>
              <a:rPr lang="en-US" dirty="0"/>
              <a:t>Allocations are currently unknown</a:t>
            </a:r>
          </a:p>
          <a:p>
            <a:r>
              <a:rPr lang="en-US" dirty="0"/>
              <a:t>The IPHC’s interim agreement has expired limiting information on potential Regulatory Area TCEYs and allocations for 2024</a:t>
            </a:r>
          </a:p>
          <a:p>
            <a:r>
              <a:rPr lang="en-US" dirty="0"/>
              <a:t>We have used the 2023 allocations as a reference for this analysis</a:t>
            </a:r>
          </a:p>
        </p:txBody>
      </p:sp>
      <p:graphicFrame>
        <p:nvGraphicFramePr>
          <p:cNvPr id="12" name="Content Placeholder 11">
            <a:extLst>
              <a:ext uri="{FF2B5EF4-FFF2-40B4-BE49-F238E27FC236}">
                <a16:creationId xmlns:a16="http://schemas.microsoft.com/office/drawing/2014/main" id="{3C9E1F6F-D199-4392-B376-845992128E35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020490689"/>
              </p:ext>
            </p:extLst>
          </p:nvPr>
        </p:nvGraphicFramePr>
        <p:xfrm>
          <a:off x="3088704" y="4450558"/>
          <a:ext cx="2966591" cy="132333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54313">
                  <a:extLst>
                    <a:ext uri="{9D8B030D-6E8A-4147-A177-3AD203B41FA5}">
                      <a16:colId xmlns:a16="http://schemas.microsoft.com/office/drawing/2014/main" val="1895477948"/>
                    </a:ext>
                  </a:extLst>
                </a:gridCol>
                <a:gridCol w="1612278">
                  <a:extLst>
                    <a:ext uri="{9D8B030D-6E8A-4147-A177-3AD203B41FA5}">
                      <a16:colId xmlns:a16="http://schemas.microsoft.com/office/drawing/2014/main" val="2546408810"/>
                    </a:ext>
                  </a:extLst>
                </a:gridCol>
              </a:tblGrid>
              <a:tr h="665596">
                <a:tc>
                  <a:txBody>
                    <a:bodyPr/>
                    <a:lstStyle/>
                    <a:p>
                      <a:endParaRPr lang="en-US" sz="18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2023 Allocation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Batang" panose="02030600000101010101" pitchFamily="18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163982752"/>
                  </a:ext>
                </a:extLst>
              </a:tr>
              <a:tr h="32886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2C</a:t>
                      </a:r>
                      <a:endParaRPr lang="en-US" sz="1800">
                        <a:effectLst/>
                        <a:latin typeface="Arial" panose="020B0604020202020204" pitchFamily="34" charset="0"/>
                        <a:ea typeface="Batang" panose="02030600000101010101" pitchFamily="18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ea typeface="Batang" panose="02030600000101010101" pitchFamily="18" charset="-127"/>
                          <a:cs typeface="Arial" panose="020B0604020202020204" pitchFamily="34" charset="0"/>
                        </a:rPr>
                        <a:t>0.80 </a:t>
                      </a:r>
                      <a:r>
                        <a:rPr lang="en-US" sz="1800" dirty="0" err="1">
                          <a:effectLst/>
                          <a:latin typeface="Arial" panose="020B0604020202020204" pitchFamily="34" charset="0"/>
                          <a:ea typeface="Batang" panose="02030600000101010101" pitchFamily="18" charset="-127"/>
                          <a:cs typeface="Arial" panose="020B0604020202020204" pitchFamily="34" charset="0"/>
                        </a:rPr>
                        <a:t>Mlb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Batang" panose="02030600000101010101" pitchFamily="18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40836446"/>
                  </a:ext>
                </a:extLst>
              </a:tr>
              <a:tr h="32886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3A</a:t>
                      </a:r>
                      <a:endParaRPr lang="en-US" sz="1800">
                        <a:effectLst/>
                        <a:latin typeface="Arial" panose="020B0604020202020204" pitchFamily="34" charset="0"/>
                        <a:ea typeface="Batang" panose="02030600000101010101" pitchFamily="18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ea typeface="Batang" panose="02030600000101010101" pitchFamily="18" charset="-127"/>
                          <a:cs typeface="Arial" panose="020B0604020202020204" pitchFamily="34" charset="0"/>
                        </a:rPr>
                        <a:t>1.89 </a:t>
                      </a:r>
                      <a:r>
                        <a:rPr lang="en-US" sz="1800" dirty="0" err="1">
                          <a:effectLst/>
                          <a:latin typeface="Arial" panose="020B0604020202020204" pitchFamily="34" charset="0"/>
                          <a:ea typeface="Batang" panose="02030600000101010101" pitchFamily="18" charset="-127"/>
                          <a:cs typeface="Arial" panose="020B0604020202020204" pitchFamily="34" charset="0"/>
                        </a:rPr>
                        <a:t>Mlb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Batang" panose="02030600000101010101" pitchFamily="18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5230573"/>
                  </a:ext>
                </a:extLst>
              </a:tr>
            </a:tbl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A39268-B070-4C64-ACAF-D66DBDF3AE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10</a:t>
            </a:fld>
            <a:endParaRPr lang="en-US" dirty="0"/>
          </a:p>
        </p:txBody>
      </p:sp>
      <p:pic>
        <p:nvPicPr>
          <p:cNvPr id="16" name="Picture Placeholder 15">
            <a:extLst>
              <a:ext uri="{FF2B5EF4-FFF2-40B4-BE49-F238E27FC236}">
                <a16:creationId xmlns:a16="http://schemas.microsoft.com/office/drawing/2014/main" id="{E02EC96F-87A2-4A51-8205-C73AAF0A7133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3"/>
          <a:srcRect t="167" b="167"/>
          <a:stretch>
            <a:fillRect/>
          </a:stretch>
        </p:blipFill>
        <p:spPr/>
      </p:pic>
      <p:pic>
        <p:nvPicPr>
          <p:cNvPr id="5" name="Picture Placeholder 4" descr="A person wearing a mask&#10;&#10;Description automatically generated with low confidence">
            <a:extLst>
              <a:ext uri="{FF2B5EF4-FFF2-40B4-BE49-F238E27FC236}">
                <a16:creationId xmlns:a16="http://schemas.microsoft.com/office/drawing/2014/main" id="{9794917C-27CA-D3DB-3954-B10F9F969E10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4"/>
          <a:srcRect l="18750" r="18750"/>
          <a:stretch>
            <a:fillRect/>
          </a:stretch>
        </p:blipFill>
        <p:spPr>
          <a:xfrm rot="10800000">
            <a:off x="250825" y="5681663"/>
            <a:ext cx="762000" cy="914400"/>
          </a:xfrm>
        </p:spPr>
      </p:pic>
    </p:spTree>
    <p:extLst>
      <p:ext uri="{BB962C8B-B14F-4D97-AF65-F5344CB8AC3E}">
        <p14:creationId xmlns:p14="http://schemas.microsoft.com/office/powerpoint/2010/main" val="11251919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96ED5F4D-7030-444E-AB0C-E02E05E95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3200" dirty="0">
                <a:solidFill>
                  <a:prstClr val="white"/>
                </a:solidFill>
              </a:rPr>
              <a:t>2C – Status Quo Forecast</a:t>
            </a:r>
            <a:endParaRPr lang="en-US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5A2D27DA-43AF-40AD-AB9D-B85EE9A966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Table 2C.3</a:t>
            </a:r>
          </a:p>
          <a:p>
            <a:r>
              <a:rPr lang="en-US" dirty="0"/>
              <a:t>83,487 halibut </a:t>
            </a:r>
          </a:p>
          <a:p>
            <a:pPr lvl="1"/>
            <a:r>
              <a:rPr lang="en-US" dirty="0"/>
              <a:t>95% confidence interval 81,038 – 85,936 halibut</a:t>
            </a:r>
          </a:p>
          <a:p>
            <a:pPr algn="l"/>
            <a:r>
              <a:rPr lang="en-US" dirty="0"/>
              <a:t>Used preliminary 2023 effort as 2024 forecast </a:t>
            </a:r>
          </a:p>
          <a:p>
            <a:pPr lvl="1"/>
            <a:r>
              <a:rPr lang="en-US" dirty="0"/>
              <a:t>2C regulations in 2023 specifically targeted effort by closing days</a:t>
            </a:r>
          </a:p>
          <a:p>
            <a:r>
              <a:rPr lang="en-US" dirty="0"/>
              <a:t>HPUE used data from 2009 – 2019 and 2022-2023</a:t>
            </a:r>
          </a:p>
          <a:p>
            <a:pPr lvl="2"/>
            <a:r>
              <a:rPr lang="en-US" dirty="0"/>
              <a:t>Substantial HPUE increases in 2020 and 2021, likely related to changes in size limits</a:t>
            </a:r>
          </a:p>
          <a:p>
            <a:pPr lvl="1"/>
            <a:r>
              <a:rPr lang="en-US" dirty="0"/>
              <a:t>Figure 2 in the analysis document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74B468-0B69-429F-A851-81E65B8272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11</a:t>
            </a:fld>
            <a:endParaRPr lang="en-US" dirty="0"/>
          </a:p>
        </p:txBody>
      </p:sp>
      <p:pic>
        <p:nvPicPr>
          <p:cNvPr id="15" name="Picture Placeholder 14">
            <a:extLst>
              <a:ext uri="{FF2B5EF4-FFF2-40B4-BE49-F238E27FC236}">
                <a16:creationId xmlns:a16="http://schemas.microsoft.com/office/drawing/2014/main" id="{8C3F3250-1167-4D08-BDB3-1AB61CE43D4C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3"/>
          <a:srcRect t="167" b="167"/>
          <a:stretch>
            <a:fillRect/>
          </a:stretch>
        </p:blipFill>
        <p:spPr/>
      </p:pic>
      <p:pic>
        <p:nvPicPr>
          <p:cNvPr id="6" name="Picture Placeholder 5" descr="A person wearing a mask&#10;&#10;Description automatically generated with low confidence">
            <a:extLst>
              <a:ext uri="{FF2B5EF4-FFF2-40B4-BE49-F238E27FC236}">
                <a16:creationId xmlns:a16="http://schemas.microsoft.com/office/drawing/2014/main" id="{64487EC2-7C1E-ABCB-506C-8E22DC3E5A7C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4"/>
          <a:srcRect l="18750" r="18750"/>
          <a:stretch>
            <a:fillRect/>
          </a:stretch>
        </p:blipFill>
        <p:spPr>
          <a:xfrm rot="10800000">
            <a:off x="250825" y="5681663"/>
            <a:ext cx="762000" cy="914400"/>
          </a:xfrm>
        </p:spPr>
      </p:pic>
    </p:spTree>
    <p:extLst>
      <p:ext uri="{BB962C8B-B14F-4D97-AF65-F5344CB8AC3E}">
        <p14:creationId xmlns:p14="http://schemas.microsoft.com/office/powerpoint/2010/main" val="39341691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D67767-C131-4A43-8CBD-0EA84AD83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sz="3200" dirty="0"/>
              <a:t>2C – Status Quo Forecast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409A28-505D-4036-97FC-2CDE5AC6ED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32339" y="2048452"/>
            <a:ext cx="4120636" cy="363304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Status Quo Regulations:</a:t>
            </a:r>
          </a:p>
          <a:p>
            <a:r>
              <a:rPr lang="en-US" dirty="0"/>
              <a:t>One fish bag limit </a:t>
            </a:r>
          </a:p>
          <a:p>
            <a:r>
              <a:rPr lang="en-US" dirty="0"/>
              <a:t>Reverse slot limit of less than or equal to 40 or greater than or equal to 80 inches</a:t>
            </a:r>
          </a:p>
          <a:p>
            <a:r>
              <a:rPr lang="en-US" dirty="0"/>
              <a:t>Mondays closed starting July 24</a:t>
            </a:r>
            <a:r>
              <a:rPr lang="en-US" baseline="30000" dirty="0"/>
              <a:t>th</a:t>
            </a:r>
            <a:r>
              <a:rPr lang="en-US" dirty="0"/>
              <a:t> </a:t>
            </a:r>
          </a:p>
          <a:p>
            <a:r>
              <a:rPr lang="en-US" dirty="0"/>
              <a:t>Projected average weight: 9.94 </a:t>
            </a:r>
            <a:r>
              <a:rPr lang="en-US" dirty="0" err="1"/>
              <a:t>lbs</a:t>
            </a:r>
            <a:endParaRPr lang="en-US" dirty="0"/>
          </a:p>
          <a:p>
            <a:r>
              <a:rPr lang="en-US" dirty="0"/>
              <a:t>Release mortality: 35,481 </a:t>
            </a:r>
            <a:r>
              <a:rPr lang="en-US" dirty="0" err="1"/>
              <a:t>lbs</a:t>
            </a:r>
            <a:endParaRPr lang="en-US" dirty="0"/>
          </a:p>
          <a:p>
            <a:r>
              <a:rPr lang="en-US" dirty="0"/>
              <a:t>Table 2C.3</a:t>
            </a:r>
          </a:p>
        </p:txBody>
      </p:sp>
      <p:pic>
        <p:nvPicPr>
          <p:cNvPr id="11" name="Picture Placeholder 10">
            <a:extLst>
              <a:ext uri="{FF2B5EF4-FFF2-40B4-BE49-F238E27FC236}">
                <a16:creationId xmlns:a16="http://schemas.microsoft.com/office/drawing/2014/main" id="{A2B45009-2899-44AF-BA36-63E576F56196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3"/>
          <a:srcRect t="167" b="167"/>
          <a:stretch>
            <a:fillRect/>
          </a:stretch>
        </p:blipFill>
        <p:spPr/>
      </p:pic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D7CDE5-3541-4F2A-A7B0-D453FF61D3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12</a:t>
            </a:fld>
            <a:endParaRPr lang="en-US" dirty="0"/>
          </a:p>
        </p:txBody>
      </p:sp>
      <p:graphicFrame>
        <p:nvGraphicFramePr>
          <p:cNvPr id="17" name="Content Placeholder 16">
            <a:extLst>
              <a:ext uri="{FF2B5EF4-FFF2-40B4-BE49-F238E27FC236}">
                <a16:creationId xmlns:a16="http://schemas.microsoft.com/office/drawing/2014/main" id="{4C44D24B-92FA-4D39-947F-6AFD67FDC7BD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222194179"/>
              </p:ext>
            </p:extLst>
          </p:nvPr>
        </p:nvGraphicFramePr>
        <p:xfrm>
          <a:off x="4874766" y="2958594"/>
          <a:ext cx="3906838" cy="118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53419">
                  <a:extLst>
                    <a:ext uri="{9D8B030D-6E8A-4147-A177-3AD203B41FA5}">
                      <a16:colId xmlns:a16="http://schemas.microsoft.com/office/drawing/2014/main" val="546145745"/>
                    </a:ext>
                  </a:extLst>
                </a:gridCol>
                <a:gridCol w="1953419">
                  <a:extLst>
                    <a:ext uri="{9D8B030D-6E8A-4147-A177-3AD203B41FA5}">
                      <a16:colId xmlns:a16="http://schemas.microsoft.com/office/drawing/2014/main" val="12858624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Status Quo</a:t>
                      </a:r>
                    </a:p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Regulations Removals Projection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0.865 </a:t>
                      </a:r>
                      <a:r>
                        <a:rPr lang="en-US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Mlb</a:t>
                      </a:r>
                      <a:endParaRPr lang="en-US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54099240"/>
                  </a:ext>
                </a:extLst>
              </a:tr>
            </a:tbl>
          </a:graphicData>
        </a:graphic>
      </p:graphicFrame>
      <p:pic>
        <p:nvPicPr>
          <p:cNvPr id="8" name="Picture Placeholder 7" descr="A person wearing a mask&#10;&#10;Description automatically generated with low confidence">
            <a:extLst>
              <a:ext uri="{FF2B5EF4-FFF2-40B4-BE49-F238E27FC236}">
                <a16:creationId xmlns:a16="http://schemas.microsoft.com/office/drawing/2014/main" id="{90DF43E6-CC3A-5CC8-9CBE-8F3E1A2E9F9D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4"/>
          <a:srcRect l="18750" r="18750"/>
          <a:stretch>
            <a:fillRect/>
          </a:stretch>
        </p:blipFill>
        <p:spPr>
          <a:xfrm rot="10800000">
            <a:off x="250825" y="5690807"/>
            <a:ext cx="762000" cy="914400"/>
          </a:xfrm>
        </p:spPr>
      </p:pic>
    </p:spTree>
    <p:extLst>
      <p:ext uri="{BB962C8B-B14F-4D97-AF65-F5344CB8AC3E}">
        <p14:creationId xmlns:p14="http://schemas.microsoft.com/office/powerpoint/2010/main" val="29348524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944F4A-8970-469E-BA96-10D9B51DC1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sz="3000" dirty="0"/>
              <a:t>2C – management measures for 2024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557986-D83E-4A3D-AEFD-0F0AB780F2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7124" y="1850126"/>
            <a:ext cx="7989752" cy="3959842"/>
          </a:xfrm>
        </p:spPr>
        <p:txBody>
          <a:bodyPr>
            <a:normAutofit lnSpcReduction="10000"/>
          </a:bodyPr>
          <a:lstStyle/>
          <a:p>
            <a:pPr marL="342900" marR="0" lvl="0" indent="-342900" font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/>
              <a:t>Reverse Slot ranging from 32 – 50 inches on the low end and 50 – 80 inches on the upper end </a:t>
            </a:r>
          </a:p>
          <a:p>
            <a:pPr marL="342900" marR="0" lvl="0" indent="-342900" font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/>
              <a:t>Reverse Slot with day closures with savings in removals displayed for each day of closure</a:t>
            </a:r>
          </a:p>
          <a:p>
            <a:pPr marL="742950" lvl="1" indent="-285750" font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/>
              <a:t>Analyzed for each day from May 15 – September 15 or for the entire season</a:t>
            </a:r>
          </a:p>
          <a:p>
            <a:pPr marL="742950" lvl="1" indent="-285750" font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/>
              <a:t>Analyzed for lower slot limits ranging from 32 inches to 50 inches, and an upper slot limit of 80 inches</a:t>
            </a:r>
          </a:p>
          <a:p>
            <a:pPr marL="342900" marR="0" lvl="0" indent="-342900" font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/>
              <a:t>Differential Reverse Slot displayed in removals</a:t>
            </a:r>
          </a:p>
          <a:p>
            <a:pPr marL="742950" lvl="1" indent="-285750" font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/>
              <a:t>Analyzed for lower slot limits ranging from 40-45 inches at the beginning of the season, changing to a range of 35-40 inches for the end of the season, and an upper slot limit of 80 inches throughout</a:t>
            </a:r>
          </a:p>
          <a:p>
            <a:pPr marL="742950" lvl="1" indent="-285750" font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/>
              <a:t>Analyzed to change lower slot limits on July 1, July 15, and August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73722C-BD2A-4303-B858-1310C40DDA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13</a:t>
            </a:fld>
            <a:endParaRPr lang="en-US" dirty="0"/>
          </a:p>
        </p:txBody>
      </p:sp>
      <p:pic>
        <p:nvPicPr>
          <p:cNvPr id="10" name="Picture Placeholder 9">
            <a:extLst>
              <a:ext uri="{FF2B5EF4-FFF2-40B4-BE49-F238E27FC236}">
                <a16:creationId xmlns:a16="http://schemas.microsoft.com/office/drawing/2014/main" id="{A91A333B-6BC3-449E-B854-8F130444E31E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3"/>
          <a:srcRect t="167" b="167"/>
          <a:stretch>
            <a:fillRect/>
          </a:stretch>
        </p:blipFill>
        <p:spPr/>
      </p:pic>
      <p:pic>
        <p:nvPicPr>
          <p:cNvPr id="9" name="Picture Placeholder 8" descr="A person wearing a mask&#10;&#10;Description automatically generated with low confidence">
            <a:extLst>
              <a:ext uri="{FF2B5EF4-FFF2-40B4-BE49-F238E27FC236}">
                <a16:creationId xmlns:a16="http://schemas.microsoft.com/office/drawing/2014/main" id="{C7940341-CB3B-BBB9-97FD-F1F47B0F2296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4"/>
          <a:srcRect l="18750" r="18750"/>
          <a:stretch>
            <a:fillRect/>
          </a:stretch>
        </p:blipFill>
        <p:spPr>
          <a:xfrm rot="10800000">
            <a:off x="250825" y="5681663"/>
            <a:ext cx="762000" cy="914400"/>
          </a:xfrm>
        </p:spPr>
      </p:pic>
    </p:spTree>
    <p:extLst>
      <p:ext uri="{BB962C8B-B14F-4D97-AF65-F5344CB8AC3E}">
        <p14:creationId xmlns:p14="http://schemas.microsoft.com/office/powerpoint/2010/main" val="15609788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7D5F57-8651-4806-8F4D-D83FFC02A9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sz="3200" dirty="0"/>
              <a:t>2C – Reverse Slot Limit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5956DF83-0D2E-4812-9761-3E92205AB6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3928" y="1987932"/>
            <a:ext cx="4905255" cy="2725384"/>
          </a:xfrm>
        </p:spPr>
        <p:txBody>
          <a:bodyPr>
            <a:normAutofit/>
          </a:bodyPr>
          <a:lstStyle/>
          <a:p>
            <a:r>
              <a:rPr lang="en-US" dirty="0"/>
              <a:t>Table 2C.5</a:t>
            </a:r>
          </a:p>
          <a:p>
            <a:r>
              <a:rPr lang="en-US" dirty="0"/>
              <a:t>Lower limits of 32 – 50 inches, upper limits</a:t>
            </a:r>
          </a:p>
          <a:p>
            <a:pPr marL="0" indent="0">
              <a:buNone/>
            </a:pPr>
            <a:r>
              <a:rPr lang="en-US" dirty="0"/>
              <a:t>of 50 – 80 inches</a:t>
            </a:r>
          </a:p>
          <a:p>
            <a:r>
              <a:rPr lang="en-US" dirty="0"/>
              <a:t>Removal estimates range from 0.664 Mlb to 1.868 </a:t>
            </a:r>
            <a:r>
              <a:rPr lang="en-US" dirty="0" err="1"/>
              <a:t>Mlb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A8B929-FF8D-4D52-8B5A-61C209250C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14</a:t>
            </a:fld>
            <a:endParaRPr lang="en-US" dirty="0"/>
          </a:p>
        </p:txBody>
      </p:sp>
      <p:pic>
        <p:nvPicPr>
          <p:cNvPr id="9" name="Picture Placeholder 8">
            <a:extLst>
              <a:ext uri="{FF2B5EF4-FFF2-40B4-BE49-F238E27FC236}">
                <a16:creationId xmlns:a16="http://schemas.microsoft.com/office/drawing/2014/main" id="{CDB9E308-273C-4FF0-9F1E-DF3F3785F31B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/>
          <a:srcRect t="67" b="67"/>
          <a:stretch>
            <a:fillRect/>
          </a:stretch>
        </p:blipFill>
        <p:spPr/>
      </p:pic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1976E613-9AAB-4665-8581-2FD0231E57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7832601"/>
              </p:ext>
            </p:extLst>
          </p:nvPr>
        </p:nvGraphicFramePr>
        <p:xfrm>
          <a:off x="2892988" y="5374957"/>
          <a:ext cx="2386195" cy="103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86195">
                  <a:extLst>
                    <a:ext uri="{9D8B030D-6E8A-4147-A177-3AD203B41FA5}">
                      <a16:colId xmlns:a16="http://schemas.microsoft.com/office/drawing/2014/main" val="39027588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Options Below 2023 Allocation (0.80 </a:t>
                      </a:r>
                      <a:r>
                        <a:rPr lang="en-US" sz="16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Mlb</a:t>
                      </a:r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)?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01266314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58812683"/>
                  </a:ext>
                </a:extLst>
              </a:tr>
            </a:tbl>
          </a:graphicData>
        </a:graphic>
      </p:graphicFrame>
      <p:pic>
        <p:nvPicPr>
          <p:cNvPr id="4" name="Picture Placeholder 8" descr="A person wearing a mask&#10;&#10;Description automatically generated with low confidence">
            <a:extLst>
              <a:ext uri="{FF2B5EF4-FFF2-40B4-BE49-F238E27FC236}">
                <a16:creationId xmlns:a16="http://schemas.microsoft.com/office/drawing/2014/main" id="{3C52B4D1-FB9A-A44E-B74E-B55FA5A0C240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18750" r="18750"/>
          <a:stretch>
            <a:fillRect/>
          </a:stretch>
        </p:blipFill>
        <p:spPr>
          <a:xfrm rot="10800000">
            <a:off x="250825" y="5681663"/>
            <a:ext cx="762000" cy="914400"/>
          </a:xfrm>
          <a:prstGeom prst="rect">
            <a:avLst/>
          </a:prstGeom>
        </p:spPr>
      </p:pic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3A626B68-EAD0-8F35-F114-79CCF25607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27096"/>
              </p:ext>
            </p:extLst>
          </p:nvPr>
        </p:nvGraphicFramePr>
        <p:xfrm>
          <a:off x="5353980" y="1892928"/>
          <a:ext cx="3538845" cy="4805880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1110226">
                  <a:extLst>
                    <a:ext uri="{9D8B030D-6E8A-4147-A177-3AD203B41FA5}">
                      <a16:colId xmlns:a16="http://schemas.microsoft.com/office/drawing/2014/main" val="1811031799"/>
                    </a:ext>
                  </a:extLst>
                </a:gridCol>
                <a:gridCol w="2428619">
                  <a:extLst>
                    <a:ext uri="{9D8B030D-6E8A-4147-A177-3AD203B41FA5}">
                      <a16:colId xmlns:a16="http://schemas.microsoft.com/office/drawing/2014/main" val="3280748710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kern="1200" dirty="0">
                          <a:solidFill>
                            <a:schemeClr val="lt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Lower Slot Limit</a:t>
                      </a:r>
                    </a:p>
                  </a:txBody>
                  <a:tcPr marL="0" marR="0" marT="0" marB="0" anchor="b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kern="1200" dirty="0">
                          <a:solidFill>
                            <a:schemeClr val="lt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Forecast of Removals Going to Discard Mortality (</a:t>
                      </a:r>
                      <a:r>
                        <a:rPr lang="en-US" sz="1600" b="1" kern="1200" dirty="0" err="1">
                          <a:solidFill>
                            <a:schemeClr val="lt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Mlb</a:t>
                      </a:r>
                      <a:r>
                        <a:rPr lang="en-US" sz="1600" b="1" kern="1200" dirty="0">
                          <a:solidFill>
                            <a:schemeClr val="lt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)</a:t>
                      </a:r>
                    </a:p>
                  </a:txBody>
                  <a:tcPr marL="0" marR="0" marT="0" marB="0" anchor="b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6525784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Batang" panose="02030600000101010101" pitchFamily="18" charset="-127"/>
                          <a:cs typeface="Calibri" panose="020F0502020204030204" pitchFamily="34" charset="0"/>
                        </a:rPr>
                        <a:t>0.027</a:t>
                      </a:r>
                      <a:endParaRPr lang="en-US" sz="1300" i="0" dirty="0">
                        <a:effectLst/>
                        <a:latin typeface="Calibri" panose="020F0502020204030204" pitchFamily="34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02142041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Batang" panose="02030600000101010101" pitchFamily="18" charset="-127"/>
                          <a:cs typeface="Calibri" panose="020F0502020204030204" pitchFamily="34" charset="0"/>
                        </a:rPr>
                        <a:t>0.029</a:t>
                      </a:r>
                      <a:endParaRPr lang="en-US" sz="1300" i="0" dirty="0">
                        <a:effectLst/>
                        <a:latin typeface="Calibri" panose="020F0502020204030204" pitchFamily="34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7547640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Batang" panose="02030600000101010101" pitchFamily="18" charset="-127"/>
                          <a:cs typeface="Calibri" panose="020F0502020204030204" pitchFamily="34" charset="0"/>
                        </a:rPr>
                        <a:t>0.030</a:t>
                      </a:r>
                      <a:endParaRPr lang="en-US" sz="1300" i="0" dirty="0">
                        <a:effectLst/>
                        <a:latin typeface="Calibri" panose="020F0502020204030204" pitchFamily="34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68859002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Batang" panose="02030600000101010101" pitchFamily="18" charset="-127"/>
                          <a:cs typeface="Calibri" panose="020F0502020204030204" pitchFamily="34" charset="0"/>
                        </a:rPr>
                        <a:t>0.031</a:t>
                      </a:r>
                      <a:endParaRPr lang="en-US" sz="1300" i="0" dirty="0">
                        <a:effectLst/>
                        <a:latin typeface="Calibri" panose="020F0502020204030204" pitchFamily="34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30102355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Batang" panose="02030600000101010101" pitchFamily="18" charset="-127"/>
                          <a:cs typeface="Calibri" panose="020F0502020204030204" pitchFamily="34" charset="0"/>
                        </a:rPr>
                        <a:t>0.033</a:t>
                      </a:r>
                      <a:endParaRPr lang="en-US" sz="1300" i="0">
                        <a:effectLst/>
                        <a:latin typeface="Calibri" panose="020F0502020204030204" pitchFamily="34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4358652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Batang" panose="02030600000101010101" pitchFamily="18" charset="-127"/>
                          <a:cs typeface="Calibri" panose="020F0502020204030204" pitchFamily="34" charset="0"/>
                        </a:rPr>
                        <a:t>0.035</a:t>
                      </a:r>
                      <a:endParaRPr lang="en-US" sz="1300" i="0" dirty="0">
                        <a:effectLst/>
                        <a:latin typeface="Calibri" panose="020F0502020204030204" pitchFamily="34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6035841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Batang" panose="02030600000101010101" pitchFamily="18" charset="-127"/>
                          <a:cs typeface="Calibri" panose="020F0502020204030204" pitchFamily="34" charset="0"/>
                        </a:rPr>
                        <a:t>0.036</a:t>
                      </a:r>
                      <a:endParaRPr lang="en-US" sz="1300" i="0" dirty="0">
                        <a:effectLst/>
                        <a:latin typeface="Calibri" panose="020F0502020204030204" pitchFamily="34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1637234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Batang" panose="02030600000101010101" pitchFamily="18" charset="-127"/>
                          <a:cs typeface="Calibri" panose="020F0502020204030204" pitchFamily="34" charset="0"/>
                        </a:rPr>
                        <a:t>0.038</a:t>
                      </a:r>
                      <a:endParaRPr lang="en-US" sz="1300" i="0">
                        <a:effectLst/>
                        <a:latin typeface="Calibri" panose="020F0502020204030204" pitchFamily="34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0306546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Batang" panose="02030600000101010101" pitchFamily="18" charset="-127"/>
                          <a:cs typeface="Calibri" panose="020F0502020204030204" pitchFamily="34" charset="0"/>
                        </a:rPr>
                        <a:t>0.039</a:t>
                      </a:r>
                      <a:endParaRPr lang="en-US" sz="1300" i="0" dirty="0">
                        <a:effectLst/>
                        <a:latin typeface="Calibri" panose="020F0502020204030204" pitchFamily="34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1222356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Batang" panose="02030600000101010101" pitchFamily="18" charset="-127"/>
                          <a:cs typeface="Calibri" panose="020F0502020204030204" pitchFamily="34" charset="0"/>
                        </a:rPr>
                        <a:t>0.040</a:t>
                      </a:r>
                      <a:endParaRPr lang="en-US" sz="1300" i="0" dirty="0">
                        <a:effectLst/>
                        <a:latin typeface="Calibri" panose="020F0502020204030204" pitchFamily="34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25713772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Batang" panose="02030600000101010101" pitchFamily="18" charset="-127"/>
                          <a:cs typeface="Calibri" panose="020F0502020204030204" pitchFamily="34" charset="0"/>
                        </a:rPr>
                        <a:t>0.041</a:t>
                      </a:r>
                      <a:endParaRPr lang="en-US" sz="1300" i="0">
                        <a:effectLst/>
                        <a:latin typeface="Calibri" panose="020F0502020204030204" pitchFamily="34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06766101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Batang" panose="02030600000101010101" pitchFamily="18" charset="-127"/>
                          <a:cs typeface="Calibri" panose="020F0502020204030204" pitchFamily="34" charset="0"/>
                        </a:rPr>
                        <a:t>0.042</a:t>
                      </a:r>
                      <a:endParaRPr lang="en-US" sz="1300" i="0" dirty="0">
                        <a:effectLst/>
                        <a:latin typeface="Calibri" panose="020F0502020204030204" pitchFamily="34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6566241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Batang" panose="02030600000101010101" pitchFamily="18" charset="-127"/>
                          <a:cs typeface="Calibri" panose="020F0502020204030204" pitchFamily="34" charset="0"/>
                        </a:rPr>
                        <a:t>0.044</a:t>
                      </a:r>
                      <a:endParaRPr lang="en-US" sz="1300" i="0">
                        <a:effectLst/>
                        <a:latin typeface="Calibri" panose="020F0502020204030204" pitchFamily="34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81091329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Batang" panose="02030600000101010101" pitchFamily="18" charset="-127"/>
                          <a:cs typeface="Calibri" panose="020F0502020204030204" pitchFamily="34" charset="0"/>
                        </a:rPr>
                        <a:t>0.045</a:t>
                      </a:r>
                      <a:endParaRPr lang="en-US" sz="1300" i="0" dirty="0">
                        <a:effectLst/>
                        <a:latin typeface="Calibri" panose="020F0502020204030204" pitchFamily="34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7746144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Batang" panose="02030600000101010101" pitchFamily="18" charset="-127"/>
                          <a:cs typeface="Calibri" panose="020F0502020204030204" pitchFamily="34" charset="0"/>
                        </a:rPr>
                        <a:t>0.046</a:t>
                      </a:r>
                      <a:endParaRPr lang="en-US" sz="1300" i="0" dirty="0">
                        <a:effectLst/>
                        <a:latin typeface="Calibri" panose="020F0502020204030204" pitchFamily="34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45873980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Batang" panose="02030600000101010101" pitchFamily="18" charset="-127"/>
                          <a:cs typeface="Calibri" panose="020F0502020204030204" pitchFamily="34" charset="0"/>
                        </a:rPr>
                        <a:t>0.048</a:t>
                      </a:r>
                      <a:endParaRPr lang="en-US" sz="1300" i="0" dirty="0">
                        <a:effectLst/>
                        <a:latin typeface="Calibri" panose="020F0502020204030204" pitchFamily="34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71925517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Batang" panose="02030600000101010101" pitchFamily="18" charset="-127"/>
                          <a:cs typeface="Calibri" panose="020F0502020204030204" pitchFamily="34" charset="0"/>
                        </a:rPr>
                        <a:t>0.049</a:t>
                      </a:r>
                      <a:endParaRPr lang="en-US" sz="1300" i="0" dirty="0">
                        <a:effectLst/>
                        <a:latin typeface="Calibri" panose="020F0502020204030204" pitchFamily="34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4405846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Batang" panose="02030600000101010101" pitchFamily="18" charset="-127"/>
                          <a:cs typeface="Calibri" panose="020F0502020204030204" pitchFamily="34" charset="0"/>
                        </a:rPr>
                        <a:t>0.050</a:t>
                      </a:r>
                      <a:endParaRPr lang="en-US" sz="1300" i="0" dirty="0">
                        <a:effectLst/>
                        <a:latin typeface="Calibri" panose="020F0502020204030204" pitchFamily="34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68038617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Batang" panose="02030600000101010101" pitchFamily="18" charset="-127"/>
                          <a:cs typeface="Calibri" panose="020F0502020204030204" pitchFamily="34" charset="0"/>
                        </a:rPr>
                        <a:t>0.052</a:t>
                      </a:r>
                      <a:endParaRPr lang="en-US" sz="1300" i="0" dirty="0">
                        <a:effectLst/>
                        <a:latin typeface="Calibri" panose="020F0502020204030204" pitchFamily="34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99547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97674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C5D4E6-8CDF-4EC3-A061-4D9637A4EF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sz="2700" dirty="0"/>
              <a:t>2C – Reverse Slot limit with DAILY SAVINGS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67F5B1-8912-4D59-97A6-EF9FDEB748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7124" y="1885074"/>
            <a:ext cx="7989752" cy="2859195"/>
          </a:xfrm>
        </p:spPr>
        <p:txBody>
          <a:bodyPr>
            <a:normAutofit/>
          </a:bodyPr>
          <a:lstStyle/>
          <a:p>
            <a:r>
              <a:rPr lang="en-US" dirty="0"/>
              <a:t>Table 2C.5 a-g</a:t>
            </a:r>
          </a:p>
          <a:p>
            <a:r>
              <a:rPr lang="en-US" dirty="0"/>
              <a:t>Same as reverse slot analysis</a:t>
            </a:r>
          </a:p>
          <a:p>
            <a:r>
              <a:rPr lang="en-US" dirty="0"/>
              <a:t>Removals can be calculated using the standard reverse slot and any combination of day closures, permitting size limits are consistent (Table 7a-g)</a:t>
            </a:r>
          </a:p>
          <a:p>
            <a:r>
              <a:rPr lang="en-US" dirty="0"/>
              <a:t>Lower limits of reverse slot 32 – 50 inches, upper limit of 80 inches</a:t>
            </a:r>
          </a:p>
          <a:p>
            <a:r>
              <a:rPr lang="en-US" dirty="0"/>
              <a:t>Evaluated each day of the week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1B014C-8ED4-4DE6-9A05-8BF9A125E4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15</a:t>
            </a:fld>
            <a:endParaRPr lang="en-US" dirty="0"/>
          </a:p>
        </p:txBody>
      </p:sp>
      <p:pic>
        <p:nvPicPr>
          <p:cNvPr id="8" name="Picture Placeholder 7">
            <a:extLst>
              <a:ext uri="{FF2B5EF4-FFF2-40B4-BE49-F238E27FC236}">
                <a16:creationId xmlns:a16="http://schemas.microsoft.com/office/drawing/2014/main" id="{9288D2D2-033F-40CF-8500-47E713A6A303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/>
          <a:srcRect t="67" b="67"/>
          <a:stretch>
            <a:fillRect/>
          </a:stretch>
        </p:blipFill>
        <p:spPr/>
      </p:pic>
      <p:pic>
        <p:nvPicPr>
          <p:cNvPr id="10" name="Picture Placeholder 9">
            <a:extLst>
              <a:ext uri="{FF2B5EF4-FFF2-40B4-BE49-F238E27FC236}">
                <a16:creationId xmlns:a16="http://schemas.microsoft.com/office/drawing/2014/main" id="{6B66E0B4-F996-4465-9390-A5AE0034F47A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4"/>
          <a:srcRect t="167" b="167"/>
          <a:stretch>
            <a:fillRect/>
          </a:stretch>
        </p:blipFill>
        <p:spPr/>
      </p:pic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189711A5-A102-454B-9D0A-EAF0AD505F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5402297"/>
              </p:ext>
            </p:extLst>
          </p:nvPr>
        </p:nvGraphicFramePr>
        <p:xfrm>
          <a:off x="3466464" y="4772128"/>
          <a:ext cx="2386195" cy="103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86195">
                  <a:extLst>
                    <a:ext uri="{9D8B030D-6E8A-4147-A177-3AD203B41FA5}">
                      <a16:colId xmlns:a16="http://schemas.microsoft.com/office/drawing/2014/main" val="39027588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Options Below 2023 Allocation (0.80 </a:t>
                      </a:r>
                      <a:r>
                        <a:rPr lang="en-US" sz="16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Mlb</a:t>
                      </a:r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)?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01266314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58812683"/>
                  </a:ext>
                </a:extLst>
              </a:tr>
            </a:tbl>
          </a:graphicData>
        </a:graphic>
      </p:graphicFrame>
      <p:pic>
        <p:nvPicPr>
          <p:cNvPr id="5" name="Picture Placeholder 8" descr="A person wearing a mask&#10;&#10;Description automatically generated with low confidence">
            <a:extLst>
              <a:ext uri="{FF2B5EF4-FFF2-40B4-BE49-F238E27FC236}">
                <a16:creationId xmlns:a16="http://schemas.microsoft.com/office/drawing/2014/main" id="{B3001326-A1B3-01F2-07EC-8291E3D641FF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l="18750" r="18750"/>
          <a:stretch>
            <a:fillRect/>
          </a:stretch>
        </p:blipFill>
        <p:spPr>
          <a:xfrm rot="10800000">
            <a:off x="250825" y="5681663"/>
            <a:ext cx="7620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7493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E7A02E-A9EC-4B70-8058-7346FA216A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dirty="0"/>
              <a:t>2C – differential slot limit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49DEF9-5FBD-4D55-BEA2-CAC8D444E9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1851074"/>
            <a:ext cx="7989752" cy="2319988"/>
          </a:xfrm>
        </p:spPr>
        <p:txBody>
          <a:bodyPr>
            <a:normAutofit/>
          </a:bodyPr>
          <a:lstStyle/>
          <a:p>
            <a:r>
              <a:rPr lang="en-US" dirty="0"/>
              <a:t>Tables 2C.6</a:t>
            </a:r>
          </a:p>
          <a:p>
            <a:r>
              <a:rPr lang="en-US" sz="1800" dirty="0"/>
              <a:t>Lower limits of reverse slot 40-45 inches to 35 – </a:t>
            </a:r>
            <a:r>
              <a:rPr lang="en-US" dirty="0"/>
              <a:t>40</a:t>
            </a:r>
            <a:r>
              <a:rPr lang="en-US" sz="1800" dirty="0"/>
              <a:t> inches after July 1, July 15 and August 1</a:t>
            </a:r>
          </a:p>
          <a:p>
            <a:r>
              <a:rPr lang="en-US" dirty="0"/>
              <a:t>Removal estimates range from 0.820 </a:t>
            </a:r>
            <a:r>
              <a:rPr lang="en-US" dirty="0" err="1"/>
              <a:t>Mlb</a:t>
            </a:r>
            <a:r>
              <a:rPr lang="en-US" dirty="0"/>
              <a:t> to 1.043 </a:t>
            </a:r>
            <a:r>
              <a:rPr lang="en-US" dirty="0" err="1"/>
              <a:t>Mlb</a:t>
            </a:r>
            <a:r>
              <a:rPr lang="en-US" dirty="0"/>
              <a:t>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B89A18-031D-4AE7-88C1-1190363276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16</a:t>
            </a:fld>
            <a:endParaRPr lang="en-US" dirty="0"/>
          </a:p>
        </p:txBody>
      </p:sp>
      <p:pic>
        <p:nvPicPr>
          <p:cNvPr id="8" name="Picture Placeholder 7">
            <a:extLst>
              <a:ext uri="{FF2B5EF4-FFF2-40B4-BE49-F238E27FC236}">
                <a16:creationId xmlns:a16="http://schemas.microsoft.com/office/drawing/2014/main" id="{C6F69C8C-45DA-4778-8E48-628EC96095DF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/>
          <a:srcRect t="67" b="67"/>
          <a:stretch>
            <a:fillRect/>
          </a:stretch>
        </p:blipFill>
        <p:spPr/>
      </p:pic>
      <p:pic>
        <p:nvPicPr>
          <p:cNvPr id="10" name="Picture Placeholder 9">
            <a:extLst>
              <a:ext uri="{FF2B5EF4-FFF2-40B4-BE49-F238E27FC236}">
                <a16:creationId xmlns:a16="http://schemas.microsoft.com/office/drawing/2014/main" id="{575C1074-05CB-4BC5-A4FC-20C7792060CF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4"/>
          <a:srcRect t="167" b="167"/>
          <a:stretch>
            <a:fillRect/>
          </a:stretch>
        </p:blipFill>
        <p:spPr/>
      </p:pic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F1B3B9E7-8DC0-4DA6-BD85-37379CC171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4954990"/>
              </p:ext>
            </p:extLst>
          </p:nvPr>
        </p:nvGraphicFramePr>
        <p:xfrm>
          <a:off x="3200771" y="4171226"/>
          <a:ext cx="2386195" cy="103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86195">
                  <a:extLst>
                    <a:ext uri="{9D8B030D-6E8A-4147-A177-3AD203B41FA5}">
                      <a16:colId xmlns:a16="http://schemas.microsoft.com/office/drawing/2014/main" val="39027588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Options Below 2023 Allocation (0.80 </a:t>
                      </a:r>
                      <a:r>
                        <a:rPr lang="en-US" sz="16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Mlb</a:t>
                      </a:r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)?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01266314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58812683"/>
                  </a:ext>
                </a:extLst>
              </a:tr>
            </a:tbl>
          </a:graphicData>
        </a:graphic>
      </p:graphicFrame>
      <p:pic>
        <p:nvPicPr>
          <p:cNvPr id="5" name="Picture Placeholder 8" descr="A person wearing a mask&#10;&#10;Description automatically generated with low confidence">
            <a:extLst>
              <a:ext uri="{FF2B5EF4-FFF2-40B4-BE49-F238E27FC236}">
                <a16:creationId xmlns:a16="http://schemas.microsoft.com/office/drawing/2014/main" id="{266B42E6-84DA-9BF8-78FB-99E4166D3E76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l="18750" r="18750"/>
          <a:stretch>
            <a:fillRect/>
          </a:stretch>
        </p:blipFill>
        <p:spPr>
          <a:xfrm rot="10800000">
            <a:off x="250825" y="5681663"/>
            <a:ext cx="762000" cy="914400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B1BB524-945F-DC82-8B53-1E9882358311}"/>
              </a:ext>
            </a:extLst>
          </p:cNvPr>
          <p:cNvSpPr txBox="1">
            <a:spLocks/>
          </p:cNvSpPr>
          <p:nvPr/>
        </p:nvSpPr>
        <p:spPr>
          <a:xfrm>
            <a:off x="1012825" y="4091289"/>
            <a:ext cx="7989752" cy="23199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80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82CE3B7-2D31-65B7-C365-166C85E05D9B}"/>
              </a:ext>
            </a:extLst>
          </p:cNvPr>
          <p:cNvSpPr txBox="1"/>
          <p:nvPr/>
        </p:nvSpPr>
        <p:spPr>
          <a:xfrm>
            <a:off x="1211283" y="5462649"/>
            <a:ext cx="64126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However – differential slot limit results can be used in combination with the day closure results</a:t>
            </a:r>
          </a:p>
        </p:txBody>
      </p:sp>
    </p:spTree>
    <p:extLst>
      <p:ext uri="{BB962C8B-B14F-4D97-AF65-F5344CB8AC3E}">
        <p14:creationId xmlns:p14="http://schemas.microsoft.com/office/powerpoint/2010/main" val="30115564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A59E0B-5F9F-4F00-8F92-178FE465C7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dirty="0"/>
              <a:t>2C – Summary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D5F021-3E42-40EF-9622-A7C361EE83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17</a:t>
            </a:fld>
            <a:endParaRPr lang="en-US" dirty="0"/>
          </a:p>
        </p:txBody>
      </p:sp>
      <p:pic>
        <p:nvPicPr>
          <p:cNvPr id="14" name="Picture Placeholder 13">
            <a:extLst>
              <a:ext uri="{FF2B5EF4-FFF2-40B4-BE49-F238E27FC236}">
                <a16:creationId xmlns:a16="http://schemas.microsoft.com/office/drawing/2014/main" id="{9B359054-CC7B-4DA7-A970-31421B223A1D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3"/>
          <a:srcRect t="167" b="167"/>
          <a:stretch>
            <a:fillRect/>
          </a:stretch>
        </p:blipFill>
        <p:spPr/>
      </p:pic>
      <p:graphicFrame>
        <p:nvGraphicFramePr>
          <p:cNvPr id="9" name="Content Placeholder 10">
            <a:extLst>
              <a:ext uri="{FF2B5EF4-FFF2-40B4-BE49-F238E27FC236}">
                <a16:creationId xmlns:a16="http://schemas.microsoft.com/office/drawing/2014/main" id="{38CAC494-7AFA-4E6E-846C-841A887B2F4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94643713"/>
              </p:ext>
            </p:extLst>
          </p:nvPr>
        </p:nvGraphicFramePr>
        <p:xfrm>
          <a:off x="494270" y="1925185"/>
          <a:ext cx="8167816" cy="40309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77474">
                  <a:extLst>
                    <a:ext uri="{9D8B030D-6E8A-4147-A177-3AD203B41FA5}">
                      <a16:colId xmlns:a16="http://schemas.microsoft.com/office/drawing/2014/main" val="2677965312"/>
                    </a:ext>
                  </a:extLst>
                </a:gridCol>
                <a:gridCol w="1890342">
                  <a:extLst>
                    <a:ext uri="{9D8B030D-6E8A-4147-A177-3AD203B41FA5}">
                      <a16:colId xmlns:a16="http://schemas.microsoft.com/office/drawing/2014/main" val="340617399"/>
                    </a:ext>
                  </a:extLst>
                </a:gridCol>
              </a:tblGrid>
              <a:tr h="575850">
                <a:tc>
                  <a:txBody>
                    <a:bodyPr/>
                    <a:lstStyle/>
                    <a:p>
                      <a:r>
                        <a:rPr lang="en-US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Management Measures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Options Below 2023 Allocation (0.80 </a:t>
                      </a:r>
                      <a:r>
                        <a:rPr lang="en-US" sz="1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Mlb</a:t>
                      </a:r>
                      <a:r>
                        <a:rPr lang="en-US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)?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2016216"/>
                  </a:ext>
                </a:extLst>
              </a:tr>
              <a:tr h="531554"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Status Quo (reverse slot with lower limit of 40 inches and upper limit of 80 inches)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3633817"/>
                  </a:ext>
                </a:extLst>
              </a:tr>
              <a:tr h="531554">
                <a:tc>
                  <a:txBody>
                    <a:bodyPr/>
                    <a:lstStyle/>
                    <a:p>
                      <a:pPr fontAlgn="ctr">
                        <a:spcBef>
                          <a:spcPts val="0"/>
                        </a:spcBef>
                      </a:pPr>
                      <a:r>
                        <a:rPr lang="en-US" sz="1400" b="1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Reverse slot limit with U32-U50 on the low end and O50-O80 on the high end.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Yes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75872320"/>
                  </a:ext>
                </a:extLst>
              </a:tr>
              <a:tr h="1195996">
                <a:tc>
                  <a:txBody>
                    <a:bodyPr/>
                    <a:lstStyle/>
                    <a:p>
                      <a:pPr fontAlgn="ctr">
                        <a:spcBef>
                          <a:spcPts val="0"/>
                        </a:spcBef>
                      </a:pPr>
                      <a:r>
                        <a:rPr lang="en-US" sz="1400" b="1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Reverse slot limit with U32-U50 on the low end and O80 on the high end, analyzed with a day of the week closures presented in savings per day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Yes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80559632"/>
                  </a:ext>
                </a:extLst>
              </a:tr>
              <a:tr h="1195996">
                <a:tc>
                  <a:txBody>
                    <a:bodyPr/>
                    <a:lstStyle/>
                    <a:p>
                      <a:pPr fontAlgn="ctr">
                        <a:spcBef>
                          <a:spcPts val="0"/>
                        </a:spcBef>
                      </a:pPr>
                      <a:r>
                        <a:rPr lang="en-US" sz="1400" b="1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Reverse slot limit with U40-U45 change to U35-U40 after July 1, July 15, or August 1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4662394"/>
                  </a:ext>
                </a:extLst>
              </a:tr>
            </a:tbl>
          </a:graphicData>
        </a:graphic>
      </p:graphicFrame>
      <p:pic>
        <p:nvPicPr>
          <p:cNvPr id="7" name="Picture Placeholder 6" descr="A person wearing a mask&#10;&#10;Description automatically generated with low confidence">
            <a:extLst>
              <a:ext uri="{FF2B5EF4-FFF2-40B4-BE49-F238E27FC236}">
                <a16:creationId xmlns:a16="http://schemas.microsoft.com/office/drawing/2014/main" id="{94623C22-F9F3-2832-AAEF-1DC14F064129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4"/>
          <a:srcRect l="18750" r="18750"/>
          <a:stretch>
            <a:fillRect/>
          </a:stretch>
        </p:blipFill>
        <p:spPr>
          <a:xfrm rot="10800000">
            <a:off x="250825" y="5681663"/>
            <a:ext cx="762000" cy="914400"/>
          </a:xfrm>
        </p:spPr>
      </p:pic>
    </p:spTree>
    <p:extLst>
      <p:ext uri="{BB962C8B-B14F-4D97-AF65-F5344CB8AC3E}">
        <p14:creationId xmlns:p14="http://schemas.microsoft.com/office/powerpoint/2010/main" val="41991918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F9BF20-29A5-43C6-8520-9C6C9DE218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dirty="0"/>
              <a:t>2C – Implementation Considerations and 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1D120D-C3AB-4408-AF6B-6735422BBA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228003"/>
            <a:ext cx="7989752" cy="3453660"/>
          </a:xfrm>
        </p:spPr>
        <p:txBody>
          <a:bodyPr>
            <a:normAutofit/>
          </a:bodyPr>
          <a:lstStyle/>
          <a:p>
            <a:r>
              <a:rPr lang="en-US" dirty="0"/>
              <a:t>At this stage, it appears that 2C will likely need to adopt more restrictive management measures to remain within allocation (if the allocation ends up being similar to last year)</a:t>
            </a:r>
          </a:p>
          <a:p>
            <a:r>
              <a:rPr lang="en-US" dirty="0"/>
              <a:t>There are options within likely range of allocations for 2024</a:t>
            </a:r>
          </a:p>
          <a:p>
            <a:r>
              <a:rPr lang="en-US" dirty="0"/>
              <a:t>Day of the week closures</a:t>
            </a:r>
          </a:p>
          <a:p>
            <a:r>
              <a:rPr lang="en-US" dirty="0"/>
              <a:t>Reverse slot limit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D15EF3-4643-4BC6-815F-4801548F1A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18</a:t>
            </a:fld>
            <a:endParaRPr lang="en-US" dirty="0"/>
          </a:p>
        </p:txBody>
      </p:sp>
      <p:pic>
        <p:nvPicPr>
          <p:cNvPr id="10" name="Picture Placeholder 9">
            <a:extLst>
              <a:ext uri="{FF2B5EF4-FFF2-40B4-BE49-F238E27FC236}">
                <a16:creationId xmlns:a16="http://schemas.microsoft.com/office/drawing/2014/main" id="{9C965D24-58E3-41BA-8C89-C36071F559A8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3"/>
          <a:srcRect t="167" b="167"/>
          <a:stretch>
            <a:fillRect/>
          </a:stretch>
        </p:blipFill>
        <p:spPr/>
      </p:pic>
      <p:pic>
        <p:nvPicPr>
          <p:cNvPr id="9" name="Picture Placeholder 8" descr="A person wearing a mask&#10;&#10;Description automatically generated with low confidence">
            <a:extLst>
              <a:ext uri="{FF2B5EF4-FFF2-40B4-BE49-F238E27FC236}">
                <a16:creationId xmlns:a16="http://schemas.microsoft.com/office/drawing/2014/main" id="{092176DA-AE93-0224-0C52-1686071508DF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4"/>
          <a:srcRect l="18750" r="18750"/>
          <a:stretch>
            <a:fillRect/>
          </a:stretch>
        </p:blipFill>
        <p:spPr>
          <a:xfrm rot="10800000">
            <a:off x="250825" y="5681663"/>
            <a:ext cx="762000" cy="914400"/>
          </a:xfrm>
        </p:spPr>
      </p:pic>
    </p:spTree>
    <p:extLst>
      <p:ext uri="{BB962C8B-B14F-4D97-AF65-F5344CB8AC3E}">
        <p14:creationId xmlns:p14="http://schemas.microsoft.com/office/powerpoint/2010/main" val="294074584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96ED5F4D-7030-444E-AB0C-E02E05E95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3200" dirty="0">
                <a:solidFill>
                  <a:prstClr val="white"/>
                </a:solidFill>
              </a:rPr>
              <a:t>3A – Status Quo Forecast</a:t>
            </a:r>
            <a:endParaRPr lang="en-US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5A2D27DA-43AF-40AD-AB9D-B85EE9A966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7123" y="1910835"/>
            <a:ext cx="3884969" cy="3630795"/>
          </a:xfrm>
        </p:spPr>
        <p:txBody>
          <a:bodyPr>
            <a:normAutofit/>
          </a:bodyPr>
          <a:lstStyle/>
          <a:p>
            <a:r>
              <a:rPr lang="en-US" dirty="0"/>
              <a:t>158,160 halibut </a:t>
            </a:r>
          </a:p>
          <a:p>
            <a:pPr lvl="1"/>
            <a:r>
              <a:rPr lang="en-US" dirty="0"/>
              <a:t>95% confidence interval 153,378 – 162,942 halibut</a:t>
            </a:r>
          </a:p>
          <a:p>
            <a:pPr lvl="1"/>
            <a:r>
              <a:rPr lang="en-US" dirty="0"/>
              <a:t>2023 effort was used as forecast</a:t>
            </a:r>
          </a:p>
          <a:p>
            <a:pPr lvl="1"/>
            <a:r>
              <a:rPr lang="en-US" dirty="0"/>
              <a:t>HPUE forecast used data through 2019 and 2022-2023</a:t>
            </a:r>
          </a:p>
          <a:p>
            <a:pPr lvl="1"/>
            <a:r>
              <a:rPr lang="en-US" dirty="0"/>
              <a:t>Figure 3 in the analysis document for Effort and HPUE</a:t>
            </a:r>
          </a:p>
          <a:p>
            <a:pPr lvl="1"/>
            <a:r>
              <a:rPr lang="en-US" dirty="0"/>
              <a:t>Figure 4 is proportion of second fish in the harvest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74B468-0B69-429F-A851-81E65B8272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19</a:t>
            </a:fld>
            <a:endParaRPr lang="en-US" dirty="0"/>
          </a:p>
        </p:txBody>
      </p:sp>
      <p:pic>
        <p:nvPicPr>
          <p:cNvPr id="15" name="Picture Placeholder 14">
            <a:extLst>
              <a:ext uri="{FF2B5EF4-FFF2-40B4-BE49-F238E27FC236}">
                <a16:creationId xmlns:a16="http://schemas.microsoft.com/office/drawing/2014/main" id="{8C3F3250-1167-4D08-BDB3-1AB61CE43D4C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3"/>
          <a:srcRect t="167" b="167"/>
          <a:stretch>
            <a:fillRect/>
          </a:stretch>
        </p:blipFill>
        <p:spPr/>
      </p:pic>
      <p:pic>
        <p:nvPicPr>
          <p:cNvPr id="6" name="Picture Placeholder 5" descr="A person wearing a mask&#10;&#10;Description automatically generated with low confidence">
            <a:extLst>
              <a:ext uri="{FF2B5EF4-FFF2-40B4-BE49-F238E27FC236}">
                <a16:creationId xmlns:a16="http://schemas.microsoft.com/office/drawing/2014/main" id="{A1E468BD-5AC1-C37C-3F05-920F36D7B742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4"/>
          <a:srcRect l="18750" r="18750"/>
          <a:stretch>
            <a:fillRect/>
          </a:stretch>
        </p:blipFill>
        <p:spPr>
          <a:xfrm rot="10800000">
            <a:off x="250825" y="5681663"/>
            <a:ext cx="762000" cy="914400"/>
          </a:xfrm>
        </p:spPr>
      </p:pic>
      <p:pic>
        <p:nvPicPr>
          <p:cNvPr id="3" name="Picture 2" descr="The SGPanel Procedure">
            <a:extLst>
              <a:ext uri="{FF2B5EF4-FFF2-40B4-BE49-F238E27FC236}">
                <a16:creationId xmlns:a16="http://schemas.microsoft.com/office/drawing/2014/main" id="{D226BB9C-57E3-06A3-837B-4738EB2A26C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1910" y="2418081"/>
            <a:ext cx="4336166" cy="28907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969681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6C9871D1-87D3-4D4D-8CC6-D6C794533D4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956469" y="2247900"/>
            <a:ext cx="7239000" cy="3590925"/>
          </a:xfr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A39268-B070-4C64-ACAF-D66DBDF3AE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DE8E4D7-796D-4FDA-9613-04C5B5B241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025" y="687388"/>
            <a:ext cx="7989888" cy="1082675"/>
          </a:xfrm>
        </p:spPr>
        <p:txBody>
          <a:bodyPr anchor="ctr">
            <a:normAutofit/>
          </a:bodyPr>
          <a:lstStyle/>
          <a:p>
            <a:pPr algn="ctr"/>
            <a:r>
              <a:rPr lang="en-US" sz="3600" dirty="0"/>
              <a:t>Fishery Review Through 2023</a:t>
            </a:r>
          </a:p>
        </p:txBody>
      </p:sp>
      <p:pic>
        <p:nvPicPr>
          <p:cNvPr id="11" name="Picture Placeholder 8" descr="ADF&amp;G color transparent.tif">
            <a:extLst>
              <a:ext uri="{FF2B5EF4-FFF2-40B4-BE49-F238E27FC236}">
                <a16:creationId xmlns:a16="http://schemas.microsoft.com/office/drawing/2014/main" id="{A88F6D4E-4DCE-4474-A837-CA3B68870FE2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4" cstate="print"/>
          <a:srcRect l="3416" r="3416"/>
          <a:stretch>
            <a:fillRect/>
          </a:stretch>
        </p:blipFill>
        <p:spPr>
          <a:xfrm>
            <a:off x="7800975" y="5900738"/>
            <a:ext cx="476250" cy="511175"/>
          </a:xfrm>
          <a:prstGeom prst="rect">
            <a:avLst/>
          </a:prstGeom>
        </p:spPr>
      </p:pic>
      <p:pic>
        <p:nvPicPr>
          <p:cNvPr id="5" name="Picture Placeholder 4" descr="A person wearing a mask&#10;&#10;Description automatically generated with low confidence">
            <a:extLst>
              <a:ext uri="{FF2B5EF4-FFF2-40B4-BE49-F238E27FC236}">
                <a16:creationId xmlns:a16="http://schemas.microsoft.com/office/drawing/2014/main" id="{3C2F33AA-0B6B-01A8-9D53-5559BDF38A55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5"/>
          <a:srcRect l="18750" r="18750"/>
          <a:stretch>
            <a:fillRect/>
          </a:stretch>
        </p:blipFill>
        <p:spPr>
          <a:xfrm rot="10800000">
            <a:off x="250825" y="5681663"/>
            <a:ext cx="762000" cy="914400"/>
          </a:xfrm>
        </p:spPr>
      </p:pic>
    </p:spTree>
    <p:extLst>
      <p:ext uri="{BB962C8B-B14F-4D97-AF65-F5344CB8AC3E}">
        <p14:creationId xmlns:p14="http://schemas.microsoft.com/office/powerpoint/2010/main" val="345831601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D67767-C131-4A43-8CBD-0EA84AD83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sz="3200" dirty="0"/>
              <a:t>3A – Status Quo Forecast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409A28-505D-4036-97FC-2CDE5AC6ED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32339" y="2046946"/>
            <a:ext cx="3899527" cy="363304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Status Quo Regulations:</a:t>
            </a:r>
          </a:p>
          <a:p>
            <a:r>
              <a:rPr lang="en-US" dirty="0"/>
              <a:t>Two fish bag limit: one any size, one less than or equal to 28 inches</a:t>
            </a:r>
          </a:p>
          <a:p>
            <a:r>
              <a:rPr lang="en-US" dirty="0"/>
              <a:t>One trip per vessel per day and per charter halibut permit per day</a:t>
            </a:r>
          </a:p>
          <a:p>
            <a:r>
              <a:rPr lang="en-US" dirty="0"/>
              <a:t>Wednesdays closed to retention of halibut</a:t>
            </a:r>
          </a:p>
          <a:p>
            <a:r>
              <a:rPr lang="en-US" dirty="0"/>
              <a:t>Nine Tuesdays closed to retention of halibut</a:t>
            </a:r>
          </a:p>
        </p:txBody>
      </p:sp>
      <p:pic>
        <p:nvPicPr>
          <p:cNvPr id="11" name="Picture Placeholder 10">
            <a:extLst>
              <a:ext uri="{FF2B5EF4-FFF2-40B4-BE49-F238E27FC236}">
                <a16:creationId xmlns:a16="http://schemas.microsoft.com/office/drawing/2014/main" id="{A2B45009-2899-44AF-BA36-63E576F56196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3"/>
          <a:srcRect t="167" b="167"/>
          <a:stretch>
            <a:fillRect/>
          </a:stretch>
        </p:blipFill>
        <p:spPr/>
      </p:pic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D7CDE5-3541-4F2A-A7B0-D453FF61D3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20</a:t>
            </a:fld>
            <a:endParaRPr lang="en-US" dirty="0"/>
          </a:p>
        </p:txBody>
      </p:sp>
      <p:graphicFrame>
        <p:nvGraphicFramePr>
          <p:cNvPr id="17" name="Content Placeholder 16">
            <a:extLst>
              <a:ext uri="{FF2B5EF4-FFF2-40B4-BE49-F238E27FC236}">
                <a16:creationId xmlns:a16="http://schemas.microsoft.com/office/drawing/2014/main" id="{4C44D24B-92FA-4D39-947F-6AFD67FDC7BD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507426610"/>
              </p:ext>
            </p:extLst>
          </p:nvPr>
        </p:nvGraphicFramePr>
        <p:xfrm>
          <a:off x="4572000" y="3406269"/>
          <a:ext cx="3906838" cy="118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53419">
                  <a:extLst>
                    <a:ext uri="{9D8B030D-6E8A-4147-A177-3AD203B41FA5}">
                      <a16:colId xmlns:a16="http://schemas.microsoft.com/office/drawing/2014/main" val="546145745"/>
                    </a:ext>
                  </a:extLst>
                </a:gridCol>
                <a:gridCol w="1953419">
                  <a:extLst>
                    <a:ext uri="{9D8B030D-6E8A-4147-A177-3AD203B41FA5}">
                      <a16:colId xmlns:a16="http://schemas.microsoft.com/office/drawing/2014/main" val="12858624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Status Quo</a:t>
                      </a:r>
                    </a:p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Regulations Removals Projection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1.695 </a:t>
                      </a:r>
                      <a:r>
                        <a:rPr lang="en-US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Mlb</a:t>
                      </a:r>
                      <a:endParaRPr lang="en-US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54099240"/>
                  </a:ext>
                </a:extLst>
              </a:tr>
            </a:tbl>
          </a:graphicData>
        </a:graphic>
      </p:graphicFrame>
      <p:pic>
        <p:nvPicPr>
          <p:cNvPr id="8" name="Picture Placeholder 7" descr="A person wearing a mask&#10;&#10;Description automatically generated with low confidence">
            <a:extLst>
              <a:ext uri="{FF2B5EF4-FFF2-40B4-BE49-F238E27FC236}">
                <a16:creationId xmlns:a16="http://schemas.microsoft.com/office/drawing/2014/main" id="{94C5F23D-A1D6-99B2-2456-E3DA47B3831E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4"/>
          <a:srcRect l="18750" r="18750"/>
          <a:stretch>
            <a:fillRect/>
          </a:stretch>
        </p:blipFill>
        <p:spPr>
          <a:xfrm rot="10800000">
            <a:off x="250825" y="5681663"/>
            <a:ext cx="762000" cy="914400"/>
          </a:xfrm>
        </p:spPr>
      </p:pic>
    </p:spTree>
    <p:extLst>
      <p:ext uri="{BB962C8B-B14F-4D97-AF65-F5344CB8AC3E}">
        <p14:creationId xmlns:p14="http://schemas.microsoft.com/office/powerpoint/2010/main" val="345511605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944F4A-8970-469E-BA96-10D9B51DC1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sz="3000" dirty="0"/>
              <a:t>3A – management measures for 2024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557986-D83E-4A3D-AEFD-0F0AB780F2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1754176"/>
            <a:ext cx="7989752" cy="4567085"/>
          </a:xfrm>
        </p:spPr>
        <p:txBody>
          <a:bodyPr>
            <a:normAutofit/>
          </a:bodyPr>
          <a:lstStyle/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400" dirty="0"/>
              <a:t>Day of the week closures on Tuesdays from June 1 – August 31 or for the entire season</a:t>
            </a:r>
          </a:p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400" dirty="0"/>
              <a:t>Maximum size limits of 26 – 32 inches on one fish</a:t>
            </a:r>
          </a:p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400" dirty="0"/>
              <a:t>Annual limits of 2 – 4 fish</a:t>
            </a:r>
          </a:p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400" dirty="0"/>
              <a:t>Any combination of the above management measures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73722C-BD2A-4303-B858-1310C40DDA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21</a:t>
            </a:fld>
            <a:endParaRPr lang="en-US" dirty="0"/>
          </a:p>
        </p:txBody>
      </p:sp>
      <p:pic>
        <p:nvPicPr>
          <p:cNvPr id="10" name="Picture Placeholder 9">
            <a:extLst>
              <a:ext uri="{FF2B5EF4-FFF2-40B4-BE49-F238E27FC236}">
                <a16:creationId xmlns:a16="http://schemas.microsoft.com/office/drawing/2014/main" id="{A91A333B-6BC3-449E-B854-8F130444E31E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3"/>
          <a:srcRect t="167" b="167"/>
          <a:stretch>
            <a:fillRect/>
          </a:stretch>
        </p:blipFill>
        <p:spPr/>
      </p:pic>
      <p:pic>
        <p:nvPicPr>
          <p:cNvPr id="9" name="Picture Placeholder 8" descr="A person wearing a mask&#10;&#10;Description automatically generated with low confidence">
            <a:extLst>
              <a:ext uri="{FF2B5EF4-FFF2-40B4-BE49-F238E27FC236}">
                <a16:creationId xmlns:a16="http://schemas.microsoft.com/office/drawing/2014/main" id="{35EF34AF-F530-B824-949D-2B4685FA675D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4"/>
          <a:srcRect l="18750" r="18750"/>
          <a:stretch>
            <a:fillRect/>
          </a:stretch>
        </p:blipFill>
        <p:spPr>
          <a:xfrm rot="10800000">
            <a:off x="192056" y="5713326"/>
            <a:ext cx="762000" cy="914400"/>
          </a:xfrm>
        </p:spPr>
      </p:pic>
    </p:spTree>
    <p:extLst>
      <p:ext uri="{BB962C8B-B14F-4D97-AF65-F5344CB8AC3E}">
        <p14:creationId xmlns:p14="http://schemas.microsoft.com/office/powerpoint/2010/main" val="86151025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D32BA9-1F57-47E7-8A23-2A304FF671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dirty="0"/>
              <a:t>3A – Changes to Maximum Size Limit combine with Tuesday Closures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B58B45-5D51-4AF4-AFA2-6A82B89130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7124" y="2022628"/>
            <a:ext cx="7989752" cy="3132699"/>
          </a:xfrm>
        </p:spPr>
        <p:txBody>
          <a:bodyPr>
            <a:normAutofit lnSpcReduction="10000"/>
          </a:bodyPr>
          <a:lstStyle/>
          <a:p>
            <a:r>
              <a:rPr lang="en-US" dirty="0"/>
              <a:t>Table 3A.11</a:t>
            </a:r>
          </a:p>
          <a:p>
            <a:r>
              <a:rPr lang="en-US" dirty="0"/>
              <a:t>Assumes all other status quo management measure (including closed Wednesdays)</a:t>
            </a:r>
          </a:p>
          <a:p>
            <a:r>
              <a:rPr lang="en-US" dirty="0"/>
              <a:t>Projected for 26-to-32-inch size limits on one fish</a:t>
            </a:r>
          </a:p>
          <a:p>
            <a:r>
              <a:rPr lang="en-US" dirty="0"/>
              <a:t>Projected under various numbers of closed Tuesdays throughout year </a:t>
            </a:r>
          </a:p>
          <a:p>
            <a:pPr lvl="1"/>
            <a:r>
              <a:rPr lang="en-US" dirty="0"/>
              <a:t>Specific dates in Table 3A.10</a:t>
            </a:r>
          </a:p>
          <a:p>
            <a:r>
              <a:rPr lang="en-US" dirty="0"/>
              <a:t>Projected removals assume closing days will have maximum effect, no shifting of effort to other days</a:t>
            </a:r>
          </a:p>
          <a:p>
            <a:r>
              <a:rPr lang="en-US" dirty="0"/>
              <a:t>Removal estimates range from 1.513 </a:t>
            </a:r>
            <a:r>
              <a:rPr lang="en-US" dirty="0" err="1"/>
              <a:t>Mlb</a:t>
            </a:r>
            <a:r>
              <a:rPr lang="en-US" dirty="0"/>
              <a:t> to 2.045 </a:t>
            </a:r>
            <a:r>
              <a:rPr lang="en-US" dirty="0" err="1"/>
              <a:t>Mlb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F314D2-C8A7-4CD6-B316-FE839B82F3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22</a:t>
            </a:fld>
            <a:endParaRPr lang="en-US" dirty="0"/>
          </a:p>
        </p:txBody>
      </p:sp>
      <p:pic>
        <p:nvPicPr>
          <p:cNvPr id="10" name="Picture Placeholder 9">
            <a:extLst>
              <a:ext uri="{FF2B5EF4-FFF2-40B4-BE49-F238E27FC236}">
                <a16:creationId xmlns:a16="http://schemas.microsoft.com/office/drawing/2014/main" id="{AE1D405A-A1D5-4CEB-BE1C-9FCAAABB2E10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3"/>
          <a:srcRect t="167" b="167"/>
          <a:stretch>
            <a:fillRect/>
          </a:stretch>
        </p:blipFill>
        <p:spPr/>
      </p:pic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F65556C9-80C6-4B95-90CD-DCA7A695BE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5111760"/>
              </p:ext>
            </p:extLst>
          </p:nvPr>
        </p:nvGraphicFramePr>
        <p:xfrm>
          <a:off x="3213553" y="5284941"/>
          <a:ext cx="2386195" cy="103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86195">
                  <a:extLst>
                    <a:ext uri="{9D8B030D-6E8A-4147-A177-3AD203B41FA5}">
                      <a16:colId xmlns:a16="http://schemas.microsoft.com/office/drawing/2014/main" val="39027588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Options Below 2023 Allocation (1.89 </a:t>
                      </a:r>
                      <a:r>
                        <a:rPr lang="en-US" sz="16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Mlb</a:t>
                      </a:r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)?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01266314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58812683"/>
                  </a:ext>
                </a:extLst>
              </a:tr>
            </a:tbl>
          </a:graphicData>
        </a:graphic>
      </p:graphicFrame>
      <p:pic>
        <p:nvPicPr>
          <p:cNvPr id="11" name="Picture Placeholder 8" descr="A person wearing a mask&#10;&#10;Description automatically generated with low confidence">
            <a:extLst>
              <a:ext uri="{FF2B5EF4-FFF2-40B4-BE49-F238E27FC236}">
                <a16:creationId xmlns:a16="http://schemas.microsoft.com/office/drawing/2014/main" id="{99362587-DEA1-C189-A5FD-24D7E990328E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4"/>
          <a:srcRect l="18750" r="18750"/>
          <a:stretch>
            <a:fillRect/>
          </a:stretch>
        </p:blipFill>
        <p:spPr>
          <a:xfrm rot="10800000">
            <a:off x="250825" y="5681663"/>
            <a:ext cx="762000" cy="914400"/>
          </a:xfrm>
        </p:spPr>
      </p:pic>
    </p:spTree>
    <p:extLst>
      <p:ext uri="{BB962C8B-B14F-4D97-AF65-F5344CB8AC3E}">
        <p14:creationId xmlns:p14="http://schemas.microsoft.com/office/powerpoint/2010/main" val="160000505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30E56F-EA5B-4A7E-A051-71D4FBA41A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dirty="0"/>
              <a:t>3A – Maximum Size Limits Combined with Annual Limits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89370B84-CF59-46CF-B595-11159EA6C4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140545"/>
            <a:ext cx="7989752" cy="2946653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Table 3A.13</a:t>
            </a:r>
          </a:p>
          <a:p>
            <a:r>
              <a:rPr lang="en-US" dirty="0"/>
              <a:t>Assume all other status quo management measures </a:t>
            </a:r>
          </a:p>
          <a:p>
            <a:r>
              <a:rPr lang="en-US" dirty="0"/>
              <a:t>Projected for 26-to-32-inch size limits on one fish</a:t>
            </a:r>
          </a:p>
          <a:p>
            <a:r>
              <a:rPr lang="en-US" dirty="0"/>
              <a:t>Projected for annual limits of two to four fish</a:t>
            </a:r>
          </a:p>
          <a:p>
            <a:r>
              <a:rPr lang="en-US" dirty="0"/>
              <a:t>Annual limits of two to four fish could reduce harvest projections by 14.9% to 3.3%, respectively (Table 3A.12)</a:t>
            </a:r>
          </a:p>
          <a:p>
            <a:r>
              <a:rPr lang="en-US" dirty="0"/>
              <a:t>Removal estimates range from 1.366 </a:t>
            </a:r>
            <a:r>
              <a:rPr lang="en-US" dirty="0" err="1"/>
              <a:t>Mlb</a:t>
            </a:r>
            <a:r>
              <a:rPr lang="en-US" dirty="0"/>
              <a:t> to 1.780 </a:t>
            </a:r>
            <a:r>
              <a:rPr lang="en-US" dirty="0" err="1"/>
              <a:t>Mlb</a:t>
            </a:r>
            <a:endParaRPr lang="en-US" dirty="0"/>
          </a:p>
          <a:p>
            <a:r>
              <a:rPr lang="en-US" dirty="0"/>
              <a:t>Would require a recording requirement</a:t>
            </a:r>
          </a:p>
          <a:p>
            <a:r>
              <a:rPr lang="en-US" dirty="0"/>
              <a:t>Past violations of annual limits have included 0.2 – 1.0% of anglers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4F4D0F2-E954-41DC-85BB-8B9FB9AF39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23</a:t>
            </a:fld>
            <a:endParaRPr lang="en-US" dirty="0"/>
          </a:p>
        </p:txBody>
      </p:sp>
      <p:pic>
        <p:nvPicPr>
          <p:cNvPr id="9" name="Picture Placeholder 8">
            <a:extLst>
              <a:ext uri="{FF2B5EF4-FFF2-40B4-BE49-F238E27FC236}">
                <a16:creationId xmlns:a16="http://schemas.microsoft.com/office/drawing/2014/main" id="{A4E2F7B9-222E-4B9B-A479-B48166677FBC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/>
          <a:srcRect t="67" b="67"/>
          <a:stretch>
            <a:fillRect/>
          </a:stretch>
        </p:blipFill>
        <p:spPr/>
      </p:pic>
      <p:pic>
        <p:nvPicPr>
          <p:cNvPr id="11" name="Picture Placeholder 10">
            <a:extLst>
              <a:ext uri="{FF2B5EF4-FFF2-40B4-BE49-F238E27FC236}">
                <a16:creationId xmlns:a16="http://schemas.microsoft.com/office/drawing/2014/main" id="{447191BC-F44E-4DDE-8F31-D2B4DF605533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4"/>
          <a:srcRect t="167" b="167"/>
          <a:stretch>
            <a:fillRect/>
          </a:stretch>
        </p:blipFill>
        <p:spPr/>
      </p:pic>
      <p:pic>
        <p:nvPicPr>
          <p:cNvPr id="3" name="Picture Placeholder 8" descr="A person wearing a mask&#10;&#10;Description automatically generated with low confidence">
            <a:extLst>
              <a:ext uri="{FF2B5EF4-FFF2-40B4-BE49-F238E27FC236}">
                <a16:creationId xmlns:a16="http://schemas.microsoft.com/office/drawing/2014/main" id="{BB16C0EA-364C-DB03-919C-575DFE391FC6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l="18750" r="18750"/>
          <a:stretch>
            <a:fillRect/>
          </a:stretch>
        </p:blipFill>
        <p:spPr>
          <a:xfrm rot="10800000">
            <a:off x="192056" y="5713326"/>
            <a:ext cx="762000" cy="914400"/>
          </a:xfrm>
          <a:prstGeom prst="rect">
            <a:avLst/>
          </a:prstGeom>
        </p:spPr>
      </p:pic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32BE6A6-A736-BC07-797D-7E9542BE09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4750982"/>
              </p:ext>
            </p:extLst>
          </p:nvPr>
        </p:nvGraphicFramePr>
        <p:xfrm>
          <a:off x="3499122" y="5284941"/>
          <a:ext cx="2386195" cy="103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86195">
                  <a:extLst>
                    <a:ext uri="{9D8B030D-6E8A-4147-A177-3AD203B41FA5}">
                      <a16:colId xmlns:a16="http://schemas.microsoft.com/office/drawing/2014/main" val="39027588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Options Below 2023 Allocation (1.89 </a:t>
                      </a:r>
                      <a:r>
                        <a:rPr lang="en-US" sz="16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Mlb</a:t>
                      </a:r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)?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01266314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588126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013844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30E56F-EA5B-4A7E-A051-71D4FBA41A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dirty="0"/>
              <a:t>3A – Maximum Size Limits Combined with Annual Limits and Tuesday Closures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89370B84-CF59-46CF-B595-11159EA6C4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123322"/>
            <a:ext cx="7989752" cy="2963876"/>
          </a:xfrm>
        </p:spPr>
        <p:txBody>
          <a:bodyPr>
            <a:normAutofit/>
          </a:bodyPr>
          <a:lstStyle/>
          <a:p>
            <a:r>
              <a:rPr lang="en-US" dirty="0"/>
              <a:t>Table 3A.14</a:t>
            </a:r>
          </a:p>
          <a:p>
            <a:r>
              <a:rPr lang="en-US" dirty="0"/>
              <a:t>Assume other status quo management measures</a:t>
            </a:r>
          </a:p>
          <a:p>
            <a:r>
              <a:rPr lang="en-US" dirty="0"/>
              <a:t>Projected for 26-to-32-inch size limits on one fish</a:t>
            </a:r>
          </a:p>
          <a:p>
            <a:r>
              <a:rPr lang="en-US" dirty="0"/>
              <a:t>Projected for annual limits of two to four fish</a:t>
            </a:r>
          </a:p>
          <a:p>
            <a:r>
              <a:rPr lang="en-US" dirty="0"/>
              <a:t>Projected under various numbers of closed Tuesdays throughout year </a:t>
            </a:r>
          </a:p>
          <a:p>
            <a:r>
              <a:rPr lang="en-US" dirty="0"/>
              <a:t>Projected removals assume opening days will have maximum effect</a:t>
            </a:r>
          </a:p>
          <a:p>
            <a:r>
              <a:rPr lang="en-US" dirty="0"/>
              <a:t>Removal estimates range from 1.281 Mlb to 1.975 </a:t>
            </a:r>
            <a:r>
              <a:rPr lang="en-US" dirty="0" err="1"/>
              <a:t>Mlb</a:t>
            </a:r>
            <a:r>
              <a:rPr lang="en-US" dirty="0"/>
              <a:t>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4F4D0F2-E954-41DC-85BB-8B9FB9AF39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24</a:t>
            </a:fld>
            <a:endParaRPr lang="en-US" dirty="0"/>
          </a:p>
        </p:txBody>
      </p:sp>
      <p:pic>
        <p:nvPicPr>
          <p:cNvPr id="11" name="Picture Placeholder 10">
            <a:extLst>
              <a:ext uri="{FF2B5EF4-FFF2-40B4-BE49-F238E27FC236}">
                <a16:creationId xmlns:a16="http://schemas.microsoft.com/office/drawing/2014/main" id="{447191BC-F44E-4DDE-8F31-D2B4DF605533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3"/>
          <a:srcRect t="167" b="167"/>
          <a:stretch>
            <a:fillRect/>
          </a:stretch>
        </p:blipFill>
        <p:spPr/>
      </p:pic>
      <p:pic>
        <p:nvPicPr>
          <p:cNvPr id="8" name="Picture Placeholder 8" descr="A person wearing a mask&#10;&#10;Description automatically generated with low confidence">
            <a:extLst>
              <a:ext uri="{FF2B5EF4-FFF2-40B4-BE49-F238E27FC236}">
                <a16:creationId xmlns:a16="http://schemas.microsoft.com/office/drawing/2014/main" id="{01EC2211-C9C3-FB1F-3918-5B93ACB8BD3F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4"/>
          <a:srcRect l="18750" r="18750"/>
          <a:stretch>
            <a:fillRect/>
          </a:stretch>
        </p:blipFill>
        <p:spPr>
          <a:xfrm rot="10800000">
            <a:off x="250825" y="5681663"/>
            <a:ext cx="762000" cy="914400"/>
          </a:xfrm>
        </p:spPr>
      </p:pic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2336086A-EE9F-6311-B890-E711F60894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2653218"/>
              </p:ext>
            </p:extLst>
          </p:nvPr>
        </p:nvGraphicFramePr>
        <p:xfrm>
          <a:off x="3499122" y="5284941"/>
          <a:ext cx="2386195" cy="103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86195">
                  <a:extLst>
                    <a:ext uri="{9D8B030D-6E8A-4147-A177-3AD203B41FA5}">
                      <a16:colId xmlns:a16="http://schemas.microsoft.com/office/drawing/2014/main" val="39027588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Options Below 2023 Allocation (1.89 </a:t>
                      </a:r>
                      <a:r>
                        <a:rPr lang="en-US" sz="16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Mlb</a:t>
                      </a:r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)?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01266314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588126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589316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Placeholder 6" descr="A person wearing a mask&#10;&#10;Description automatically generated with low confidence">
            <a:extLst>
              <a:ext uri="{FF2B5EF4-FFF2-40B4-BE49-F238E27FC236}">
                <a16:creationId xmlns:a16="http://schemas.microsoft.com/office/drawing/2014/main" id="{3F369C31-D9AD-83E0-DDA4-FA37E00D1F00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/>
          <a:srcRect l="18750" r="18750"/>
          <a:stretch>
            <a:fillRect/>
          </a:stretch>
        </p:blipFill>
        <p:spPr>
          <a:xfrm rot="10800000">
            <a:off x="250825" y="5681663"/>
            <a:ext cx="762000" cy="914400"/>
          </a:xfr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8A59E0B-5F9F-4F00-8F92-178FE465C7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dirty="0"/>
              <a:t>3A – Summary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D5F021-3E42-40EF-9622-A7C361EE83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25</a:t>
            </a:fld>
            <a:endParaRPr lang="en-US" dirty="0"/>
          </a:p>
        </p:txBody>
      </p:sp>
      <p:pic>
        <p:nvPicPr>
          <p:cNvPr id="14" name="Picture Placeholder 13">
            <a:extLst>
              <a:ext uri="{FF2B5EF4-FFF2-40B4-BE49-F238E27FC236}">
                <a16:creationId xmlns:a16="http://schemas.microsoft.com/office/drawing/2014/main" id="{9B359054-CC7B-4DA7-A970-31421B223A1D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4"/>
          <a:srcRect t="167" b="167"/>
          <a:stretch>
            <a:fillRect/>
          </a:stretch>
        </p:blipFill>
        <p:spPr/>
      </p:pic>
      <p:graphicFrame>
        <p:nvGraphicFramePr>
          <p:cNvPr id="9" name="Content Placeholder 10">
            <a:extLst>
              <a:ext uri="{FF2B5EF4-FFF2-40B4-BE49-F238E27FC236}">
                <a16:creationId xmlns:a16="http://schemas.microsoft.com/office/drawing/2014/main" id="{38CAC494-7AFA-4E6E-846C-841A887B2F4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85276449"/>
              </p:ext>
            </p:extLst>
          </p:nvPr>
        </p:nvGraphicFramePr>
        <p:xfrm>
          <a:off x="481693" y="1932775"/>
          <a:ext cx="8180614" cy="36588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95865">
                  <a:extLst>
                    <a:ext uri="{9D8B030D-6E8A-4147-A177-3AD203B41FA5}">
                      <a16:colId xmlns:a16="http://schemas.microsoft.com/office/drawing/2014/main" val="2677965312"/>
                    </a:ext>
                  </a:extLst>
                </a:gridCol>
                <a:gridCol w="1884749">
                  <a:extLst>
                    <a:ext uri="{9D8B030D-6E8A-4147-A177-3AD203B41FA5}">
                      <a16:colId xmlns:a16="http://schemas.microsoft.com/office/drawing/2014/main" val="340617399"/>
                    </a:ext>
                  </a:extLst>
                </a:gridCol>
              </a:tblGrid>
              <a:tr h="538069"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Management Measures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Options Below 2023 Allocation (1.89 </a:t>
                      </a:r>
                      <a:r>
                        <a:rPr lang="en-US" sz="1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Mlb</a:t>
                      </a: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)?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2016216"/>
                  </a:ext>
                </a:extLst>
              </a:tr>
              <a:tr h="753297">
                <a:tc>
                  <a:txBody>
                    <a:bodyPr/>
                    <a:lstStyle/>
                    <a:p>
                      <a:pPr lvl="0"/>
                      <a:r>
                        <a:rPr lang="en-US" sz="1400" b="1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Status quo (two-fish bag limit with a 28-inch maximum size limit on one fish, one trip per vessel and one trip per CHP per day, Wednesday closures all year, and two Tuesdays closed)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Yes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3633817"/>
                  </a:ext>
                </a:extLst>
              </a:tr>
              <a:tr h="753297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Day of the week closures on Tuesdays from June 1 – August 31 or for the entire season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Yes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75872320"/>
                  </a:ext>
                </a:extLst>
              </a:tr>
              <a:tr h="538069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Maximum size limits of 26 – 32 inches on one fish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Yes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80559632"/>
                  </a:ext>
                </a:extLst>
              </a:tr>
              <a:tr h="538069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Annual limits of 2 – 4 fish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Yes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4662394"/>
                  </a:ext>
                </a:extLst>
              </a:tr>
              <a:tr h="538069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Combination of the above management measures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Yes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645571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839068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F9BF20-29A5-43C6-8520-9C6C9DE218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dirty="0"/>
              <a:t>3A – Implementation Considerations </a:t>
            </a:r>
            <a:r>
              <a:rPr lang="en-US"/>
              <a:t>and summary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1D120D-C3AB-4408-AF6B-6735422BBA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1917764"/>
            <a:ext cx="7989752" cy="4038371"/>
          </a:xfrm>
        </p:spPr>
        <p:txBody>
          <a:bodyPr>
            <a:normAutofit/>
          </a:bodyPr>
          <a:lstStyle/>
          <a:p>
            <a:r>
              <a:rPr lang="en-US" sz="2400" dirty="0"/>
              <a:t>Day of the week closures</a:t>
            </a:r>
          </a:p>
          <a:p>
            <a:r>
              <a:rPr lang="en-US" sz="2400" dirty="0"/>
              <a:t>Annual limits</a:t>
            </a:r>
          </a:p>
          <a:p>
            <a:r>
              <a:rPr lang="en-US" sz="2400" dirty="0"/>
              <a:t>Release mortality</a:t>
            </a:r>
          </a:p>
          <a:p>
            <a:r>
              <a:rPr lang="en-US" sz="2400" dirty="0"/>
              <a:t>Many options within likely range of allocations for 2024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D15EF3-4643-4BC6-815F-4801548F1A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26</a:t>
            </a:fld>
            <a:endParaRPr lang="en-US" dirty="0"/>
          </a:p>
        </p:txBody>
      </p:sp>
      <p:pic>
        <p:nvPicPr>
          <p:cNvPr id="10" name="Picture Placeholder 9">
            <a:extLst>
              <a:ext uri="{FF2B5EF4-FFF2-40B4-BE49-F238E27FC236}">
                <a16:creationId xmlns:a16="http://schemas.microsoft.com/office/drawing/2014/main" id="{9C965D24-58E3-41BA-8C89-C36071F559A8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3"/>
          <a:srcRect t="167" b="167"/>
          <a:stretch>
            <a:fillRect/>
          </a:stretch>
        </p:blipFill>
        <p:spPr/>
      </p:pic>
      <p:pic>
        <p:nvPicPr>
          <p:cNvPr id="9" name="Picture Placeholder 8" descr="A person wearing a mask&#10;&#10;Description automatically generated with low confidence">
            <a:extLst>
              <a:ext uri="{FF2B5EF4-FFF2-40B4-BE49-F238E27FC236}">
                <a16:creationId xmlns:a16="http://schemas.microsoft.com/office/drawing/2014/main" id="{769568D8-0A92-99AE-9EA4-BB02C52B4272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4"/>
          <a:srcRect l="18750" r="18750"/>
          <a:stretch>
            <a:fillRect/>
          </a:stretch>
        </p:blipFill>
        <p:spPr>
          <a:xfrm rot="10800000">
            <a:off x="250825" y="5681663"/>
            <a:ext cx="762000" cy="914400"/>
          </a:xfrm>
        </p:spPr>
      </p:pic>
    </p:spTree>
    <p:extLst>
      <p:ext uri="{BB962C8B-B14F-4D97-AF65-F5344CB8AC3E}">
        <p14:creationId xmlns:p14="http://schemas.microsoft.com/office/powerpoint/2010/main" val="344021517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07AC45-DF97-483D-AC61-63FADEBFA7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dirty="0"/>
              <a:t>Acknowledgements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C5C1EF-2F4B-4817-BEFB-371843C547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048072"/>
            <a:ext cx="7989752" cy="3630795"/>
          </a:xfrm>
        </p:spPr>
        <p:txBody>
          <a:bodyPr>
            <a:normAutofit fontScale="92500" lnSpcReduction="10000"/>
          </a:bodyPr>
          <a:lstStyle/>
          <a:p>
            <a:r>
              <a:rPr lang="en-US" dirty="0">
                <a:latin typeface="Calibri" pitchFamily="34" charset="0"/>
              </a:rPr>
              <a:t>Ben Jevons and Kayla Carr – logbook data summaries and review</a:t>
            </a:r>
          </a:p>
          <a:p>
            <a:r>
              <a:rPr lang="en-US" dirty="0">
                <a:latin typeface="Calibri" pitchFamily="34" charset="0"/>
              </a:rPr>
              <a:t>Diana Tersteeg and Mike Jaenicke – Southeast data</a:t>
            </a:r>
          </a:p>
          <a:p>
            <a:r>
              <a:rPr lang="en-US" dirty="0">
                <a:latin typeface="Calibri" pitchFamily="34" charset="0"/>
              </a:rPr>
              <a:t>Clay Mckean and Marian Ford – Southcentral data</a:t>
            </a:r>
          </a:p>
          <a:p>
            <a:r>
              <a:rPr lang="en-US" dirty="0">
                <a:latin typeface="Calibri" pitchFamily="34" charset="0"/>
              </a:rPr>
              <a:t>Countless technicians – halibut measurements and angler interviews</a:t>
            </a:r>
          </a:p>
          <a:p>
            <a:r>
              <a:rPr lang="en-US" dirty="0">
                <a:latin typeface="Calibri" pitchFamily="34" charset="0"/>
              </a:rPr>
              <a:t>Sarah Marrinan – Council Staff</a:t>
            </a:r>
          </a:p>
          <a:p>
            <a:r>
              <a:rPr lang="en-US" dirty="0">
                <a:latin typeface="Calibri" pitchFamily="34" charset="0"/>
              </a:rPr>
              <a:t>Sarah Webster – ADF&amp;G Fisheries Scientist </a:t>
            </a:r>
          </a:p>
          <a:p>
            <a:pPr marL="0" indent="0">
              <a:buNone/>
            </a:pPr>
            <a:endParaRPr lang="en-US" dirty="0">
              <a:latin typeface="Calibri" pitchFamily="34" charset="0"/>
            </a:endParaRPr>
          </a:p>
          <a:p>
            <a:r>
              <a:rPr lang="en-US" dirty="0">
                <a:latin typeface="Calibri" pitchFamily="34" charset="0"/>
              </a:rPr>
              <a:t>Funding:</a:t>
            </a:r>
            <a:br>
              <a:rPr lang="en-US" dirty="0">
                <a:latin typeface="Calibri" pitchFamily="34" charset="0"/>
              </a:rPr>
            </a:br>
            <a:r>
              <a:rPr lang="en-US" dirty="0">
                <a:latin typeface="Calibri" pitchFamily="34" charset="0"/>
              </a:rPr>
              <a:t>State of Alaska General Funds</a:t>
            </a:r>
            <a:br>
              <a:rPr lang="en-US" dirty="0">
                <a:latin typeface="Calibri" pitchFamily="34" charset="0"/>
              </a:rPr>
            </a:br>
            <a:r>
              <a:rPr lang="en-US" dirty="0">
                <a:latin typeface="Calibri" pitchFamily="34" charset="0"/>
              </a:rPr>
              <a:t>DJ-WB Federal Aid in Fish Restoration</a:t>
            </a:r>
            <a:br>
              <a:rPr lang="en-US" dirty="0">
                <a:latin typeface="Calibri" pitchFamily="34" charset="0"/>
              </a:rPr>
            </a:br>
            <a:r>
              <a:rPr lang="en-US" dirty="0">
                <a:latin typeface="Calibri" pitchFamily="34" charset="0"/>
              </a:rPr>
              <a:t>Fish and Game Fund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9E30F6-238F-484A-8603-F427C007D5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27</a:t>
            </a:fld>
            <a:endParaRPr lang="en-US" dirty="0"/>
          </a:p>
        </p:txBody>
      </p:sp>
      <p:pic>
        <p:nvPicPr>
          <p:cNvPr id="11" name="Picture Placeholder 10">
            <a:extLst>
              <a:ext uri="{FF2B5EF4-FFF2-40B4-BE49-F238E27FC236}">
                <a16:creationId xmlns:a16="http://schemas.microsoft.com/office/drawing/2014/main" id="{E10219E2-EC1D-4A5E-A5AD-DC2256EACDD9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3"/>
          <a:srcRect t="167" b="167"/>
          <a:stretch>
            <a:fillRect/>
          </a:stretch>
        </p:blipFill>
        <p:spPr/>
      </p:pic>
      <p:pic>
        <p:nvPicPr>
          <p:cNvPr id="8" name="Picture Placeholder 7" descr="A person wearing a mask&#10;&#10;Description automatically generated with low confidence">
            <a:extLst>
              <a:ext uri="{FF2B5EF4-FFF2-40B4-BE49-F238E27FC236}">
                <a16:creationId xmlns:a16="http://schemas.microsoft.com/office/drawing/2014/main" id="{21BBE49D-3EED-6DB3-A318-215D4E9ACA0E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4"/>
          <a:srcRect l="18750" r="18750"/>
          <a:stretch>
            <a:fillRect/>
          </a:stretch>
        </p:blipFill>
        <p:spPr>
          <a:xfrm rot="10800000">
            <a:off x="250825" y="5681663"/>
            <a:ext cx="762000" cy="914400"/>
          </a:xfrm>
        </p:spPr>
      </p:pic>
    </p:spTree>
    <p:extLst>
      <p:ext uri="{BB962C8B-B14F-4D97-AF65-F5344CB8AC3E}">
        <p14:creationId xmlns:p14="http://schemas.microsoft.com/office/powerpoint/2010/main" val="7735866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5E4C02-D1CA-460D-9CCC-1A3B52292C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sz="2700" dirty="0"/>
              <a:t>Preliminary Charter Estimates for 2023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A39268-B070-4C64-ACAF-D66DBDF3AE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2FEFE029-D2A8-45F7-B590-F60DCBFEA6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9106341"/>
              </p:ext>
            </p:extLst>
          </p:nvPr>
        </p:nvGraphicFramePr>
        <p:xfrm>
          <a:off x="227888" y="2152530"/>
          <a:ext cx="8688223" cy="995680"/>
        </p:xfrm>
        <a:graphic>
          <a:graphicData uri="http://schemas.openxmlformats.org/drawingml/2006/table">
            <a:tbl>
              <a:tblPr firstRow="1" firstCol="1" bandRow="1"/>
              <a:tblGrid>
                <a:gridCol w="490154">
                  <a:extLst>
                    <a:ext uri="{9D8B030D-6E8A-4147-A177-3AD203B41FA5}">
                      <a16:colId xmlns:a16="http://schemas.microsoft.com/office/drawing/2014/main" val="3529505593"/>
                    </a:ext>
                  </a:extLst>
                </a:gridCol>
                <a:gridCol w="953814">
                  <a:extLst>
                    <a:ext uri="{9D8B030D-6E8A-4147-A177-3AD203B41FA5}">
                      <a16:colId xmlns:a16="http://schemas.microsoft.com/office/drawing/2014/main" val="1308890949"/>
                    </a:ext>
                  </a:extLst>
                </a:gridCol>
                <a:gridCol w="819807">
                  <a:extLst>
                    <a:ext uri="{9D8B030D-6E8A-4147-A177-3AD203B41FA5}">
                      <a16:colId xmlns:a16="http://schemas.microsoft.com/office/drawing/2014/main" val="3135117134"/>
                    </a:ext>
                  </a:extLst>
                </a:gridCol>
                <a:gridCol w="961697">
                  <a:extLst>
                    <a:ext uri="{9D8B030D-6E8A-4147-A177-3AD203B41FA5}">
                      <a16:colId xmlns:a16="http://schemas.microsoft.com/office/drawing/2014/main" val="1044468355"/>
                    </a:ext>
                  </a:extLst>
                </a:gridCol>
                <a:gridCol w="1150882">
                  <a:extLst>
                    <a:ext uri="{9D8B030D-6E8A-4147-A177-3AD203B41FA5}">
                      <a16:colId xmlns:a16="http://schemas.microsoft.com/office/drawing/2014/main" val="2362395486"/>
                    </a:ext>
                  </a:extLst>
                </a:gridCol>
                <a:gridCol w="1166649">
                  <a:extLst>
                    <a:ext uri="{9D8B030D-6E8A-4147-A177-3AD203B41FA5}">
                      <a16:colId xmlns:a16="http://schemas.microsoft.com/office/drawing/2014/main" val="3594648358"/>
                    </a:ext>
                  </a:extLst>
                </a:gridCol>
                <a:gridCol w="1166648">
                  <a:extLst>
                    <a:ext uri="{9D8B030D-6E8A-4147-A177-3AD203B41FA5}">
                      <a16:colId xmlns:a16="http://schemas.microsoft.com/office/drawing/2014/main" val="2169683866"/>
                    </a:ext>
                  </a:extLst>
                </a:gridCol>
                <a:gridCol w="1032641">
                  <a:extLst>
                    <a:ext uri="{9D8B030D-6E8A-4147-A177-3AD203B41FA5}">
                      <a16:colId xmlns:a16="http://schemas.microsoft.com/office/drawing/2014/main" val="1413677329"/>
                    </a:ext>
                  </a:extLst>
                </a:gridCol>
                <a:gridCol w="945931">
                  <a:extLst>
                    <a:ext uri="{9D8B030D-6E8A-4147-A177-3AD203B41FA5}">
                      <a16:colId xmlns:a16="http://schemas.microsoft.com/office/drawing/2014/main" val="3526758241"/>
                    </a:ext>
                  </a:extLst>
                </a:gridCol>
              </a:tblGrid>
              <a:tr h="5080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Area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Mean Weight (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lb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)</a:t>
                      </a:r>
                      <a:endParaRPr lang="en-US" sz="13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Harvest 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(no. fish)</a:t>
                      </a:r>
                      <a:endParaRPr lang="en-US" sz="13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Yield (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lb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)</a:t>
                      </a:r>
                      <a:endParaRPr lang="en-US" sz="13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Release Mortality (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lb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)</a:t>
                      </a:r>
                      <a:endParaRPr lang="en-US" sz="13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Total Removals (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lb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)</a:t>
                      </a:r>
                      <a:endParaRPr lang="en-US" sz="13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Allocation (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lb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)</a:t>
                      </a:r>
                      <a:endParaRPr lang="en-US" sz="13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Overage (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lb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)</a:t>
                      </a:r>
                      <a:endParaRPr lang="en-US" sz="13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Overage %</a:t>
                      </a:r>
                      <a:endParaRPr lang="en-US" sz="13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2891827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2C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9.41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83,605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786,438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26,338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812,776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800,000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12,776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1.6%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877555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10.09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153,337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1,546,445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9,219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1,555,664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1,890,000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-334,336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-17.7%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376965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7816D58A-9A0D-4A1B-8CC3-485CBB1192EA}"/>
              </a:ext>
            </a:extLst>
          </p:cNvPr>
          <p:cNvSpPr txBox="1"/>
          <p:nvPr/>
        </p:nvSpPr>
        <p:spPr>
          <a:xfrm>
            <a:off x="227888" y="3164681"/>
            <a:ext cx="868822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>
                <a:latin typeface="Arial" panose="020B0604020202020204" pitchFamily="34" charset="0"/>
                <a:cs typeface="Arial" panose="020B0604020202020204" pitchFamily="34" charset="0"/>
              </a:rPr>
              <a:t>2023 Regulations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2C –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One fish bag limit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Reverse slot size limit of less than or equal to 40 inches or greater than or equal to 80 inches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Closed on Mondays starting July 24</a:t>
            </a:r>
            <a:r>
              <a:rPr lang="en-US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3A –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Two fish bag limit: one fish of any size, one fish less than or equal to 28 inches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One trip per vessel per day and per charter halibut permit per day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Wednesdays closed to retention of halibut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Nine Tuesdays closed to retention of halibut</a:t>
            </a:r>
          </a:p>
        </p:txBody>
      </p:sp>
    </p:spTree>
    <p:extLst>
      <p:ext uri="{BB962C8B-B14F-4D97-AF65-F5344CB8AC3E}">
        <p14:creationId xmlns:p14="http://schemas.microsoft.com/office/powerpoint/2010/main" val="15146059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5E4C02-D1CA-460D-9CCC-1A3B52292C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dirty="0"/>
              <a:t>2C Charter Halibut Removals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A39268-B070-4C64-ACAF-D66DBDF3AE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  <p:graphicFrame>
        <p:nvGraphicFramePr>
          <p:cNvPr id="17" name="Chart 16">
            <a:extLst>
              <a:ext uri="{FF2B5EF4-FFF2-40B4-BE49-F238E27FC236}">
                <a16:creationId xmlns:a16="http://schemas.microsoft.com/office/drawing/2014/main" id="{00000000-0008-0000-0200-000009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30057768"/>
              </p:ext>
            </p:extLst>
          </p:nvPr>
        </p:nvGraphicFramePr>
        <p:xfrm>
          <a:off x="332084" y="2195679"/>
          <a:ext cx="8383653" cy="41255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8" name="Rectangle 17">
            <a:extLst>
              <a:ext uri="{FF2B5EF4-FFF2-40B4-BE49-F238E27FC236}">
                <a16:creationId xmlns:a16="http://schemas.microsoft.com/office/drawing/2014/main" id="{F5E0ADF3-3EDE-D07D-54D5-67EB43E7A462}"/>
              </a:ext>
            </a:extLst>
          </p:cNvPr>
          <p:cNvSpPr/>
          <p:nvPr/>
        </p:nvSpPr>
        <p:spPr>
          <a:xfrm>
            <a:off x="6364470" y="2761768"/>
            <a:ext cx="319269" cy="666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63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9" name="TextBox 2">
            <a:extLst>
              <a:ext uri="{FF2B5EF4-FFF2-40B4-BE49-F238E27FC236}">
                <a16:creationId xmlns:a16="http://schemas.microsoft.com/office/drawing/2014/main" id="{145B5BE5-818F-DA60-058B-D47F3E9F1E77}"/>
              </a:ext>
            </a:extLst>
          </p:cNvPr>
          <p:cNvSpPr txBox="1"/>
          <p:nvPr/>
        </p:nvSpPr>
        <p:spPr>
          <a:xfrm>
            <a:off x="6640874" y="2668899"/>
            <a:ext cx="2388987" cy="223838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dirty="0"/>
              <a:t>Removals (</a:t>
            </a:r>
            <a:r>
              <a:rPr lang="en-US" sz="1000" dirty="0" err="1"/>
              <a:t>Mlb</a:t>
            </a:r>
            <a:r>
              <a:rPr lang="en-US" sz="1000" dirty="0"/>
              <a:t>) after CSP implementation</a:t>
            </a:r>
          </a:p>
        </p:txBody>
      </p:sp>
    </p:spTree>
    <p:extLst>
      <p:ext uri="{BB962C8B-B14F-4D97-AF65-F5344CB8AC3E}">
        <p14:creationId xmlns:p14="http://schemas.microsoft.com/office/powerpoint/2010/main" val="35995796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D085EC-065E-4B61-922B-4B52386E32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dirty="0"/>
              <a:t>2C Effort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D54504-83BA-4250-AC53-CEC7F6D35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16" name="Picture Placeholder 15">
            <a:extLst>
              <a:ext uri="{FF2B5EF4-FFF2-40B4-BE49-F238E27FC236}">
                <a16:creationId xmlns:a16="http://schemas.microsoft.com/office/drawing/2014/main" id="{F25DFE81-EA66-4DA0-B2D3-DFD54CC610A8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3"/>
          <a:srcRect t="167" b="167"/>
          <a:stretch>
            <a:fillRect/>
          </a:stretch>
        </p:blipFill>
        <p:spPr/>
      </p:pic>
      <p:pic>
        <p:nvPicPr>
          <p:cNvPr id="7" name="Picture Placeholder 6" descr="A person wearing a mask&#10;&#10;Description automatically generated with low confidence">
            <a:extLst>
              <a:ext uri="{FF2B5EF4-FFF2-40B4-BE49-F238E27FC236}">
                <a16:creationId xmlns:a16="http://schemas.microsoft.com/office/drawing/2014/main" id="{573CEBF5-0E52-DB92-0C1D-0B84B9E6A43C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4"/>
          <a:srcRect l="18750" r="18750"/>
          <a:stretch>
            <a:fillRect/>
          </a:stretch>
        </p:blipFill>
        <p:spPr>
          <a:xfrm rot="10800000">
            <a:off x="250825" y="5681663"/>
            <a:ext cx="762000" cy="914400"/>
          </a:xfrm>
        </p:spPr>
      </p:pic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BE5448C9-07D6-460E-A2A7-584B7D5EFD4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48434457"/>
              </p:ext>
            </p:extLst>
          </p:nvPr>
        </p:nvGraphicFramePr>
        <p:xfrm>
          <a:off x="384421" y="2191597"/>
          <a:ext cx="8342889" cy="34900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2176904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5E4C02-D1CA-460D-9CCC-1A3B52292C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dirty="0"/>
              <a:t>3A Charter Halibut Removals</a:t>
            </a:r>
          </a:p>
        </p:txBody>
      </p:sp>
      <p:pic>
        <p:nvPicPr>
          <p:cNvPr id="10" name="Picture Placeholder 9">
            <a:extLst>
              <a:ext uri="{FF2B5EF4-FFF2-40B4-BE49-F238E27FC236}">
                <a16:creationId xmlns:a16="http://schemas.microsoft.com/office/drawing/2014/main" id="{A207A1FA-7C6C-4542-8023-2AC80E34CF61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3"/>
          <a:srcRect t="167" b="167"/>
          <a:stretch>
            <a:fillRect/>
          </a:stretch>
        </p:blipFill>
        <p:spPr/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A39268-B070-4C64-ACAF-D66DBDF3AE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7" name="Picture Placeholder 6" descr="A person wearing a mask&#10;&#10;Description automatically generated with low confidence">
            <a:extLst>
              <a:ext uri="{FF2B5EF4-FFF2-40B4-BE49-F238E27FC236}">
                <a16:creationId xmlns:a16="http://schemas.microsoft.com/office/drawing/2014/main" id="{3F4BF656-78A7-547E-4D7D-37BCBF991837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4"/>
          <a:srcRect l="18750" r="18750"/>
          <a:stretch>
            <a:fillRect/>
          </a:stretch>
        </p:blipFill>
        <p:spPr>
          <a:xfrm rot="10800000">
            <a:off x="250825" y="5681663"/>
            <a:ext cx="762000" cy="914400"/>
          </a:xfrm>
        </p:spPr>
      </p:pic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00000000-0008-0000-0300-00000A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80359809"/>
              </p:ext>
            </p:extLst>
          </p:nvPr>
        </p:nvGraphicFramePr>
        <p:xfrm>
          <a:off x="250824" y="2165778"/>
          <a:ext cx="8357986" cy="34519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4059058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D085EC-065E-4B61-922B-4B52386E32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dirty="0"/>
              <a:t>3A Effort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D54504-83BA-4250-AC53-CEC7F6D35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16" name="Picture Placeholder 15">
            <a:extLst>
              <a:ext uri="{FF2B5EF4-FFF2-40B4-BE49-F238E27FC236}">
                <a16:creationId xmlns:a16="http://schemas.microsoft.com/office/drawing/2014/main" id="{F25DFE81-EA66-4DA0-B2D3-DFD54CC610A8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3"/>
          <a:srcRect t="167" b="167"/>
          <a:stretch>
            <a:fillRect/>
          </a:stretch>
        </p:blipFill>
        <p:spPr/>
      </p:pic>
      <p:pic>
        <p:nvPicPr>
          <p:cNvPr id="7" name="Picture Placeholder 6" descr="A person wearing a mask&#10;&#10;Description automatically generated with low confidence">
            <a:extLst>
              <a:ext uri="{FF2B5EF4-FFF2-40B4-BE49-F238E27FC236}">
                <a16:creationId xmlns:a16="http://schemas.microsoft.com/office/drawing/2014/main" id="{4BAC5443-D74A-A37B-8841-9C32E3EFB11B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4"/>
          <a:srcRect l="18750" r="18750"/>
          <a:stretch>
            <a:fillRect/>
          </a:stretch>
        </p:blipFill>
        <p:spPr>
          <a:xfrm rot="10800000">
            <a:off x="250825" y="5681663"/>
            <a:ext cx="762000" cy="914400"/>
          </a:xfrm>
        </p:spPr>
      </p:pic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FB1AED29-61CA-43AD-9D83-75F749155F0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75760722"/>
              </p:ext>
            </p:extLst>
          </p:nvPr>
        </p:nvGraphicFramePr>
        <p:xfrm>
          <a:off x="250823" y="2183343"/>
          <a:ext cx="8545935" cy="34983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4694458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1E710B-0586-4330-BD3E-C05806AA9A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sz="3200" dirty="0"/>
              <a:t>Businesses and Vessels Harvesting Halibut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5BA41D0-C78D-4AEF-BF76-60972F6075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459987" y="2060296"/>
            <a:ext cx="676405" cy="576262"/>
          </a:xfrm>
        </p:spPr>
        <p:txBody>
          <a:bodyPr/>
          <a:lstStyle/>
          <a:p>
            <a:r>
              <a:rPr lang="en-US" sz="2400" b="1" dirty="0"/>
              <a:t>2C</a:t>
            </a:r>
          </a:p>
        </p:txBody>
      </p:sp>
      <p:graphicFrame>
        <p:nvGraphicFramePr>
          <p:cNvPr id="15" name="Content Placeholder 14">
            <a:extLst>
              <a:ext uri="{FF2B5EF4-FFF2-40B4-BE49-F238E27FC236}">
                <a16:creationId xmlns:a16="http://schemas.microsoft.com/office/drawing/2014/main" id="{EA0AC944-63F4-46B8-9E7A-9214E03BDF34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878690359"/>
              </p:ext>
            </p:extLst>
          </p:nvPr>
        </p:nvGraphicFramePr>
        <p:xfrm>
          <a:off x="1426589" y="2761459"/>
          <a:ext cx="2743200" cy="27520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55092">
                  <a:extLst>
                    <a:ext uri="{9D8B030D-6E8A-4147-A177-3AD203B41FA5}">
                      <a16:colId xmlns:a16="http://schemas.microsoft.com/office/drawing/2014/main" val="3563322621"/>
                    </a:ext>
                  </a:extLst>
                </a:gridCol>
                <a:gridCol w="1207827">
                  <a:extLst>
                    <a:ext uri="{9D8B030D-6E8A-4147-A177-3AD203B41FA5}">
                      <a16:colId xmlns:a16="http://schemas.microsoft.com/office/drawing/2014/main" val="1550941109"/>
                    </a:ext>
                  </a:extLst>
                </a:gridCol>
                <a:gridCol w="880281">
                  <a:extLst>
                    <a:ext uri="{9D8B030D-6E8A-4147-A177-3AD203B41FA5}">
                      <a16:colId xmlns:a16="http://schemas.microsoft.com/office/drawing/2014/main" val="2461800258"/>
                    </a:ext>
                  </a:extLst>
                </a:gridCol>
              </a:tblGrid>
              <a:tr h="249382"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Businesses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Vessels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0170162"/>
                  </a:ext>
                </a:extLst>
              </a:tr>
              <a:tr h="24938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2014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520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956299301"/>
                  </a:ext>
                </a:extLst>
              </a:tr>
              <a:tr h="24938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2015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515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536499273"/>
                  </a:ext>
                </a:extLst>
              </a:tr>
              <a:tr h="24938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532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730214660"/>
                  </a:ext>
                </a:extLst>
              </a:tr>
              <a:tr h="24938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537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91600112"/>
                  </a:ext>
                </a:extLst>
              </a:tr>
              <a:tr h="24938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534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693778542"/>
                  </a:ext>
                </a:extLst>
              </a:tr>
              <a:tr h="24938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545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253628897"/>
                  </a:ext>
                </a:extLst>
              </a:tr>
              <a:tr h="24938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386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71292399"/>
                  </a:ext>
                </a:extLst>
              </a:tr>
              <a:tr h="24938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2021</a:t>
                      </a:r>
                    </a:p>
                  </a:txBody>
                  <a:tcPr marL="6350" marR="6350" marT="635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232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496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717151883"/>
                  </a:ext>
                </a:extLst>
              </a:tr>
              <a:tr h="24938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2022</a:t>
                      </a:r>
                    </a:p>
                  </a:txBody>
                  <a:tcPr marL="6350" marR="6350" marT="635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235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523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240926185"/>
                  </a:ext>
                </a:extLst>
              </a:tr>
              <a:tr h="24938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2023</a:t>
                      </a:r>
                    </a:p>
                  </a:txBody>
                  <a:tcPr marL="6350" marR="6350" marT="635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238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535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634112244"/>
                  </a:ext>
                </a:extLst>
              </a:tr>
            </a:tbl>
          </a:graphicData>
        </a:graphic>
      </p:graphicFrame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376F584E-2927-4773-B364-D53FA6FC3C2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07610" y="2075451"/>
            <a:ext cx="676406" cy="576262"/>
          </a:xfrm>
        </p:spPr>
        <p:txBody>
          <a:bodyPr/>
          <a:lstStyle/>
          <a:p>
            <a:r>
              <a:rPr lang="en-US" sz="2400" b="1" dirty="0"/>
              <a:t>3A</a:t>
            </a:r>
          </a:p>
        </p:txBody>
      </p:sp>
      <p:graphicFrame>
        <p:nvGraphicFramePr>
          <p:cNvPr id="16" name="Content Placeholder 15">
            <a:extLst>
              <a:ext uri="{FF2B5EF4-FFF2-40B4-BE49-F238E27FC236}">
                <a16:creationId xmlns:a16="http://schemas.microsoft.com/office/drawing/2014/main" id="{5527F75F-4898-4622-ABD1-95F8F5B2C4A6}"/>
              </a:ext>
            </a:extLst>
          </p:cNvPr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2625723800"/>
              </p:ext>
            </p:extLst>
          </p:nvPr>
        </p:nvGraphicFramePr>
        <p:xfrm>
          <a:off x="4974211" y="2761459"/>
          <a:ext cx="2743200" cy="27520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35259">
                  <a:extLst>
                    <a:ext uri="{9D8B030D-6E8A-4147-A177-3AD203B41FA5}">
                      <a16:colId xmlns:a16="http://schemas.microsoft.com/office/drawing/2014/main" val="3882270245"/>
                    </a:ext>
                  </a:extLst>
                </a:gridCol>
                <a:gridCol w="1221059">
                  <a:extLst>
                    <a:ext uri="{9D8B030D-6E8A-4147-A177-3AD203B41FA5}">
                      <a16:colId xmlns:a16="http://schemas.microsoft.com/office/drawing/2014/main" val="3575476038"/>
                    </a:ext>
                  </a:extLst>
                </a:gridCol>
                <a:gridCol w="986882">
                  <a:extLst>
                    <a:ext uri="{9D8B030D-6E8A-4147-A177-3AD203B41FA5}">
                      <a16:colId xmlns:a16="http://schemas.microsoft.com/office/drawing/2014/main" val="3765596848"/>
                    </a:ext>
                  </a:extLst>
                </a:gridCol>
              </a:tblGrid>
              <a:tr h="249382"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Businesses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Vessels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471387"/>
                  </a:ext>
                </a:extLst>
              </a:tr>
              <a:tr h="24938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2014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399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229326776"/>
                  </a:ext>
                </a:extLst>
              </a:tr>
              <a:tr h="24938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2015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129059673"/>
                  </a:ext>
                </a:extLst>
              </a:tr>
              <a:tr h="24938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388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851021341"/>
                  </a:ext>
                </a:extLst>
              </a:tr>
              <a:tr h="24938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374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786830197"/>
                  </a:ext>
                </a:extLst>
              </a:tr>
              <a:tr h="24938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391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063402219"/>
                  </a:ext>
                </a:extLst>
              </a:tr>
              <a:tr h="23647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399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936609928"/>
                  </a:ext>
                </a:extLst>
              </a:tr>
              <a:tr h="24938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203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172867625"/>
                  </a:ext>
                </a:extLst>
              </a:tr>
              <a:tr h="24938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2021</a:t>
                      </a:r>
                    </a:p>
                  </a:txBody>
                  <a:tcPr marL="6350" marR="6350" marT="635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231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392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984063953"/>
                  </a:ext>
                </a:extLst>
              </a:tr>
              <a:tr h="24938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2022</a:t>
                      </a:r>
                    </a:p>
                  </a:txBody>
                  <a:tcPr marL="6350" marR="6350" marT="635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220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387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161685177"/>
                  </a:ext>
                </a:extLst>
              </a:tr>
              <a:tr h="24938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2023</a:t>
                      </a:r>
                    </a:p>
                  </a:txBody>
                  <a:tcPr marL="6350" marR="6350" marT="635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215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383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875027225"/>
                  </a:ext>
                </a:extLst>
              </a:tr>
            </a:tbl>
          </a:graphicData>
        </a:graphic>
      </p:graphicFrame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E9650A6-5E31-48AF-ADAA-74EA13A817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  <p:pic>
        <p:nvPicPr>
          <p:cNvPr id="20" name="Picture Placeholder 19">
            <a:extLst>
              <a:ext uri="{FF2B5EF4-FFF2-40B4-BE49-F238E27FC236}">
                <a16:creationId xmlns:a16="http://schemas.microsoft.com/office/drawing/2014/main" id="{52D95397-1978-4394-8BE4-C41B89FA825C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3"/>
          <a:srcRect t="167" b="167"/>
          <a:stretch>
            <a:fillRect/>
          </a:stretch>
        </p:blipFill>
        <p:spPr/>
      </p:pic>
      <p:pic>
        <p:nvPicPr>
          <p:cNvPr id="3" name="Picture Placeholder 6" descr="A person wearing a mask&#10;&#10;Description automatically generated with low confidence">
            <a:extLst>
              <a:ext uri="{FF2B5EF4-FFF2-40B4-BE49-F238E27FC236}">
                <a16:creationId xmlns:a16="http://schemas.microsoft.com/office/drawing/2014/main" id="{6F45B464-63C0-A1DC-DFB8-D8F792924DF6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4"/>
          <a:srcRect l="18750" r="18750"/>
          <a:stretch>
            <a:fillRect/>
          </a:stretch>
        </p:blipFill>
        <p:spPr>
          <a:xfrm rot="10800000">
            <a:off x="250825" y="5681663"/>
            <a:ext cx="762000" cy="914400"/>
          </a:xfrm>
        </p:spPr>
      </p:pic>
    </p:spTree>
    <p:extLst>
      <p:ext uri="{BB962C8B-B14F-4D97-AF65-F5344CB8AC3E}">
        <p14:creationId xmlns:p14="http://schemas.microsoft.com/office/powerpoint/2010/main" val="9922562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5E4C02-D1CA-460D-9CCC-1A3B52292C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dirty="0"/>
              <a:t>Analysis of Management Measures for 2024</a:t>
            </a:r>
          </a:p>
        </p:txBody>
      </p:sp>
      <p:pic>
        <p:nvPicPr>
          <p:cNvPr id="14" name="Content Placeholder 13">
            <a:extLst>
              <a:ext uri="{FF2B5EF4-FFF2-40B4-BE49-F238E27FC236}">
                <a16:creationId xmlns:a16="http://schemas.microsoft.com/office/drawing/2014/main" id="{FF98CA0A-54D9-4CCA-9FD4-98BDFC3F9E0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100755" y="2047052"/>
            <a:ext cx="4942490" cy="4274209"/>
          </a:xfrm>
        </p:spPr>
      </p:pic>
      <p:pic>
        <p:nvPicPr>
          <p:cNvPr id="10" name="Picture Placeholder 9">
            <a:extLst>
              <a:ext uri="{FF2B5EF4-FFF2-40B4-BE49-F238E27FC236}">
                <a16:creationId xmlns:a16="http://schemas.microsoft.com/office/drawing/2014/main" id="{F0348E75-BBAF-4874-944E-A6E7443B8347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4"/>
          <a:srcRect t="167" b="167"/>
          <a:stretch>
            <a:fillRect/>
          </a:stretch>
        </p:blipFill>
        <p:spPr/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A39268-B070-4C64-ACAF-D66DBDF3AE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9</a:t>
            </a:fld>
            <a:endParaRPr lang="en-US" dirty="0"/>
          </a:p>
        </p:txBody>
      </p:sp>
      <p:pic>
        <p:nvPicPr>
          <p:cNvPr id="3" name="Picture Placeholder 6" descr="A person wearing a mask&#10;&#10;Description automatically generated with low confidence">
            <a:extLst>
              <a:ext uri="{FF2B5EF4-FFF2-40B4-BE49-F238E27FC236}">
                <a16:creationId xmlns:a16="http://schemas.microsoft.com/office/drawing/2014/main" id="{81429F6D-C636-404C-72BC-C55B4F58349F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5"/>
          <a:srcRect l="18750" r="18750"/>
          <a:stretch>
            <a:fillRect/>
          </a:stretch>
        </p:blipFill>
        <p:spPr>
          <a:xfrm rot="10800000">
            <a:off x="250825" y="5681663"/>
            <a:ext cx="762000" cy="914400"/>
          </a:xfrm>
        </p:spPr>
      </p:pic>
    </p:spTree>
    <p:extLst>
      <p:ext uri="{BB962C8B-B14F-4D97-AF65-F5344CB8AC3E}">
        <p14:creationId xmlns:p14="http://schemas.microsoft.com/office/powerpoint/2010/main" val="832736899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1A3260"/>
      </a:accent1>
      <a:accent2>
        <a:srgbClr val="4590B8"/>
      </a:accent2>
      <a:accent3>
        <a:srgbClr val="45CBE8"/>
      </a:accent3>
      <a:accent4>
        <a:srgbClr val="969FA7"/>
      </a:accent4>
      <a:accent5>
        <a:srgbClr val="A2C777"/>
      </a:accent5>
      <a:accent6>
        <a:srgbClr val="42955F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66F1C100-1D2B-4BEA-AD01-C4F230B3B96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 2007 - 2010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 2007 - 2010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 2007 - 2010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 2007 - 2010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 2007 - 2010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 2007 - 2010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Dividend</Template>
  <TotalTime>6209</TotalTime>
  <Words>1639</Words>
  <Application>Microsoft Office PowerPoint</Application>
  <PresentationFormat>On-screen Show (4:3)</PresentationFormat>
  <Paragraphs>372</Paragraphs>
  <Slides>27</Slides>
  <Notes>27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4" baseType="lpstr">
      <vt:lpstr>-apple-system</vt:lpstr>
      <vt:lpstr>Arial</vt:lpstr>
      <vt:lpstr>Calibri</vt:lpstr>
      <vt:lpstr>Gill Sans MT</vt:lpstr>
      <vt:lpstr>Symbol</vt:lpstr>
      <vt:lpstr>Wingdings 2</vt:lpstr>
      <vt:lpstr>Dividend</vt:lpstr>
      <vt:lpstr>C7: Analysis of Management Measures for the Area 2C and 3A Charter Halibut Fisheries for 2024</vt:lpstr>
      <vt:lpstr>Fishery Review Through 2023</vt:lpstr>
      <vt:lpstr>Preliminary Charter Estimates for 2023</vt:lpstr>
      <vt:lpstr>2C Charter Halibut Removals</vt:lpstr>
      <vt:lpstr>2C Effort</vt:lpstr>
      <vt:lpstr>3A Charter Halibut Removals</vt:lpstr>
      <vt:lpstr>3A Effort</vt:lpstr>
      <vt:lpstr>Businesses and Vessels Harvesting Halibut</vt:lpstr>
      <vt:lpstr>Analysis of Management Measures for 2024</vt:lpstr>
      <vt:lpstr>Charter allocation for 2024</vt:lpstr>
      <vt:lpstr>2C – Status Quo Forecast</vt:lpstr>
      <vt:lpstr>2C – Status Quo Forecast</vt:lpstr>
      <vt:lpstr>2C – management measures for 2024</vt:lpstr>
      <vt:lpstr>2C – Reverse Slot Limit</vt:lpstr>
      <vt:lpstr>2C – Reverse Slot limit with DAILY SAVINGS</vt:lpstr>
      <vt:lpstr>2C – differential slot limit</vt:lpstr>
      <vt:lpstr>2C – Summary</vt:lpstr>
      <vt:lpstr>2C – Implementation Considerations and summary</vt:lpstr>
      <vt:lpstr>3A – Status Quo Forecast</vt:lpstr>
      <vt:lpstr>3A – Status Quo Forecast</vt:lpstr>
      <vt:lpstr>3A – management measures for 2024</vt:lpstr>
      <vt:lpstr>3A – Changes to Maximum Size Limit combine with Tuesday Closures</vt:lpstr>
      <vt:lpstr>3A – Maximum Size Limits Combined with Annual Limits</vt:lpstr>
      <vt:lpstr>3A – Maximum Size Limits Combined with Annual Limits and Tuesday Closures</vt:lpstr>
      <vt:lpstr>3A – Summary</vt:lpstr>
      <vt:lpstr>3A – Implementation Considerations and summary</vt:lpstr>
      <vt:lpstr>Acknowledgements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LaBelle</dc:creator>
  <cp:lastModifiedBy>Sarah Marrinan</cp:lastModifiedBy>
  <cp:revision>134</cp:revision>
  <dcterms:created xsi:type="dcterms:W3CDTF">2020-09-17T00:42:38Z</dcterms:created>
  <dcterms:modified xsi:type="dcterms:W3CDTF">2023-12-06T16:15:35Z</dcterms:modified>
</cp:coreProperties>
</file>