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81" r:id="rId5"/>
    <p:sldId id="293" r:id="rId6"/>
    <p:sldId id="264" r:id="rId7"/>
    <p:sldId id="294" r:id="rId8"/>
    <p:sldId id="270" r:id="rId9"/>
    <p:sldId id="292" r:id="rId10"/>
    <p:sldId id="286" r:id="rId11"/>
    <p:sldId id="267" r:id="rId12"/>
    <p:sldId id="291" r:id="rId13"/>
    <p:sldId id="282" r:id="rId14"/>
    <p:sldId id="283" r:id="rId15"/>
    <p:sldId id="296" r:id="rId16"/>
    <p:sldId id="277" r:id="rId17"/>
    <p:sldId id="276" r:id="rId18"/>
    <p:sldId id="287" r:id="rId19"/>
    <p:sldId id="295" r:id="rId20"/>
    <p:sldId id="297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1608" y="8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B8751-ADFD-4A0D-BDA8-C5EC86EA2F1F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D837C-5056-4978-9C35-EB3C86057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151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B8751-ADFD-4A0D-BDA8-C5EC86EA2F1F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D837C-5056-4978-9C35-EB3C86057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698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B8751-ADFD-4A0D-BDA8-C5EC86EA2F1F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D837C-5056-4978-9C35-EB3C86057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425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B8751-ADFD-4A0D-BDA8-C5EC86EA2F1F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D837C-5056-4978-9C35-EB3C86057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258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B8751-ADFD-4A0D-BDA8-C5EC86EA2F1F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D837C-5056-4978-9C35-EB3C86057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433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B8751-ADFD-4A0D-BDA8-C5EC86EA2F1F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D837C-5056-4978-9C35-EB3C86057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706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B8751-ADFD-4A0D-BDA8-C5EC86EA2F1F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D837C-5056-4978-9C35-EB3C86057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173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B8751-ADFD-4A0D-BDA8-C5EC86EA2F1F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D837C-5056-4978-9C35-EB3C86057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69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B8751-ADFD-4A0D-BDA8-C5EC86EA2F1F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D837C-5056-4978-9C35-EB3C86057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249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B8751-ADFD-4A0D-BDA8-C5EC86EA2F1F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D837C-5056-4978-9C35-EB3C86057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02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B8751-ADFD-4A0D-BDA8-C5EC86EA2F1F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D837C-5056-4978-9C35-EB3C86057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426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B8751-ADFD-4A0D-BDA8-C5EC86EA2F1F}" type="datetimeFigureOut">
              <a:rPr lang="en-US" smtClean="0"/>
              <a:t>11/15/2021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7D837C-5056-4978-9C35-EB3C860575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143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tiff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tiff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1304274" y="457200"/>
            <a:ext cx="653545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latin typeface="Calibri" panose="020F0502020204030204" pitchFamily="34" charset="0"/>
                <a:cs typeface="Courier New" panose="02070309020205020404" pitchFamily="49" charset="0"/>
              </a:rPr>
              <a:t>BSAI forage species report</a:t>
            </a:r>
            <a:endParaRPr lang="en-US" sz="4000" b="1" dirty="0">
              <a:latin typeface="Calibri" panose="020F0502020204030204" pitchFamily="34" charset="0"/>
              <a:cs typeface="Courier New" panose="02070309020205020404" pitchFamily="49" charset="0"/>
            </a:endParaRP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2795084" y="5624860"/>
            <a:ext cx="344434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latin typeface="Calibri" panose="020F0502020204030204" pitchFamily="34" charset="0"/>
                <a:cs typeface="Courier New" panose="02070309020205020404" pitchFamily="49" charset="0"/>
              </a:rPr>
              <a:t>Olav A. </a:t>
            </a:r>
            <a:r>
              <a:rPr lang="en-US" b="1" dirty="0" smtClean="0">
                <a:latin typeface="Calibri" panose="020F0502020204030204" pitchFamily="34" charset="0"/>
                <a:cs typeface="Courier New" panose="02070309020205020404" pitchFamily="49" charset="0"/>
              </a:rPr>
              <a:t>Ormseth, AFSC</a:t>
            </a:r>
            <a:endParaRPr lang="en-US" b="1" dirty="0">
              <a:latin typeface="Calibri" panose="020F0502020204030204" pitchFamily="34" charset="0"/>
              <a:cs typeface="Courier New" panose="02070309020205020404" pitchFamily="49" charset="0"/>
            </a:endParaRPr>
          </a:p>
          <a:p>
            <a:pPr algn="ctr"/>
            <a:r>
              <a:rPr lang="en-US" b="1" dirty="0" smtClean="0">
                <a:latin typeface="Calibri" panose="020F0502020204030204" pitchFamily="34" charset="0"/>
                <a:cs typeface="Courier New" panose="02070309020205020404" pitchFamily="49" charset="0"/>
              </a:rPr>
              <a:t>BSAI Plan Team * September 2021</a:t>
            </a:r>
            <a:endParaRPr lang="en-US" b="1" dirty="0">
              <a:latin typeface="Calibri" panose="020F0502020204030204" pitchFamily="34" charset="0"/>
              <a:cs typeface="Courier New" panose="02070309020205020404" pitchFamily="49" charset="0"/>
            </a:endParaRPr>
          </a:p>
        </p:txBody>
      </p:sp>
      <p:pic>
        <p:nvPicPr>
          <p:cNvPr id="1026" name="Picture 2" descr="National Oceanic and Atmospheric Administration, United States Department of Commerc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429"/>
          <a:stretch/>
        </p:blipFill>
        <p:spPr bwMode="auto">
          <a:xfrm>
            <a:off x="1606344" y="5757912"/>
            <a:ext cx="731520" cy="65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National Oceanic and Atmospheric Administration, United States Department of Commerc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429"/>
          <a:stretch/>
        </p:blipFill>
        <p:spPr bwMode="auto">
          <a:xfrm>
            <a:off x="6696634" y="5757912"/>
            <a:ext cx="731520" cy="65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6344" y="1509207"/>
            <a:ext cx="5821810" cy="388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332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2865289" y="196249"/>
            <a:ext cx="322370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alibri" panose="020F0502020204030204" pitchFamily="34" charset="0"/>
                <a:cs typeface="Courier New" panose="02070309020205020404" pitchFamily="49" charset="0"/>
              </a:rPr>
              <a:t>NBS bottom trawl</a:t>
            </a:r>
            <a:endParaRPr lang="en-US" sz="3200" b="1" dirty="0">
              <a:latin typeface="Calibri" panose="020F0502020204030204" pitchFamily="34" charset="0"/>
              <a:cs typeface="Courier New" panose="02070309020205020404" pitchFamily="49" charset="0"/>
            </a:endParaRPr>
          </a:p>
        </p:txBody>
      </p:sp>
      <p:pic>
        <p:nvPicPr>
          <p:cNvPr id="5" name="Picture 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8" t="10969" r="2778" b="10826"/>
          <a:stretch/>
        </p:blipFill>
        <p:spPr bwMode="auto">
          <a:xfrm>
            <a:off x="437214" y="990600"/>
            <a:ext cx="8079855" cy="50526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64952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2715562" y="243142"/>
            <a:ext cx="327724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alibri" panose="020F0502020204030204" pitchFamily="34" charset="0"/>
                <a:cs typeface="Courier New" panose="02070309020205020404" pitchFamily="49" charset="0"/>
              </a:rPr>
              <a:t>NBS surface trawl </a:t>
            </a:r>
            <a:endParaRPr lang="en-US" sz="3200" b="1" dirty="0">
              <a:latin typeface="Calibri" panose="020F0502020204030204" pitchFamily="34" charset="0"/>
              <a:cs typeface="Courier New" panose="02070309020205020404" pitchFamily="49" charset="0"/>
            </a:endParaRPr>
          </a:p>
        </p:txBody>
      </p:sp>
      <p:pic>
        <p:nvPicPr>
          <p:cNvPr id="12" name="Picture 1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54" y="745651"/>
            <a:ext cx="7743092" cy="598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99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225428" y="243142"/>
            <a:ext cx="469314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alibri" panose="020F0502020204030204" pitchFamily="34" charset="0"/>
                <a:cs typeface="Courier New" panose="02070309020205020404" pitchFamily="49" charset="0"/>
              </a:rPr>
              <a:t>eulachon/osmerid bycatch</a:t>
            </a:r>
            <a:endParaRPr lang="en-US" sz="3200" b="1" dirty="0">
              <a:latin typeface="Calibri" panose="020F0502020204030204" pitchFamily="34" charset="0"/>
              <a:cs typeface="Courier New" panose="02070309020205020404" pitchFamily="49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4974" y="5676140"/>
            <a:ext cx="84235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relatively low bycatch since large 2006-2007 catches in the pollock fishery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in recent years, catches occur mainly in yellowfin sole fishery</a:t>
            </a:r>
            <a:endParaRPr lang="en-US" sz="2000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200150"/>
            <a:ext cx="5943600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95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001570" y="243142"/>
            <a:ext cx="4270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alibri" panose="020F0502020204030204" pitchFamily="34" charset="0"/>
                <a:cs typeface="Courier New" panose="02070309020205020404" pitchFamily="49" charset="0"/>
              </a:rPr>
              <a:t>squid bycatch (by week)</a:t>
            </a:r>
            <a:endParaRPr lang="en-US" sz="3200" b="1" dirty="0">
              <a:latin typeface="Calibri" panose="020F0502020204030204" pitchFamily="34" charset="0"/>
              <a:cs typeface="Courier New" panose="02070309020205020404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4789" y="5830027"/>
            <a:ext cx="66865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high bycatch occurs in pollock fishery, especially in B season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catch no longer constrained</a:t>
            </a:r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825" y="1305877"/>
            <a:ext cx="5848350" cy="42462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41016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321632" y="301758"/>
            <a:ext cx="43879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alibri" panose="020F0502020204030204" pitchFamily="34" charset="0"/>
                <a:cs typeface="Courier New" panose="02070309020205020404" pitchFamily="49" charset="0"/>
              </a:rPr>
              <a:t>squid bycatch 1977-2021</a:t>
            </a:r>
            <a:endParaRPr lang="en-US" sz="3200" b="1" dirty="0">
              <a:latin typeface="Calibri" panose="020F0502020204030204" pitchFamily="34" charset="0"/>
              <a:cs typeface="Courier New" panose="02070309020205020404" pitchFamily="49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584" y="1337408"/>
            <a:ext cx="6508262" cy="4725564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753079" y="6113737"/>
            <a:ext cx="55251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recent catch similar to late 1970s foreign fishery</a:t>
            </a:r>
          </a:p>
        </p:txBody>
      </p:sp>
    </p:spTree>
    <p:extLst>
      <p:ext uri="{BB962C8B-B14F-4D97-AF65-F5344CB8AC3E}">
        <p14:creationId xmlns:p14="http://schemas.microsoft.com/office/powerpoint/2010/main" val="1013162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001570" y="243142"/>
            <a:ext cx="356584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alibri" panose="020F0502020204030204" pitchFamily="34" charset="0"/>
                <a:cs typeface="Courier New" panose="02070309020205020404" pitchFamily="49" charset="0"/>
              </a:rPr>
              <a:t>squid bycatch - area</a:t>
            </a:r>
            <a:endParaRPr lang="en-US" sz="3200" b="1" dirty="0">
              <a:latin typeface="Calibri" panose="020F0502020204030204" pitchFamily="34" charset="0"/>
              <a:cs typeface="Courier New" panose="02070309020205020404" pitchFamily="49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803" y="914046"/>
            <a:ext cx="6419021" cy="324178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2788" b="2597"/>
          <a:stretch/>
        </p:blipFill>
        <p:spPr>
          <a:xfrm>
            <a:off x="5504435" y="3617266"/>
            <a:ext cx="3270287" cy="309419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65993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706" y="794413"/>
            <a:ext cx="5092861" cy="3686537"/>
          </a:xfrm>
          <a:prstGeom prst="rect">
            <a:avLst/>
          </a:prstGeom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2007804" y="243142"/>
            <a:ext cx="51283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alibri" panose="020F0502020204030204" pitchFamily="34" charset="0"/>
                <a:cs typeface="Courier New" panose="02070309020205020404" pitchFamily="49" charset="0"/>
              </a:rPr>
              <a:t>herring bycatch - background</a:t>
            </a:r>
            <a:endParaRPr lang="en-US" sz="3200" b="1" dirty="0">
              <a:latin typeface="Calibri" panose="020F0502020204030204" pitchFamily="34" charset="0"/>
              <a:cs typeface="Courier New" panose="02070309020205020404" pitchFamily="49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43010" y="4690704"/>
            <a:ext cx="700608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data are from Siddon et al 2020 ESR contribution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PSC is set at 1% of ADFG EBS biomass estimate (mostly Togiak)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exceeding </a:t>
            </a:r>
            <a:r>
              <a:rPr lang="en-US" sz="2000" dirty="0" smtClean="0"/>
              <a:t>PSC results in closure of Herring Savings Areas (HAS)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unclear </a:t>
            </a:r>
            <a:r>
              <a:rPr lang="en-US" sz="2000" dirty="0" smtClean="0"/>
              <a:t>which spawning stock affected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multiple hypotheses regarding high catch</a:t>
            </a:r>
            <a:endParaRPr lang="en-US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need </a:t>
            </a:r>
            <a:r>
              <a:rPr lang="en-US" sz="2000" dirty="0" smtClean="0"/>
              <a:t>to re-evaluate HAS or other ways to reduce bycatch</a:t>
            </a:r>
            <a:endParaRPr lang="en-US" sz="20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3507" y="791127"/>
            <a:ext cx="2405377" cy="174199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2534" y="2590420"/>
            <a:ext cx="2727322" cy="1990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48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001570" y="243142"/>
            <a:ext cx="285231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alibri" panose="020F0502020204030204" pitchFamily="34" charset="0"/>
                <a:cs typeface="Courier New" panose="02070309020205020404" pitchFamily="49" charset="0"/>
              </a:rPr>
              <a:t>herring bycatch</a:t>
            </a:r>
            <a:endParaRPr lang="en-US" sz="3200" b="1" dirty="0">
              <a:latin typeface="Calibri" panose="020F0502020204030204" pitchFamily="34" charset="0"/>
              <a:cs typeface="Courier New" panose="02070309020205020404" pitchFamily="49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650" y="1303655"/>
            <a:ext cx="5854700" cy="42506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24073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727055" y="243142"/>
            <a:ext cx="568989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alibri" panose="020F0502020204030204" pitchFamily="34" charset="0"/>
                <a:cs typeface="Courier New" panose="02070309020205020404" pitchFamily="49" charset="0"/>
              </a:rPr>
              <a:t>herring bycatch – spatial pattern</a:t>
            </a:r>
            <a:endParaRPr lang="en-US" sz="3200" b="1" dirty="0">
              <a:latin typeface="Calibri" panose="020F0502020204030204" pitchFamily="34" charset="0"/>
              <a:cs typeface="Courier New" panose="02070309020205020404" pitchFamily="49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31" y="961295"/>
            <a:ext cx="7565292" cy="5673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65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727055" y="243142"/>
            <a:ext cx="604152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alibri" panose="020F0502020204030204" pitchFamily="34" charset="0"/>
                <a:cs typeface="Courier New" panose="02070309020205020404" pitchFamily="49" charset="0"/>
              </a:rPr>
              <a:t>herring bycatch – seasonal pattern</a:t>
            </a:r>
            <a:endParaRPr lang="en-US" sz="3200" b="1" dirty="0">
              <a:latin typeface="Calibri" panose="020F0502020204030204" pitchFamily="34" charset="0"/>
              <a:cs typeface="Courier New" panose="02070309020205020404" pitchFamily="49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973" y="978877"/>
            <a:ext cx="7713901" cy="56001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4215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1749977" y="243142"/>
            <a:ext cx="564404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alibri" panose="020F0502020204030204" pitchFamily="34" charset="0"/>
                <a:cs typeface="Courier New" panose="02070309020205020404" pitchFamily="49" charset="0"/>
              </a:rPr>
              <a:t>forage species report - overview</a:t>
            </a:r>
            <a:endParaRPr lang="en-US" sz="3200" b="1" dirty="0">
              <a:latin typeface="Calibri" panose="020F0502020204030204" pitchFamily="34" charset="0"/>
              <a:cs typeface="Courier New" panose="02070309020205020404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20260" y="1611924"/>
            <a:ext cx="7060266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/>
              <a:t>closer collaboration with ESR authors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/>
              <a:t>aggregate forage index &amp; synthesis statement in ESR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/>
              <a:t>where to put forage-related information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/>
              <a:t>timing: annual forage report?</a:t>
            </a:r>
          </a:p>
          <a:p>
            <a:endParaRPr lang="en-US" sz="24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/>
              <a:t>overview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/>
              <a:t>population trends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/>
              <a:t>incidental catches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108796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3682878" y="243142"/>
            <a:ext cx="177824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alibri" panose="020F0502020204030204" pitchFamily="34" charset="0"/>
                <a:cs typeface="Courier New" panose="02070309020205020404" pitchFamily="49" charset="0"/>
              </a:rPr>
              <a:t>summary</a:t>
            </a:r>
            <a:endParaRPr lang="en-US" sz="3200" b="1" dirty="0">
              <a:latin typeface="Calibri" panose="020F0502020204030204" pitchFamily="34" charset="0"/>
              <a:cs typeface="Courier New" panose="02070309020205020404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0633" y="1318843"/>
            <a:ext cx="774309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en-US" sz="2400" b="1" dirty="0" smtClean="0"/>
              <a:t>forage report still evolving, especially regarding the ESR</a:t>
            </a:r>
          </a:p>
          <a:p>
            <a:pPr marL="457200" indent="-457200">
              <a:buFont typeface="+mj-lt"/>
              <a:buAutoNum type="arabicParenR"/>
            </a:pPr>
            <a:endParaRPr lang="en-US" sz="2400" b="1" dirty="0" smtClean="0"/>
          </a:p>
          <a:p>
            <a:pPr marL="457200" indent="-457200">
              <a:buFont typeface="+mj-lt"/>
              <a:buAutoNum type="arabicParenR"/>
            </a:pPr>
            <a:r>
              <a:rPr lang="en-US" sz="2400" b="1" dirty="0" smtClean="0"/>
              <a:t>overall forage availability </a:t>
            </a:r>
            <a:r>
              <a:rPr lang="en-US" sz="2400" b="1" dirty="0" smtClean="0"/>
              <a:t>in the EBS/NBS has </a:t>
            </a:r>
            <a:r>
              <a:rPr lang="en-US" sz="2400" b="1" dirty="0" smtClean="0"/>
              <a:t>declined, except possibly for herring</a:t>
            </a:r>
          </a:p>
          <a:p>
            <a:pPr marL="457200" indent="-457200">
              <a:buFont typeface="+mj-lt"/>
              <a:buAutoNum type="arabicParenR"/>
            </a:pPr>
            <a:endParaRPr lang="en-US" sz="2400" b="1" dirty="0" smtClean="0"/>
          </a:p>
          <a:p>
            <a:pPr marL="457200" indent="-457200">
              <a:buFont typeface="+mj-lt"/>
              <a:buAutoNum type="arabicParenR"/>
            </a:pPr>
            <a:r>
              <a:rPr lang="en-US" sz="2400" b="1" dirty="0" smtClean="0"/>
              <a:t>decline has coincided with elevated temperatures and reduced sea ice extent</a:t>
            </a:r>
          </a:p>
          <a:p>
            <a:pPr marL="457200" indent="-457200">
              <a:buFont typeface="+mj-lt"/>
              <a:buAutoNum type="arabicParenR"/>
            </a:pPr>
            <a:endParaRPr lang="en-US" sz="2400" b="1" dirty="0" smtClean="0"/>
          </a:p>
          <a:p>
            <a:pPr marL="457200" indent="-457200">
              <a:buFont typeface="+mj-lt"/>
              <a:buAutoNum type="arabicParenR"/>
            </a:pPr>
            <a:r>
              <a:rPr lang="en-US" sz="2400" b="1" dirty="0" smtClean="0"/>
              <a:t>squid catches remain high since move to EC</a:t>
            </a:r>
          </a:p>
          <a:p>
            <a:pPr marL="457200" indent="-457200">
              <a:buFont typeface="+mj-lt"/>
              <a:buAutoNum type="arabicParenR"/>
            </a:pPr>
            <a:endParaRPr lang="en-US" sz="2400" b="1" dirty="0" smtClean="0"/>
          </a:p>
          <a:p>
            <a:pPr marL="457200" indent="-457200">
              <a:buFont typeface="+mj-lt"/>
              <a:buAutoNum type="arabicParenR"/>
            </a:pPr>
            <a:r>
              <a:rPr lang="en-US" sz="2400" b="1" dirty="0" smtClean="0"/>
              <a:t>herring bycatch below limit but still high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98745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2413909" y="243142"/>
            <a:ext cx="431618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alibri" panose="020F0502020204030204" pitchFamily="34" charset="0"/>
                <a:cs typeface="Courier New" panose="02070309020205020404" pitchFamily="49" charset="0"/>
              </a:rPr>
              <a:t>forage species overview</a:t>
            </a:r>
            <a:endParaRPr lang="en-US" sz="3200" b="1" dirty="0">
              <a:latin typeface="Calibri" panose="020F0502020204030204" pitchFamily="34" charset="0"/>
              <a:cs typeface="Courier New" panose="02070309020205020404" pitchFamily="49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62000" y="1419285"/>
            <a:ext cx="7620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•	members of the “forage fish group” listed in the 	BSAI Fishery Management Plan (FMP)</a:t>
            </a:r>
          </a:p>
          <a:p>
            <a:endParaRPr lang="en-US" sz="2400" b="1" dirty="0" smtClean="0"/>
          </a:p>
          <a:p>
            <a:r>
              <a:rPr lang="en-US" sz="2400" b="1" dirty="0" smtClean="0"/>
              <a:t>•	Pacific herring </a:t>
            </a:r>
            <a:r>
              <a:rPr lang="en-US" sz="2400" b="1" i="1" dirty="0" err="1" smtClean="0"/>
              <a:t>Clupea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pallasii</a:t>
            </a:r>
            <a:endParaRPr lang="en-US" sz="2400" b="1" i="1" dirty="0" smtClean="0"/>
          </a:p>
          <a:p>
            <a:endParaRPr lang="en-US" sz="2400" b="1" dirty="0" smtClean="0"/>
          </a:p>
          <a:p>
            <a:r>
              <a:rPr lang="en-US" sz="2400" b="1" dirty="0" smtClean="0"/>
              <a:t>•	juvenile groundfishes and salmon </a:t>
            </a:r>
          </a:p>
          <a:p>
            <a:endParaRPr lang="en-US" sz="2400" b="1" dirty="0" smtClean="0"/>
          </a:p>
          <a:p>
            <a:r>
              <a:rPr lang="en-US" sz="2400" b="1" dirty="0" smtClean="0"/>
              <a:t>•	shrimps</a:t>
            </a:r>
          </a:p>
          <a:p>
            <a:endParaRPr lang="en-US" sz="2400" b="1" dirty="0" smtClean="0"/>
          </a:p>
          <a:p>
            <a:r>
              <a:rPr lang="en-US" sz="2400" b="1" dirty="0" smtClean="0"/>
              <a:t>•	squids</a:t>
            </a:r>
          </a:p>
          <a:p>
            <a:endParaRPr lang="en-US" sz="2400" b="1" dirty="0" smtClean="0"/>
          </a:p>
          <a:p>
            <a:r>
              <a:rPr lang="en-US" sz="2400" b="1" dirty="0" smtClean="0"/>
              <a:t>•	Arctic cod </a:t>
            </a:r>
            <a:r>
              <a:rPr lang="en-US" sz="2400" b="1" i="1" dirty="0" err="1" smtClean="0"/>
              <a:t>Boreogadus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saida</a:t>
            </a:r>
            <a:endParaRPr lang="en-US" sz="2400" b="1" i="1" dirty="0"/>
          </a:p>
        </p:txBody>
      </p:sp>
    </p:spTree>
    <p:extLst>
      <p:ext uri="{BB962C8B-B14F-4D97-AF65-F5344CB8AC3E}">
        <p14:creationId xmlns:p14="http://schemas.microsoft.com/office/powerpoint/2010/main" val="97035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1727920" y="243142"/>
            <a:ext cx="56881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alibri" panose="020F0502020204030204" pitchFamily="34" charset="0"/>
                <a:cs typeface="Courier New" panose="02070309020205020404" pitchFamily="49" charset="0"/>
              </a:rPr>
              <a:t>EC squid management measures</a:t>
            </a:r>
            <a:endParaRPr lang="en-US" sz="3200" b="1" dirty="0">
              <a:latin typeface="Calibri" panose="020F0502020204030204" pitchFamily="34" charset="0"/>
              <a:cs typeface="Courier New" panose="02070309020205020404" pitchFamily="49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81594" y="1795130"/>
            <a:ext cx="7326085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Place squids in the Ecosystem Component category of the </a:t>
            </a:r>
            <a:r>
              <a:rPr lang="en-US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FMP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0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Prohibit directed fishing for </a:t>
            </a:r>
            <a:r>
              <a:rPr lang="en-US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squid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0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Establish a 20% maximum retention allowance (MRA</a:t>
            </a:r>
            <a:r>
              <a:rPr lang="en-US" sz="20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0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Limits on processing removed in June 2021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0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Retain recordkeeping and recording requirements</a:t>
            </a:r>
          </a:p>
        </p:txBody>
      </p:sp>
    </p:spTree>
    <p:extLst>
      <p:ext uri="{BB962C8B-B14F-4D97-AF65-F5344CB8AC3E}">
        <p14:creationId xmlns:p14="http://schemas.microsoft.com/office/powerpoint/2010/main" val="391906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1982509" y="243142"/>
            <a:ext cx="517898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alibri" panose="020F0502020204030204" pitchFamily="34" charset="0"/>
                <a:cs typeface="Courier New" panose="02070309020205020404" pitchFamily="49" charset="0"/>
              </a:rPr>
              <a:t>aggregate forage index in ESR</a:t>
            </a:r>
            <a:endParaRPr lang="en-US" sz="3200" b="1" dirty="0">
              <a:latin typeface="Calibri" panose="020F0502020204030204" pitchFamily="34" charset="0"/>
              <a:cs typeface="Courier New" panose="02070309020205020404" pitchFamily="49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29034" b="57096"/>
          <a:stretch/>
        </p:blipFill>
        <p:spPr>
          <a:xfrm>
            <a:off x="426112" y="943707"/>
            <a:ext cx="8291776" cy="88509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394" y="3331663"/>
            <a:ext cx="4373406" cy="26800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3331664"/>
            <a:ext cx="4391334" cy="269102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51248" y="6192692"/>
            <a:ext cx="1375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with herring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796792" y="6192692"/>
            <a:ext cx="1941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“FMP forage” only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959587" y="2003222"/>
            <a:ext cx="73842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“FMP forage fish”: eulachon, capelin, other smelts, sand lances, sandfish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comprises EBS trawl survey biomass estimates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does not include herring, age-0 pollock, </a:t>
            </a:r>
            <a:r>
              <a:rPr lang="en-US" b="1" dirty="0" smtClean="0"/>
              <a:t>squids, </a:t>
            </a:r>
            <a:r>
              <a:rPr lang="en-US" b="1" dirty="0" smtClean="0"/>
              <a:t>etc.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7309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9" y="976434"/>
            <a:ext cx="4368043" cy="2446704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88" y="976434"/>
            <a:ext cx="3914336" cy="2844495"/>
          </a:xfrm>
          <a:prstGeom prst="rect">
            <a:avLst/>
          </a:prstGeom>
          <a:noFill/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585" t="650" r="50145" b="50929"/>
          <a:stretch/>
        </p:blipFill>
        <p:spPr>
          <a:xfrm>
            <a:off x="210888" y="4185147"/>
            <a:ext cx="4184424" cy="2569816"/>
          </a:xfrm>
          <a:prstGeom prst="rect">
            <a:avLst/>
          </a:prstGeom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2837006" y="243142"/>
            <a:ext cx="26390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alibri" panose="020F0502020204030204" pitchFamily="34" charset="0"/>
                <a:cs typeface="Courier New" panose="02070309020205020404" pitchFamily="49" charset="0"/>
              </a:rPr>
              <a:t>capelin trends</a:t>
            </a:r>
            <a:endParaRPr lang="en-US" sz="3200" b="1" dirty="0">
              <a:latin typeface="Calibri" panose="020F0502020204030204" pitchFamily="34" charset="0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2316" y="491047"/>
            <a:ext cx="103105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EBS shelf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797378" y="717510"/>
            <a:ext cx="103105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EBS shelf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15303" y="3957315"/>
            <a:ext cx="1847942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NBS bottom trawl</a:t>
            </a:r>
            <a:endParaRPr lang="en-US" dirty="0"/>
          </a:p>
        </p:txBody>
      </p:sp>
      <p:pic>
        <p:nvPicPr>
          <p:cNvPr id="12" name="Picture 11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97" r="30967" b="66208"/>
          <a:stretch/>
        </p:blipFill>
        <p:spPr>
          <a:xfrm>
            <a:off x="5269523" y="4028129"/>
            <a:ext cx="3400155" cy="267161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6997094" y="3957315"/>
            <a:ext cx="183133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NBS surface trawl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48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057963"/>
            <a:ext cx="3966675" cy="22245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" name="Picture 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04" y="1637030"/>
            <a:ext cx="4219727" cy="3066419"/>
          </a:xfrm>
          <a:prstGeom prst="rect">
            <a:avLst/>
          </a:prstGeom>
          <a:noFill/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2715562" y="243142"/>
            <a:ext cx="293240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alibri" panose="020F0502020204030204" pitchFamily="34" charset="0"/>
                <a:cs typeface="Courier New" panose="02070309020205020404" pitchFamily="49" charset="0"/>
              </a:rPr>
              <a:t>eulachon trends</a:t>
            </a:r>
            <a:endParaRPr lang="en-US" sz="3200" b="1" dirty="0">
              <a:latin typeface="Calibri" panose="020F0502020204030204" pitchFamily="34" charset="0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4838" y="1312737"/>
            <a:ext cx="103105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EBS shelf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602942" y="1812876"/>
            <a:ext cx="103105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EBS shelf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57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231" y="1054471"/>
            <a:ext cx="3436393" cy="2494710"/>
          </a:xfrm>
          <a:prstGeom prst="rect">
            <a:avLst/>
          </a:prstGeom>
          <a:noFill/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49710" b="50465"/>
          <a:stretch/>
        </p:blipFill>
        <p:spPr>
          <a:xfrm>
            <a:off x="498231" y="4195852"/>
            <a:ext cx="4062396" cy="2500517"/>
          </a:xfrm>
          <a:prstGeom prst="rect">
            <a:avLst/>
          </a:prstGeom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2856627" y="243142"/>
            <a:ext cx="392248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alibri" panose="020F0502020204030204" pitchFamily="34" charset="0"/>
                <a:cs typeface="Courier New" panose="02070309020205020404" pitchFamily="49" charset="0"/>
              </a:rPr>
              <a:t>herring trends - NMFS</a:t>
            </a:r>
            <a:endParaRPr lang="en-US" sz="3200" b="1" dirty="0">
              <a:latin typeface="Calibri" panose="020F0502020204030204" pitchFamily="34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1993" y="869805"/>
            <a:ext cx="103105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EBS shelf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013147" y="869805"/>
            <a:ext cx="103105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EBS shelf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49056" y="3976014"/>
            <a:ext cx="1847942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NBS bottom trawl</a:t>
            </a:r>
            <a:endParaRPr lang="en-US" dirty="0"/>
          </a:p>
        </p:txBody>
      </p:sp>
      <p:pic>
        <p:nvPicPr>
          <p:cNvPr id="13" name="Picture 1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1111" y="1239137"/>
            <a:ext cx="3791758" cy="212515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43" b="66846"/>
          <a:stretch/>
        </p:blipFill>
        <p:spPr>
          <a:xfrm>
            <a:off x="4952853" y="3619525"/>
            <a:ext cx="3780693" cy="305974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116482" y="3791348"/>
            <a:ext cx="183133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NBS surface trawl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9898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902" r="7304" b="21192"/>
          <a:stretch/>
        </p:blipFill>
        <p:spPr>
          <a:xfrm>
            <a:off x="37107" y="1044794"/>
            <a:ext cx="4542692" cy="2759345"/>
          </a:xfrm>
          <a:prstGeom prst="rect">
            <a:avLst/>
          </a:prstGeom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351949" y="196250"/>
            <a:ext cx="763394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Calibri" panose="020F0502020204030204" pitchFamily="34" charset="0"/>
                <a:cs typeface="Courier New" panose="02070309020205020404" pitchFamily="49" charset="0"/>
              </a:rPr>
              <a:t>herring trends (Buck et al ADFG data in ESR)</a:t>
            </a:r>
            <a:endParaRPr lang="en-US" sz="3200" b="1" dirty="0">
              <a:latin typeface="Calibri" panose="020F0502020204030204" pitchFamily="34" charset="0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87302" y="1497127"/>
            <a:ext cx="3454375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Togiak herring biomass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Circles are survey estimates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Black line is model estimate of mature fish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5286" t="3073" r="8195" b="10682"/>
          <a:stretch/>
        </p:blipFill>
        <p:spPr>
          <a:xfrm>
            <a:off x="4191000" y="3915508"/>
            <a:ext cx="4706815" cy="279009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35270" y="5065766"/>
            <a:ext cx="2956771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Togiak herring recruitment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Model estimates of age 4+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35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3477</TotalTime>
  <Words>439</Words>
  <Application>Microsoft Office PowerPoint</Application>
  <PresentationFormat>On-screen Show (4:3)</PresentationFormat>
  <Paragraphs>90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Courier New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Alaska Fisheries Science Center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Olav A Ormseth</dc:creator>
  <cp:lastModifiedBy>Olav Ormseth</cp:lastModifiedBy>
  <cp:revision>53</cp:revision>
  <dcterms:created xsi:type="dcterms:W3CDTF">2015-09-23T13:29:33Z</dcterms:created>
  <dcterms:modified xsi:type="dcterms:W3CDTF">2021-11-16T00:48:38Z</dcterms:modified>
</cp:coreProperties>
</file>