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81" r:id="rId5"/>
    <p:sldId id="293" r:id="rId6"/>
    <p:sldId id="264" r:id="rId7"/>
    <p:sldId id="294" r:id="rId8"/>
    <p:sldId id="270" r:id="rId9"/>
    <p:sldId id="292" r:id="rId10"/>
    <p:sldId id="286" r:id="rId11"/>
    <p:sldId id="267" r:id="rId12"/>
    <p:sldId id="291" r:id="rId13"/>
    <p:sldId id="282" r:id="rId14"/>
    <p:sldId id="283" r:id="rId15"/>
    <p:sldId id="296" r:id="rId16"/>
    <p:sldId id="277" r:id="rId17"/>
    <p:sldId id="276" r:id="rId18"/>
    <p:sldId id="287" r:id="rId19"/>
    <p:sldId id="295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08" y="8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8751-ADFD-4A0D-BDA8-C5EC86EA2F1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37C-5056-4978-9C35-EB3C8605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5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8751-ADFD-4A0D-BDA8-C5EC86EA2F1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37C-5056-4978-9C35-EB3C8605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8751-ADFD-4A0D-BDA8-C5EC86EA2F1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37C-5056-4978-9C35-EB3C8605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2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8751-ADFD-4A0D-BDA8-C5EC86EA2F1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37C-5056-4978-9C35-EB3C8605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5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8751-ADFD-4A0D-BDA8-C5EC86EA2F1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37C-5056-4978-9C35-EB3C8605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3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8751-ADFD-4A0D-BDA8-C5EC86EA2F1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37C-5056-4978-9C35-EB3C8605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0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8751-ADFD-4A0D-BDA8-C5EC86EA2F1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37C-5056-4978-9C35-EB3C8605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7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8751-ADFD-4A0D-BDA8-C5EC86EA2F1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37C-5056-4978-9C35-EB3C8605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8751-ADFD-4A0D-BDA8-C5EC86EA2F1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37C-5056-4978-9C35-EB3C8605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4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8751-ADFD-4A0D-BDA8-C5EC86EA2F1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37C-5056-4978-9C35-EB3C8605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8751-ADFD-4A0D-BDA8-C5EC86EA2F1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37C-5056-4978-9C35-EB3C8605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B8751-ADFD-4A0D-BDA8-C5EC86EA2F1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837C-5056-4978-9C35-EB3C8605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4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04274" y="457200"/>
            <a:ext cx="65354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BSAI forage species report</a:t>
            </a:r>
            <a:endParaRPr lang="en-US" sz="40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795084" y="5624860"/>
            <a:ext cx="34443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ourier New" panose="02070309020205020404" pitchFamily="49" charset="0"/>
              </a:rPr>
              <a:t>Olav A. </a:t>
            </a:r>
            <a:r>
              <a:rPr lang="en-US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Ormseth, AFSC</a:t>
            </a:r>
            <a:endParaRPr lang="en-US" b="1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BSAI Plan Team * September 2021</a:t>
            </a:r>
            <a:endParaRPr lang="en-US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National Oceanic and Atmospheric Administration, United States Department of Commer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9"/>
          <a:stretch/>
        </p:blipFill>
        <p:spPr bwMode="auto">
          <a:xfrm>
            <a:off x="1606344" y="5757912"/>
            <a:ext cx="73152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ational Oceanic and Atmospheric Administration, United States Department of Commer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9"/>
          <a:stretch/>
        </p:blipFill>
        <p:spPr bwMode="auto">
          <a:xfrm>
            <a:off x="6696634" y="5757912"/>
            <a:ext cx="73152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344" y="1509207"/>
            <a:ext cx="5821810" cy="38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865289" y="196249"/>
            <a:ext cx="32237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NBS bottom trawl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10969" r="2778" b="10826"/>
          <a:stretch/>
        </p:blipFill>
        <p:spPr bwMode="auto">
          <a:xfrm>
            <a:off x="437214" y="990600"/>
            <a:ext cx="8079855" cy="5052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49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15562" y="243142"/>
            <a:ext cx="32772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NBS surface trawl 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4" y="745651"/>
            <a:ext cx="7743092" cy="598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25428" y="243142"/>
            <a:ext cx="4693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eulachon/osmerid bycatch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974" y="5676140"/>
            <a:ext cx="8423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relatively low bycatch since large 2006-2007 catches in the pollock fishery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recent years, catches occur mainly in yellowfin sole fishery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01570" y="243142"/>
            <a:ext cx="427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squid bycatch (by week)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789" y="5830027"/>
            <a:ext cx="6686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high bycatch occurs in pollock fishery, especially in B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catch no longer constrained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305877"/>
            <a:ext cx="5848350" cy="4246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0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21632" y="301758"/>
            <a:ext cx="43879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squid bycatch 1977-2021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84" y="1337408"/>
            <a:ext cx="6508262" cy="47255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3079" y="6113737"/>
            <a:ext cx="5525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recent catch similar to late 1970s foreign fishery</a:t>
            </a:r>
          </a:p>
        </p:txBody>
      </p:sp>
    </p:spTree>
    <p:extLst>
      <p:ext uri="{BB962C8B-B14F-4D97-AF65-F5344CB8AC3E}">
        <p14:creationId xmlns:p14="http://schemas.microsoft.com/office/powerpoint/2010/main" val="10131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01570" y="243142"/>
            <a:ext cx="3565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squid bycatch - area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03" y="914046"/>
            <a:ext cx="6419021" cy="3241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88" b="2597"/>
          <a:stretch/>
        </p:blipFill>
        <p:spPr>
          <a:xfrm>
            <a:off x="5504435" y="3617266"/>
            <a:ext cx="3270287" cy="30941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59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06" y="794413"/>
            <a:ext cx="5092861" cy="3686537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07804" y="243142"/>
            <a:ext cx="5128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herring bycatch - background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010" y="4690704"/>
            <a:ext cx="7006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data are from Siddon et al 2020 ESR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PSC is set at 1% of ADFG EBS biomass estimate (mostly Togiak)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exceeding </a:t>
            </a:r>
            <a:r>
              <a:rPr lang="en-US" sz="2000" dirty="0" smtClean="0"/>
              <a:t>PSC results in closure of Herring Savings Areas (HAS)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unclear </a:t>
            </a:r>
            <a:r>
              <a:rPr lang="en-US" sz="2000" dirty="0" smtClean="0"/>
              <a:t>which spawning stock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multiple hypotheses regarding high catch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need </a:t>
            </a:r>
            <a:r>
              <a:rPr lang="en-US" sz="2000" dirty="0" smtClean="0"/>
              <a:t>to re-evaluate HAS or other ways to reduce bycatch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507" y="791127"/>
            <a:ext cx="2405377" cy="1741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534" y="2590420"/>
            <a:ext cx="2727322" cy="19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01570" y="243142"/>
            <a:ext cx="28523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herring bycatch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303655"/>
            <a:ext cx="5854700" cy="4250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0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27055" y="243142"/>
            <a:ext cx="56898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herring bycatch – spatial pattern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961295"/>
            <a:ext cx="7565292" cy="56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27055" y="243142"/>
            <a:ext cx="60415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herring bycatch – seasonal pattern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73" y="978877"/>
            <a:ext cx="7713901" cy="5600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21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749977" y="243142"/>
            <a:ext cx="56440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forage species report - overview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260" y="1611924"/>
            <a:ext cx="70602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closer collaboration with ESR authors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aggregate forage index &amp; synthesis statement in ESR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where to put forage-related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timing: annual forage report?</a:t>
            </a:r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population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incidental catches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087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682878" y="243142"/>
            <a:ext cx="17782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summary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633" y="1318843"/>
            <a:ext cx="77430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b="1" dirty="0" smtClean="0"/>
              <a:t>forage report still evolving, especially regarding the ESR</a:t>
            </a:r>
          </a:p>
          <a:p>
            <a:pPr marL="457200" indent="-457200">
              <a:buFont typeface="+mj-lt"/>
              <a:buAutoNum type="arabicParenR"/>
            </a:pPr>
            <a:endParaRPr lang="en-US" sz="2400" b="1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/>
              <a:t>overall forage availability </a:t>
            </a:r>
            <a:r>
              <a:rPr lang="en-US" sz="2400" b="1" dirty="0" smtClean="0"/>
              <a:t>in the EBS/NBS has </a:t>
            </a:r>
            <a:r>
              <a:rPr lang="en-US" sz="2400" b="1" dirty="0" smtClean="0"/>
              <a:t>declined, except possibly for herring</a:t>
            </a:r>
          </a:p>
          <a:p>
            <a:pPr marL="457200" indent="-457200">
              <a:buFont typeface="+mj-lt"/>
              <a:buAutoNum type="arabicParenR"/>
            </a:pPr>
            <a:endParaRPr lang="en-US" sz="2400" b="1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/>
              <a:t>decline has coincided with elevated temperatures and reduced sea ice extent</a:t>
            </a:r>
          </a:p>
          <a:p>
            <a:pPr marL="457200" indent="-457200">
              <a:buFont typeface="+mj-lt"/>
              <a:buAutoNum type="arabicParenR"/>
            </a:pPr>
            <a:endParaRPr lang="en-US" sz="2400" b="1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/>
              <a:t>squid catches remain high since move to EC</a:t>
            </a:r>
          </a:p>
          <a:p>
            <a:pPr marL="457200" indent="-457200">
              <a:buFont typeface="+mj-lt"/>
              <a:buAutoNum type="arabicParenR"/>
            </a:pPr>
            <a:endParaRPr lang="en-US" sz="2400" b="1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/>
              <a:t>herring bycatch below limit but still high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74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413909" y="243142"/>
            <a:ext cx="43161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forage species overview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419285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•	members of the “forage fish group” listed in the 	BSAI Fishery Management Plan (FMP)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•	Pacific herring </a:t>
            </a:r>
            <a:r>
              <a:rPr lang="en-US" sz="2400" b="1" i="1" dirty="0" err="1" smtClean="0"/>
              <a:t>Clupea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pallasii</a:t>
            </a:r>
            <a:endParaRPr lang="en-US" sz="2400" b="1" i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•	juvenile groundfishes and salmon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•	shrimps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•	squids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•	Arctic cod </a:t>
            </a:r>
            <a:r>
              <a:rPr lang="en-US" sz="2400" b="1" i="1" dirty="0" err="1" smtClean="0"/>
              <a:t>Boreogadus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saida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9703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727920" y="243142"/>
            <a:ext cx="5688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EC squid management measures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1594" y="1795130"/>
            <a:ext cx="732608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Place squids in the Ecosystem Component category of the 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FMP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Prohibit directed fishing for 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squid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Establish a 20% maximum retention allowance (MRA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Limits on processing removed in June 2021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Retain recordkeeping and recording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9190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82509" y="243142"/>
            <a:ext cx="51789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aggregate forage index in ESR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9034" b="57096"/>
          <a:stretch/>
        </p:blipFill>
        <p:spPr>
          <a:xfrm>
            <a:off x="426112" y="943707"/>
            <a:ext cx="8291776" cy="8850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4" y="3331663"/>
            <a:ext cx="4373406" cy="268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31664"/>
            <a:ext cx="4391334" cy="2691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1248" y="6192692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 herring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6792" y="6192692"/>
            <a:ext cx="19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“FMP forage” only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59587" y="2003222"/>
            <a:ext cx="7384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“FMP forage fish”: eulachon, capelin, other smelts, sand lances, sandfish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comprises EBS trawl survey biomass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does not include herring, age-0 pollock, </a:t>
            </a:r>
            <a:r>
              <a:rPr lang="en-US" b="1" dirty="0" smtClean="0"/>
              <a:t>squids, </a:t>
            </a:r>
            <a:r>
              <a:rPr lang="en-US" b="1" dirty="0" smtClean="0"/>
              <a:t>etc.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30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976434"/>
            <a:ext cx="4368043" cy="244670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8" y="976434"/>
            <a:ext cx="3914336" cy="284449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85" t="650" r="50145" b="50929"/>
          <a:stretch/>
        </p:blipFill>
        <p:spPr>
          <a:xfrm>
            <a:off x="210888" y="4185147"/>
            <a:ext cx="4184424" cy="2569816"/>
          </a:xfrm>
          <a:prstGeom prst="rect">
            <a:avLst/>
          </a:prstGeom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837006" y="243142"/>
            <a:ext cx="2639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capelin trends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316" y="491047"/>
            <a:ext cx="10310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EBS shelf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97378" y="717510"/>
            <a:ext cx="10310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EBS shelf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5303" y="3957315"/>
            <a:ext cx="1847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NBS bottom trawl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7" r="30967" b="66208"/>
          <a:stretch/>
        </p:blipFill>
        <p:spPr>
          <a:xfrm>
            <a:off x="5269523" y="4028129"/>
            <a:ext cx="3400155" cy="2671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997094" y="3957315"/>
            <a:ext cx="18313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NBS surface trawl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963"/>
            <a:ext cx="3966675" cy="2224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" y="1637030"/>
            <a:ext cx="4219727" cy="3066419"/>
          </a:xfrm>
          <a:prstGeom prst="rect">
            <a:avLst/>
          </a:prstGeom>
          <a:noFill/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15562" y="243142"/>
            <a:ext cx="29324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eulachon trends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838" y="1312737"/>
            <a:ext cx="10310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EBS shelf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02942" y="1812876"/>
            <a:ext cx="10310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EBS shelf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1" y="1054471"/>
            <a:ext cx="3436393" cy="249471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710" b="50465"/>
          <a:stretch/>
        </p:blipFill>
        <p:spPr>
          <a:xfrm>
            <a:off x="498231" y="4195852"/>
            <a:ext cx="4062396" cy="2500517"/>
          </a:xfrm>
          <a:prstGeom prst="rect">
            <a:avLst/>
          </a:prstGeom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856627" y="243142"/>
            <a:ext cx="39224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herring trends - NMFS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993" y="869805"/>
            <a:ext cx="10310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EBS shelf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3147" y="869805"/>
            <a:ext cx="10310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EBS shelf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9056" y="3976014"/>
            <a:ext cx="1847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NBS bottom trawl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11" y="1239137"/>
            <a:ext cx="3791758" cy="212515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3" b="66846"/>
          <a:stretch/>
        </p:blipFill>
        <p:spPr>
          <a:xfrm>
            <a:off x="4952853" y="3619525"/>
            <a:ext cx="3780693" cy="3059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16482" y="3791348"/>
            <a:ext cx="18313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NBS surface trawl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02" r="7304" b="21192"/>
          <a:stretch/>
        </p:blipFill>
        <p:spPr>
          <a:xfrm>
            <a:off x="37107" y="1044794"/>
            <a:ext cx="4542692" cy="2759345"/>
          </a:xfrm>
          <a:prstGeom prst="rect">
            <a:avLst/>
          </a:prstGeom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51949" y="196250"/>
            <a:ext cx="76339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herring trends (Buck et al ADFG data in ESR)</a:t>
            </a:r>
            <a:endParaRPr lang="en-US" sz="32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7302" y="1497127"/>
            <a:ext cx="345437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Togiak herring biomass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Circles are survey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Black line is model estimate of mature fish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86" t="3073" r="8195" b="10682"/>
          <a:stretch/>
        </p:blipFill>
        <p:spPr>
          <a:xfrm>
            <a:off x="4191000" y="3915508"/>
            <a:ext cx="4706815" cy="2790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5270" y="5065766"/>
            <a:ext cx="295677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Togiak herring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estimates of age 4+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</TotalTime>
  <Words>439</Words>
  <Application>Microsoft Office PowerPoint</Application>
  <PresentationFormat>On-screen Show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Alaska Fisheries Science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Olav A Ormseth</dc:creator>
  <cp:lastModifiedBy>Olav Ormseth</cp:lastModifiedBy>
  <cp:revision>53</cp:revision>
  <dcterms:created xsi:type="dcterms:W3CDTF">2015-09-23T13:29:33Z</dcterms:created>
  <dcterms:modified xsi:type="dcterms:W3CDTF">2021-11-16T00:48:38Z</dcterms:modified>
</cp:coreProperties>
</file>