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37"/>
  </p:notesMasterIdLst>
  <p:sldIdLst>
    <p:sldId id="256" r:id="rId2"/>
    <p:sldId id="448" r:id="rId3"/>
    <p:sldId id="454" r:id="rId4"/>
    <p:sldId id="470" r:id="rId5"/>
    <p:sldId id="455" r:id="rId6"/>
    <p:sldId id="637" r:id="rId7"/>
    <p:sldId id="639" r:id="rId8"/>
    <p:sldId id="600" r:id="rId9"/>
    <p:sldId id="644" r:id="rId10"/>
    <p:sldId id="642" r:id="rId11"/>
    <p:sldId id="489" r:id="rId12"/>
    <p:sldId id="638" r:id="rId13"/>
    <p:sldId id="645" r:id="rId14"/>
    <p:sldId id="646" r:id="rId15"/>
    <p:sldId id="643" r:id="rId16"/>
    <p:sldId id="640" r:id="rId17"/>
    <p:sldId id="613" r:id="rId18"/>
    <p:sldId id="647" r:id="rId19"/>
    <p:sldId id="648" r:id="rId20"/>
    <p:sldId id="649" r:id="rId21"/>
    <p:sldId id="650" r:id="rId22"/>
    <p:sldId id="651" r:id="rId23"/>
    <p:sldId id="652" r:id="rId24"/>
    <p:sldId id="654" r:id="rId25"/>
    <p:sldId id="653" r:id="rId26"/>
    <p:sldId id="655" r:id="rId27"/>
    <p:sldId id="656" r:id="rId28"/>
    <p:sldId id="657" r:id="rId29"/>
    <p:sldId id="658" r:id="rId30"/>
    <p:sldId id="660" r:id="rId31"/>
    <p:sldId id="659" r:id="rId32"/>
    <p:sldId id="661" r:id="rId33"/>
    <p:sldId id="662" r:id="rId34"/>
    <p:sldId id="663" r:id="rId35"/>
    <p:sldId id="664" r:id="rId3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mazaki, Hamachan (DFG)" initials="HH(" lastIdx="1" clrIdx="0">
    <p:extLst>
      <p:ext uri="{19B8F6BF-5375-455C-9EA6-DF929625EA0E}">
        <p15:presenceInfo xmlns:p15="http://schemas.microsoft.com/office/powerpoint/2012/main" userId="S-1-5-21-440283733-3916095660-3029927770-31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5353"/>
    <a:srgbClr val="FFFFFF"/>
    <a:srgbClr val="FFFF99"/>
    <a:srgbClr val="FF9999"/>
    <a:srgbClr val="FF3399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4" autoAdjust="0"/>
    <p:restoredTop sz="94660"/>
  </p:normalViewPr>
  <p:slideViewPr>
    <p:cSldViewPr>
      <p:cViewPr varScale="1">
        <p:scale>
          <a:sx n="82" d="100"/>
          <a:sy n="82" d="100"/>
        </p:scale>
        <p:origin x="84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Projects\Norton_Sound\NSCrab\Prediction_model\2021\SAFE2021\NSRKC_SAFE2021\Tabl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144540504209463"/>
          <c:y val="6.0015043396361635E-2"/>
          <c:w val="0.85732574582173782"/>
          <c:h val="0.77617868292338033"/>
        </c:manualLayout>
      </c:layout>
      <c:scatterChart>
        <c:scatterStyle val="smoothMarker"/>
        <c:varyColors val="0"/>
        <c:ser>
          <c:idx val="2"/>
          <c:order val="0"/>
          <c:tx>
            <c:strRef>
              <c:f>'OFL (2)'!$F$2</c:f>
              <c:strCache>
                <c:ptCount val="1"/>
                <c:pt idx="0">
                  <c:v>OFL</c:v>
                </c:pt>
              </c:strCache>
            </c:strRef>
          </c:tx>
          <c:spPr>
            <a:ln cmpd="sng">
              <a:solidFill>
                <a:schemeClr val="tx1">
                  <a:shade val="95000"/>
                  <a:satMod val="105000"/>
                </a:schemeClr>
              </a:solidFill>
              <a:prstDash val="solid"/>
            </a:ln>
          </c:spPr>
          <c:marker>
            <c:symbol val="none"/>
          </c:marker>
          <c:errBars>
            <c:errDir val="y"/>
            <c:errBarType val="minus"/>
            <c:errValType val="percentage"/>
            <c:noEndCap val="1"/>
            <c:val val="100"/>
            <c:spPr>
              <a:ln w="25400">
                <a:solidFill>
                  <a:schemeClr val="tx1">
                    <a:shade val="95000"/>
                    <a:satMod val="105000"/>
                  </a:schemeClr>
                </a:solidFill>
              </a:ln>
            </c:spPr>
          </c:errBars>
          <c:xVal>
            <c:numRef>
              <c:f>'OFL (2)'!$G$2</c:f>
              <c:numCache>
                <c:formatCode>General</c:formatCode>
                <c:ptCount val="1"/>
                <c:pt idx="0">
                  <c:v>0.59</c:v>
                </c:pt>
              </c:numCache>
            </c:numRef>
          </c:xVal>
          <c:yVal>
            <c:numRef>
              <c:f>'OFL (2)'!$R$1</c:f>
              <c:numCache>
                <c:formatCode>0.00E+00</c:formatCode>
                <c:ptCount val="1"/>
                <c:pt idx="0">
                  <c:v>6.7449899999999996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4547-4EC1-A2B7-5F7F4EDD16C1}"/>
            </c:ext>
          </c:extLst>
        </c:ser>
        <c:ser>
          <c:idx val="5"/>
          <c:order val="1"/>
          <c:tx>
            <c:strRef>
              <c:f>'OFL (2)'!$F$3</c:f>
              <c:strCache>
                <c:ptCount val="1"/>
                <c:pt idx="0">
                  <c:v>0.75*OFL</c:v>
                </c:pt>
              </c:strCache>
            </c:strRef>
          </c:tx>
          <c:spPr>
            <a:ln w="25400">
              <a:solidFill>
                <a:schemeClr val="tx1">
                  <a:shade val="95000"/>
                  <a:satMod val="105000"/>
                </a:schemeClr>
              </a:solidFill>
              <a:prstDash val="dash"/>
            </a:ln>
          </c:spPr>
          <c:marker>
            <c:symbol val="none"/>
          </c:marker>
          <c:errBars>
            <c:errDir val="y"/>
            <c:errBarType val="minus"/>
            <c:errValType val="percentage"/>
            <c:noEndCap val="1"/>
            <c:val val="100"/>
            <c:spPr>
              <a:ln w="28575">
                <a:solidFill>
                  <a:schemeClr val="tx1">
                    <a:shade val="95000"/>
                    <a:satMod val="105000"/>
                  </a:schemeClr>
                </a:solidFill>
                <a:prstDash val="dash"/>
              </a:ln>
            </c:spPr>
          </c:errBars>
          <c:xVal>
            <c:numRef>
              <c:f>'OFL (2)'!$G$3</c:f>
              <c:numCache>
                <c:formatCode>0.000</c:formatCode>
                <c:ptCount val="1"/>
                <c:pt idx="0">
                  <c:v>0.4425</c:v>
                </c:pt>
              </c:numCache>
            </c:numRef>
          </c:xVal>
          <c:yVal>
            <c:numRef>
              <c:f>'OFL (2)'!$R$1</c:f>
              <c:numCache>
                <c:formatCode>0.00E+00</c:formatCode>
                <c:ptCount val="1"/>
                <c:pt idx="0">
                  <c:v>6.7449899999999996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4547-4EC1-A2B7-5F7F4EDD16C1}"/>
            </c:ext>
          </c:extLst>
        </c:ser>
        <c:ser>
          <c:idx val="0"/>
          <c:order val="2"/>
          <c:spPr>
            <a:ln w="25400">
              <a:solidFill>
                <a:schemeClr val="tx1">
                  <a:shade val="95000"/>
                  <a:satMod val="105000"/>
                </a:schemeClr>
              </a:solidFill>
              <a:prstDash val="sysDot"/>
            </a:ln>
          </c:spPr>
          <c:marker>
            <c:symbol val="none"/>
          </c:marker>
          <c:xVal>
            <c:numRef>
              <c:f>'OFL (2)'!$X$2:$X$54</c:f>
              <c:numCache>
                <c:formatCode>0.00E+00</c:formatCode>
                <c:ptCount val="53"/>
                <c:pt idx="0">
                  <c:v>0.181089</c:v>
                </c:pt>
                <c:pt idx="1">
                  <c:v>0.20347899999999999</c:v>
                </c:pt>
                <c:pt idx="2">
                  <c:v>0.22586899999999999</c:v>
                </c:pt>
                <c:pt idx="3">
                  <c:v>0.24825900000000001</c:v>
                </c:pt>
                <c:pt idx="4" formatCode="General">
                  <c:v>0.27064899999999997</c:v>
                </c:pt>
                <c:pt idx="5" formatCode="General">
                  <c:v>0.29304000000000002</c:v>
                </c:pt>
                <c:pt idx="6" formatCode="General">
                  <c:v>0.31542999999999999</c:v>
                </c:pt>
                <c:pt idx="7" formatCode="General">
                  <c:v>0.33782000000000001</c:v>
                </c:pt>
                <c:pt idx="8" formatCode="General">
                  <c:v>0.36020999999999997</c:v>
                </c:pt>
                <c:pt idx="9" formatCode="General">
                  <c:v>0.38260100000000002</c:v>
                </c:pt>
                <c:pt idx="10" formatCode="General">
                  <c:v>0.40499099999999999</c:v>
                </c:pt>
                <c:pt idx="11" formatCode="General">
                  <c:v>0.42738100000000001</c:v>
                </c:pt>
                <c:pt idx="12" formatCode="General">
                  <c:v>0.44977099999999998</c:v>
                </c:pt>
                <c:pt idx="13" formatCode="General">
                  <c:v>0.472161</c:v>
                </c:pt>
                <c:pt idx="14" formatCode="General">
                  <c:v>0.49455199999999999</c:v>
                </c:pt>
                <c:pt idx="15" formatCode="General">
                  <c:v>0.51694200000000001</c:v>
                </c:pt>
                <c:pt idx="16" formatCode="General">
                  <c:v>0.53933200000000003</c:v>
                </c:pt>
                <c:pt idx="17" formatCode="General">
                  <c:v>0.56172200000000005</c:v>
                </c:pt>
                <c:pt idx="18" formatCode="General">
                  <c:v>0.58411199999999996</c:v>
                </c:pt>
                <c:pt idx="19" formatCode="General">
                  <c:v>0.60650300000000001</c:v>
                </c:pt>
                <c:pt idx="20" formatCode="General">
                  <c:v>0.62889300000000004</c:v>
                </c:pt>
                <c:pt idx="21" formatCode="General">
                  <c:v>0.65128299999999995</c:v>
                </c:pt>
                <c:pt idx="22" formatCode="General">
                  <c:v>0.67367299999999997</c:v>
                </c:pt>
                <c:pt idx="23" formatCode="General">
                  <c:v>0.69606299999999999</c:v>
                </c:pt>
                <c:pt idx="24" formatCode="General">
                  <c:v>0.71845400000000004</c:v>
                </c:pt>
                <c:pt idx="25">
                  <c:v>0.74084399999999995</c:v>
                </c:pt>
                <c:pt idx="26">
                  <c:v>0.76323399999999997</c:v>
                </c:pt>
                <c:pt idx="27">
                  <c:v>0.78562399999999999</c:v>
                </c:pt>
                <c:pt idx="28">
                  <c:v>0.80801400000000001</c:v>
                </c:pt>
                <c:pt idx="29">
                  <c:v>0.83040499999999995</c:v>
                </c:pt>
                <c:pt idx="30">
                  <c:v>0.85279499999999997</c:v>
                </c:pt>
                <c:pt idx="31">
                  <c:v>0.87518499999999999</c:v>
                </c:pt>
                <c:pt idx="32">
                  <c:v>0.89757500000000001</c:v>
                </c:pt>
                <c:pt idx="33">
                  <c:v>0.91996500000000003</c:v>
                </c:pt>
                <c:pt idx="34">
                  <c:v>0.94235599999999997</c:v>
                </c:pt>
                <c:pt idx="35" formatCode="General">
                  <c:v>0.96474599999999999</c:v>
                </c:pt>
                <c:pt idx="36" formatCode="General">
                  <c:v>0.98713600000000001</c:v>
                </c:pt>
              </c:numCache>
            </c:numRef>
          </c:xVal>
          <c:yVal>
            <c:numRef>
              <c:f>'OFL (2)'!$Y$2:$Y$54</c:f>
              <c:numCache>
                <c:formatCode>General</c:formatCode>
                <c:ptCount val="53"/>
                <c:pt idx="0">
                  <c:v>0</c:v>
                </c:pt>
                <c:pt idx="1">
                  <c:v>1.3398699999999999E-4</c:v>
                </c:pt>
                <c:pt idx="2">
                  <c:v>2.81373E-3</c:v>
                </c:pt>
                <c:pt idx="3">
                  <c:v>2.0053399999999999E-2</c:v>
                </c:pt>
                <c:pt idx="4">
                  <c:v>4.5064300000000002E-2</c:v>
                </c:pt>
                <c:pt idx="5">
                  <c:v>6.7663500000000001E-2</c:v>
                </c:pt>
                <c:pt idx="6">
                  <c:v>0.14434900000000001</c:v>
                </c:pt>
                <c:pt idx="7">
                  <c:v>0.25426300000000002</c:v>
                </c:pt>
                <c:pt idx="8">
                  <c:v>0.38615100000000002</c:v>
                </c:pt>
                <c:pt idx="9">
                  <c:v>0.56564899999999996</c:v>
                </c:pt>
                <c:pt idx="10">
                  <c:v>0.84273500000000001</c:v>
                </c:pt>
                <c:pt idx="11">
                  <c:v>1.1652</c:v>
                </c:pt>
                <c:pt idx="12">
                  <c:v>1.5363899999999999</c:v>
                </c:pt>
                <c:pt idx="13">
                  <c:v>2.0279799999999999</c:v>
                </c:pt>
                <c:pt idx="14">
                  <c:v>2.6318199999999998</c:v>
                </c:pt>
                <c:pt idx="15">
                  <c:v>3.4012199999999999</c:v>
                </c:pt>
                <c:pt idx="16">
                  <c:v>3.90733</c:v>
                </c:pt>
                <c:pt idx="17">
                  <c:v>4.5458699999999999</c:v>
                </c:pt>
                <c:pt idx="18">
                  <c:v>4.6956699999999998</c:v>
                </c:pt>
                <c:pt idx="19">
                  <c:v>4.3100100000000001</c:v>
                </c:pt>
                <c:pt idx="20">
                  <c:v>3.7503500000000001</c:v>
                </c:pt>
                <c:pt idx="21">
                  <c:v>3.0226600000000001</c:v>
                </c:pt>
                <c:pt idx="22">
                  <c:v>2.3002899999999999</c:v>
                </c:pt>
                <c:pt idx="23">
                  <c:v>1.6884600000000001</c:v>
                </c:pt>
                <c:pt idx="24">
                  <c:v>1.18632</c:v>
                </c:pt>
                <c:pt idx="25">
                  <c:v>0.79717899999999997</c:v>
                </c:pt>
                <c:pt idx="26">
                  <c:v>0.55381400000000003</c:v>
                </c:pt>
                <c:pt idx="27">
                  <c:v>0.33679900000000002</c:v>
                </c:pt>
                <c:pt idx="28">
                  <c:v>0.19803299999999999</c:v>
                </c:pt>
                <c:pt idx="29">
                  <c:v>0.117462</c:v>
                </c:pt>
                <c:pt idx="30">
                  <c:v>6.9718000000000002E-2</c:v>
                </c:pt>
                <c:pt idx="31">
                  <c:v>4.1759299999999999E-2</c:v>
                </c:pt>
                <c:pt idx="32">
                  <c:v>2.3581700000000001E-2</c:v>
                </c:pt>
                <c:pt idx="33">
                  <c:v>1.1835500000000001E-2</c:v>
                </c:pt>
                <c:pt idx="34">
                  <c:v>8.5305199999999998E-3</c:v>
                </c:pt>
                <c:pt idx="35">
                  <c:v>3.3050200000000001E-3</c:v>
                </c:pt>
                <c:pt idx="36">
                  <c:v>1.6078500000000001E-3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4547-4EC1-A2B7-5F7F4EDD16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8082176"/>
        <c:axId val="158084096"/>
      </c:scatterChart>
      <c:valAx>
        <c:axId val="158082176"/>
        <c:scaling>
          <c:orientation val="minMax"/>
          <c:max val="0.9"/>
          <c:min val="0.2"/>
        </c:scaling>
        <c:delete val="0"/>
        <c:axPos val="b"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OFL (Legal retained</a:t>
                </a:r>
                <a:r>
                  <a:rPr lang="en-US" sz="1200" baseline="0"/>
                  <a:t> </a:t>
                </a:r>
                <a:r>
                  <a:rPr lang="en-US" sz="1200"/>
                  <a:t>crab biomass Million Lb)</a:t>
                </a:r>
              </a:p>
            </c:rich>
          </c:tx>
          <c:layout>
            <c:manualLayout>
              <c:xMode val="edge"/>
              <c:yMode val="edge"/>
              <c:x val="0.2683536683783988"/>
              <c:y val="0.9158860314399759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58084096"/>
        <c:crosses val="autoZero"/>
        <c:crossBetween val="midCat"/>
      </c:valAx>
      <c:valAx>
        <c:axId val="158084096"/>
        <c:scaling>
          <c:orientation val="minMax"/>
          <c:min val="0"/>
        </c:scaling>
        <c:delete val="0"/>
        <c:axPos val="l"/>
        <c:numFmt formatCode="0.00E+00" sourceLinked="1"/>
        <c:majorTickMark val="out"/>
        <c:minorTickMark val="none"/>
        <c:tickLblPos val="nextTo"/>
        <c:spPr>
          <a:ln>
            <a:noFill/>
          </a:ln>
          <a:effectLst/>
        </c:spPr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en-US"/>
          </a:p>
        </c:txPr>
        <c:crossAx val="158082176"/>
        <c:crossesAt val="0"/>
        <c:crossBetween val="midCat"/>
      </c:valAx>
      <c:spPr>
        <a:noFill/>
        <a:ln w="25400">
          <a:noFill/>
        </a:ln>
      </c:spPr>
    </c:plotArea>
    <c:legend>
      <c:legendPos val="r"/>
      <c:legendEntry>
        <c:idx val="2"/>
        <c:delete val="1"/>
      </c:legendEntry>
      <c:layout>
        <c:manualLayout>
          <c:xMode val="edge"/>
          <c:yMode val="edge"/>
          <c:x val="0.75255891795003682"/>
          <c:y val="0.15853241821004227"/>
          <c:w val="0.16988636048619749"/>
          <c:h val="8.5436457184140904E-2"/>
        </c:manualLayout>
      </c:layout>
      <c:overlay val="0"/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7F4EA0-B951-4D41-9FED-D1B1E92D0541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F71432-EA0E-4ED1-AFA1-BEDF3176E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786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F71432-EA0E-4ED1-AFA1-BEDF3176EAB1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1883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F71432-EA0E-4ED1-AFA1-BEDF3176EAB1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2669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F71432-EA0E-4ED1-AFA1-BEDF3176EAB1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4073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F71432-EA0E-4ED1-AFA1-BEDF3176EAB1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8519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F71432-EA0E-4ED1-AFA1-BEDF3176EAB1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599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C69E8-AED0-4A50-8D31-5BDC62E350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243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46D8E-813A-4A92-B8D3-4C5F1F1898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565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5F9E7-B8C7-40E1-846E-59A4CC0DF7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307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6BAE-0D25-481C-B102-2F95224A54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255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60242-2E9D-4E2E-87EB-CC16BA3CCF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173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2D5F5-B2F0-4D32-A5EA-74C72E2E47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718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02436-90D2-4DCB-8C14-96B0138AB8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183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8B726-79B6-4513-A3BE-F7F3B891D7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204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F5058-F557-4EB2-8315-E76FFDF61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325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47973-D542-42E6-95ED-6D25CF12D8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948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2C757-53C5-4F2A-A617-2B16221A5A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239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AEB63-5EF6-4797-BE3E-6DC890E160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73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228600"/>
            <a:ext cx="7772400" cy="3429000"/>
          </a:xfrm>
        </p:spPr>
        <p:txBody>
          <a:bodyPr>
            <a:normAutofit/>
          </a:bodyPr>
          <a:lstStyle/>
          <a:p>
            <a:r>
              <a:rPr lang="en-US" sz="4000" dirty="0">
                <a:effectLst/>
              </a:rPr>
              <a:t>Norton Sound Red King Crab </a:t>
            </a:r>
            <a:br>
              <a:rPr lang="en-US" sz="4000" dirty="0">
                <a:effectLst/>
              </a:rPr>
            </a:br>
            <a:r>
              <a:rPr lang="en-US" sz="4000" dirty="0">
                <a:effectLst/>
              </a:rPr>
              <a:t>SAFE 2021</a:t>
            </a:r>
            <a:br>
              <a:rPr lang="en-US" sz="4000" dirty="0">
                <a:effectLst/>
              </a:rPr>
            </a:br>
            <a:br>
              <a:rPr lang="en-US" dirty="0">
                <a:effectLst/>
              </a:rPr>
            </a:br>
            <a:r>
              <a:rPr lang="en-US" sz="2800" dirty="0"/>
              <a:t>Jan 11 2021</a:t>
            </a:r>
            <a:br>
              <a:rPr lang="en-US" sz="2800" dirty="0">
                <a:effectLst/>
              </a:rPr>
            </a:br>
            <a:br>
              <a:rPr lang="en-US" sz="2800" dirty="0">
                <a:effectLst/>
              </a:rPr>
            </a:br>
            <a:r>
              <a:rPr lang="en-US" sz="2800" dirty="0">
                <a:effectLst/>
              </a:rPr>
              <a:t>Crab Plan Team:  </a:t>
            </a:r>
            <a:r>
              <a:rPr lang="en-US" sz="2800" dirty="0"/>
              <a:t>Virtual</a:t>
            </a:r>
            <a:endParaRPr lang="en-US" dirty="0">
              <a:effectLst/>
            </a:endParaRPr>
          </a:p>
        </p:txBody>
      </p:sp>
      <p:sp>
        <p:nvSpPr>
          <p:cNvPr id="2051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838200" y="4648200"/>
            <a:ext cx="7467600" cy="1905000"/>
          </a:xfrm>
        </p:spPr>
        <p:txBody>
          <a:bodyPr>
            <a:normAutofit lnSpcReduction="10000"/>
          </a:bodyPr>
          <a:lstStyle/>
          <a:p>
            <a:r>
              <a:rPr lang="en-US" sz="2800" dirty="0">
                <a:solidFill>
                  <a:schemeClr val="tx1"/>
                </a:solidFill>
                <a:effectLst/>
              </a:rPr>
              <a:t>Toshihide “Hamachan” Hamazaki, </a:t>
            </a:r>
          </a:p>
          <a:p>
            <a:r>
              <a:rPr lang="en-US" sz="2800" dirty="0">
                <a:solidFill>
                  <a:schemeClr val="tx1"/>
                </a:solidFill>
                <a:effectLst/>
              </a:rPr>
              <a:t>Jie Zheng</a:t>
            </a:r>
          </a:p>
          <a:p>
            <a:r>
              <a:rPr lang="en-US" sz="2400" dirty="0">
                <a:solidFill>
                  <a:schemeClr val="tx1"/>
                </a:solidFill>
                <a:effectLst/>
              </a:rPr>
              <a:t>Alaska Department of Fish &amp; Game</a:t>
            </a:r>
          </a:p>
          <a:p>
            <a:r>
              <a:rPr lang="en-US" sz="2400" dirty="0">
                <a:solidFill>
                  <a:schemeClr val="tx1"/>
                </a:solidFill>
                <a:effectLst/>
              </a:rPr>
              <a:t>Division of Commercial Fisheries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28600"/>
            <a:ext cx="8510588" cy="685800"/>
          </a:xfrm>
        </p:spPr>
        <p:txBody>
          <a:bodyPr>
            <a:normAutofit/>
          </a:bodyPr>
          <a:lstStyle/>
          <a:p>
            <a:r>
              <a:rPr lang="en-US" sz="2800" dirty="0"/>
              <a:t>Retrospective to 10 years</a:t>
            </a:r>
            <a:endParaRPr lang="en-US" sz="2800" dirty="0">
              <a:effectLst/>
            </a:endParaRP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28600" y="1295400"/>
            <a:ext cx="8610600" cy="51054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  <a:p>
            <a:pPr lvl="1"/>
            <a:endParaRPr lang="en-US" sz="2000" dirty="0"/>
          </a:p>
          <a:p>
            <a:pPr marL="457200" lvl="1" indent="0">
              <a:buNone/>
            </a:pPr>
            <a:endParaRPr lang="en-US" sz="1800" dirty="0">
              <a:solidFill>
                <a:srgbClr val="0000FF"/>
              </a:solidFill>
            </a:endParaRPr>
          </a:p>
          <a:p>
            <a:pPr marL="0" lvl="0" indent="0">
              <a:buNone/>
            </a:pPr>
            <a:endParaRPr lang="en-US" sz="2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B0FE541-832B-4881-B0F1-8326F04888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762000"/>
            <a:ext cx="7543800" cy="754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0683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28600"/>
            <a:ext cx="8510588" cy="685800"/>
          </a:xfrm>
        </p:spPr>
        <p:txBody>
          <a:bodyPr>
            <a:normAutofit/>
          </a:bodyPr>
          <a:lstStyle/>
          <a:p>
            <a:r>
              <a:rPr lang="en-US" sz="2800" dirty="0"/>
              <a:t>Responses to SSC  (Sept 2020)</a:t>
            </a:r>
            <a:endParaRPr lang="en-US" sz="2800" dirty="0">
              <a:effectLst/>
            </a:endParaRP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28600" y="911629"/>
            <a:ext cx="8610600" cy="541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•</a:t>
            </a:r>
            <a:r>
              <a:rPr lang="en-US" sz="2800" i="1" dirty="0">
                <a:solidFill>
                  <a:srgbClr val="0000FF"/>
                </a:solidFill>
              </a:rPr>
              <a:t>Bring forward OFL and ABC recommendations based on total catch rather than retained catch only. </a:t>
            </a:r>
          </a:p>
          <a:p>
            <a:pPr marL="0" indent="0">
              <a:buNone/>
            </a:pPr>
            <a:endParaRPr lang="en-US" sz="2400" i="1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sz="2400" dirty="0"/>
              <a:t>Author reply:  </a:t>
            </a:r>
            <a:r>
              <a:rPr lang="en-US" sz="2400" b="1" dirty="0">
                <a:solidFill>
                  <a:srgbClr val="FF5353"/>
                </a:solidFill>
              </a:rPr>
              <a:t>Author does not recommend Total Catch OFL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NSRKC fishery observer survey is an </a:t>
            </a:r>
            <a:r>
              <a:rPr lang="en-US" sz="2400" b="1" i="1" dirty="0">
                <a:solidFill>
                  <a:srgbClr val="FF0000"/>
                </a:solidFill>
              </a:rPr>
              <a:t>ad hoc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</a:rPr>
              <a:t>Survey objectives, design, protocol: </a:t>
            </a:r>
            <a:r>
              <a:rPr lang="en-US" sz="2400" dirty="0">
                <a:solidFill>
                  <a:srgbClr val="FF0000"/>
                </a:solidFill>
              </a:rPr>
              <a:t>Not intended to estimate total discards   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Observer survey is NOT representative (SAFE 2018)</a:t>
            </a:r>
            <a:endParaRPr lang="en-US" sz="2400" dirty="0">
              <a:solidFill>
                <a:srgbClr val="FF0000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</a:rPr>
              <a:t>Program stability: </a:t>
            </a:r>
            <a:r>
              <a:rPr lang="en-US" sz="2400" dirty="0">
                <a:solidFill>
                  <a:srgbClr val="FF0000"/>
                </a:solidFill>
              </a:rPr>
              <a:t>No designate funding and staff</a:t>
            </a:r>
            <a:endParaRPr lang="en-US" sz="24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    Observer survey may not be conducted every year. </a:t>
            </a:r>
            <a:endParaRPr lang="en-US" sz="2600" dirty="0">
              <a:solidFill>
                <a:srgbClr val="0000FF"/>
              </a:solidFill>
            </a:endParaRPr>
          </a:p>
          <a:p>
            <a:pPr lvl="0"/>
            <a:endParaRPr lang="en-US" sz="2600" dirty="0">
              <a:solidFill>
                <a:srgbClr val="0000FF"/>
              </a:solidFill>
            </a:endParaRPr>
          </a:p>
          <a:p>
            <a:pPr lvl="0"/>
            <a:endParaRPr lang="en-US" sz="2600" dirty="0">
              <a:solidFill>
                <a:srgbClr val="0000FF"/>
              </a:solidFill>
            </a:endParaRPr>
          </a:p>
          <a:p>
            <a:pPr marL="0" lvl="0" indent="0">
              <a:buNone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3855408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28600"/>
            <a:ext cx="8510588" cy="685800"/>
          </a:xfrm>
        </p:spPr>
        <p:txBody>
          <a:bodyPr>
            <a:normAutofit/>
          </a:bodyPr>
          <a:lstStyle/>
          <a:p>
            <a:r>
              <a:rPr lang="en-US" sz="2800" dirty="0"/>
              <a:t>Responses to SSC  (Sept 2020)</a:t>
            </a:r>
            <a:endParaRPr lang="en-US" sz="2800" dirty="0">
              <a:effectLst/>
            </a:endParaRP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76200" y="911629"/>
            <a:ext cx="8763000" cy="5806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i="1" dirty="0">
                <a:solidFill>
                  <a:srgbClr val="0000FF"/>
                </a:solidFill>
              </a:rPr>
              <a:t>Total OFL depends on choice of discards method</a:t>
            </a:r>
            <a:endParaRPr lang="en-US" sz="2600" dirty="0">
              <a:solidFill>
                <a:srgbClr val="0000FF"/>
              </a:solidFill>
            </a:endParaRPr>
          </a:p>
          <a:p>
            <a:pPr lvl="0"/>
            <a:endParaRPr lang="en-US" sz="2600" dirty="0">
              <a:solidFill>
                <a:srgbClr val="0000FF"/>
              </a:solidFill>
            </a:endParaRPr>
          </a:p>
          <a:p>
            <a:pPr marL="0" lvl="0" indent="0">
              <a:buNone/>
            </a:pPr>
            <a:endParaRPr lang="en-US" sz="26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5098115-C0DB-4863-88A9-97CDA51F74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5571457"/>
              </p:ext>
            </p:extLst>
          </p:nvPr>
        </p:nvGraphicFramePr>
        <p:xfrm>
          <a:off x="292893" y="1597429"/>
          <a:ext cx="8382001" cy="3429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44127">
                  <a:extLst>
                    <a:ext uri="{9D8B030D-6E8A-4147-A177-3AD203B41FA5}">
                      <a16:colId xmlns:a16="http://schemas.microsoft.com/office/drawing/2014/main" val="876983884"/>
                    </a:ext>
                  </a:extLst>
                </a:gridCol>
                <a:gridCol w="977075">
                  <a:extLst>
                    <a:ext uri="{9D8B030D-6E8A-4147-A177-3AD203B41FA5}">
                      <a16:colId xmlns:a16="http://schemas.microsoft.com/office/drawing/2014/main" val="450858024"/>
                    </a:ext>
                  </a:extLst>
                </a:gridCol>
                <a:gridCol w="1013500">
                  <a:extLst>
                    <a:ext uri="{9D8B030D-6E8A-4147-A177-3AD203B41FA5}">
                      <a16:colId xmlns:a16="http://schemas.microsoft.com/office/drawing/2014/main" val="2479953063"/>
                    </a:ext>
                  </a:extLst>
                </a:gridCol>
                <a:gridCol w="1099923">
                  <a:extLst>
                    <a:ext uri="{9D8B030D-6E8A-4147-A177-3AD203B41FA5}">
                      <a16:colId xmlns:a16="http://schemas.microsoft.com/office/drawing/2014/main" val="353384523"/>
                    </a:ext>
                  </a:extLst>
                </a:gridCol>
                <a:gridCol w="942791">
                  <a:extLst>
                    <a:ext uri="{9D8B030D-6E8A-4147-A177-3AD203B41FA5}">
                      <a16:colId xmlns:a16="http://schemas.microsoft.com/office/drawing/2014/main" val="567748452"/>
                    </a:ext>
                  </a:extLst>
                </a:gridCol>
                <a:gridCol w="1099923">
                  <a:extLst>
                    <a:ext uri="{9D8B030D-6E8A-4147-A177-3AD203B41FA5}">
                      <a16:colId xmlns:a16="http://schemas.microsoft.com/office/drawing/2014/main" val="1364675699"/>
                    </a:ext>
                  </a:extLst>
                </a:gridCol>
                <a:gridCol w="1004662">
                  <a:extLst>
                    <a:ext uri="{9D8B030D-6E8A-4147-A177-3AD203B41FA5}">
                      <a16:colId xmlns:a16="http://schemas.microsoft.com/office/drawing/2014/main" val="2787136409"/>
                    </a:ext>
                  </a:extLst>
                </a:gridCol>
              </a:tblGrid>
              <a:tr h="3836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Model 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19.0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19.0a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19.0b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19.0c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19.0d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19.0e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61599993"/>
                  </a:ext>
                </a:extLst>
              </a:tr>
              <a:tr h="3836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Method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LNR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LNR2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Sub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Sub2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Prop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1709746"/>
                  </a:ext>
                </a:extLst>
              </a:tr>
              <a:tr h="41131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Likelihood Total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324.5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325.9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325.8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329.0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327.2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325.5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47859842"/>
                  </a:ext>
                </a:extLst>
              </a:tr>
              <a:tr h="7672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Discards likelihood 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1.30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1.27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3.61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2.58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1.01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13398174"/>
                  </a:ext>
                </a:extLst>
              </a:tr>
              <a:tr h="45103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OFL.retained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0.593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0.589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0.589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0.592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0.591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0.587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02246518"/>
                  </a:ext>
                </a:extLst>
              </a:tr>
              <a:tr h="42284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OFL.unretained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0.039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0.039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0.039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0.041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0.039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0.039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49678927"/>
                  </a:ext>
                </a:extLst>
              </a:tr>
              <a:tr h="60933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OFL.total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0.632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0.628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0.628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0.633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0.630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0.626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70075682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04A9D061-3A61-471C-80B3-23B425CD7B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7563" y="32226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4B75873-F2C0-4EFC-A6B1-026A3A19015E}"/>
              </a:ext>
            </a:extLst>
          </p:cNvPr>
          <p:cNvSpPr txBox="1"/>
          <p:nvPr/>
        </p:nvSpPr>
        <p:spPr>
          <a:xfrm>
            <a:off x="824173" y="5138360"/>
            <a:ext cx="731944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LNR: </a:t>
            </a:r>
            <a:r>
              <a:rPr lang="en-US" dirty="0">
                <a:solidFill>
                  <a:srgbClr val="0000FF"/>
                </a:solidFill>
              </a:rPr>
              <a:t>Discards CPUE</a:t>
            </a:r>
            <a:r>
              <a:rPr lang="en-US" dirty="0"/>
              <a:t>*</a:t>
            </a:r>
            <a:r>
              <a:rPr lang="en-US" b="1" dirty="0"/>
              <a:t>Effort</a:t>
            </a:r>
            <a:r>
              <a:rPr lang="en-US" dirty="0"/>
              <a:t>    (Effort: Total pot pull)   LNR2: Adjusted </a:t>
            </a:r>
          </a:p>
          <a:p>
            <a:r>
              <a:rPr lang="en-US" dirty="0"/>
              <a:t>Sub: </a:t>
            </a:r>
            <a:r>
              <a:rPr lang="en-US" dirty="0">
                <a:solidFill>
                  <a:srgbClr val="0000FF"/>
                </a:solidFill>
              </a:rPr>
              <a:t>Total catch CPUE</a:t>
            </a:r>
            <a:r>
              <a:rPr lang="en-US" dirty="0"/>
              <a:t>*</a:t>
            </a:r>
            <a:r>
              <a:rPr lang="en-US" b="1" dirty="0"/>
              <a:t>Effort</a:t>
            </a:r>
            <a:r>
              <a:rPr lang="en-US" dirty="0"/>
              <a:t> – </a:t>
            </a:r>
            <a:r>
              <a:rPr lang="en-US" b="1" dirty="0"/>
              <a:t>Retained catch</a:t>
            </a:r>
            <a:r>
              <a:rPr lang="en-US" dirty="0"/>
              <a:t>   Sub2: Adjusted</a:t>
            </a:r>
          </a:p>
          <a:p>
            <a:r>
              <a:rPr lang="en-US" dirty="0"/>
              <a:t>Prop: </a:t>
            </a:r>
            <a:r>
              <a:rPr lang="en-US" b="1" dirty="0"/>
              <a:t>Retained catch</a:t>
            </a:r>
            <a:r>
              <a:rPr lang="en-US" dirty="0"/>
              <a:t>*(</a:t>
            </a:r>
            <a:r>
              <a:rPr lang="en-US" dirty="0">
                <a:solidFill>
                  <a:srgbClr val="0000FF"/>
                </a:solidFill>
              </a:rPr>
              <a:t>Discards</a:t>
            </a:r>
            <a:r>
              <a:rPr lang="en-US" dirty="0"/>
              <a:t>/</a:t>
            </a:r>
            <a:r>
              <a:rPr lang="en-US" dirty="0">
                <a:solidFill>
                  <a:srgbClr val="0000FF"/>
                </a:solidFill>
              </a:rPr>
              <a:t>Retained</a:t>
            </a:r>
            <a:r>
              <a:rPr lang="en-US" dirty="0"/>
              <a:t>)</a:t>
            </a:r>
          </a:p>
          <a:p>
            <a:r>
              <a:rPr lang="en-US" dirty="0">
                <a:solidFill>
                  <a:srgbClr val="FF5353"/>
                </a:solidFill>
              </a:rPr>
              <a:t>Which method produce ACCURATE estimate? 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354134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Steps needed to set statistically sound discard estimates and total OFL</a:t>
            </a:r>
            <a:endParaRPr lang="en-US" sz="2800" dirty="0">
              <a:effectLst/>
            </a:endParaRP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/>
              <a:t>Design an observer survey program that can estimate total discards (</a:t>
            </a:r>
            <a:r>
              <a:rPr lang="en-US" sz="2800" dirty="0">
                <a:solidFill>
                  <a:srgbClr val="FF0000"/>
                </a:solidFill>
              </a:rPr>
              <a:t>Request experts assistance</a:t>
            </a:r>
            <a:r>
              <a:rPr lang="en-US" sz="2800" dirty="0"/>
              <a:t>)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600" dirty="0">
                <a:solidFill>
                  <a:srgbClr val="0000FF"/>
                </a:solidFill>
              </a:rPr>
              <a:t>Extend observer survey throughout season. 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600" dirty="0">
                <a:solidFill>
                  <a:srgbClr val="0000FF"/>
                </a:solidFill>
              </a:rPr>
              <a:t>Random selection of crab boats-crabbers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600" dirty="0">
                <a:solidFill>
                  <a:srgbClr val="0000FF"/>
                </a:solidFill>
              </a:rPr>
              <a:t>How to capture discards by majority of crabbers whose boat were too small to have an observer? 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Regulation change?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600" dirty="0">
                <a:solidFill>
                  <a:srgbClr val="0000FF"/>
                </a:solidFill>
              </a:rPr>
              <a:t>Can crabbers refuse to have an observer?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600" dirty="0">
                <a:solidFill>
                  <a:srgbClr val="0000FF"/>
                </a:solidFill>
              </a:rPr>
              <a:t>Do observers have legal grounds to be on boat?  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Secure Program stability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600" dirty="0">
                <a:solidFill>
                  <a:srgbClr val="0000FF"/>
                </a:solidFill>
              </a:rPr>
              <a:t>Dedicated and stable funding?  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600" dirty="0">
                <a:solidFill>
                  <a:srgbClr val="0000FF"/>
                </a:solidFill>
              </a:rPr>
              <a:t>Dedicated staff</a:t>
            </a:r>
          </a:p>
          <a:p>
            <a:pPr marL="0" indent="0">
              <a:buNone/>
            </a:pPr>
            <a:endParaRPr lang="en-US" sz="2800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sz="2800" dirty="0"/>
          </a:p>
          <a:p>
            <a:pPr marL="514350" lvl="0" indent="-514350">
              <a:buFont typeface="+mj-lt"/>
              <a:buAutoNum type="arabicPeriod"/>
            </a:pPr>
            <a:endParaRPr lang="en-US" sz="2600" dirty="0">
              <a:solidFill>
                <a:srgbClr val="0000FF"/>
              </a:solidFill>
            </a:endParaRPr>
          </a:p>
          <a:p>
            <a:pPr lvl="0"/>
            <a:endParaRPr lang="en-US" sz="2600" dirty="0">
              <a:solidFill>
                <a:srgbClr val="0000FF"/>
              </a:solidFill>
            </a:endParaRPr>
          </a:p>
          <a:p>
            <a:pPr marL="0" lvl="0" indent="0">
              <a:buNone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7506133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28600"/>
            <a:ext cx="8510588" cy="685800"/>
          </a:xfrm>
        </p:spPr>
        <p:txBody>
          <a:bodyPr>
            <a:normAutofit/>
          </a:bodyPr>
          <a:lstStyle/>
          <a:p>
            <a:r>
              <a:rPr lang="en-US" sz="2800" dirty="0"/>
              <a:t>Responses to CPT-SSC  (Sept 2020)</a:t>
            </a:r>
            <a:endParaRPr lang="en-US" sz="2800" dirty="0">
              <a:effectLst/>
            </a:endParaRP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28600" y="911629"/>
            <a:ext cx="8610600" cy="571777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/>
              <a:t>•</a:t>
            </a:r>
            <a:r>
              <a:rPr lang="en-US" sz="2800" i="1" dirty="0">
                <a:solidFill>
                  <a:srgbClr val="0000FF"/>
                </a:solidFill>
              </a:rPr>
              <a:t>Bring forward a GMACS model (20.0) in the upcoming assessment, including a detailed comparison with the base model (19.0). </a:t>
            </a:r>
          </a:p>
          <a:p>
            <a:pPr marL="0" indent="0">
              <a:buNone/>
            </a:pPr>
            <a:endParaRPr lang="en-US" sz="2400" i="1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sz="2400" dirty="0"/>
              <a:t>Author reply: GMACS is not ready to replace assessment model</a:t>
            </a:r>
          </a:p>
          <a:p>
            <a:r>
              <a:rPr lang="en-US" sz="2400" dirty="0"/>
              <a:t>Tag recovery likelihood is wrong (Cody)</a:t>
            </a:r>
          </a:p>
          <a:p>
            <a:r>
              <a:rPr lang="en-US" sz="2400" dirty="0"/>
              <a:t>GMACS can’t (?) have two retention curves from single fishery selectivity</a:t>
            </a:r>
          </a:p>
          <a:p>
            <a:pPr lvl="1"/>
            <a:r>
              <a:rPr lang="en-US" sz="2000" dirty="0"/>
              <a:t>Winter Com and Subs fisheries assumed to use the same pot. Com can retain only legal crab, but Sub can retain any sizes. </a:t>
            </a:r>
          </a:p>
          <a:p>
            <a:r>
              <a:rPr lang="en-US" sz="2400" dirty="0"/>
              <a:t>GMACS estimates catch. Assessment model consider catch absolute. </a:t>
            </a:r>
          </a:p>
          <a:p>
            <a:r>
              <a:rPr lang="en-US" sz="2400" dirty="0"/>
              <a:t>GMACS can’t (?) enter  0 (zero) catch </a:t>
            </a:r>
          </a:p>
          <a:p>
            <a:r>
              <a:rPr lang="en-US" sz="2400" dirty="0"/>
              <a:t>Still figuring all inputs and outputs for comparison</a:t>
            </a:r>
            <a:endParaRPr lang="en-US" sz="2600" dirty="0">
              <a:solidFill>
                <a:srgbClr val="0000FF"/>
              </a:solidFill>
            </a:endParaRPr>
          </a:p>
          <a:p>
            <a:pPr marL="0" lvl="0" indent="0">
              <a:buNone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058678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2400" y="76200"/>
            <a:ext cx="8510588" cy="685800"/>
          </a:xfrm>
        </p:spPr>
        <p:txBody>
          <a:bodyPr>
            <a:normAutofit/>
          </a:bodyPr>
          <a:lstStyle/>
          <a:p>
            <a:r>
              <a:rPr lang="en-US" sz="2800" dirty="0">
                <a:effectLst/>
              </a:rPr>
              <a:t>NSRKC GMACS progress</a:t>
            </a: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66700" y="762000"/>
            <a:ext cx="8610600" cy="57912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sz="2800" dirty="0"/>
              <a:t>Directly input model parameters from assessment model 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Annual recruitment</a:t>
            </a:r>
          </a:p>
          <a:p>
            <a:pPr lvl="2">
              <a:lnSpc>
                <a:spcPct val="80000"/>
              </a:lnSpc>
            </a:pPr>
            <a:r>
              <a:rPr lang="en-US" sz="2000" dirty="0"/>
              <a:t>GMACS: Male only model not assumed. 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Fishery catch and retention selectivity </a:t>
            </a:r>
            <a:endParaRPr lang="en-US" sz="2000" dirty="0"/>
          </a:p>
          <a:p>
            <a:pPr lvl="2">
              <a:lnSpc>
                <a:spcPct val="80000"/>
              </a:lnSpc>
            </a:pPr>
            <a:r>
              <a:rPr lang="en-US" sz="2000" dirty="0">
                <a:solidFill>
                  <a:srgbClr val="FF0000"/>
                </a:solidFill>
              </a:rPr>
              <a:t>Still working on winter fishery selectivity (ad hoc dome shape), summer commercial (ad hoc 1 parameter logistic), </a:t>
            </a:r>
            <a:r>
              <a:rPr lang="en-US" sz="2000" dirty="0"/>
              <a:t> 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Molting probability 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Initial size and length-shell proportion </a:t>
            </a:r>
          </a:p>
          <a:p>
            <a:pPr lvl="2">
              <a:lnSpc>
                <a:spcPct val="80000"/>
              </a:lnSpc>
            </a:pPr>
            <a:r>
              <a:rPr lang="en-US" sz="2000" dirty="0">
                <a:solidFill>
                  <a:srgbClr val="FF0000"/>
                </a:solidFill>
              </a:rPr>
              <a:t>Still working 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Size transition matrix 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Size prop input sample size 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Some GMACS model input are not created by Assessment model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Selectivity model parameterization differs 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Fishing mortality: </a:t>
            </a:r>
            <a:r>
              <a:rPr lang="en-US" sz="2000" dirty="0">
                <a:solidFill>
                  <a:srgbClr val="FF0000"/>
                </a:solidFill>
              </a:rPr>
              <a:t>Still working:  Assessment model does not calculate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CVs,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theta[1]……theta[n] : what are they?</a:t>
            </a:r>
            <a:endParaRPr lang="en-US" dirty="0">
              <a:solidFill>
                <a:srgbClr val="0000FF"/>
              </a:solidFill>
            </a:endParaRPr>
          </a:p>
          <a:p>
            <a:pPr marL="457200" lvl="1" indent="0">
              <a:lnSpc>
                <a:spcPct val="80000"/>
              </a:lnSpc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390312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107460"/>
            <a:ext cx="8510588" cy="685800"/>
          </a:xfrm>
        </p:spPr>
        <p:txBody>
          <a:bodyPr>
            <a:normAutofit/>
          </a:bodyPr>
          <a:lstStyle/>
          <a:p>
            <a:r>
              <a:rPr lang="en-US" sz="2800" dirty="0"/>
              <a:t>NSRKC GMACS Progress: Abundance by size </a:t>
            </a:r>
            <a:endParaRPr lang="en-US" sz="2800" dirty="0">
              <a:effectLst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6D264C2-786D-42C9-A0F4-93703F7C0B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685800"/>
            <a:ext cx="5445981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5152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28600"/>
            <a:ext cx="8510588" cy="685800"/>
          </a:xfrm>
        </p:spPr>
        <p:txBody>
          <a:bodyPr>
            <a:normAutofit/>
          </a:bodyPr>
          <a:lstStyle/>
          <a:p>
            <a:r>
              <a:rPr lang="en-US" sz="2800" dirty="0"/>
              <a:t>NSRKC GMACS Progress: MMB: Assessment vs </a:t>
            </a:r>
            <a:r>
              <a:rPr lang="en-US" sz="2800" dirty="0">
                <a:solidFill>
                  <a:srgbClr val="FF0000"/>
                </a:solidFill>
              </a:rPr>
              <a:t>GMACS</a:t>
            </a:r>
            <a:endParaRPr lang="en-US" sz="2800" dirty="0">
              <a:solidFill>
                <a:srgbClr val="FF0000"/>
              </a:solidFill>
              <a:effectLst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47CF9C5-91A4-4E99-A987-1EA0EC4872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990600"/>
            <a:ext cx="5867400" cy="586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86142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28600"/>
            <a:ext cx="8510588" cy="685800"/>
          </a:xfrm>
        </p:spPr>
        <p:txBody>
          <a:bodyPr>
            <a:normAutofit/>
          </a:bodyPr>
          <a:lstStyle/>
          <a:p>
            <a:r>
              <a:rPr lang="en-US" sz="2800" dirty="0"/>
              <a:t>Responses to CPT-SSC  (Sept 2020)</a:t>
            </a:r>
            <a:endParaRPr lang="en-US" sz="2800" dirty="0">
              <a:effectLst/>
            </a:endParaRP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28600" y="911629"/>
            <a:ext cx="8610600" cy="541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•</a:t>
            </a:r>
            <a:r>
              <a:rPr lang="en-US" sz="2800" i="1" dirty="0">
                <a:solidFill>
                  <a:srgbClr val="0000FF"/>
                </a:solidFill>
              </a:rPr>
              <a:t>Bring forward VAST modeling diagnostics, including spatial residuals. Bring forward a model run in the upcoming assessment that uses the VAST estimates. </a:t>
            </a:r>
          </a:p>
          <a:p>
            <a:pPr marL="0" indent="0">
              <a:buNone/>
            </a:pPr>
            <a:endParaRPr lang="en-US" sz="2400" i="1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sz="2400" dirty="0"/>
              <a:t>Author reply:  VAST model not working well with my PC.  </a:t>
            </a:r>
            <a:endParaRPr lang="en-US" sz="2400" b="1" dirty="0">
              <a:solidFill>
                <a:srgbClr val="FF5353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VAST Package installation error</a:t>
            </a:r>
            <a:endParaRPr lang="en-US" sz="2400" b="1" i="1" dirty="0">
              <a:solidFill>
                <a:srgbClr val="FF0000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TMB – VAST model compilation error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VAST model convergence error (Then how do I fix)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VAST model outputs (Where are they, and how to read all outputs?) </a:t>
            </a:r>
            <a:endParaRPr lang="en-US" sz="2600" dirty="0">
              <a:solidFill>
                <a:srgbClr val="0000FF"/>
              </a:solidFill>
            </a:endParaRPr>
          </a:p>
          <a:p>
            <a:pPr lvl="0"/>
            <a:endParaRPr lang="en-US" sz="2600" dirty="0">
              <a:solidFill>
                <a:srgbClr val="0000FF"/>
              </a:solidFill>
            </a:endParaRPr>
          </a:p>
          <a:p>
            <a:pPr marL="0" lvl="0" indent="0">
              <a:buNone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3773918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4306" y="127000"/>
            <a:ext cx="8510588" cy="685800"/>
          </a:xfrm>
        </p:spPr>
        <p:txBody>
          <a:bodyPr>
            <a:normAutofit/>
          </a:bodyPr>
          <a:lstStyle/>
          <a:p>
            <a:r>
              <a:rPr lang="en-US" sz="2800" dirty="0">
                <a:effectLst/>
              </a:rPr>
              <a:t>VAST model spatial residual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5670A5B-9CB3-441A-9654-F4B99079EAB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695960"/>
            <a:ext cx="6248400" cy="6172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13031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113" y="152400"/>
            <a:ext cx="8507413" cy="1066800"/>
          </a:xfrm>
        </p:spPr>
        <p:txBody>
          <a:bodyPr>
            <a:normAutofit fontScale="90000"/>
          </a:bodyPr>
          <a:lstStyle/>
          <a:p>
            <a:r>
              <a:rPr lang="en-US" sz="2800" dirty="0">
                <a:effectLst/>
              </a:rPr>
              <a:t>NSRKC Stock Assessment </a:t>
            </a:r>
            <a:r>
              <a:rPr lang="en-US" sz="2800" dirty="0"/>
              <a:t>M</a:t>
            </a:r>
            <a:r>
              <a:rPr lang="en-US" sz="2800" dirty="0">
                <a:effectLst/>
              </a:rPr>
              <a:t>odel</a:t>
            </a:r>
            <a:br>
              <a:rPr lang="en-US" sz="2800" dirty="0">
                <a:effectLst/>
              </a:rPr>
            </a:br>
            <a:r>
              <a:rPr lang="en-US" sz="2800" dirty="0">
                <a:solidFill>
                  <a:srgbClr val="0000FF"/>
                </a:solidFill>
              </a:rPr>
              <a:t>Modeling process</a:t>
            </a:r>
            <a:br>
              <a:rPr lang="en-US" sz="2800" dirty="0"/>
            </a:br>
            <a:r>
              <a:rPr lang="en-US" sz="2800" dirty="0">
                <a:solidFill>
                  <a:srgbClr val="FF0000"/>
                </a:solidFill>
              </a:rPr>
              <a:t>Available Data &amp; model fit</a:t>
            </a:r>
            <a:endParaRPr lang="en-US" sz="2800" dirty="0">
              <a:solidFill>
                <a:srgbClr val="FF0000"/>
              </a:solidFill>
              <a:effectLst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29960" y="3256614"/>
            <a:ext cx="1524000" cy="8077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Feb 01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Abundance</a:t>
            </a:r>
          </a:p>
        </p:txBody>
      </p:sp>
      <p:sp>
        <p:nvSpPr>
          <p:cNvPr id="52" name="Rectangle 51"/>
          <p:cNvSpPr/>
          <p:nvPr/>
        </p:nvSpPr>
        <p:spPr>
          <a:xfrm>
            <a:off x="5885464" y="3162218"/>
            <a:ext cx="1600200" cy="8077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July 01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Abundance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2061848" y="1904547"/>
            <a:ext cx="4623716" cy="1293460"/>
            <a:chOff x="1371600" y="1676400"/>
            <a:chExt cx="5562600" cy="736423"/>
          </a:xfrm>
        </p:grpSpPr>
        <p:cxnSp>
          <p:nvCxnSpPr>
            <p:cNvPr id="17" name="Straight Arrow Connector 16"/>
            <p:cNvCxnSpPr/>
            <p:nvPr/>
          </p:nvCxnSpPr>
          <p:spPr>
            <a:xfrm>
              <a:off x="6934200" y="1676400"/>
              <a:ext cx="0" cy="6858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1371600" y="1676401"/>
              <a:ext cx="0" cy="73642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1371600" y="1676400"/>
              <a:ext cx="5562600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4" name="Group 73"/>
          <p:cNvGrpSpPr/>
          <p:nvPr/>
        </p:nvGrpSpPr>
        <p:grpSpPr>
          <a:xfrm rot="10800000">
            <a:off x="2080257" y="3974066"/>
            <a:ext cx="4611723" cy="2055895"/>
            <a:chOff x="1371600" y="1676400"/>
            <a:chExt cx="5562601" cy="1752894"/>
          </a:xfrm>
        </p:grpSpPr>
        <p:cxnSp>
          <p:nvCxnSpPr>
            <p:cNvPr id="86" name="Straight Arrow Connector 85"/>
            <p:cNvCxnSpPr/>
            <p:nvPr/>
          </p:nvCxnSpPr>
          <p:spPr>
            <a:xfrm rot="10800000" flipH="1" flipV="1">
              <a:off x="6934200" y="1676400"/>
              <a:ext cx="1" cy="168656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rot="10800000">
              <a:off x="1371600" y="1676400"/>
              <a:ext cx="1" cy="1752894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1371600" y="1676400"/>
              <a:ext cx="5562600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0" name="TextBox 29"/>
          <p:cNvSpPr txBox="1"/>
          <p:nvPr/>
        </p:nvSpPr>
        <p:spPr>
          <a:xfrm>
            <a:off x="3233753" y="2933448"/>
            <a:ext cx="1595309" cy="646331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Winter fishery</a:t>
            </a:r>
          </a:p>
          <a:p>
            <a:r>
              <a:rPr lang="en-US" dirty="0">
                <a:solidFill>
                  <a:srgbClr val="0000FF"/>
                </a:solidFill>
              </a:rPr>
              <a:t>Dec - May 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3216872" y="2228112"/>
            <a:ext cx="1056700" cy="646331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Natural </a:t>
            </a:r>
          </a:p>
          <a:p>
            <a:r>
              <a:rPr lang="en-US" dirty="0">
                <a:solidFill>
                  <a:srgbClr val="0000FF"/>
                </a:solidFill>
              </a:rPr>
              <a:t>Mortality</a:t>
            </a:r>
          </a:p>
        </p:txBody>
      </p:sp>
      <p:cxnSp>
        <p:nvCxnSpPr>
          <p:cNvPr id="43008" name="Straight Arrow Connector 43007"/>
          <p:cNvCxnSpPr/>
          <p:nvPr/>
        </p:nvCxnSpPr>
        <p:spPr>
          <a:xfrm>
            <a:off x="2080258" y="3109092"/>
            <a:ext cx="1139861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>
            <a:endCxn id="97" idx="1"/>
          </p:cNvCxnSpPr>
          <p:nvPr/>
        </p:nvCxnSpPr>
        <p:spPr>
          <a:xfrm flipV="1">
            <a:off x="2061848" y="2551278"/>
            <a:ext cx="1155024" cy="690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3855193" y="3672700"/>
            <a:ext cx="1899920" cy="646331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Summer fishery</a:t>
            </a:r>
          </a:p>
          <a:p>
            <a:r>
              <a:rPr lang="en-US" dirty="0">
                <a:solidFill>
                  <a:srgbClr val="0000FF"/>
                </a:solidFill>
              </a:rPr>
              <a:t>Jun - Sept 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3710969" y="4394581"/>
            <a:ext cx="2082621" cy="646331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Molting, Growth &amp; </a:t>
            </a:r>
          </a:p>
          <a:p>
            <a:r>
              <a:rPr lang="en-US" dirty="0">
                <a:solidFill>
                  <a:srgbClr val="0000FF"/>
                </a:solidFill>
              </a:rPr>
              <a:t>Recruitment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4582819" y="5120060"/>
            <a:ext cx="1056700" cy="646331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Natural </a:t>
            </a:r>
          </a:p>
          <a:p>
            <a:r>
              <a:rPr lang="en-US" dirty="0">
                <a:solidFill>
                  <a:srgbClr val="0000FF"/>
                </a:solidFill>
              </a:rPr>
              <a:t>Mortality</a:t>
            </a:r>
          </a:p>
        </p:txBody>
      </p:sp>
      <p:cxnSp>
        <p:nvCxnSpPr>
          <p:cNvPr id="106" name="Straight Arrow Connector 105"/>
          <p:cNvCxnSpPr/>
          <p:nvPr/>
        </p:nvCxnSpPr>
        <p:spPr>
          <a:xfrm flipH="1">
            <a:off x="5755114" y="4095852"/>
            <a:ext cx="936866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>
            <a:off x="5810644" y="4717746"/>
            <a:ext cx="881336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endCxn id="104" idx="3"/>
          </p:cNvCxnSpPr>
          <p:nvPr/>
        </p:nvCxnSpPr>
        <p:spPr>
          <a:xfrm flipH="1">
            <a:off x="5639519" y="5402982"/>
            <a:ext cx="1046046" cy="4024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36" name="TextBox 43035"/>
          <p:cNvSpPr txBox="1"/>
          <p:nvPr/>
        </p:nvSpPr>
        <p:spPr>
          <a:xfrm>
            <a:off x="75892" y="2440419"/>
            <a:ext cx="1710725" cy="646331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Winter Harvest</a:t>
            </a:r>
          </a:p>
          <a:p>
            <a:r>
              <a:rPr lang="en-US" dirty="0">
                <a:solidFill>
                  <a:srgbClr val="FF0000"/>
                </a:solidFill>
              </a:rPr>
              <a:t>&amp; Discards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124523" y="1676400"/>
            <a:ext cx="1338828" cy="646331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Pot survey </a:t>
            </a:r>
          </a:p>
          <a:p>
            <a:r>
              <a:rPr lang="en-US" dirty="0">
                <a:solidFill>
                  <a:srgbClr val="FF0000"/>
                </a:solidFill>
              </a:rPr>
              <a:t>Length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6958786" y="4037581"/>
            <a:ext cx="1915909" cy="92333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Summer Harvest</a:t>
            </a:r>
          </a:p>
          <a:p>
            <a:r>
              <a:rPr lang="en-US" dirty="0">
                <a:solidFill>
                  <a:srgbClr val="FF0000"/>
                </a:solidFill>
              </a:rPr>
              <a:t>&amp; Discards </a:t>
            </a:r>
          </a:p>
          <a:p>
            <a:r>
              <a:rPr lang="en-US" dirty="0">
                <a:solidFill>
                  <a:srgbClr val="FF0000"/>
                </a:solidFill>
              </a:rPr>
              <a:t>Length, CPUE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6905270" y="5009886"/>
            <a:ext cx="2185214" cy="646331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Trawl survey </a:t>
            </a:r>
          </a:p>
          <a:p>
            <a:r>
              <a:rPr lang="en-US" dirty="0">
                <a:solidFill>
                  <a:srgbClr val="FF0000"/>
                </a:solidFill>
              </a:rPr>
              <a:t>Abundance, Length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6970875" y="5766391"/>
            <a:ext cx="1505605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Tag recovery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3120" y="3267525"/>
            <a:ext cx="1371600" cy="169338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NSRKC </a:t>
            </a:r>
          </a:p>
          <a:p>
            <a:pPr algn="ctr"/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SAFE  Winter +Summer fishery</a:t>
            </a:r>
          </a:p>
          <a:p>
            <a:pPr algn="ctr"/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90998" y="1491734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 months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217517" y="6135723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 months</a:t>
            </a:r>
          </a:p>
        </p:txBody>
      </p:sp>
    </p:spTree>
    <p:extLst>
      <p:ext uri="{BB962C8B-B14F-4D97-AF65-F5344CB8AC3E}">
        <p14:creationId xmlns:p14="http://schemas.microsoft.com/office/powerpoint/2010/main" val="2646726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97" grpId="0" animBg="1"/>
      <p:bldP spid="102" grpId="0" animBg="1"/>
      <p:bldP spid="103" grpId="0" animBg="1"/>
      <p:bldP spid="104" grpId="0" animBg="1"/>
      <p:bldP spid="43036" grpId="0" animBg="1"/>
      <p:bldP spid="117" grpId="0" animBg="1"/>
      <p:bldP spid="118" grpId="0" animBg="1"/>
      <p:bldP spid="119" grpId="0" animBg="1"/>
      <p:bldP spid="120" grpId="0" animBg="1"/>
      <p:bldP spid="2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FD7A8E6-4093-4F06-A68A-8D9655DC8E62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895600" y="2743200"/>
            <a:ext cx="6172200" cy="4114800"/>
          </a:xfrm>
          <a:prstGeom prst="rect">
            <a:avLst/>
          </a:prstGeom>
        </p:spPr>
      </p:pic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28600"/>
            <a:ext cx="8510588" cy="685800"/>
          </a:xfrm>
        </p:spPr>
        <p:txBody>
          <a:bodyPr>
            <a:normAutofit/>
          </a:bodyPr>
          <a:lstStyle/>
          <a:p>
            <a:r>
              <a:rPr lang="en-US" sz="2800" dirty="0"/>
              <a:t>Responses to CPT-SSC  (Sept 2020)</a:t>
            </a:r>
            <a:endParaRPr lang="en-US" sz="2800" dirty="0">
              <a:effectLst/>
            </a:endParaRP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28600" y="911629"/>
            <a:ext cx="8686800" cy="57177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•</a:t>
            </a:r>
            <a:r>
              <a:rPr lang="en-US" sz="2800" i="1" dirty="0">
                <a:solidFill>
                  <a:srgbClr val="0000FF"/>
                </a:solidFill>
              </a:rPr>
              <a:t>Bring forward a model run in the upcoming assessment that uses the VAST estimates. </a:t>
            </a:r>
          </a:p>
          <a:p>
            <a:pPr marL="0" indent="0">
              <a:buNone/>
            </a:pPr>
            <a:r>
              <a:rPr lang="en-US" sz="2800" dirty="0"/>
              <a:t>VAST based abundance are higher than trawl survey (abundance expanding to wider  less frequently trawled area). </a:t>
            </a:r>
          </a:p>
          <a:p>
            <a:pPr lvl="0"/>
            <a:r>
              <a:rPr lang="en-US" sz="2600" dirty="0">
                <a:solidFill>
                  <a:srgbClr val="0000FF"/>
                </a:solidFill>
              </a:rPr>
              <a:t>Higher abundance = higher OFL </a:t>
            </a:r>
          </a:p>
          <a:p>
            <a:pPr marL="0" lvl="0" indent="0">
              <a:buNone/>
            </a:pPr>
            <a:endParaRPr lang="en-US" sz="2600" dirty="0">
              <a:solidFill>
                <a:srgbClr val="0000FF"/>
              </a:solidFill>
            </a:endParaRPr>
          </a:p>
          <a:p>
            <a:pPr marL="0" lvl="0" indent="0">
              <a:buNone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2051750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28600"/>
            <a:ext cx="8510588" cy="685800"/>
          </a:xfrm>
        </p:spPr>
        <p:txBody>
          <a:bodyPr>
            <a:normAutofit/>
          </a:bodyPr>
          <a:lstStyle/>
          <a:p>
            <a:r>
              <a:rPr lang="en-US" sz="2800" dirty="0"/>
              <a:t>Responses to CPT-SSC  (Sept 2020)</a:t>
            </a:r>
            <a:endParaRPr lang="en-US" sz="2800" dirty="0">
              <a:effectLst/>
            </a:endParaRP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28600" y="911629"/>
            <a:ext cx="8686800" cy="91717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/>
              <a:t>•</a:t>
            </a:r>
            <a:r>
              <a:rPr lang="en-US" sz="2800" i="1" dirty="0">
                <a:solidFill>
                  <a:srgbClr val="0000FF"/>
                </a:solidFill>
              </a:rPr>
              <a:t>Bring forward a model run in the upcoming assessment that uses the VAST estimates. </a:t>
            </a:r>
          </a:p>
          <a:p>
            <a:pPr marL="0" lvl="0" indent="0">
              <a:buNone/>
            </a:pPr>
            <a:endParaRPr lang="en-US" sz="2600" dirty="0">
              <a:solidFill>
                <a:srgbClr val="0000FF"/>
              </a:solidFill>
            </a:endParaRPr>
          </a:p>
          <a:p>
            <a:pPr marL="0" lvl="0" indent="0">
              <a:buNone/>
            </a:pPr>
            <a:endParaRPr lang="en-US" sz="26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6EC8977-1DF8-473B-94BA-1125FC2919C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81200"/>
            <a:ext cx="5867400" cy="472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F36BCDB-239E-4A8E-8A6A-08CD256ECB5E}"/>
              </a:ext>
            </a:extLst>
          </p:cNvPr>
          <p:cNvSpPr txBox="1"/>
          <p:nvPr/>
        </p:nvSpPr>
        <p:spPr>
          <a:xfrm>
            <a:off x="6054745" y="2119699"/>
            <a:ext cx="286065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Model 19.0	OFL</a:t>
            </a:r>
          </a:p>
          <a:p>
            <a:r>
              <a:rPr lang="en-US" dirty="0"/>
              <a:t>Trawl survey    0.59 mil </a:t>
            </a:r>
            <a:r>
              <a:rPr lang="en-US" dirty="0" err="1"/>
              <a:t>lb</a:t>
            </a:r>
            <a:endParaRPr lang="en-US" dirty="0"/>
          </a:p>
          <a:p>
            <a:r>
              <a:rPr lang="en-US" dirty="0"/>
              <a:t>VAST: survey   0.76  mil </a:t>
            </a:r>
            <a:r>
              <a:rPr lang="en-US" dirty="0" err="1"/>
              <a:t>lb</a:t>
            </a:r>
            <a:endParaRPr lang="en-US" dirty="0"/>
          </a:p>
          <a:p>
            <a:r>
              <a:rPr lang="en-US" dirty="0"/>
              <a:t>VAST:  NS        1.03 mil </a:t>
            </a:r>
            <a:r>
              <a:rPr lang="en-US" dirty="0" err="1"/>
              <a:t>lb</a:t>
            </a:r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3052F0-490B-4F43-AD38-217FACF1A4EC}"/>
              </a:ext>
            </a:extLst>
          </p:cNvPr>
          <p:cNvSpPr txBox="1"/>
          <p:nvPr/>
        </p:nvSpPr>
        <p:spPr>
          <a:xfrm>
            <a:off x="1939124" y="2396698"/>
            <a:ext cx="38994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Black:  Trawl </a:t>
            </a:r>
            <a:r>
              <a:rPr lang="en-US" dirty="0" err="1"/>
              <a:t>survery</a:t>
            </a:r>
            <a:endParaRPr lang="en-US" dirty="0"/>
          </a:p>
          <a:p>
            <a:r>
              <a:rPr lang="en-US" dirty="0"/>
              <a:t>Green:  VAST:   Survey area</a:t>
            </a:r>
          </a:p>
          <a:p>
            <a:r>
              <a:rPr lang="en-US" dirty="0"/>
              <a:t>Red:     VAST:   Entire Norton Sound</a:t>
            </a:r>
          </a:p>
        </p:txBody>
      </p:sp>
    </p:spTree>
    <p:extLst>
      <p:ext uri="{BB962C8B-B14F-4D97-AF65-F5344CB8AC3E}">
        <p14:creationId xmlns:p14="http://schemas.microsoft.com/office/powerpoint/2010/main" val="11738362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28600"/>
            <a:ext cx="8510588" cy="685800"/>
          </a:xfrm>
        </p:spPr>
        <p:txBody>
          <a:bodyPr>
            <a:normAutofit/>
          </a:bodyPr>
          <a:lstStyle/>
          <a:p>
            <a:r>
              <a:rPr lang="en-US" sz="2800" dirty="0"/>
              <a:t>Responses to CPT-SSC  (Sept 2020)</a:t>
            </a:r>
            <a:endParaRPr lang="en-US" sz="2800" dirty="0">
              <a:effectLst/>
            </a:endParaRP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28600" y="911629"/>
            <a:ext cx="8610600" cy="541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•</a:t>
            </a:r>
            <a:r>
              <a:rPr lang="en-US" sz="2800" i="1" dirty="0">
                <a:solidFill>
                  <a:srgbClr val="0000FF"/>
                </a:solidFill>
              </a:rPr>
              <a:t>Bring forward VAST modeling diagnostics, including spatial residuals. Bring forward a model run in the upcoming assessment that uses the VAST estimates. </a:t>
            </a:r>
          </a:p>
          <a:p>
            <a:pPr marL="0" indent="0">
              <a:buNone/>
            </a:pPr>
            <a:endParaRPr lang="en-US" sz="2400" i="1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sz="2400" dirty="0"/>
              <a:t>Author reply:  VAST model not working well with my PC.  </a:t>
            </a:r>
            <a:endParaRPr lang="en-US" sz="2400" b="1" dirty="0">
              <a:solidFill>
                <a:srgbClr val="FF5353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VAST Package installation error</a:t>
            </a:r>
            <a:endParaRPr lang="en-US" sz="2400" b="1" i="1" dirty="0">
              <a:solidFill>
                <a:srgbClr val="FF0000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TMB – VAST model compilation error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VAST model convergence error (Then how do I fix)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VAST model outputs (Where are they, and how to read all outputs?) </a:t>
            </a:r>
            <a:endParaRPr lang="en-US" sz="2600" dirty="0">
              <a:solidFill>
                <a:srgbClr val="0000FF"/>
              </a:solidFill>
            </a:endParaRPr>
          </a:p>
          <a:p>
            <a:pPr lvl="0"/>
            <a:endParaRPr lang="en-US" sz="2600" dirty="0">
              <a:solidFill>
                <a:srgbClr val="0000FF"/>
              </a:solidFill>
            </a:endParaRPr>
          </a:p>
          <a:p>
            <a:pPr marL="0" lvl="0" indent="0">
              <a:buNone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5927956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28600"/>
            <a:ext cx="8510588" cy="685800"/>
          </a:xfrm>
        </p:spPr>
        <p:txBody>
          <a:bodyPr>
            <a:normAutofit/>
          </a:bodyPr>
          <a:lstStyle/>
          <a:p>
            <a:r>
              <a:rPr lang="en-US" sz="2800" dirty="0"/>
              <a:t>Responses to CPT-SSC  (Sept 2020)</a:t>
            </a:r>
            <a:endParaRPr lang="en-US" sz="2800" dirty="0">
              <a:effectLst/>
            </a:endParaRP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28600" y="911629"/>
            <a:ext cx="8610600" cy="259357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/>
              <a:t>•</a:t>
            </a:r>
            <a:r>
              <a:rPr lang="en-US" sz="2800" i="1" dirty="0">
                <a:solidFill>
                  <a:srgbClr val="0000FF"/>
                </a:solidFill>
              </a:rPr>
              <a:t>Female red king crab:  Size specific clutch fullness, measure of reproductive success, time series of average clutch fullness.</a:t>
            </a:r>
            <a:endParaRPr lang="en-US" sz="2400" i="1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sz="2400" dirty="0"/>
              <a:t>Author reply: 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00FF"/>
                </a:solidFill>
              </a:rPr>
              <a:t>Average clutch fullness = ∑[% clutch full*#fecund female]/(Total fecund female)</a:t>
            </a:r>
          </a:p>
          <a:p>
            <a:pPr marL="0" indent="0">
              <a:buNone/>
            </a:pPr>
            <a:endParaRPr lang="en-US" sz="2600" dirty="0">
              <a:solidFill>
                <a:srgbClr val="0000FF"/>
              </a:solidFill>
            </a:endParaRPr>
          </a:p>
          <a:p>
            <a:pPr marL="0" lvl="0" indent="0">
              <a:buNone/>
            </a:pPr>
            <a:endParaRPr lang="en-US" sz="2600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E66FEF73-8E4F-4C78-A63F-D179018DB3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188331"/>
            <a:ext cx="111704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320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041B93C-5AC8-4FAD-9BA6-514F00C75C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9116464"/>
              </p:ext>
            </p:extLst>
          </p:nvPr>
        </p:nvGraphicFramePr>
        <p:xfrm>
          <a:off x="699785" y="3458901"/>
          <a:ext cx="7668229" cy="30808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82961">
                  <a:extLst>
                    <a:ext uri="{9D8B030D-6E8A-4147-A177-3AD203B41FA5}">
                      <a16:colId xmlns:a16="http://schemas.microsoft.com/office/drawing/2014/main" val="2216271971"/>
                    </a:ext>
                  </a:extLst>
                </a:gridCol>
                <a:gridCol w="1196835">
                  <a:extLst>
                    <a:ext uri="{9D8B030D-6E8A-4147-A177-3AD203B41FA5}">
                      <a16:colId xmlns:a16="http://schemas.microsoft.com/office/drawing/2014/main" val="2481200172"/>
                    </a:ext>
                  </a:extLst>
                </a:gridCol>
                <a:gridCol w="1520425">
                  <a:extLst>
                    <a:ext uri="{9D8B030D-6E8A-4147-A177-3AD203B41FA5}">
                      <a16:colId xmlns:a16="http://schemas.microsoft.com/office/drawing/2014/main" val="1494938405"/>
                    </a:ext>
                  </a:extLst>
                </a:gridCol>
                <a:gridCol w="793265">
                  <a:extLst>
                    <a:ext uri="{9D8B030D-6E8A-4147-A177-3AD203B41FA5}">
                      <a16:colId xmlns:a16="http://schemas.microsoft.com/office/drawing/2014/main" val="702481787"/>
                    </a:ext>
                  </a:extLst>
                </a:gridCol>
                <a:gridCol w="1654019">
                  <a:extLst>
                    <a:ext uri="{9D8B030D-6E8A-4147-A177-3AD203B41FA5}">
                      <a16:colId xmlns:a16="http://schemas.microsoft.com/office/drawing/2014/main" val="1849606831"/>
                    </a:ext>
                  </a:extLst>
                </a:gridCol>
                <a:gridCol w="1320724">
                  <a:extLst>
                    <a:ext uri="{9D8B030D-6E8A-4147-A177-3AD203B41FA5}">
                      <a16:colId xmlns:a16="http://schemas.microsoft.com/office/drawing/2014/main" val="806194300"/>
                    </a:ext>
                  </a:extLst>
                </a:gridCol>
              </a:tblGrid>
              <a:tr h="70338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 dirty="0">
                          <a:effectLst/>
                        </a:rPr>
                        <a:t>NOAA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 dirty="0">
                          <a:effectLst/>
                        </a:rPr>
                        <a:t>code</a:t>
                      </a:r>
                      <a:endParaRPr lang="en-US" sz="2000" baseline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 dirty="0">
                          <a:effectLst/>
                        </a:rPr>
                        <a:t>NOAA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 dirty="0">
                          <a:effectLst/>
                        </a:rPr>
                        <a:t>Fullness </a:t>
                      </a:r>
                      <a:endParaRPr lang="en-US" sz="2000" baseline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 dirty="0">
                          <a:effectLst/>
                        </a:rPr>
                        <a:t>Assigned %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 dirty="0">
                          <a:effectLst/>
                        </a:rPr>
                        <a:t>ADFG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 dirty="0">
                          <a:effectLst/>
                        </a:rPr>
                        <a:t>code</a:t>
                      </a:r>
                      <a:endParaRPr lang="en-US" sz="2000" baseline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>
                          <a:effectLst/>
                        </a:rPr>
                        <a:t>ADFG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>
                          <a:effectLst/>
                        </a:rPr>
                        <a:t>Fullness</a:t>
                      </a:r>
                      <a:endParaRPr lang="en-US" sz="2000" baseline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 dirty="0">
                          <a:effectLst/>
                        </a:rPr>
                        <a:t>Assigned %</a:t>
                      </a:r>
                      <a:endParaRPr lang="en-US" sz="2000" baseline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975373880"/>
                  </a:ext>
                </a:extLst>
              </a:tr>
              <a:tr h="39076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>
                          <a:effectLst/>
                        </a:rPr>
                        <a:t>2</a:t>
                      </a:r>
                      <a:endParaRPr lang="en-US" sz="2000" baseline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 dirty="0">
                          <a:effectLst/>
                        </a:rPr>
                        <a:t>0-1/8</a:t>
                      </a:r>
                      <a:endParaRPr lang="en-US" sz="2000" baseline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>
                          <a:effectLst/>
                        </a:rPr>
                        <a:t>6.25</a:t>
                      </a:r>
                      <a:endParaRPr lang="en-US" sz="2000" baseline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>
                          <a:effectLst/>
                        </a:rPr>
                        <a:t>3</a:t>
                      </a:r>
                      <a:endParaRPr lang="en-US" sz="2000" baseline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>
                          <a:effectLst/>
                        </a:rPr>
                        <a:t>1-29%</a:t>
                      </a:r>
                      <a:endParaRPr lang="en-US" sz="2000" baseline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>
                          <a:effectLst/>
                        </a:rPr>
                        <a:t>15</a:t>
                      </a:r>
                      <a:endParaRPr lang="en-US" sz="2000" baseline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3487183859"/>
                  </a:ext>
                </a:extLst>
              </a:tr>
              <a:tr h="39076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>
                          <a:effectLst/>
                        </a:rPr>
                        <a:t>3</a:t>
                      </a:r>
                      <a:endParaRPr lang="en-US" sz="2000" baseline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>
                          <a:effectLst/>
                        </a:rPr>
                        <a:t>1/8-1/4</a:t>
                      </a:r>
                      <a:endParaRPr lang="en-US" sz="2000" baseline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>
                          <a:effectLst/>
                        </a:rPr>
                        <a:t>18.75</a:t>
                      </a:r>
                      <a:endParaRPr lang="en-US" sz="2000" baseline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>
                          <a:effectLst/>
                        </a:rPr>
                        <a:t>4</a:t>
                      </a:r>
                      <a:endParaRPr lang="en-US" sz="2000" baseline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>
                          <a:effectLst/>
                        </a:rPr>
                        <a:t>30-59%</a:t>
                      </a:r>
                      <a:endParaRPr lang="en-US" sz="2000" baseline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 dirty="0">
                          <a:effectLst/>
                        </a:rPr>
                        <a:t>45</a:t>
                      </a:r>
                      <a:endParaRPr lang="en-US" sz="2000" baseline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640774069"/>
                  </a:ext>
                </a:extLst>
              </a:tr>
              <a:tr h="39076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>
                          <a:effectLst/>
                        </a:rPr>
                        <a:t>4</a:t>
                      </a:r>
                      <a:endParaRPr lang="en-US" sz="2000" baseline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>
                          <a:effectLst/>
                        </a:rPr>
                        <a:t>1/4 – 1/2</a:t>
                      </a:r>
                      <a:endParaRPr lang="en-US" sz="2000" baseline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>
                          <a:effectLst/>
                        </a:rPr>
                        <a:t>27.5</a:t>
                      </a:r>
                      <a:endParaRPr lang="en-US" sz="2000" baseline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>
                          <a:effectLst/>
                        </a:rPr>
                        <a:t>5</a:t>
                      </a:r>
                      <a:endParaRPr lang="en-US" sz="2000" baseline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>
                          <a:effectLst/>
                        </a:rPr>
                        <a:t>60-89%</a:t>
                      </a:r>
                      <a:endParaRPr lang="en-US" sz="2000" baseline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>
                          <a:effectLst/>
                        </a:rPr>
                        <a:t>75</a:t>
                      </a:r>
                      <a:endParaRPr lang="en-US" sz="2000" baseline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307149444"/>
                  </a:ext>
                </a:extLst>
              </a:tr>
              <a:tr h="39076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>
                          <a:effectLst/>
                        </a:rPr>
                        <a:t>5</a:t>
                      </a:r>
                      <a:endParaRPr lang="en-US" sz="2000" baseline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>
                          <a:effectLst/>
                        </a:rPr>
                        <a:t>1/2 – 3/4</a:t>
                      </a:r>
                      <a:endParaRPr lang="en-US" sz="2000" baseline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>
                          <a:effectLst/>
                        </a:rPr>
                        <a:t>62.5</a:t>
                      </a:r>
                      <a:endParaRPr lang="en-US" sz="2000" baseline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>
                          <a:effectLst/>
                        </a:rPr>
                        <a:t>6</a:t>
                      </a:r>
                      <a:endParaRPr lang="en-US" sz="2000" baseline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>
                          <a:effectLst/>
                        </a:rPr>
                        <a:t>90-100%</a:t>
                      </a:r>
                      <a:endParaRPr lang="en-US" sz="2000" baseline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>
                          <a:effectLst/>
                        </a:rPr>
                        <a:t>95</a:t>
                      </a:r>
                      <a:endParaRPr lang="en-US" sz="2000" baseline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2563713237"/>
                  </a:ext>
                </a:extLst>
              </a:tr>
              <a:tr h="39076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>
                          <a:effectLst/>
                        </a:rPr>
                        <a:t>6</a:t>
                      </a:r>
                      <a:endParaRPr lang="en-US" sz="2000" baseline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>
                          <a:effectLst/>
                        </a:rPr>
                        <a:t>3/4 – 1</a:t>
                      </a:r>
                      <a:endParaRPr lang="en-US" sz="2000" baseline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>
                          <a:effectLst/>
                        </a:rPr>
                        <a:t>87.5</a:t>
                      </a:r>
                      <a:endParaRPr lang="en-US" sz="2000" baseline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>
                          <a:effectLst/>
                        </a:rPr>
                        <a:t> </a:t>
                      </a:r>
                      <a:endParaRPr lang="en-US" sz="2000" baseline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>
                          <a:effectLst/>
                        </a:rPr>
                        <a:t> </a:t>
                      </a:r>
                      <a:endParaRPr lang="en-US" sz="2000" baseline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>
                          <a:effectLst/>
                        </a:rPr>
                        <a:t> </a:t>
                      </a:r>
                      <a:endParaRPr lang="en-US" sz="2000" baseline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2248673299"/>
                  </a:ext>
                </a:extLst>
              </a:tr>
              <a:tr h="39076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 dirty="0">
                          <a:effectLst/>
                        </a:rPr>
                        <a:t>7</a:t>
                      </a:r>
                      <a:endParaRPr lang="en-US" sz="2000" baseline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>
                          <a:effectLst/>
                        </a:rPr>
                        <a:t>&gt;1</a:t>
                      </a:r>
                      <a:endParaRPr lang="en-US" sz="2000" baseline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>
                          <a:effectLst/>
                        </a:rPr>
                        <a:t>100</a:t>
                      </a:r>
                      <a:endParaRPr lang="en-US" sz="2000" baseline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>
                          <a:effectLst/>
                        </a:rPr>
                        <a:t> </a:t>
                      </a:r>
                      <a:endParaRPr lang="en-US" sz="2000" baseline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 dirty="0">
                          <a:effectLst/>
                        </a:rPr>
                        <a:t> </a:t>
                      </a:r>
                      <a:endParaRPr lang="en-US" sz="2000" baseline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 dirty="0">
                          <a:effectLst/>
                        </a:rPr>
                        <a:t> </a:t>
                      </a:r>
                      <a:endParaRPr lang="en-US" sz="2000" baseline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0646551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65452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28600"/>
            <a:ext cx="8510588" cy="685800"/>
          </a:xfrm>
        </p:spPr>
        <p:txBody>
          <a:bodyPr>
            <a:normAutofit/>
          </a:bodyPr>
          <a:lstStyle/>
          <a:p>
            <a:r>
              <a:rPr lang="en-US" sz="2800" dirty="0"/>
              <a:t>Responses to CPT-SSC  (Sept 2020)</a:t>
            </a:r>
            <a:endParaRPr lang="en-US" sz="2800" dirty="0">
              <a:effectLst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E66FEF73-8E4F-4C78-A63F-D179018DB3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188331"/>
            <a:ext cx="111704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320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B7B86A4-C862-479A-8B85-77A944A31F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317591"/>
              </p:ext>
            </p:extLst>
          </p:nvPr>
        </p:nvGraphicFramePr>
        <p:xfrm>
          <a:off x="363999" y="929264"/>
          <a:ext cx="8317014" cy="49994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64139">
                  <a:extLst>
                    <a:ext uri="{9D8B030D-6E8A-4147-A177-3AD203B41FA5}">
                      <a16:colId xmlns:a16="http://schemas.microsoft.com/office/drawing/2014/main" val="4235639215"/>
                    </a:ext>
                  </a:extLst>
                </a:gridCol>
                <a:gridCol w="5752875">
                  <a:extLst>
                    <a:ext uri="{9D8B030D-6E8A-4147-A177-3AD203B41FA5}">
                      <a16:colId xmlns:a16="http://schemas.microsoft.com/office/drawing/2014/main" val="599161187"/>
                    </a:ext>
                  </a:extLst>
                </a:gridCol>
              </a:tblGrid>
              <a:tr h="41576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Maturity 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65499350"/>
                  </a:ext>
                </a:extLst>
              </a:tr>
              <a:tr h="670936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ADFG (1996 - 2002) 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Immature:  &lt; 72mm CL and no egg 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Mature: ≥ 72mm CL or with egg 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56239614"/>
                  </a:ext>
                </a:extLst>
              </a:tr>
              <a:tr h="670936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ADFG (2006 - 2020)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Immature:  small abdominal flap 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Mature: oval-shaped abdominal flap full covered  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43007493"/>
                  </a:ext>
                </a:extLst>
              </a:tr>
              <a:tr h="57675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NOAA (1976 – 1991)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Immature:  NA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Mature: NA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81015777"/>
                  </a:ext>
                </a:extLst>
              </a:tr>
              <a:tr h="57675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NOAA NBS (2010 – 2019)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Immature: NA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Mature: NA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54798352"/>
                  </a:ext>
                </a:extLst>
              </a:tr>
              <a:tr h="272104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Clutch size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950549"/>
                  </a:ext>
                </a:extLst>
              </a:tr>
              <a:tr h="57675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ADFG (1996 – 2020)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1: Barren clean plepod, 2: Barren matted plepod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3: 1- 29% full, 4: 30-59% full, 5: 60-89% full, 6: 90-100% full 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97962056"/>
                  </a:ext>
                </a:extLst>
              </a:tr>
              <a:tr h="881397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NOAA (1976 – 2019) 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0: Immature, 1: Barren clean </a:t>
                      </a:r>
                      <a:r>
                        <a:rPr lang="en-US" sz="2000" dirty="0" err="1">
                          <a:effectLst/>
                        </a:rPr>
                        <a:t>plepod</a:t>
                      </a:r>
                      <a:r>
                        <a:rPr lang="en-US" sz="2000" dirty="0">
                          <a:effectLst/>
                        </a:rPr>
                        <a:t>, 2: 1- 12.5% full, 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3: 12.5 - 25% full, 4: 26-50% full, 5: 51-75% full, 6: 76-100% full, 7: &gt; 100% full, 9: No data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596963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95755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28600"/>
            <a:ext cx="8510588" cy="685800"/>
          </a:xfrm>
        </p:spPr>
        <p:txBody>
          <a:bodyPr>
            <a:normAutofit/>
          </a:bodyPr>
          <a:lstStyle/>
          <a:p>
            <a:r>
              <a:rPr lang="en-US" sz="2800" dirty="0"/>
              <a:t>Responses to CPT-SSC  (Sept 2020)</a:t>
            </a:r>
            <a:endParaRPr lang="en-US" sz="2800" dirty="0">
              <a:effectLst/>
            </a:endParaRP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28600" y="911629"/>
            <a:ext cx="8610600" cy="13743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•</a:t>
            </a:r>
            <a:r>
              <a:rPr lang="en-US" sz="2800" i="1" dirty="0">
                <a:solidFill>
                  <a:srgbClr val="0000FF"/>
                </a:solidFill>
              </a:rPr>
              <a:t>Female red king crab:  Size specific clutch fullness, measure of reproductive success, time series of average clutch fullness.</a:t>
            </a:r>
            <a:endParaRPr lang="en-US" sz="2400" i="1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sz="2600" dirty="0">
              <a:solidFill>
                <a:srgbClr val="0000FF"/>
              </a:solidFill>
            </a:endParaRPr>
          </a:p>
          <a:p>
            <a:pPr marL="0" lvl="0" indent="0">
              <a:buNone/>
            </a:pPr>
            <a:endParaRPr lang="en-US" sz="2600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E66FEF73-8E4F-4C78-A63F-D179018DB3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188331"/>
            <a:ext cx="111704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320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B84F101-3B90-4B16-8AB8-5F02669DA6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827" y="990600"/>
            <a:ext cx="8825573" cy="5029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3710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28600"/>
            <a:ext cx="8510588" cy="685800"/>
          </a:xfrm>
        </p:spPr>
        <p:txBody>
          <a:bodyPr>
            <a:normAutofit/>
          </a:bodyPr>
          <a:lstStyle/>
          <a:p>
            <a:r>
              <a:rPr lang="en-US" sz="2800" dirty="0"/>
              <a:t>Responses to CPT-SSC  (Sept 2020)</a:t>
            </a:r>
            <a:endParaRPr lang="en-US" sz="2800" dirty="0">
              <a:effectLst/>
            </a:endParaRP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28600" y="911629"/>
            <a:ext cx="8610600" cy="541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•</a:t>
            </a:r>
            <a:r>
              <a:rPr lang="en-US" sz="2800" i="1" dirty="0">
                <a:solidFill>
                  <a:srgbClr val="0000FF"/>
                </a:solidFill>
              </a:rPr>
              <a:t>Retrospective Analyses and </a:t>
            </a:r>
            <a:r>
              <a:rPr lang="en-US" sz="2800" i="1" dirty="0" err="1">
                <a:solidFill>
                  <a:srgbClr val="0000FF"/>
                </a:solidFill>
              </a:rPr>
              <a:t>Mohn’s</a:t>
            </a:r>
            <a:r>
              <a:rPr lang="en-US" sz="2800" i="1" dirty="0">
                <a:solidFill>
                  <a:srgbClr val="0000FF"/>
                </a:solidFill>
              </a:rPr>
              <a:t> Rho.  </a:t>
            </a:r>
          </a:p>
          <a:p>
            <a:pPr marL="0" indent="0">
              <a:buNone/>
            </a:pPr>
            <a:endParaRPr lang="en-US" sz="2400" i="1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sz="2400" dirty="0"/>
              <a:t>Author reply:  Extended to past 10 years, using retention probability using 2021 data.   </a:t>
            </a:r>
            <a:endParaRPr lang="en-US" sz="2400" b="1" dirty="0">
              <a:solidFill>
                <a:srgbClr val="FF5353"/>
              </a:solidFill>
            </a:endParaRPr>
          </a:p>
          <a:p>
            <a:pPr lvl="0"/>
            <a:endParaRPr lang="en-US" sz="2600" dirty="0">
              <a:solidFill>
                <a:srgbClr val="0000FF"/>
              </a:solidFill>
            </a:endParaRPr>
          </a:p>
          <a:p>
            <a:pPr marL="0" lvl="0" indent="0">
              <a:buNone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9642521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28600"/>
            <a:ext cx="8510588" cy="685800"/>
          </a:xfrm>
        </p:spPr>
        <p:txBody>
          <a:bodyPr>
            <a:normAutofit/>
          </a:bodyPr>
          <a:lstStyle/>
          <a:p>
            <a:r>
              <a:rPr lang="en-US" sz="2800" dirty="0"/>
              <a:t>Responses to CPT-SSC  (Sept 2020)</a:t>
            </a:r>
            <a:endParaRPr lang="en-US" sz="2800" dirty="0">
              <a:effectLst/>
            </a:endParaRP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28600" y="911629"/>
            <a:ext cx="8610600" cy="9933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•</a:t>
            </a:r>
            <a:r>
              <a:rPr lang="en-US" sz="2800" i="1" dirty="0">
                <a:solidFill>
                  <a:srgbClr val="0000FF"/>
                </a:solidFill>
              </a:rPr>
              <a:t>Report annual lost pots data:  </a:t>
            </a:r>
            <a:endParaRPr lang="en-US" sz="2400" i="1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sz="2400" dirty="0"/>
              <a:t>Author reply:</a:t>
            </a:r>
          </a:p>
          <a:p>
            <a:pPr marL="0" indent="0">
              <a:buNone/>
            </a:pPr>
            <a:endParaRPr lang="en-US" sz="2600" dirty="0">
              <a:solidFill>
                <a:srgbClr val="0000FF"/>
              </a:solidFill>
            </a:endParaRPr>
          </a:p>
          <a:p>
            <a:pPr marL="0" lvl="0" indent="0">
              <a:buNone/>
            </a:pPr>
            <a:endParaRPr lang="en-US" sz="26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8B512BC-35E9-4778-BCB5-C600C1B456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0080379"/>
              </p:ext>
            </p:extLst>
          </p:nvPr>
        </p:nvGraphicFramePr>
        <p:xfrm>
          <a:off x="1295400" y="1727787"/>
          <a:ext cx="7696200" cy="51302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43816">
                  <a:extLst>
                    <a:ext uri="{9D8B030D-6E8A-4147-A177-3AD203B41FA5}">
                      <a16:colId xmlns:a16="http://schemas.microsoft.com/office/drawing/2014/main" val="167802407"/>
                    </a:ext>
                  </a:extLst>
                </a:gridCol>
                <a:gridCol w="1682565">
                  <a:extLst>
                    <a:ext uri="{9D8B030D-6E8A-4147-A177-3AD203B41FA5}">
                      <a16:colId xmlns:a16="http://schemas.microsoft.com/office/drawing/2014/main" val="2676980217"/>
                    </a:ext>
                  </a:extLst>
                </a:gridCol>
                <a:gridCol w="1651263">
                  <a:extLst>
                    <a:ext uri="{9D8B030D-6E8A-4147-A177-3AD203B41FA5}">
                      <a16:colId xmlns:a16="http://schemas.microsoft.com/office/drawing/2014/main" val="798711340"/>
                    </a:ext>
                  </a:extLst>
                </a:gridCol>
                <a:gridCol w="1308041">
                  <a:extLst>
                    <a:ext uri="{9D8B030D-6E8A-4147-A177-3AD203B41FA5}">
                      <a16:colId xmlns:a16="http://schemas.microsoft.com/office/drawing/2014/main" val="3427206794"/>
                    </a:ext>
                  </a:extLst>
                </a:gridCol>
                <a:gridCol w="1710515">
                  <a:extLst>
                    <a:ext uri="{9D8B030D-6E8A-4147-A177-3AD203B41FA5}">
                      <a16:colId xmlns:a16="http://schemas.microsoft.com/office/drawing/2014/main" val="1280150075"/>
                    </a:ext>
                  </a:extLst>
                </a:gridCol>
              </a:tblGrid>
              <a:tr h="46677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Commercial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Subsistence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5910559"/>
                  </a:ext>
                </a:extLst>
              </a:tr>
              <a:tr h="5103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Year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# of pots lost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# of fishermen fished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# of pots lost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# of households  fished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71955267"/>
                  </a:ext>
                </a:extLst>
              </a:tr>
              <a:tr h="27320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2005–06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ND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67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75616486"/>
                  </a:ext>
                </a:extLst>
              </a:tr>
              <a:tr h="27320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2006–07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ND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8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132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116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6624544"/>
                  </a:ext>
                </a:extLst>
              </a:tr>
              <a:tr h="27320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2007–08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ND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9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108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3501745"/>
                  </a:ext>
                </a:extLst>
              </a:tr>
              <a:tr h="27320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2008–09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ND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8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45969217"/>
                  </a:ext>
                </a:extLst>
              </a:tr>
              <a:tr h="27320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2009–10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23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85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37285183"/>
                  </a:ext>
                </a:extLst>
              </a:tr>
              <a:tr h="27320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2010–11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8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95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98726573"/>
                  </a:ext>
                </a:extLst>
              </a:tr>
              <a:tr h="27320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2011–12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64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35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19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138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0969530"/>
                  </a:ext>
                </a:extLst>
              </a:tr>
              <a:tr h="27320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2012–13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23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26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104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2328799"/>
                  </a:ext>
                </a:extLst>
              </a:tr>
              <a:tr h="27320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2013–14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105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21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16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75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14272567"/>
                  </a:ext>
                </a:extLst>
              </a:tr>
              <a:tr h="27320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2014–15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104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44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16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107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09958616"/>
                  </a:ext>
                </a:extLst>
              </a:tr>
              <a:tr h="27320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2015–16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38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25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64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76978442"/>
                  </a:ext>
                </a:extLst>
              </a:tr>
              <a:tr h="27320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2016–17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201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43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11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109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94630352"/>
                  </a:ext>
                </a:extLst>
              </a:tr>
              <a:tr h="27320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2017–18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179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28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33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82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26839816"/>
                  </a:ext>
                </a:extLst>
              </a:tr>
              <a:tr h="27320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2018–19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32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59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61290607"/>
                  </a:ext>
                </a:extLst>
              </a:tr>
              <a:tr h="27320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2019–20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conf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33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124693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34068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28600"/>
            <a:ext cx="8510588" cy="685800"/>
          </a:xfrm>
        </p:spPr>
        <p:txBody>
          <a:bodyPr>
            <a:normAutofit/>
          </a:bodyPr>
          <a:lstStyle/>
          <a:p>
            <a:r>
              <a:rPr lang="en-US" sz="2800" dirty="0"/>
              <a:t>Responses to CPT-SSC  (Sept 2020)</a:t>
            </a:r>
            <a:endParaRPr lang="en-US" sz="2800" dirty="0">
              <a:effectLst/>
            </a:endParaRP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28600" y="911629"/>
            <a:ext cx="8610600" cy="160297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/>
              <a:t>•</a:t>
            </a:r>
            <a:r>
              <a:rPr lang="en-US" sz="3300" i="1" dirty="0">
                <a:solidFill>
                  <a:srgbClr val="0000FF"/>
                </a:solidFill>
              </a:rPr>
              <a:t>Report annual lost pots data: the proportion of pots lost in each fishery each year.  </a:t>
            </a:r>
          </a:p>
          <a:p>
            <a:pPr marL="0" indent="0">
              <a:buNone/>
            </a:pPr>
            <a:r>
              <a:rPr lang="en-US" sz="3300" dirty="0"/>
              <a:t>Author reply:</a:t>
            </a:r>
          </a:p>
          <a:p>
            <a:pPr marL="0" indent="0">
              <a:buNone/>
            </a:pPr>
            <a:endParaRPr lang="en-US" sz="2600" dirty="0">
              <a:solidFill>
                <a:srgbClr val="0000FF"/>
              </a:solidFill>
            </a:endParaRPr>
          </a:p>
          <a:p>
            <a:pPr marL="0" lvl="0" indent="0">
              <a:buNone/>
            </a:pPr>
            <a:endParaRPr lang="en-US" sz="2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F83465-0BFD-4309-BB8B-EB4062950901}"/>
              </a:ext>
            </a:extLst>
          </p:cNvPr>
          <p:cNvSpPr txBox="1"/>
          <p:nvPr/>
        </p:nvSpPr>
        <p:spPr>
          <a:xfrm>
            <a:off x="304800" y="2228133"/>
            <a:ext cx="761740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32385" lvl="0" indent="-342900" fontAlgn="base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400" u="none" strike="noStrike" dirty="0"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Total</a:t>
            </a:r>
            <a:r>
              <a:rPr lang="en-US" sz="24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number of pots unknown </a:t>
            </a:r>
          </a:p>
          <a:p>
            <a:pPr marL="342900" marR="32385" lvl="0" indent="-342900" fontAlgn="base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Winter commercial </a:t>
            </a:r>
          </a:p>
          <a:p>
            <a:pPr marL="342900" marR="32385" lvl="0" indent="-342900" fontAlgn="base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Average pot pull per fish ticket:  9 </a:t>
            </a:r>
          </a:p>
          <a:p>
            <a:pPr marL="342900" marR="32385" lvl="0" indent="-342900" fontAlgn="base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Total pot = 9*total crabbers fished </a:t>
            </a:r>
          </a:p>
          <a:p>
            <a:pPr marL="342900" marR="32385" lvl="0" indent="-342900" fontAlgn="base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% of lost pots:  Ave 35% (6%- 71%)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9A07BBF-D59C-4F72-8630-E3921863A652}"/>
              </a:ext>
            </a:extLst>
          </p:cNvPr>
          <p:cNvSpPr txBox="1"/>
          <p:nvPr/>
        </p:nvSpPr>
        <p:spPr>
          <a:xfrm>
            <a:off x="114300" y="4217963"/>
            <a:ext cx="89154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32385" lvl="0" indent="-342900" fontAlgn="base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Average winter com catch 1.5 (0.6-2.7) crab /pot/day</a:t>
            </a:r>
          </a:p>
          <a:p>
            <a:pPr marL="342900" marR="32385" lvl="0" indent="-342900" fontAlgn="base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Winter fishing season: 120days </a:t>
            </a:r>
          </a:p>
          <a:p>
            <a:pPr marL="342900" marR="32385" lvl="0" indent="-342900" fontAlgn="base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Lost pots catch crab all season: 180 (72-324)crab/pot/season</a:t>
            </a:r>
          </a:p>
          <a:p>
            <a:pPr marL="342900" marR="32385" lvl="0" indent="-342900" fontAlgn="base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Total crab caught by lost pots: 230- 65,000 /year : </a:t>
            </a:r>
          </a:p>
          <a:p>
            <a:pPr marL="342900" marR="32385" lvl="0" indent="-342900" fontAlgn="base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1%-39% of total crab caught by NS (summer + winter)</a:t>
            </a:r>
          </a:p>
          <a:p>
            <a:pPr marL="342900" marR="32385" lvl="0" indent="-342900" fontAlgn="base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Does not include sublegal-female, </a:t>
            </a:r>
          </a:p>
          <a:p>
            <a:pPr marL="342900" marR="32385" lvl="0" indent="-342900" fontAlgn="base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Does not include subsistence lost pots</a:t>
            </a:r>
          </a:p>
        </p:txBody>
      </p:sp>
    </p:spTree>
    <p:extLst>
      <p:ext uri="{BB962C8B-B14F-4D97-AF65-F5344CB8AC3E}">
        <p14:creationId xmlns:p14="http://schemas.microsoft.com/office/powerpoint/2010/main" val="7045966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28600"/>
            <a:ext cx="8510588" cy="685800"/>
          </a:xfrm>
        </p:spPr>
        <p:txBody>
          <a:bodyPr>
            <a:normAutofit/>
          </a:bodyPr>
          <a:lstStyle/>
          <a:p>
            <a:r>
              <a:rPr lang="en-US" sz="2800" dirty="0"/>
              <a:t>Responses to CPT-SSC  (Sept 2020)</a:t>
            </a:r>
            <a:endParaRPr lang="en-US" sz="2800" dirty="0">
              <a:effectLst/>
            </a:endParaRP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87775" y="838200"/>
            <a:ext cx="9067800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•</a:t>
            </a:r>
            <a:r>
              <a:rPr lang="en-US" sz="2800" i="1" dirty="0">
                <a:solidFill>
                  <a:srgbClr val="0000FF"/>
                </a:solidFill>
              </a:rPr>
              <a:t>Incorporate LK/TK in management process, to locate large crab, changes of distribution and spatial pattern </a:t>
            </a:r>
            <a:endParaRPr lang="en-US" sz="2400" i="1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Author reply:  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/>
              <a:t>LK/TK Task force (created by SSC and tasked to NSRKC LK/TK)</a:t>
            </a:r>
            <a:endParaRPr lang="en-US" sz="2800" b="1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   </a:t>
            </a:r>
            <a:r>
              <a:rPr lang="en-US" b="1" dirty="0">
                <a:solidFill>
                  <a:srgbClr val="FF0000"/>
                </a:solidFill>
              </a:rPr>
              <a:t>will not take NSRKC as a case study.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/>
              <a:t>LK/TK Taskforce: Does not do research, possibly will give guidance and best practices for social science and Indigenous methods for doing LKTK research. </a:t>
            </a:r>
            <a:endParaRPr lang="en-US" sz="2400" dirty="0"/>
          </a:p>
          <a:p>
            <a:pPr lvl="0"/>
            <a:endParaRPr lang="en-US" sz="2600" dirty="0">
              <a:solidFill>
                <a:srgbClr val="0000FF"/>
              </a:solidFill>
            </a:endParaRPr>
          </a:p>
          <a:p>
            <a:pPr marL="0" lvl="0" indent="0">
              <a:buNone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372175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9112" y="152400"/>
            <a:ext cx="8507413" cy="1066800"/>
          </a:xfrm>
        </p:spPr>
        <p:txBody>
          <a:bodyPr>
            <a:normAutofit fontScale="90000"/>
          </a:bodyPr>
          <a:lstStyle/>
          <a:p>
            <a:r>
              <a:rPr lang="en-US" sz="2800" dirty="0">
                <a:effectLst/>
              </a:rPr>
              <a:t>NSRKC Stock Assessment </a:t>
            </a:r>
            <a:r>
              <a:rPr lang="en-US" sz="2800" dirty="0"/>
              <a:t>M</a:t>
            </a:r>
            <a:r>
              <a:rPr lang="en-US" sz="2800" dirty="0">
                <a:effectLst/>
              </a:rPr>
              <a:t>odel</a:t>
            </a:r>
            <a:br>
              <a:rPr lang="en-US" sz="2800" dirty="0">
                <a:effectLst/>
              </a:rPr>
            </a:br>
            <a:r>
              <a:rPr lang="en-US" sz="2800" dirty="0">
                <a:solidFill>
                  <a:srgbClr val="0000FF"/>
                </a:solidFill>
              </a:rPr>
              <a:t>Modeling process</a:t>
            </a:r>
            <a:br>
              <a:rPr lang="en-US" sz="2800" dirty="0"/>
            </a:br>
            <a:r>
              <a:rPr lang="en-US" sz="2800" dirty="0">
                <a:solidFill>
                  <a:srgbClr val="FF0000"/>
                </a:solidFill>
              </a:rPr>
              <a:t>Available Data &amp; model fit</a:t>
            </a:r>
            <a:endParaRPr lang="en-US" sz="2800" dirty="0">
              <a:solidFill>
                <a:srgbClr val="FF0000"/>
              </a:solidFill>
              <a:effectLst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29960" y="3256614"/>
            <a:ext cx="1524000" cy="8077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Feb 01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Abundance</a:t>
            </a:r>
          </a:p>
        </p:txBody>
      </p:sp>
      <p:sp>
        <p:nvSpPr>
          <p:cNvPr id="52" name="Rectangle 51"/>
          <p:cNvSpPr/>
          <p:nvPr/>
        </p:nvSpPr>
        <p:spPr>
          <a:xfrm>
            <a:off x="5885464" y="3162218"/>
            <a:ext cx="1600200" cy="8077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July 01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Abundance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2061848" y="1904547"/>
            <a:ext cx="4623716" cy="1293460"/>
            <a:chOff x="1371600" y="1676400"/>
            <a:chExt cx="5562600" cy="736423"/>
          </a:xfrm>
        </p:grpSpPr>
        <p:cxnSp>
          <p:nvCxnSpPr>
            <p:cNvPr id="17" name="Straight Arrow Connector 16"/>
            <p:cNvCxnSpPr/>
            <p:nvPr/>
          </p:nvCxnSpPr>
          <p:spPr>
            <a:xfrm>
              <a:off x="6934200" y="1676400"/>
              <a:ext cx="0" cy="6858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1371600" y="1676401"/>
              <a:ext cx="0" cy="73642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1371600" y="1676400"/>
              <a:ext cx="5562600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4" name="Group 73"/>
          <p:cNvGrpSpPr/>
          <p:nvPr/>
        </p:nvGrpSpPr>
        <p:grpSpPr>
          <a:xfrm rot="10800000">
            <a:off x="2080257" y="3974066"/>
            <a:ext cx="4611723" cy="2055895"/>
            <a:chOff x="1371600" y="1676400"/>
            <a:chExt cx="5562601" cy="1752894"/>
          </a:xfrm>
        </p:grpSpPr>
        <p:cxnSp>
          <p:nvCxnSpPr>
            <p:cNvPr id="86" name="Straight Arrow Connector 85"/>
            <p:cNvCxnSpPr/>
            <p:nvPr/>
          </p:nvCxnSpPr>
          <p:spPr>
            <a:xfrm rot="10800000" flipH="1" flipV="1">
              <a:off x="6934200" y="1676400"/>
              <a:ext cx="1" cy="168656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rot="10800000">
              <a:off x="1371600" y="1676400"/>
              <a:ext cx="1" cy="1752894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1371600" y="1676400"/>
              <a:ext cx="5562600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0" name="TextBox 29"/>
          <p:cNvSpPr txBox="1"/>
          <p:nvPr/>
        </p:nvSpPr>
        <p:spPr>
          <a:xfrm>
            <a:off x="3224318" y="2832844"/>
            <a:ext cx="1595309" cy="646331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Winter fishery</a:t>
            </a:r>
          </a:p>
          <a:p>
            <a:r>
              <a:rPr lang="en-US" dirty="0">
                <a:solidFill>
                  <a:srgbClr val="0000FF"/>
                </a:solidFill>
              </a:rPr>
              <a:t>Dec - May 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3182619" y="2066599"/>
            <a:ext cx="1056700" cy="64633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Natural </a:t>
            </a:r>
          </a:p>
          <a:p>
            <a:r>
              <a:rPr lang="en-US" dirty="0">
                <a:solidFill>
                  <a:srgbClr val="00B050"/>
                </a:solidFill>
              </a:rPr>
              <a:t>Mortality</a:t>
            </a:r>
          </a:p>
        </p:txBody>
      </p:sp>
      <p:cxnSp>
        <p:nvCxnSpPr>
          <p:cNvPr id="43008" name="Straight Arrow Connector 43007"/>
          <p:cNvCxnSpPr/>
          <p:nvPr/>
        </p:nvCxnSpPr>
        <p:spPr>
          <a:xfrm>
            <a:off x="2080258" y="3109092"/>
            <a:ext cx="1139861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/>
          <p:nvPr/>
        </p:nvCxnSpPr>
        <p:spPr>
          <a:xfrm flipV="1">
            <a:off x="2061848" y="2389765"/>
            <a:ext cx="1155024" cy="690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3855193" y="3672700"/>
            <a:ext cx="1899920" cy="646331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Summer fishery</a:t>
            </a:r>
          </a:p>
          <a:p>
            <a:r>
              <a:rPr lang="en-US" dirty="0">
                <a:solidFill>
                  <a:srgbClr val="0000FF"/>
                </a:solidFill>
              </a:rPr>
              <a:t>Jun - Sept 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3980417" y="4453663"/>
            <a:ext cx="1800493" cy="36933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Molting, Growth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4557820" y="5293756"/>
            <a:ext cx="1056700" cy="64633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Natural </a:t>
            </a:r>
          </a:p>
          <a:p>
            <a:r>
              <a:rPr lang="en-US" dirty="0">
                <a:solidFill>
                  <a:srgbClr val="00B050"/>
                </a:solidFill>
              </a:rPr>
              <a:t>Mortality</a:t>
            </a:r>
          </a:p>
        </p:txBody>
      </p:sp>
      <p:cxnSp>
        <p:nvCxnSpPr>
          <p:cNvPr id="106" name="Straight Arrow Connector 105"/>
          <p:cNvCxnSpPr/>
          <p:nvPr/>
        </p:nvCxnSpPr>
        <p:spPr>
          <a:xfrm flipH="1">
            <a:off x="5755114" y="4095852"/>
            <a:ext cx="936866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>
            <a:off x="5783823" y="4604691"/>
            <a:ext cx="881336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endCxn id="104" idx="3"/>
          </p:cNvCxnSpPr>
          <p:nvPr/>
        </p:nvCxnSpPr>
        <p:spPr>
          <a:xfrm flipH="1">
            <a:off x="5614520" y="5576678"/>
            <a:ext cx="1046046" cy="4024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152400" y="1955463"/>
            <a:ext cx="1441420" cy="646331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Length Prop</a:t>
            </a:r>
          </a:p>
          <a:p>
            <a:r>
              <a:rPr lang="en-US" dirty="0">
                <a:solidFill>
                  <a:srgbClr val="FF0000"/>
                </a:solidFill>
              </a:rPr>
              <a:t>Pot survey 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7622430" y="1935004"/>
            <a:ext cx="1484124" cy="92333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Abundance</a:t>
            </a:r>
          </a:p>
          <a:p>
            <a:r>
              <a:rPr lang="en-US" dirty="0">
                <a:solidFill>
                  <a:srgbClr val="FF0000"/>
                </a:solidFill>
              </a:rPr>
              <a:t>Trawl survey</a:t>
            </a:r>
          </a:p>
          <a:p>
            <a:r>
              <a:rPr lang="en-US" dirty="0">
                <a:solidFill>
                  <a:srgbClr val="FF0000"/>
                </a:solidFill>
              </a:rPr>
              <a:t>ST. CPUE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7295023" y="4233994"/>
            <a:ext cx="1736373" cy="1200329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Length Prop</a:t>
            </a:r>
          </a:p>
          <a:p>
            <a:r>
              <a:rPr lang="en-US" dirty="0">
                <a:solidFill>
                  <a:srgbClr val="FF0000"/>
                </a:solidFill>
              </a:rPr>
              <a:t>Trawl Survey</a:t>
            </a:r>
          </a:p>
          <a:p>
            <a:r>
              <a:rPr lang="en-US" dirty="0">
                <a:solidFill>
                  <a:srgbClr val="FF0000"/>
                </a:solidFill>
              </a:rPr>
              <a:t>Fishery: Retain</a:t>
            </a:r>
          </a:p>
          <a:p>
            <a:r>
              <a:rPr lang="en-US" dirty="0">
                <a:solidFill>
                  <a:srgbClr val="FF0000"/>
                </a:solidFill>
              </a:rPr>
              <a:t>Discards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7413870" y="6029961"/>
            <a:ext cx="1505605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Tag recovery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90998" y="1491734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 months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217517" y="6135723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 months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 flipH="1">
            <a:off x="6905270" y="2577334"/>
            <a:ext cx="717160" cy="584884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 flipV="1">
            <a:off x="6905270" y="3969938"/>
            <a:ext cx="389754" cy="1032075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H="1" flipV="1">
            <a:off x="5796187" y="4774591"/>
            <a:ext cx="1830452" cy="1195802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869560" y="2613123"/>
            <a:ext cx="724260" cy="643491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1581269" y="2506819"/>
            <a:ext cx="1635603" cy="602273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V="1">
            <a:off x="673645" y="2577334"/>
            <a:ext cx="0" cy="1620872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35082" y="4233994"/>
            <a:ext cx="1828800" cy="83099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B050"/>
                </a:solidFill>
              </a:rPr>
              <a:t>Survey selectivity</a:t>
            </a:r>
          </a:p>
          <a:p>
            <a:r>
              <a:rPr lang="en-US" sz="1600" dirty="0">
                <a:solidFill>
                  <a:srgbClr val="00B050"/>
                </a:solidFill>
              </a:rPr>
              <a:t>            =</a:t>
            </a:r>
          </a:p>
          <a:p>
            <a:r>
              <a:rPr lang="en-US" sz="1600" dirty="0">
                <a:solidFill>
                  <a:srgbClr val="00B050"/>
                </a:solidFill>
              </a:rPr>
              <a:t>Catch selectivity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960980" y="4924424"/>
            <a:ext cx="1428596" cy="36933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Recruitment</a:t>
            </a:r>
          </a:p>
        </p:txBody>
      </p:sp>
      <p:cxnSp>
        <p:nvCxnSpPr>
          <p:cNvPr id="54" name="Straight Arrow Connector 53"/>
          <p:cNvCxnSpPr/>
          <p:nvPr/>
        </p:nvCxnSpPr>
        <p:spPr>
          <a:xfrm>
            <a:off x="5389576" y="5109090"/>
            <a:ext cx="127099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H="1" flipV="1">
            <a:off x="5723213" y="4277389"/>
            <a:ext cx="1649330" cy="721880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910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28600"/>
            <a:ext cx="8510588" cy="685800"/>
          </a:xfrm>
        </p:spPr>
        <p:txBody>
          <a:bodyPr>
            <a:normAutofit/>
          </a:bodyPr>
          <a:lstStyle/>
          <a:p>
            <a:r>
              <a:rPr lang="en-US" sz="2800" dirty="0"/>
              <a:t>Responses to CPT-SSC  (Sept 2020)</a:t>
            </a:r>
            <a:endParaRPr lang="en-US" sz="2800" dirty="0">
              <a:effectLst/>
            </a:endParaRP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87775" y="838200"/>
            <a:ext cx="9067800" cy="5334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•</a:t>
            </a:r>
            <a:r>
              <a:rPr lang="en-US" sz="2800" i="1" dirty="0">
                <a:solidFill>
                  <a:srgbClr val="0000FF"/>
                </a:solidFill>
              </a:rPr>
              <a:t>Incorporate LK/TK in management process, to locate large crab, changes of distribution and spatial pattern </a:t>
            </a:r>
            <a:endParaRPr lang="en-US" sz="2400" i="1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Author reply:  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2800" dirty="0"/>
              <a:t>A team of TK/LK researchers who have expertise in planning and conducting the research needs to be identified.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/>
              <a:t>2.	A proposed research plan needs to be written and 	reviewed by the Taskforce.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/>
              <a:t>3.	The most importantly, funding source need to be 	identified and secured. </a:t>
            </a:r>
            <a:endParaRPr lang="en-US" sz="2600" dirty="0">
              <a:solidFill>
                <a:srgbClr val="0000FF"/>
              </a:solidFill>
            </a:endParaRPr>
          </a:p>
          <a:p>
            <a:pPr marL="0" lvl="0" indent="0">
              <a:buNone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2265607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28600"/>
            <a:ext cx="8510588" cy="685800"/>
          </a:xfrm>
        </p:spPr>
        <p:txBody>
          <a:bodyPr>
            <a:normAutofit/>
          </a:bodyPr>
          <a:lstStyle/>
          <a:p>
            <a:r>
              <a:rPr lang="en-US" sz="2800" dirty="0"/>
              <a:t>Responses to CPT-SSC  (Sept 2020)</a:t>
            </a:r>
            <a:endParaRPr lang="en-US" sz="2800" dirty="0">
              <a:effectLst/>
            </a:endParaRP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87775" y="838200"/>
            <a:ext cx="9067800" cy="5334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•</a:t>
            </a:r>
            <a:r>
              <a:rPr lang="en-US" sz="2800" i="1" dirty="0">
                <a:solidFill>
                  <a:srgbClr val="0000FF"/>
                </a:solidFill>
              </a:rPr>
              <a:t>Contact meta-analysis of male-size at maturity across red king crab stocks that occur at different temperatures.  Contact Russian Scientists for Barents Sea RKC data. </a:t>
            </a:r>
            <a:endParaRPr lang="en-US" sz="2400" dirty="0"/>
          </a:p>
          <a:p>
            <a:pPr marL="0" indent="0">
              <a:buNone/>
            </a:pPr>
            <a:r>
              <a:rPr lang="en-US" dirty="0"/>
              <a:t>Author reply: </a:t>
            </a:r>
          </a:p>
          <a:p>
            <a:pPr marL="0" indent="0">
              <a:buNone/>
            </a:pPr>
            <a:r>
              <a:rPr lang="en-US" dirty="0"/>
              <a:t>Contacted several Russian and Norwegian scientists. But no response.  </a:t>
            </a:r>
          </a:p>
          <a:p>
            <a:pPr marL="0" indent="0">
              <a:buNone/>
            </a:pPr>
            <a:r>
              <a:rPr lang="en-US" sz="2800" dirty="0"/>
              <a:t>Size of transplanted RKC in Barents Sea are comparable to BBRKC though temp is similar to NSRKC. Don’t know how meta-analyses would help informing maturity size of NSRKC. </a:t>
            </a:r>
            <a:endParaRPr lang="en-US" sz="2400" dirty="0"/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 lvl="0"/>
            <a:endParaRPr lang="en-US" sz="2600" dirty="0">
              <a:solidFill>
                <a:srgbClr val="0000FF"/>
              </a:solidFill>
            </a:endParaRPr>
          </a:p>
          <a:p>
            <a:pPr marL="0" lvl="0" indent="0">
              <a:buNone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82713453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28600"/>
            <a:ext cx="8510588" cy="685800"/>
          </a:xfrm>
        </p:spPr>
        <p:txBody>
          <a:bodyPr>
            <a:normAutofit/>
          </a:bodyPr>
          <a:lstStyle/>
          <a:p>
            <a:r>
              <a:rPr lang="en-US" sz="2800" dirty="0"/>
              <a:t>Responses to CPT-SSC  (Sept 2020)</a:t>
            </a:r>
            <a:endParaRPr lang="en-US" sz="2800" dirty="0">
              <a:effectLst/>
            </a:endParaRP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87775" y="838200"/>
            <a:ext cx="8827625" cy="25716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•</a:t>
            </a:r>
            <a:r>
              <a:rPr lang="en-US" sz="2800" i="1" dirty="0">
                <a:solidFill>
                  <a:srgbClr val="0000FF"/>
                </a:solidFill>
              </a:rPr>
              <a:t>Review of the growth matrix to determine if growth is overestimated in the model, . </a:t>
            </a:r>
            <a:endParaRPr lang="en-US" sz="2400" dirty="0"/>
          </a:p>
          <a:p>
            <a:pPr marL="0" indent="0">
              <a:buNone/>
            </a:pPr>
            <a:r>
              <a:rPr lang="en-US" dirty="0"/>
              <a:t>Author reply: </a:t>
            </a:r>
          </a:p>
          <a:p>
            <a:pPr marL="0" indent="0">
              <a:buNone/>
            </a:pPr>
            <a:r>
              <a:rPr lang="en-US" sz="2600" dirty="0"/>
              <a:t>Model overestimates growth.  Individual size class growth model can correct smaller but not larger sizes.</a:t>
            </a:r>
          </a:p>
          <a:p>
            <a:pPr marL="0" indent="0">
              <a:buNone/>
            </a:pPr>
            <a:endParaRPr lang="en-US" sz="2600" dirty="0">
              <a:solidFill>
                <a:srgbClr val="0000FF"/>
              </a:solidFill>
            </a:endParaRPr>
          </a:p>
          <a:p>
            <a:pPr marL="0" lvl="0" indent="0">
              <a:buNone/>
            </a:pPr>
            <a:endParaRPr lang="en-US" sz="26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B731497-EA49-44D7-A86D-1B512289EF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346" y="3409880"/>
            <a:ext cx="7322654" cy="3219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78733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28600"/>
            <a:ext cx="8510588" cy="685800"/>
          </a:xfrm>
        </p:spPr>
        <p:txBody>
          <a:bodyPr>
            <a:normAutofit/>
          </a:bodyPr>
          <a:lstStyle/>
          <a:p>
            <a:r>
              <a:rPr lang="en-US" sz="2800" dirty="0"/>
              <a:t>Responses to CPT-SSC  (Sept 2020)</a:t>
            </a:r>
            <a:endParaRPr lang="en-US" sz="2800" dirty="0">
              <a:effectLst/>
            </a:endParaRP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87775" y="838200"/>
            <a:ext cx="8827625" cy="2209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•</a:t>
            </a:r>
            <a:r>
              <a:rPr lang="en-US" sz="2800" i="1" dirty="0">
                <a:solidFill>
                  <a:srgbClr val="0000FF"/>
                </a:solidFill>
              </a:rPr>
              <a:t>Review of the growth matrix to determine if growth is overestimated in the model, . </a:t>
            </a:r>
            <a:endParaRPr lang="en-US" sz="2400" dirty="0"/>
          </a:p>
          <a:p>
            <a:pPr marL="0" indent="0">
              <a:buNone/>
            </a:pPr>
            <a:r>
              <a:rPr lang="en-US" dirty="0"/>
              <a:t>Author reply: </a:t>
            </a:r>
          </a:p>
          <a:p>
            <a:pPr marL="0" indent="0">
              <a:buNone/>
            </a:pPr>
            <a:r>
              <a:rPr lang="en-US" sz="2600" dirty="0"/>
              <a:t>Model fit to tag recovery looks good for larger crab.</a:t>
            </a:r>
          </a:p>
          <a:p>
            <a:pPr marL="0" indent="0">
              <a:buNone/>
            </a:pPr>
            <a:endParaRPr lang="en-US" sz="2600" dirty="0">
              <a:solidFill>
                <a:srgbClr val="0000FF"/>
              </a:solidFill>
            </a:endParaRPr>
          </a:p>
          <a:p>
            <a:pPr marL="0" lvl="0" indent="0">
              <a:buNone/>
            </a:pPr>
            <a:endParaRPr lang="en-US" sz="26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83DE2FF-2A45-4D87-BAAF-B3F1E4FE85D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250728"/>
            <a:ext cx="6858000" cy="153750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BD81798-CB71-4977-B64F-8DEC7D2782A2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800600"/>
            <a:ext cx="7010400" cy="19676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9437781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28600"/>
            <a:ext cx="8510588" cy="685800"/>
          </a:xfrm>
        </p:spPr>
        <p:txBody>
          <a:bodyPr>
            <a:normAutofit/>
          </a:bodyPr>
          <a:lstStyle/>
          <a:p>
            <a:r>
              <a:rPr lang="en-US" sz="2800" dirty="0"/>
              <a:t>Responses to CPT-SSC  (Sept 2020)</a:t>
            </a:r>
            <a:endParaRPr lang="en-US" sz="2800" dirty="0">
              <a:effectLst/>
            </a:endParaRP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564568" y="1219200"/>
            <a:ext cx="8065625" cy="3962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•</a:t>
            </a:r>
            <a:r>
              <a:rPr lang="en-US" sz="2800" i="1" dirty="0">
                <a:solidFill>
                  <a:srgbClr val="0000FF"/>
                </a:solidFill>
              </a:rPr>
              <a:t>List Female data Inventory</a:t>
            </a:r>
            <a:endParaRPr lang="en-US" sz="2400" dirty="0"/>
          </a:p>
          <a:p>
            <a:pPr marL="0" indent="0">
              <a:buNone/>
            </a:pPr>
            <a:r>
              <a:rPr lang="en-US" dirty="0"/>
              <a:t>Author reply: </a:t>
            </a:r>
          </a:p>
          <a:p>
            <a:pPr marL="0" indent="0">
              <a:buNone/>
            </a:pPr>
            <a:r>
              <a:rPr lang="en-US" sz="2600" dirty="0"/>
              <a:t>Majority of data are.  </a:t>
            </a:r>
          </a:p>
          <a:p>
            <a:r>
              <a:rPr lang="en-US" sz="2600" dirty="0"/>
              <a:t>Trawl survey abundance </a:t>
            </a:r>
          </a:p>
          <a:p>
            <a:r>
              <a:rPr lang="en-US" sz="2600" dirty="0"/>
              <a:t>CL size, </a:t>
            </a:r>
          </a:p>
          <a:p>
            <a:r>
              <a:rPr lang="en-US" sz="2600" dirty="0"/>
              <a:t>Clutch fullness, </a:t>
            </a:r>
          </a:p>
          <a:p>
            <a:r>
              <a:rPr lang="en-US" sz="2600" dirty="0"/>
              <a:t>Egg development, color.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7105F0-1691-4A5D-90AD-820C37341792}"/>
              </a:ext>
            </a:extLst>
          </p:cNvPr>
          <p:cNvSpPr txBox="1"/>
          <p:nvPr/>
        </p:nvSpPr>
        <p:spPr>
          <a:xfrm>
            <a:off x="737515" y="5486400"/>
            <a:ext cx="74927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00FF"/>
                </a:solidFill>
              </a:rPr>
              <a:t>Good enough to make a female model? </a:t>
            </a:r>
          </a:p>
        </p:txBody>
      </p:sp>
    </p:spTree>
    <p:extLst>
      <p:ext uri="{BB962C8B-B14F-4D97-AF65-F5344CB8AC3E}">
        <p14:creationId xmlns:p14="http://schemas.microsoft.com/office/powerpoint/2010/main" val="157931723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28600"/>
            <a:ext cx="8510588" cy="685800"/>
          </a:xfrm>
        </p:spPr>
        <p:txBody>
          <a:bodyPr>
            <a:normAutofit/>
          </a:bodyPr>
          <a:lstStyle/>
          <a:p>
            <a:r>
              <a:rPr lang="en-US" sz="2800" dirty="0"/>
              <a:t>Responses to CPT-SSC  (Sept 2020)</a:t>
            </a:r>
            <a:endParaRPr lang="en-US" sz="2800" dirty="0">
              <a:effectLst/>
            </a:endParaRP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564568" y="1219200"/>
            <a:ext cx="7741232" cy="68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•</a:t>
            </a:r>
            <a:r>
              <a:rPr lang="en-US" sz="2800" i="1" dirty="0">
                <a:solidFill>
                  <a:srgbClr val="0000FF"/>
                </a:solidFill>
              </a:rPr>
              <a:t>Trawl survey male and female abundance</a:t>
            </a:r>
            <a:endParaRPr lang="en-US" sz="2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E8B3A07-E2C4-4DC9-B4D9-023C7D3CD8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730" y="2057400"/>
            <a:ext cx="7990404" cy="4623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841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28600"/>
            <a:ext cx="8510588" cy="685800"/>
          </a:xfrm>
        </p:spPr>
        <p:txBody>
          <a:bodyPr>
            <a:normAutofit/>
          </a:bodyPr>
          <a:lstStyle/>
          <a:p>
            <a:r>
              <a:rPr lang="en-US" sz="2800" dirty="0">
                <a:effectLst/>
              </a:rPr>
              <a:t>Assumptions</a:t>
            </a: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28600" y="1219200"/>
            <a:ext cx="8610600" cy="54102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800" dirty="0"/>
              <a:t>M = 0.18 for length class 1-6, higher mortality of classes 7 and 8 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Same selectivity and catchability for New and Old Shells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Discards mortality = 0.2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Fishery harvests occur instantly: 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Winter fishery: Feb 01:  Nov – May 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Summer fisher: July 01:   Jun – Sept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Winter catch selectivity = winter pot survey selectivity</a:t>
            </a:r>
          </a:p>
          <a:p>
            <a:pPr marL="0" indent="0">
              <a:lnSpc>
                <a:spcPct val="80000"/>
              </a:lnSpc>
              <a:buNone/>
            </a:pPr>
            <a:endParaRPr lang="en-US" sz="2800" dirty="0"/>
          </a:p>
          <a:p>
            <a:pPr>
              <a:lnSpc>
                <a:spcPct val="80000"/>
              </a:lnSpc>
            </a:pPr>
            <a:endParaRPr lang="en-US" dirty="0"/>
          </a:p>
          <a:p>
            <a:pPr marL="457200" lvl="1" indent="0">
              <a:lnSpc>
                <a:spcPct val="80000"/>
              </a:lnSpc>
              <a:buNone/>
            </a:pPr>
            <a:endParaRPr lang="en-US" sz="2400" dirty="0"/>
          </a:p>
          <a:p>
            <a:pPr marL="457200" lvl="1" indent="0">
              <a:lnSpc>
                <a:spcPct val="80000"/>
              </a:lnSpc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16241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28600"/>
            <a:ext cx="8510588" cy="685800"/>
          </a:xfrm>
        </p:spPr>
        <p:txBody>
          <a:bodyPr>
            <a:normAutofit/>
          </a:bodyPr>
          <a:lstStyle/>
          <a:p>
            <a:r>
              <a:rPr lang="en-US" sz="2800" dirty="0"/>
              <a:t>No </a:t>
            </a:r>
            <a:r>
              <a:rPr lang="en-US" sz="2800" dirty="0">
                <a:effectLst/>
              </a:rPr>
              <a:t>Changes Fishery &amp; Data since Sept 2020</a:t>
            </a: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66700" y="914400"/>
            <a:ext cx="8610600" cy="57912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n-US" sz="2800" dirty="0"/>
              <a:t>Winter fishery 2020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Commercial:  </a:t>
            </a:r>
            <a:r>
              <a:rPr lang="en-US" sz="2400" i="1" dirty="0">
                <a:solidFill>
                  <a:srgbClr val="FF0000"/>
                </a:solidFill>
              </a:rPr>
              <a:t>Confidential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Subsistence:  548 (retained) </a:t>
            </a:r>
          </a:p>
          <a:p>
            <a:pPr>
              <a:lnSpc>
                <a:spcPct val="80000"/>
              </a:lnSpc>
            </a:pPr>
            <a:r>
              <a:rPr lang="en-US" dirty="0"/>
              <a:t>Summer commercial fishery 2020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6/25-9/03:  0 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solidFill>
                  <a:srgbClr val="0000FF"/>
                </a:solidFill>
              </a:rPr>
              <a:t>No purchase by NSEDC.  Open W. 167, catcher &amp; seller only.  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Bycatch: 0 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Total retained harvest: </a:t>
            </a:r>
            <a:r>
              <a:rPr lang="en-US" sz="2800" i="1" dirty="0">
                <a:solidFill>
                  <a:srgbClr val="FF0000"/>
                </a:solidFill>
              </a:rPr>
              <a:t>Confidential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mill. lb.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sz="2800" dirty="0"/>
              <a:t>      &lt; ABC (0.22 mill.  lb.)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All harvest data </a:t>
            </a:r>
            <a:r>
              <a:rPr lang="en-US" sz="2800" dirty="0">
                <a:solidFill>
                  <a:srgbClr val="0000FF"/>
                </a:solidFill>
              </a:rPr>
              <a:t>FINALIZED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Standardized CPUE </a:t>
            </a:r>
            <a:r>
              <a:rPr lang="en-US" sz="2800" dirty="0">
                <a:solidFill>
                  <a:srgbClr val="FF0000"/>
                </a:solidFill>
              </a:rPr>
              <a:t>NOT </a:t>
            </a:r>
            <a:r>
              <a:rPr lang="en-US" sz="2800" dirty="0"/>
              <a:t>updated </a:t>
            </a:r>
            <a:r>
              <a:rPr lang="en-US" sz="2800" dirty="0">
                <a:solidFill>
                  <a:srgbClr val="0000FF"/>
                </a:solidFill>
              </a:rPr>
              <a:t>No data to update</a:t>
            </a: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800" dirty="0"/>
              <a:t>ADF&amp;G 2020 Summer trawl survey </a:t>
            </a:r>
          </a:p>
          <a:p>
            <a:pPr lvl="1">
              <a:lnSpc>
                <a:spcPct val="80000"/>
              </a:lnSpc>
            </a:pPr>
            <a:r>
              <a:rPr lang="en-US" sz="2400" b="1" dirty="0">
                <a:solidFill>
                  <a:srgbClr val="FF0000"/>
                </a:solidFill>
              </a:rPr>
              <a:t>7/31-8/14:  1716.5 k, CV =0.27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Winter Commercial Retained length-shell </a:t>
            </a:r>
            <a:r>
              <a:rPr lang="en-US" sz="2800" dirty="0">
                <a:solidFill>
                  <a:srgbClr val="0000FF"/>
                </a:solidFill>
              </a:rPr>
              <a:t>Not collected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Tag recovery: </a:t>
            </a:r>
            <a:r>
              <a:rPr lang="en-US" sz="2800" dirty="0">
                <a:solidFill>
                  <a:srgbClr val="0000FF"/>
                </a:solidFill>
              </a:rPr>
              <a:t>No data to update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Changes in fishery regulation: Closed 164 E for Summer commercial fishery.  </a:t>
            </a:r>
          </a:p>
          <a:p>
            <a:pPr>
              <a:lnSpc>
                <a:spcPct val="80000"/>
              </a:lnSpc>
            </a:pPr>
            <a:endParaRPr lang="en-US" sz="2800" dirty="0"/>
          </a:p>
          <a:p>
            <a:pPr marL="0" indent="0">
              <a:lnSpc>
                <a:spcPct val="80000"/>
              </a:lnSpc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8851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28600"/>
            <a:ext cx="8510588" cy="685800"/>
          </a:xfrm>
        </p:spPr>
        <p:txBody>
          <a:bodyPr>
            <a:normAutofit/>
          </a:bodyPr>
          <a:lstStyle/>
          <a:p>
            <a:r>
              <a:rPr lang="en-US" sz="2800" dirty="0">
                <a:effectLst/>
              </a:rPr>
              <a:t>CPT  Recommendation Sept 2020</a:t>
            </a: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66700" y="838200"/>
            <a:ext cx="8610600" cy="57912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800" dirty="0"/>
              <a:t>Assessment Model 19.0 and compare it with GMACS Model 20.0</a:t>
            </a:r>
          </a:p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0000FF"/>
                </a:solidFill>
              </a:rPr>
              <a:t>GMACS Model Comparison is in progress: 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solidFill>
                  <a:srgbClr val="FF5353"/>
                </a:solidFill>
              </a:rPr>
              <a:t>Not ready for OFL (Discuss Later)  </a:t>
            </a:r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0000FF"/>
                </a:solidFill>
              </a:rPr>
              <a:t>Model 19.0 for 2021 OFL-ABC</a:t>
            </a:r>
          </a:p>
          <a:p>
            <a:pPr lvl="1">
              <a:lnSpc>
                <a:spcPct val="80000"/>
              </a:lnSpc>
            </a:pPr>
            <a:r>
              <a:rPr lang="en-US" dirty="0">
                <a:solidFill>
                  <a:srgbClr val="0000FF"/>
                </a:solidFill>
              </a:rPr>
              <a:t>Some changes in model outputs and estimates since Sept 2020:  </a:t>
            </a:r>
          </a:p>
          <a:p>
            <a:pPr lvl="1">
              <a:lnSpc>
                <a:spcPct val="80000"/>
              </a:lnSpc>
            </a:pPr>
            <a:endParaRPr lang="en-US" dirty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</a:pPr>
            <a:r>
              <a:rPr lang="en-US" dirty="0"/>
              <a:t>CPT-SSC review and recommendations</a:t>
            </a:r>
          </a:p>
          <a:p>
            <a:pPr lvl="1">
              <a:lnSpc>
                <a:spcPct val="80000"/>
              </a:lnSpc>
            </a:pPr>
            <a:r>
              <a:rPr lang="en-US" dirty="0">
                <a:solidFill>
                  <a:srgbClr val="0000FF"/>
                </a:solidFill>
              </a:rPr>
              <a:t>Mostly not current assessment model but exploration of data, and future model developments</a:t>
            </a:r>
          </a:p>
          <a:p>
            <a:pPr lvl="1">
              <a:lnSpc>
                <a:spcPct val="80000"/>
              </a:lnSpc>
            </a:pPr>
            <a:r>
              <a:rPr lang="en-US" dirty="0">
                <a:solidFill>
                  <a:srgbClr val="FF0000"/>
                </a:solidFill>
              </a:rPr>
              <a:t>Presented and Discussed AFTER OFL </a:t>
            </a:r>
          </a:p>
          <a:p>
            <a:pPr marL="0" indent="0">
              <a:lnSpc>
                <a:spcPct val="80000"/>
              </a:lnSpc>
              <a:buNone/>
            </a:pPr>
            <a:endParaRPr lang="en-US" sz="2800" dirty="0">
              <a:solidFill>
                <a:srgbClr val="0000FF"/>
              </a:solidFill>
            </a:endParaRPr>
          </a:p>
          <a:p>
            <a:pPr marL="457200" lvl="1" indent="0">
              <a:lnSpc>
                <a:spcPct val="80000"/>
              </a:lnSpc>
              <a:buNone/>
            </a:pPr>
            <a:endParaRPr lang="en-US" dirty="0">
              <a:solidFill>
                <a:srgbClr val="0000FF"/>
              </a:solidFill>
            </a:endParaRPr>
          </a:p>
          <a:p>
            <a:pPr marL="457200" lvl="1" indent="0">
              <a:lnSpc>
                <a:spcPct val="80000"/>
              </a:lnSpc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78970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28600"/>
            <a:ext cx="8510588" cy="685800"/>
          </a:xfrm>
        </p:spPr>
        <p:txBody>
          <a:bodyPr>
            <a:normAutofit/>
          </a:bodyPr>
          <a:lstStyle/>
          <a:p>
            <a:r>
              <a:rPr lang="en-US" sz="2800" dirty="0"/>
              <a:t>Some </a:t>
            </a:r>
            <a:r>
              <a:rPr lang="en-US" sz="2800" dirty="0">
                <a:effectLst/>
              </a:rPr>
              <a:t>Changes Fishery &amp; Data since Sept 2020</a:t>
            </a: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66700" y="914400"/>
            <a:ext cx="8610600" cy="7620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sz="2800" dirty="0"/>
              <a:t>Proportion of legal sized crab by size class (Cleaned up observer and  trawl data).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6F6DB06F-2891-4399-9E3A-691969069D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8812594"/>
              </p:ext>
            </p:extLst>
          </p:nvPr>
        </p:nvGraphicFramePr>
        <p:xfrm>
          <a:off x="266700" y="2362200"/>
          <a:ext cx="8610597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6733">
                  <a:extLst>
                    <a:ext uri="{9D8B030D-6E8A-4147-A177-3AD203B41FA5}">
                      <a16:colId xmlns:a16="http://schemas.microsoft.com/office/drawing/2014/main" val="15968569"/>
                    </a:ext>
                  </a:extLst>
                </a:gridCol>
                <a:gridCol w="956733">
                  <a:extLst>
                    <a:ext uri="{9D8B030D-6E8A-4147-A177-3AD203B41FA5}">
                      <a16:colId xmlns:a16="http://schemas.microsoft.com/office/drawing/2014/main" val="1260215014"/>
                    </a:ext>
                  </a:extLst>
                </a:gridCol>
                <a:gridCol w="956733">
                  <a:extLst>
                    <a:ext uri="{9D8B030D-6E8A-4147-A177-3AD203B41FA5}">
                      <a16:colId xmlns:a16="http://schemas.microsoft.com/office/drawing/2014/main" val="317363456"/>
                    </a:ext>
                  </a:extLst>
                </a:gridCol>
                <a:gridCol w="956733">
                  <a:extLst>
                    <a:ext uri="{9D8B030D-6E8A-4147-A177-3AD203B41FA5}">
                      <a16:colId xmlns:a16="http://schemas.microsoft.com/office/drawing/2014/main" val="175392824"/>
                    </a:ext>
                  </a:extLst>
                </a:gridCol>
                <a:gridCol w="956733">
                  <a:extLst>
                    <a:ext uri="{9D8B030D-6E8A-4147-A177-3AD203B41FA5}">
                      <a16:colId xmlns:a16="http://schemas.microsoft.com/office/drawing/2014/main" val="1831027626"/>
                    </a:ext>
                  </a:extLst>
                </a:gridCol>
                <a:gridCol w="956733">
                  <a:extLst>
                    <a:ext uri="{9D8B030D-6E8A-4147-A177-3AD203B41FA5}">
                      <a16:colId xmlns:a16="http://schemas.microsoft.com/office/drawing/2014/main" val="1567222951"/>
                    </a:ext>
                  </a:extLst>
                </a:gridCol>
                <a:gridCol w="956733">
                  <a:extLst>
                    <a:ext uri="{9D8B030D-6E8A-4147-A177-3AD203B41FA5}">
                      <a16:colId xmlns:a16="http://schemas.microsoft.com/office/drawing/2014/main" val="2300753535"/>
                    </a:ext>
                  </a:extLst>
                </a:gridCol>
                <a:gridCol w="956733">
                  <a:extLst>
                    <a:ext uri="{9D8B030D-6E8A-4147-A177-3AD203B41FA5}">
                      <a16:colId xmlns:a16="http://schemas.microsoft.com/office/drawing/2014/main" val="3878739519"/>
                    </a:ext>
                  </a:extLst>
                </a:gridCol>
                <a:gridCol w="956733">
                  <a:extLst>
                    <a:ext uri="{9D8B030D-6E8A-4147-A177-3AD203B41FA5}">
                      <a16:colId xmlns:a16="http://schemas.microsoft.com/office/drawing/2014/main" val="3005498810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64-73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74-83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84-93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94-103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104-113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114-123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124-133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&gt;133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22624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r>
                        <a:rPr lang="en-US" dirty="0"/>
                        <a:t>Old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5595586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r>
                        <a:rPr lang="en-US" dirty="0"/>
                        <a:t>New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1767597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702CE506-26A3-42A1-BDB4-F986CE7AFC99}"/>
              </a:ext>
            </a:extLst>
          </p:cNvPr>
          <p:cNvSpPr txBox="1">
            <a:spLocks noRot="1" noChangeArrowheads="1"/>
          </p:cNvSpPr>
          <p:nvPr/>
        </p:nvSpPr>
        <p:spPr>
          <a:xfrm>
            <a:off x="295272" y="4191000"/>
            <a:ext cx="8610600" cy="220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80000"/>
              </a:lnSpc>
              <a:spcAft>
                <a:spcPts val="0"/>
              </a:spcAft>
            </a:pPr>
            <a:r>
              <a:rPr lang="en-US" sz="2800" dirty="0"/>
              <a:t>More legal (CW &gt; 4.75 inch) crab per size class </a:t>
            </a:r>
          </a:p>
          <a:p>
            <a:pPr lvl="1" fontAlgn="auto">
              <a:lnSpc>
                <a:spcPct val="80000"/>
              </a:lnSpc>
              <a:spcAft>
                <a:spcPts val="0"/>
              </a:spcAft>
            </a:pPr>
            <a:r>
              <a:rPr lang="en-US" sz="2400" dirty="0"/>
              <a:t>Higher legal crab biomass </a:t>
            </a:r>
          </a:p>
          <a:p>
            <a:pPr lvl="1" fontAlgn="auto">
              <a:lnSpc>
                <a:spcPct val="80000"/>
              </a:lnSpc>
              <a:spcAft>
                <a:spcPts val="0"/>
              </a:spcAft>
            </a:pPr>
            <a:r>
              <a:rPr lang="en-US" sz="2400" dirty="0"/>
              <a:t>Higher OFL </a:t>
            </a:r>
          </a:p>
        </p:txBody>
      </p:sp>
    </p:spTree>
    <p:extLst>
      <p:ext uri="{BB962C8B-B14F-4D97-AF65-F5344CB8AC3E}">
        <p14:creationId xmlns:p14="http://schemas.microsoft.com/office/powerpoint/2010/main" val="40591352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28600"/>
            <a:ext cx="8510588" cy="685800"/>
          </a:xfrm>
        </p:spPr>
        <p:txBody>
          <a:bodyPr>
            <a:normAutofit/>
          </a:bodyPr>
          <a:lstStyle/>
          <a:p>
            <a:r>
              <a:rPr lang="en-US" sz="2800" dirty="0">
                <a:effectLst/>
              </a:rPr>
              <a:t>OFL and ABC: Model 19.0 </a:t>
            </a: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28600" y="990600"/>
            <a:ext cx="8610600" cy="5410200"/>
          </a:xfrm>
        </p:spPr>
        <p:txBody>
          <a:bodyPr>
            <a:normAutofit/>
          </a:bodyPr>
          <a:lstStyle/>
          <a:p>
            <a:r>
              <a:rPr lang="en-US" sz="2400" dirty="0"/>
              <a:t>BMSY (1980-2021) </a:t>
            </a:r>
            <a:r>
              <a:rPr lang="en-US" sz="2800" b="1" dirty="0"/>
              <a:t>4.526 million </a:t>
            </a:r>
            <a:r>
              <a:rPr lang="en-US" sz="2800" b="1" dirty="0" err="1"/>
              <a:t>lb</a:t>
            </a:r>
            <a:r>
              <a:rPr lang="en-US" sz="2800" b="1" dirty="0"/>
              <a:t>  or 2.053 k t</a:t>
            </a:r>
            <a:endParaRPr lang="en-US" sz="2800" dirty="0"/>
          </a:p>
          <a:p>
            <a:endParaRPr lang="en-US" sz="2400" dirty="0"/>
          </a:p>
          <a:p>
            <a:r>
              <a:rPr lang="en-US" sz="2400" dirty="0"/>
              <a:t>Projected MMB: </a:t>
            </a:r>
            <a:r>
              <a:rPr lang="en-US" b="1" dirty="0"/>
              <a:t>5.046 million </a:t>
            </a:r>
            <a:r>
              <a:rPr lang="en-US" b="1" dirty="0" err="1"/>
              <a:t>lb</a:t>
            </a:r>
            <a:r>
              <a:rPr lang="en-US" b="1" dirty="0"/>
              <a:t> or 2.29 k t</a:t>
            </a:r>
          </a:p>
          <a:p>
            <a:r>
              <a:rPr lang="en-US" sz="2400" dirty="0"/>
              <a:t>Tier 4a</a:t>
            </a:r>
          </a:p>
          <a:p>
            <a:r>
              <a:rPr lang="en-US" sz="2400" dirty="0"/>
              <a:t>FOFL = 0.18</a:t>
            </a:r>
          </a:p>
          <a:p>
            <a:r>
              <a:rPr lang="en-US" sz="2400" dirty="0"/>
              <a:t>Legal male biomass: </a:t>
            </a:r>
            <a:r>
              <a:rPr lang="en-US" b="1" dirty="0"/>
              <a:t>3.962 million </a:t>
            </a:r>
            <a:r>
              <a:rPr lang="en-US" b="1" dirty="0" err="1"/>
              <a:t>lb</a:t>
            </a:r>
            <a:r>
              <a:rPr lang="en-US" b="1" dirty="0"/>
              <a:t>  or 1.80 kt</a:t>
            </a:r>
          </a:p>
          <a:p>
            <a:r>
              <a:rPr lang="en-US" sz="2400" dirty="0"/>
              <a:t>OFL(retained) = </a:t>
            </a:r>
            <a:r>
              <a:rPr lang="en-US" b="1" dirty="0"/>
              <a:t>0.59 million </a:t>
            </a:r>
            <a:r>
              <a:rPr lang="en-US" b="1" dirty="0" err="1"/>
              <a:t>lb</a:t>
            </a:r>
            <a:r>
              <a:rPr lang="en-US" b="1" dirty="0"/>
              <a:t> or 0.27 kt</a:t>
            </a:r>
          </a:p>
          <a:p>
            <a:r>
              <a:rPr lang="en-US" sz="2400" dirty="0"/>
              <a:t>ABC = 0.75*OFL = </a:t>
            </a:r>
            <a:r>
              <a:rPr lang="en-US" b="1" dirty="0"/>
              <a:t>0.474 million </a:t>
            </a:r>
            <a:r>
              <a:rPr lang="en-US" b="1" dirty="0" err="1"/>
              <a:t>lb</a:t>
            </a:r>
            <a:r>
              <a:rPr lang="en-US" b="1" dirty="0"/>
              <a:t> or 0.215 kt</a:t>
            </a:r>
            <a:endParaRPr lang="en-US" sz="1800" dirty="0">
              <a:solidFill>
                <a:srgbClr val="0000FF"/>
              </a:solidFill>
            </a:endParaRPr>
          </a:p>
          <a:p>
            <a:pPr marL="0" lvl="0" indent="0">
              <a:buNone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5210319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28600"/>
            <a:ext cx="8510588" cy="685800"/>
          </a:xfrm>
        </p:spPr>
        <p:txBody>
          <a:bodyPr>
            <a:normAutofit/>
          </a:bodyPr>
          <a:lstStyle/>
          <a:p>
            <a:r>
              <a:rPr lang="en-US" sz="2800" dirty="0">
                <a:effectLst/>
              </a:rPr>
              <a:t>Probability densit</a:t>
            </a:r>
            <a:r>
              <a:rPr lang="en-US" sz="2800" dirty="0"/>
              <a:t>y of </a:t>
            </a:r>
            <a:r>
              <a:rPr lang="en-US" sz="2800" dirty="0">
                <a:effectLst/>
              </a:rPr>
              <a:t>OFL and ABC: Model 19.0 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05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7068539"/>
              </p:ext>
            </p:extLst>
          </p:nvPr>
        </p:nvGraphicFramePr>
        <p:xfrm>
          <a:off x="609600" y="914400"/>
          <a:ext cx="79248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83668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11553</TotalTime>
  <Words>2352</Words>
  <Application>Microsoft Office PowerPoint</Application>
  <PresentationFormat>On-screen Show (4:3)</PresentationFormat>
  <Paragraphs>508</Paragraphs>
  <Slides>35</Slides>
  <Notes>5</Notes>
  <HiddenSlides>4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9" baseType="lpstr">
      <vt:lpstr>Arial</vt:lpstr>
      <vt:lpstr>Calibri</vt:lpstr>
      <vt:lpstr>Times New Roman</vt:lpstr>
      <vt:lpstr>Office Theme</vt:lpstr>
      <vt:lpstr>Norton Sound Red King Crab  SAFE 2021  Jan 11 2021  Crab Plan Team:  Virtual</vt:lpstr>
      <vt:lpstr>NSRKC Stock Assessment Model Modeling process Available Data &amp; model fit</vt:lpstr>
      <vt:lpstr>NSRKC Stock Assessment Model Modeling process Available Data &amp; model fit</vt:lpstr>
      <vt:lpstr>Assumptions</vt:lpstr>
      <vt:lpstr>No Changes Fishery &amp; Data since Sept 2020</vt:lpstr>
      <vt:lpstr>CPT  Recommendation Sept 2020</vt:lpstr>
      <vt:lpstr>Some Changes Fishery &amp; Data since Sept 2020</vt:lpstr>
      <vt:lpstr>OFL and ABC: Model 19.0 </vt:lpstr>
      <vt:lpstr>Probability density of OFL and ABC: Model 19.0 </vt:lpstr>
      <vt:lpstr>Retrospective to 10 years</vt:lpstr>
      <vt:lpstr>Responses to SSC  (Sept 2020)</vt:lpstr>
      <vt:lpstr>Responses to SSC  (Sept 2020)</vt:lpstr>
      <vt:lpstr>Steps needed to set statistically sound discard estimates and total OFL</vt:lpstr>
      <vt:lpstr>Responses to CPT-SSC  (Sept 2020)</vt:lpstr>
      <vt:lpstr>NSRKC GMACS progress</vt:lpstr>
      <vt:lpstr>NSRKC GMACS Progress: Abundance by size </vt:lpstr>
      <vt:lpstr>NSRKC GMACS Progress: MMB: Assessment vs GMACS</vt:lpstr>
      <vt:lpstr>Responses to CPT-SSC  (Sept 2020)</vt:lpstr>
      <vt:lpstr>VAST model spatial residual</vt:lpstr>
      <vt:lpstr>Responses to CPT-SSC  (Sept 2020)</vt:lpstr>
      <vt:lpstr>Responses to CPT-SSC  (Sept 2020)</vt:lpstr>
      <vt:lpstr>Responses to CPT-SSC  (Sept 2020)</vt:lpstr>
      <vt:lpstr>Responses to CPT-SSC  (Sept 2020)</vt:lpstr>
      <vt:lpstr>Responses to CPT-SSC  (Sept 2020)</vt:lpstr>
      <vt:lpstr>Responses to CPT-SSC  (Sept 2020)</vt:lpstr>
      <vt:lpstr>Responses to CPT-SSC  (Sept 2020)</vt:lpstr>
      <vt:lpstr>Responses to CPT-SSC  (Sept 2020)</vt:lpstr>
      <vt:lpstr>Responses to CPT-SSC  (Sept 2020)</vt:lpstr>
      <vt:lpstr>Responses to CPT-SSC  (Sept 2020)</vt:lpstr>
      <vt:lpstr>Responses to CPT-SSC  (Sept 2020)</vt:lpstr>
      <vt:lpstr>Responses to CPT-SSC  (Sept 2020)</vt:lpstr>
      <vt:lpstr>Responses to CPT-SSC  (Sept 2020)</vt:lpstr>
      <vt:lpstr>Responses to CPT-SSC  (Sept 2020)</vt:lpstr>
      <vt:lpstr>Responses to CPT-SSC  (Sept 2020)</vt:lpstr>
      <vt:lpstr>Responses to CPT-SSC  (Sept 2020)</vt:lpstr>
    </vt:vector>
  </TitlesOfParts>
  <Company>State of Alaska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Norton Sound Red King Crab Stock Assessment in 2008</dc:title>
  <dc:creator>hhamazaki</dc:creator>
  <cp:lastModifiedBy>Hamazaki, Hamachan (DFG)</cp:lastModifiedBy>
  <cp:revision>629</cp:revision>
  <dcterms:created xsi:type="dcterms:W3CDTF">2008-04-26T17:10:03Z</dcterms:created>
  <dcterms:modified xsi:type="dcterms:W3CDTF">2021-01-11T01:39:16Z</dcterms:modified>
</cp:coreProperties>
</file>