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76" r:id="rId3"/>
    <p:sldId id="325" r:id="rId4"/>
    <p:sldId id="382" r:id="rId5"/>
    <p:sldId id="380" r:id="rId6"/>
    <p:sldId id="381" r:id="rId7"/>
    <p:sldId id="383" r:id="rId8"/>
    <p:sldId id="384" r:id="rId9"/>
    <p:sldId id="385" r:id="rId10"/>
    <p:sldId id="491" r:id="rId11"/>
    <p:sldId id="4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D6"/>
    <a:srgbClr val="FEEFD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7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080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3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8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3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03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7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1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1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086411-C32C-4BB3-8927-0DAB48735D1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5B26E5-C4AB-4842-86B5-F1B5664ED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 t="6915" b="5022"/>
          <a:stretch/>
        </p:blipFill>
        <p:spPr>
          <a:xfrm rot="20220000">
            <a:off x="-135905" y="308921"/>
            <a:ext cx="9143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>
            <a:normAutofit/>
          </a:bodyPr>
          <a:lstStyle/>
          <a:p>
            <a:r>
              <a:rPr lang="en-US" sz="5600"/>
              <a:t>Crab Plan Team</a:t>
            </a:r>
            <a:br>
              <a:rPr lang="en-US" sz="5600"/>
            </a:br>
            <a:r>
              <a:rPr lang="en-US" sz="5600"/>
              <a:t>Research Priorities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5"/>
            <a:ext cx="6858000" cy="754025"/>
          </a:xfrm>
        </p:spPr>
        <p:txBody>
          <a:bodyPr>
            <a:normAutofit/>
          </a:bodyPr>
          <a:lstStyle/>
          <a:p>
            <a:r>
              <a:rPr lang="en-US" sz="48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48323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4064-2604-48DE-8AAB-788C8A16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5"/>
            <a:ext cx="9144000" cy="81749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A hierarchical approach for research on crab stocks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EF4E-65ED-4760-A5D3-63FFE7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" y="864538"/>
            <a:ext cx="7876032" cy="5987997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8142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EF4E-65ED-4760-A5D3-63FFE7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DE04-DB9A-4276-9B0D-516C5FE5169B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843F32-F4F9-4B2C-AFB6-D21192A7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5"/>
            <a:ext cx="9144000" cy="81749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A hierarchical approach for research on crab stocks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2A88F-B87B-4144-9968-0F059AF1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9" y="864538"/>
            <a:ext cx="7876032" cy="541361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75883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E8890D-147F-4728-A084-7BEB9083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08" y="1084487"/>
            <a:ext cx="7511137" cy="4206240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17358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A8CBB-7993-4E5E-83B6-25AE6AE22BA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2043"/>
          <a:stretch/>
        </p:blipFill>
        <p:spPr>
          <a:xfrm>
            <a:off x="843277" y="454491"/>
            <a:ext cx="7772400" cy="5029200"/>
          </a:xfrm>
          <a:prstGeom prst="rect">
            <a:avLst/>
          </a:prstGeom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15501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065CE-88F8-42B0-9A65-A62C1F71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"/>
            <a:ext cx="9144000" cy="48856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63BF7-F0B1-47F0-AE94-7AAF7AC17EB1}"/>
              </a:ext>
            </a:extLst>
          </p:cNvPr>
          <p:cNvSpPr txBox="1"/>
          <p:nvPr/>
        </p:nvSpPr>
        <p:spPr>
          <a:xfrm>
            <a:off x="2359152" y="1987296"/>
            <a:ext cx="3694176" cy="273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AB171-7CA5-47BA-89B6-DCAA5BE8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577" y="4901040"/>
            <a:ext cx="5077534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0828034-2BAC-42EB-A40D-423856A31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23">
            <a:off x="1150170" y="671319"/>
            <a:ext cx="2019523" cy="20313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BDE6C76-6AD4-4231-BB3B-58A3F7AA2473}"/>
              </a:ext>
            </a:extLst>
          </p:cNvPr>
          <p:cNvGrpSpPr/>
          <p:nvPr/>
        </p:nvGrpSpPr>
        <p:grpSpPr>
          <a:xfrm>
            <a:off x="6433203" y="461012"/>
            <a:ext cx="2107987" cy="2815156"/>
            <a:chOff x="7119050" y="2057400"/>
            <a:chExt cx="1908913" cy="2549188"/>
          </a:xfrm>
        </p:grpSpPr>
        <p:pic>
          <p:nvPicPr>
            <p:cNvPr id="27" name="Picture 26" descr="Map&#10;&#10;Description automatically generated">
              <a:extLst>
                <a:ext uri="{FF2B5EF4-FFF2-40B4-BE49-F238E27FC236}">
                  <a16:creationId xmlns:a16="http://schemas.microsoft.com/office/drawing/2014/main" id="{D56B7131-BEC5-4D6E-B772-5130CBA23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9050" y="2057400"/>
              <a:ext cx="1056379" cy="13716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8689FD5-B969-4303-A1A8-D2D570CB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990" y="2584300"/>
              <a:ext cx="1055479" cy="1371600"/>
            </a:xfrm>
            <a:prstGeom prst="rect">
              <a:avLst/>
            </a:prstGeom>
          </p:spPr>
        </p:pic>
        <p:pic>
          <p:nvPicPr>
            <p:cNvPr id="29" name="Picture 28" descr="Diagram&#10;&#10;Description automatically generated">
              <a:extLst>
                <a:ext uri="{FF2B5EF4-FFF2-40B4-BE49-F238E27FC236}">
                  <a16:creationId xmlns:a16="http://schemas.microsoft.com/office/drawing/2014/main" id="{77B505FF-6DA1-4E45-981D-D95B7A86A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71584" y="3234988"/>
              <a:ext cx="1056379" cy="1371600"/>
            </a:xfrm>
            <a:prstGeom prst="rect">
              <a:avLst/>
            </a:prstGeom>
          </p:spPr>
        </p:pic>
      </p:grpSp>
      <p:pic>
        <p:nvPicPr>
          <p:cNvPr id="24" name="Picture 23" descr="Text, letter&#10;&#10;Description automatically generated">
            <a:extLst>
              <a:ext uri="{FF2B5EF4-FFF2-40B4-BE49-F238E27FC236}">
                <a16:creationId xmlns:a16="http://schemas.microsoft.com/office/drawing/2014/main" id="{BA73601C-D6F2-403D-A544-A5C7758AE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203" y="4742069"/>
            <a:ext cx="1163231" cy="15147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9A2143-149C-41AB-9C4F-542607D08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36579">
            <a:off x="979180" y="4385355"/>
            <a:ext cx="2046927" cy="1514705"/>
          </a:xfrm>
          <a:prstGeom prst="rect">
            <a:avLst/>
          </a:prstGeom>
        </p:spPr>
      </p:pic>
      <p:pic>
        <p:nvPicPr>
          <p:cNvPr id="26" name="Picture 25" descr="Chart, pie chart&#10;&#10;Description automatically generated">
            <a:extLst>
              <a:ext uri="{FF2B5EF4-FFF2-40B4-BE49-F238E27FC236}">
                <a16:creationId xmlns:a16="http://schemas.microsoft.com/office/drawing/2014/main" id="{C52D5639-7534-486B-A754-E91FB43E2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2648">
            <a:off x="3025897" y="1801501"/>
            <a:ext cx="3583279" cy="3583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567D6-3E5F-4215-887F-F27A7BDD1DFA}"/>
              </a:ext>
            </a:extLst>
          </p:cNvPr>
          <p:cNvSpPr txBox="1"/>
          <p:nvPr/>
        </p:nvSpPr>
        <p:spPr>
          <a:xfrm>
            <a:off x="2432414" y="76291"/>
            <a:ext cx="3767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14322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01C6-486A-4605-A8E3-1F5AA5BB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492" y="321733"/>
            <a:ext cx="4578858" cy="1324506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PFMC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AAF70AE-8D38-481B-BA1D-8B6EFD6B1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04800" y="1647337"/>
            <a:ext cx="3185922" cy="32019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BE96-2B51-4C51-BA46-84A0347E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6491" y="1371919"/>
            <a:ext cx="5006341" cy="453072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Economic and Social Science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EBFM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MPAs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EFH</a:t>
            </a:r>
          </a:p>
        </p:txBody>
      </p:sp>
    </p:spTree>
    <p:extLst>
      <p:ext uri="{BB962C8B-B14F-4D97-AF65-F5344CB8AC3E}">
        <p14:creationId xmlns:p14="http://schemas.microsoft.com/office/powerpoint/2010/main" val="40427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01C6-486A-4605-A8E3-1F5AA5BB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492" y="321733"/>
            <a:ext cx="4578858" cy="1324506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FMP-based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BE96-2B51-4C51-BA46-84A0347E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6491" y="1371919"/>
            <a:ext cx="5006341" cy="51142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BSAI Crab</a:t>
            </a:r>
            <a:endParaRPr lang="en-US" sz="3200" dirty="0"/>
          </a:p>
          <a:p>
            <a:pPr marL="0" lvl="1" indent="0">
              <a:spcBef>
                <a:spcPts val="750"/>
              </a:spcBef>
              <a:buNone/>
            </a:pPr>
            <a:r>
              <a:rPr lang="en-US" sz="2100" dirty="0"/>
              <a:t>	NS1, NS3, NS4, NS7, NS8, NS9, EFH, ESA</a:t>
            </a:r>
          </a:p>
          <a:p>
            <a:pPr marL="0" indent="0">
              <a:buNone/>
            </a:pPr>
            <a:r>
              <a:rPr lang="en-US" dirty="0"/>
              <a:t>BSAI Groundfish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	NS1, NS3, NS4, NS7, NS8, NS9, EFH, ESA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GOA Groundfish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	NS1, NS3, NS4, NS7, NS8, NS9, EFH, ESA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Scallop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	NS1, NS3, NS4, NS7, NS8, NS9, EFH, ESA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Salmon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	NS1, NS3, NS4, NS7, NS8, NS9, EFH, ESA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Essential Fish Habitat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	NS1, NS3, NS4, NS7, NS8, NS9,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Protected species 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	NS1, NS3, NS4, NS7, NS8, NS9, EFH, ESA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96AF36-4DC5-42F3-AE8F-E3B0A5DC669B}"/>
              </a:ext>
            </a:extLst>
          </p:cNvPr>
          <p:cNvGrpSpPr/>
          <p:nvPr/>
        </p:nvGrpSpPr>
        <p:grpSpPr>
          <a:xfrm>
            <a:off x="422547" y="1646239"/>
            <a:ext cx="2857101" cy="3586732"/>
            <a:chOff x="7119050" y="2057400"/>
            <a:chExt cx="1908913" cy="2549188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9718745F-1254-4234-B010-721A917FD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9050" y="2057400"/>
              <a:ext cx="1056379" cy="1371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FF7A89-7223-4572-9DBF-924E19E0B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3990" y="2584300"/>
              <a:ext cx="1055479" cy="1371600"/>
            </a:xfrm>
            <a:prstGeom prst="rect">
              <a:avLst/>
            </a:prstGeom>
          </p:spPr>
        </p:pic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D6A94B54-70C2-4D36-B6D2-9E30D107B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1584" y="3234988"/>
              <a:ext cx="1056379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73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01C6-486A-4605-A8E3-1F5AA5BB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492" y="321733"/>
            <a:ext cx="4578858" cy="13245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dirty="0"/>
              <a:t>Nat. Standard based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8A191-206A-42BE-968B-E415F23BCEF1}"/>
              </a:ext>
            </a:extLst>
          </p:cNvPr>
          <p:cNvSpPr/>
          <p:nvPr/>
        </p:nvSpPr>
        <p:spPr>
          <a:xfrm>
            <a:off x="4005072" y="1960691"/>
            <a:ext cx="4846320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 1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MSY, MSST, BMSY, OFL, MFMT, ABC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 3 	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Stock struct,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distrib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genetics, spawning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locat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 4 	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Socio-econ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 7 	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Rationalization reviews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 8	</a:t>
            </a:r>
            <a:r>
              <a:rPr lang="en-US" sz="1400" dirty="0">
                <a:latin typeface="Arial" panose="020B0604020202020204" pitchFamily="34" charset="0"/>
              </a:rPr>
              <a:t>Community status and vulnera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bility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 9	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Bycatch issues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EFH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	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Interjurisdictional Research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A7A52F3B-3CDD-484E-B81C-B113BEE30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511189"/>
            <a:ext cx="2828544" cy="36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01C6-486A-4605-A8E3-1F5AA5BB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492" y="321733"/>
            <a:ext cx="5116068" cy="1324506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Crab Plan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A8F42-541B-42D1-84E7-D12507021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t="6915" b="5022"/>
          <a:stretch/>
        </p:blipFill>
        <p:spPr>
          <a:xfrm rot="20220000">
            <a:off x="-146295" y="459658"/>
            <a:ext cx="9143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941143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219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Depth</vt:lpstr>
      <vt:lpstr>Crab Plan Team Research Priorities</vt:lpstr>
      <vt:lpstr>PowerPoint Presentation</vt:lpstr>
      <vt:lpstr>PowerPoint Presentation</vt:lpstr>
      <vt:lpstr>PowerPoint Presentation</vt:lpstr>
      <vt:lpstr>PowerPoint Presentation</vt:lpstr>
      <vt:lpstr>PFMC</vt:lpstr>
      <vt:lpstr>FMP-based</vt:lpstr>
      <vt:lpstr>Nat. Standard based</vt:lpstr>
      <vt:lpstr>Crab Plan Team</vt:lpstr>
      <vt:lpstr>A hierarchical approach for research on crab stocks</vt:lpstr>
      <vt:lpstr>A hierarchical approach for research on crab stocks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Crab Plan Team Research Priorities</dc:title>
  <dc:creator>Jim Armstrong</dc:creator>
  <cp:lastModifiedBy>Jim Armstrong</cp:lastModifiedBy>
  <cp:revision>5</cp:revision>
  <dcterms:created xsi:type="dcterms:W3CDTF">2021-01-13T08:52:48Z</dcterms:created>
  <dcterms:modified xsi:type="dcterms:W3CDTF">2021-01-13T09:39:24Z</dcterms:modified>
</cp:coreProperties>
</file>