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9" r:id="rId1"/>
    <p:sldMasterId id="2147484215" r:id="rId2"/>
    <p:sldMasterId id="2147484188" r:id="rId3"/>
    <p:sldMasterId id="2147484190" r:id="rId4"/>
    <p:sldMasterId id="2147484220" r:id="rId5"/>
  </p:sldMasterIdLst>
  <p:notesMasterIdLst>
    <p:notesMasterId r:id="rId18"/>
  </p:notesMasterIdLst>
  <p:sldIdLst>
    <p:sldId id="260" r:id="rId6"/>
    <p:sldId id="265" r:id="rId7"/>
    <p:sldId id="276" r:id="rId8"/>
    <p:sldId id="266" r:id="rId9"/>
    <p:sldId id="267" r:id="rId10"/>
    <p:sldId id="264" r:id="rId11"/>
    <p:sldId id="270" r:id="rId12"/>
    <p:sldId id="272" r:id="rId13"/>
    <p:sldId id="273" r:id="rId14"/>
    <p:sldId id="274" r:id="rId15"/>
    <p:sldId id="27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1pPr>
    <a:lvl2pPr marL="439598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2pPr>
    <a:lvl3pPr marL="879196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3pPr>
    <a:lvl4pPr marL="1318793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4pPr>
    <a:lvl5pPr marL="1758391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5pPr>
    <a:lvl6pPr marL="2197989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6pPr>
    <a:lvl7pPr marL="2637587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7pPr>
    <a:lvl8pPr marL="3077185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8pPr>
    <a:lvl9pPr marL="3516782" algn="l" defTabSz="879196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155"/>
    <a:srgbClr val="10D3DC"/>
    <a:srgbClr val="13B9C2"/>
    <a:srgbClr val="00467F"/>
    <a:srgbClr val="008998"/>
    <a:srgbClr val="103D72"/>
    <a:srgbClr val="2A7DE2"/>
    <a:srgbClr val="1A428A"/>
    <a:srgbClr val="C25613"/>
    <a:srgbClr val="BE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/>
    <p:restoredTop sz="96266"/>
  </p:normalViewPr>
  <p:slideViewPr>
    <p:cSldViewPr snapToGrid="0" snapToObjects="1">
      <p:cViewPr varScale="1">
        <p:scale>
          <a:sx n="126" d="100"/>
          <a:sy n="126" d="100"/>
        </p:scale>
        <p:origin x="1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B0F9-ACCA-8C41-B581-4C1D94E3F992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8CC5-9B2F-654B-A985-9D929854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9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439598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879196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1318793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758391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2197989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2637587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3077185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3516782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6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520" y="1982002"/>
            <a:ext cx="7539827" cy="1625060"/>
          </a:xfrm>
        </p:spPr>
        <p:txBody>
          <a:bodyPr lIns="0" tIns="0" rIns="0" bIns="0" anchor="t" anchorCtr="0"/>
          <a:lstStyle>
            <a:lvl1pPr algn="l">
              <a:defRPr sz="66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098B2D-8A13-124B-B1CB-B87713E7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11" y="4691255"/>
            <a:ext cx="7286592" cy="189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unnin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BA727C-65E7-1840-859C-7711623BA970}"/>
              </a:ext>
            </a:extLst>
          </p:cNvPr>
          <p:cNvSpPr/>
          <p:nvPr userDrawn="1"/>
        </p:nvSpPr>
        <p:spPr>
          <a:xfrm>
            <a:off x="0" y="6319157"/>
            <a:ext cx="9138643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8F1FAE-B201-8645-B986-B1F9D631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589995" cy="1325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0D7069-68F8-6A48-8041-9FE7C81131C5}"/>
              </a:ext>
            </a:extLst>
          </p:cNvPr>
          <p:cNvSpPr txBox="1">
            <a:spLocks/>
          </p:cNvSpPr>
          <p:nvPr userDrawn="1"/>
        </p:nvSpPr>
        <p:spPr>
          <a:xfrm>
            <a:off x="628650" y="1825625"/>
            <a:ext cx="6878411" cy="43513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78" indent="-182878" algn="l" defTabSz="91439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3120" kern="1200" spc="11" baseline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195" indent="-18287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731513" indent="-18287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16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005830" indent="-18287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16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280147" indent="-18287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16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599984" indent="-22859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82" indent="-22859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78" indent="-22859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76" indent="-22859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9" marR="0" lvl="0" indent="-137159" algn="l" defTabSz="685793" rtl="0" eaLnBrk="1" fontAlgn="auto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340" b="0" i="0" u="none" strike="noStrike" kern="1200" cap="none" spc="8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Click to edit Master text styles</a:t>
            </a:r>
          </a:p>
          <a:p>
            <a:pPr marL="342896" marR="0" lvl="1" indent="-137159" algn="l" defTabSz="685793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Second level</a:t>
            </a:r>
          </a:p>
          <a:p>
            <a:pPr marL="548635" marR="0" lvl="2" indent="-137159" algn="l" defTabSz="685793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Third level</a:t>
            </a:r>
          </a:p>
          <a:p>
            <a:pPr marL="754373" marR="0" lvl="3" indent="-137159" algn="l" defTabSz="685793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Fourth level</a:t>
            </a:r>
          </a:p>
          <a:p>
            <a:pPr marL="960110" marR="0" lvl="4" indent="-137159" algn="l" defTabSz="685793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88D1BA-3DFA-9149-BAD1-AAA59BF08DAC}"/>
              </a:ext>
            </a:extLst>
          </p:cNvPr>
          <p:cNvSpPr txBox="1">
            <a:spLocks/>
          </p:cNvSpPr>
          <p:nvPr userDrawn="1"/>
        </p:nvSpPr>
        <p:spPr>
          <a:xfrm>
            <a:off x="685806" y="6317622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dirty="0">
                <a:solidFill>
                  <a:srgbClr val="103D7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AEAD8D-A13A-FB4F-AE5B-85EE490C64F9}"/>
              </a:ext>
            </a:extLst>
          </p:cNvPr>
          <p:cNvSpPr txBox="1"/>
          <p:nvPr userDrawn="1"/>
        </p:nvSpPr>
        <p:spPr>
          <a:xfrm>
            <a:off x="126124" y="6304134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6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9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685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D7C9288-ACA0-F140-AE66-1690B04D8E86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D408561-1617-1D45-9123-3398A8615357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Picture 16" descr="NOAA Fisheries logo">
            <a:extLst>
              <a:ext uri="{FF2B5EF4-FFF2-40B4-BE49-F238E27FC236}">
                <a16:creationId xmlns:a16="http://schemas.microsoft.com/office/drawing/2014/main" id="{04AE6631-C8C7-1643-BD1B-633914188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33" y="6139452"/>
            <a:ext cx="1404945" cy="64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1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Runnin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BA727C-65E7-1840-859C-7711623BA970}"/>
              </a:ext>
            </a:extLst>
          </p:cNvPr>
          <p:cNvSpPr/>
          <p:nvPr userDrawn="1"/>
        </p:nvSpPr>
        <p:spPr>
          <a:xfrm>
            <a:off x="0" y="6319157"/>
            <a:ext cx="9138643" cy="548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8F1FAE-B201-8645-B986-B1F9D631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589995" cy="1325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0D7069-68F8-6A48-8041-9FE7C81131C5}"/>
              </a:ext>
            </a:extLst>
          </p:cNvPr>
          <p:cNvSpPr txBox="1">
            <a:spLocks/>
          </p:cNvSpPr>
          <p:nvPr userDrawn="1"/>
        </p:nvSpPr>
        <p:spPr>
          <a:xfrm>
            <a:off x="628650" y="1825625"/>
            <a:ext cx="6878411" cy="43513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78" indent="-182878" algn="l" defTabSz="91439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3120" kern="1200" spc="11" baseline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195" indent="-18287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731513" indent="-18287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16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005830" indent="-18287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16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280147" indent="-18287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16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599984" indent="-22859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82" indent="-22859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78" indent="-22859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76" indent="-228598" algn="l" defTabSz="91439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9" marR="0" lvl="0" indent="-137159" algn="l" defTabSz="685793" rtl="0" eaLnBrk="1" fontAlgn="auto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340" b="0" i="0" u="none" strike="noStrike" kern="1200" cap="none" spc="8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Click to edit Master text styles</a:t>
            </a:r>
          </a:p>
          <a:p>
            <a:pPr marL="342896" marR="0" lvl="1" indent="-137159" algn="l" defTabSz="685793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Second level</a:t>
            </a:r>
          </a:p>
          <a:p>
            <a:pPr marL="548635" marR="0" lvl="2" indent="-137159" algn="l" defTabSz="685793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Third level</a:t>
            </a:r>
          </a:p>
          <a:p>
            <a:pPr marL="754373" marR="0" lvl="3" indent="-137159" algn="l" defTabSz="685793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Fourth level</a:t>
            </a:r>
          </a:p>
          <a:p>
            <a:pPr marL="960110" marR="0" lvl="4" indent="-137159" algn="l" defTabSz="685793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5DF386-ED94-8E45-97A2-13A8671EEF1C}"/>
              </a:ext>
            </a:extLst>
          </p:cNvPr>
          <p:cNvSpPr txBox="1">
            <a:spLocks/>
          </p:cNvSpPr>
          <p:nvPr userDrawn="1"/>
        </p:nvSpPr>
        <p:spPr>
          <a:xfrm>
            <a:off x="685806" y="6317622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dirty="0">
                <a:solidFill>
                  <a:schemeClr val="bg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F8CC24-C793-6345-B141-212207FA4485}"/>
              </a:ext>
            </a:extLst>
          </p:cNvPr>
          <p:cNvSpPr txBox="1"/>
          <p:nvPr userDrawn="1"/>
        </p:nvSpPr>
        <p:spPr>
          <a:xfrm>
            <a:off x="126124" y="6304134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6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9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685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8D0646D-F9D5-B04B-8F2C-165660A6BD99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201505A-181C-B241-996D-6224947FBDC3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NOAA Fisheries logo">
            <a:extLst>
              <a:ext uri="{FF2B5EF4-FFF2-40B4-BE49-F238E27FC236}">
                <a16:creationId xmlns:a16="http://schemas.microsoft.com/office/drawing/2014/main" id="{9E671C4F-1224-7644-8C91-C0970FE43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33" y="6139452"/>
            <a:ext cx="1404945" cy="64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8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24038FA-FDDD-264F-AC41-2CCC88C807B9}"/>
              </a:ext>
            </a:extLst>
          </p:cNvPr>
          <p:cNvSpPr/>
          <p:nvPr userDrawn="1"/>
        </p:nvSpPr>
        <p:spPr>
          <a:xfrm rot="10800000">
            <a:off x="7" y="1"/>
            <a:ext cx="1679027" cy="6878155"/>
          </a:xfrm>
          <a:custGeom>
            <a:avLst/>
            <a:gdLst>
              <a:gd name="connsiteX0" fmla="*/ 2132070 w 2228193"/>
              <a:gd name="connsiteY0" fmla="*/ 0 h 6845864"/>
              <a:gd name="connsiteX1" fmla="*/ 2228193 w 2228193"/>
              <a:gd name="connsiteY1" fmla="*/ 0 h 6845864"/>
              <a:gd name="connsiteX2" fmla="*/ 2228193 w 2228193"/>
              <a:gd name="connsiteY2" fmla="*/ 6845864 h 6845864"/>
              <a:gd name="connsiteX3" fmla="*/ 0 w 2228193"/>
              <a:gd name="connsiteY3" fmla="*/ 6845864 h 6845864"/>
              <a:gd name="connsiteX4" fmla="*/ 163139 w 2228193"/>
              <a:gd name="connsiteY4" fmla="*/ 6755280 h 6845864"/>
              <a:gd name="connsiteX5" fmla="*/ 2130212 w 2228193"/>
              <a:gd name="connsiteY5" fmla="*/ 29715 h 6845864"/>
              <a:gd name="connsiteX6" fmla="*/ 2132070 w 2228193"/>
              <a:gd name="connsiteY6" fmla="*/ 0 h 68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93" h="6845864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F210A69-DB42-F049-9908-DE0AF0E86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714" y="907060"/>
            <a:ext cx="7063740" cy="58862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5000"/>
              </a:lnSpc>
              <a:defRPr sz="4500" b="0" i="0" baseline="0">
                <a:solidFill>
                  <a:srgbClr val="103D7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057DA6B-E845-0649-86C3-A2CB3E1991B7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4F873C5-CDA6-0B46-AB16-55EC94A468D2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9" name="Picture 18" descr="NOAA Fisheries logo">
            <a:extLst>
              <a:ext uri="{FF2B5EF4-FFF2-40B4-BE49-F238E27FC236}">
                <a16:creationId xmlns:a16="http://schemas.microsoft.com/office/drawing/2014/main" id="{A4246877-5026-4B48-B69E-26CA5E4DF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33" y="6139452"/>
            <a:ext cx="1404945" cy="64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1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divider"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DF21FA8-693C-4349-B50A-C002E55F7F5B}"/>
              </a:ext>
            </a:extLst>
          </p:cNvPr>
          <p:cNvSpPr/>
          <p:nvPr userDrawn="1"/>
        </p:nvSpPr>
        <p:spPr>
          <a:xfrm rot="10800000">
            <a:off x="7" y="1"/>
            <a:ext cx="1679027" cy="6878155"/>
          </a:xfrm>
          <a:custGeom>
            <a:avLst/>
            <a:gdLst>
              <a:gd name="connsiteX0" fmla="*/ 2132070 w 2228193"/>
              <a:gd name="connsiteY0" fmla="*/ 0 h 6845864"/>
              <a:gd name="connsiteX1" fmla="*/ 2228193 w 2228193"/>
              <a:gd name="connsiteY1" fmla="*/ 0 h 6845864"/>
              <a:gd name="connsiteX2" fmla="*/ 2228193 w 2228193"/>
              <a:gd name="connsiteY2" fmla="*/ 6845864 h 6845864"/>
              <a:gd name="connsiteX3" fmla="*/ 0 w 2228193"/>
              <a:gd name="connsiteY3" fmla="*/ 6845864 h 6845864"/>
              <a:gd name="connsiteX4" fmla="*/ 163139 w 2228193"/>
              <a:gd name="connsiteY4" fmla="*/ 6755280 h 6845864"/>
              <a:gd name="connsiteX5" fmla="*/ 2130212 w 2228193"/>
              <a:gd name="connsiteY5" fmla="*/ 29715 h 6845864"/>
              <a:gd name="connsiteX6" fmla="*/ 2132070 w 2228193"/>
              <a:gd name="connsiteY6" fmla="*/ 0 h 68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93" h="6845864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4860ED-2C07-EB41-9FEE-E420AA655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714" y="907060"/>
            <a:ext cx="7063740" cy="58862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5000"/>
              </a:lnSpc>
              <a:defRPr sz="4500" b="0" i="0" baseline="0">
                <a:solidFill>
                  <a:srgbClr val="103D7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6E9D7AB-DCAB-2345-B6D9-4564D009E051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>
                  <a:alpha val="41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044AF2-12BB-604E-A6A1-CD424A191D61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 descr="NOAA Fisheries logo">
            <a:extLst>
              <a:ext uri="{FF2B5EF4-FFF2-40B4-BE49-F238E27FC236}">
                <a16:creationId xmlns:a16="http://schemas.microsoft.com/office/drawing/2014/main" id="{81413995-FF21-834A-AFB5-9FBF5449A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33" y="6139452"/>
            <a:ext cx="1404945" cy="64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5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divider"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F7DC00C-424C-3A43-8BAB-CBE7A5E78DF9}"/>
              </a:ext>
            </a:extLst>
          </p:cNvPr>
          <p:cNvSpPr/>
          <p:nvPr userDrawn="1"/>
        </p:nvSpPr>
        <p:spPr>
          <a:xfrm rot="10800000">
            <a:off x="7" y="1"/>
            <a:ext cx="1679027" cy="6878155"/>
          </a:xfrm>
          <a:custGeom>
            <a:avLst/>
            <a:gdLst>
              <a:gd name="connsiteX0" fmla="*/ 2132070 w 2228193"/>
              <a:gd name="connsiteY0" fmla="*/ 0 h 6845864"/>
              <a:gd name="connsiteX1" fmla="*/ 2228193 w 2228193"/>
              <a:gd name="connsiteY1" fmla="*/ 0 h 6845864"/>
              <a:gd name="connsiteX2" fmla="*/ 2228193 w 2228193"/>
              <a:gd name="connsiteY2" fmla="*/ 6845864 h 6845864"/>
              <a:gd name="connsiteX3" fmla="*/ 0 w 2228193"/>
              <a:gd name="connsiteY3" fmla="*/ 6845864 h 6845864"/>
              <a:gd name="connsiteX4" fmla="*/ 163139 w 2228193"/>
              <a:gd name="connsiteY4" fmla="*/ 6755280 h 6845864"/>
              <a:gd name="connsiteX5" fmla="*/ 2130212 w 2228193"/>
              <a:gd name="connsiteY5" fmla="*/ 29715 h 6845864"/>
              <a:gd name="connsiteX6" fmla="*/ 2132070 w 2228193"/>
              <a:gd name="connsiteY6" fmla="*/ 0 h 68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93" h="6845864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691825-53C1-9F41-80DA-101D3F1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714" y="907060"/>
            <a:ext cx="7063740" cy="58862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5000"/>
              </a:lnSpc>
              <a:defRPr sz="4500" b="0" i="0" baseline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D49068E-D39C-5D4E-8A6A-8D732377BA32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0A1160B-D610-A74C-B995-4890EC4E4D09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 descr="NOAA Fisheries logo">
            <a:extLst>
              <a:ext uri="{FF2B5EF4-FFF2-40B4-BE49-F238E27FC236}">
                <a16:creationId xmlns:a16="http://schemas.microsoft.com/office/drawing/2014/main" id="{4A4D2887-79EF-A44F-ADF1-02AB7E7BED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33" y="6139452"/>
            <a:ext cx="1404945" cy="64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6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0681-16A3-C346-9519-69310A1E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112" y="2498693"/>
            <a:ext cx="6903326" cy="162506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8E6F8-DF02-F34F-A4F7-C776C3DEF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11" y="4691255"/>
            <a:ext cx="7286592" cy="189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48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Navy">
    <p:bg>
      <p:bgPr>
        <a:solidFill>
          <a:srgbClr val="003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BE0A-777D-504C-9E3D-8D4D2A43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8208-611D-E847-8A09-87A05C6C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11" y="4691255"/>
            <a:ext cx="7286592" cy="189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27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6C0D-47F9-6841-BD5D-8664022C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23AFC-DFEA-EA42-B969-F4DC89FB0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790700"/>
            <a:ext cx="6856671" cy="4512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A02877-EBE3-0D4A-B42C-7980F2B3E629}"/>
              </a:ext>
            </a:extLst>
          </p:cNvPr>
          <p:cNvSpPr txBox="1">
            <a:spLocks/>
          </p:cNvSpPr>
          <p:nvPr userDrawn="1"/>
        </p:nvSpPr>
        <p:spPr>
          <a:xfrm>
            <a:off x="685806" y="6317622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dirty="0">
                <a:solidFill>
                  <a:srgbClr val="103D7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4046B-FC7B-BF4D-AC35-6050B2AA2C5B}"/>
              </a:ext>
            </a:extLst>
          </p:cNvPr>
          <p:cNvSpPr txBox="1"/>
          <p:nvPr userDrawn="1"/>
        </p:nvSpPr>
        <p:spPr>
          <a:xfrm>
            <a:off x="126124" y="6304134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6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9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685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3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691825-53C1-9F41-80DA-101D3F1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3306"/>
            <a:ext cx="9144000" cy="58862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85000"/>
              </a:lnSpc>
              <a:defRPr sz="4500" b="0" i="0" baseline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9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43FFA1-A19A-9E4C-8399-F7BC61318F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9771" y="4038311"/>
            <a:ext cx="6752720" cy="2403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mbria" charset="0"/>
              </a:rPr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684B9B-5475-324B-9EA9-AD8EFBC2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710" y="1502229"/>
            <a:ext cx="6024560" cy="2153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78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310D-154B-C240-B2EA-0096AFD8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66EEC-DA0B-7743-AF7A-DD79DA2B11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9771" y="4038311"/>
            <a:ext cx="6752720" cy="2403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mbria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5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1B37-B6A0-6347-9A5C-620A7C8B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308B2-E3B1-2842-BEB4-D56CD85A49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9771" y="4038311"/>
            <a:ext cx="6752720" cy="23869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mbria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nin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6C0D-47F9-6841-BD5D-8664022C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23AFC-DFEA-EA42-B969-F4DC89FB0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790700"/>
            <a:ext cx="6856671" cy="4512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A02877-EBE3-0D4A-B42C-7980F2B3E629}"/>
              </a:ext>
            </a:extLst>
          </p:cNvPr>
          <p:cNvSpPr txBox="1">
            <a:spLocks/>
          </p:cNvSpPr>
          <p:nvPr userDrawn="1"/>
        </p:nvSpPr>
        <p:spPr>
          <a:xfrm>
            <a:off x="685806" y="6317622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 dirty="0">
                <a:solidFill>
                  <a:srgbClr val="103D7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4046B-FC7B-BF4D-AC35-6050B2AA2C5B}"/>
              </a:ext>
            </a:extLst>
          </p:cNvPr>
          <p:cNvSpPr txBox="1"/>
          <p:nvPr userDrawn="1"/>
        </p:nvSpPr>
        <p:spPr>
          <a:xfrm>
            <a:off x="126124" y="6304134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6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9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685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EF4EA1F-3B62-544C-B905-E6166B75A928}"/>
              </a:ext>
            </a:extLst>
          </p:cNvPr>
          <p:cNvSpPr/>
          <p:nvPr userDrawn="1"/>
        </p:nvSpPr>
        <p:spPr>
          <a:xfrm rot="10800000" flipH="1" flipV="1">
            <a:off x="6388274" y="-1"/>
            <a:ext cx="2733012" cy="68580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8461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84619 w 1696743"/>
              <a:gd name="connsiteY4" fmla="*/ 5463677 h 5463677"/>
              <a:gd name="connsiteX0" fmla="*/ 1684619 w 1684980"/>
              <a:gd name="connsiteY0" fmla="*/ 5463677 h 5463677"/>
              <a:gd name="connsiteX1" fmla="*/ 0 w 1684980"/>
              <a:gd name="connsiteY1" fmla="*/ 5454085 h 5463677"/>
              <a:gd name="connsiteX2" fmla="*/ 980930 w 1684980"/>
              <a:gd name="connsiteY2" fmla="*/ 0 h 5463677"/>
              <a:gd name="connsiteX3" fmla="*/ 1661463 w 1684980"/>
              <a:gd name="connsiteY3" fmla="*/ 4620 h 5463677"/>
              <a:gd name="connsiteX4" fmla="*/ 1684619 w 1684980"/>
              <a:gd name="connsiteY4" fmla="*/ 5463677 h 5463677"/>
              <a:gd name="connsiteX0" fmla="*/ 1684619 w 1685254"/>
              <a:gd name="connsiteY0" fmla="*/ 5463677 h 5463677"/>
              <a:gd name="connsiteX1" fmla="*/ 0 w 1685254"/>
              <a:gd name="connsiteY1" fmla="*/ 5454085 h 5463677"/>
              <a:gd name="connsiteX2" fmla="*/ 980930 w 1685254"/>
              <a:gd name="connsiteY2" fmla="*/ 0 h 5463677"/>
              <a:gd name="connsiteX3" fmla="*/ 1661463 w 1685254"/>
              <a:gd name="connsiteY3" fmla="*/ 4620 h 5463677"/>
              <a:gd name="connsiteX4" fmla="*/ 1684619 w 1685254"/>
              <a:gd name="connsiteY4" fmla="*/ 5463677 h 5463677"/>
              <a:gd name="connsiteX0" fmla="*/ 1684619 w 1691967"/>
              <a:gd name="connsiteY0" fmla="*/ 5463677 h 5463677"/>
              <a:gd name="connsiteX1" fmla="*/ 0 w 1691967"/>
              <a:gd name="connsiteY1" fmla="*/ 5454085 h 5463677"/>
              <a:gd name="connsiteX2" fmla="*/ 980930 w 1691967"/>
              <a:gd name="connsiteY2" fmla="*/ 0 h 5463677"/>
              <a:gd name="connsiteX3" fmla="*/ 1686663 w 1691967"/>
              <a:gd name="connsiteY3" fmla="*/ 4620 h 5463677"/>
              <a:gd name="connsiteX4" fmla="*/ 1684619 w 1691967"/>
              <a:gd name="connsiteY4" fmla="*/ 5463677 h 5463677"/>
              <a:gd name="connsiteX0" fmla="*/ 1593900 w 1687521"/>
              <a:gd name="connsiteY0" fmla="*/ 5463677 h 5463677"/>
              <a:gd name="connsiteX1" fmla="*/ 0 w 1687521"/>
              <a:gd name="connsiteY1" fmla="*/ 5454085 h 5463677"/>
              <a:gd name="connsiteX2" fmla="*/ 980930 w 1687521"/>
              <a:gd name="connsiteY2" fmla="*/ 0 h 5463677"/>
              <a:gd name="connsiteX3" fmla="*/ 1686663 w 1687521"/>
              <a:gd name="connsiteY3" fmla="*/ 4620 h 5463677"/>
              <a:gd name="connsiteX4" fmla="*/ 1593900 w 1687521"/>
              <a:gd name="connsiteY4" fmla="*/ 5463677 h 5463677"/>
              <a:gd name="connsiteX0" fmla="*/ 1593900 w 1687130"/>
              <a:gd name="connsiteY0" fmla="*/ 5463677 h 5463677"/>
              <a:gd name="connsiteX1" fmla="*/ 0 w 1687130"/>
              <a:gd name="connsiteY1" fmla="*/ 5454085 h 5463677"/>
              <a:gd name="connsiteX2" fmla="*/ 980930 w 1687130"/>
              <a:gd name="connsiteY2" fmla="*/ 0 h 5463677"/>
              <a:gd name="connsiteX3" fmla="*/ 1686663 w 1687130"/>
              <a:gd name="connsiteY3" fmla="*/ 4620 h 5463677"/>
              <a:gd name="connsiteX4" fmla="*/ 1593900 w 1687130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130" h="5463677">
                <a:moveTo>
                  <a:pt x="1593900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86663" y="4620"/>
                </a:lnTo>
                <a:cubicBezTo>
                  <a:pt x="1697742" y="2539787"/>
                  <a:pt x="1507222" y="3468373"/>
                  <a:pt x="1593900" y="5463677"/>
                </a:cubicBez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2367B07-659A-7347-B51A-2345420A8EF6}"/>
              </a:ext>
            </a:extLst>
          </p:cNvPr>
          <p:cNvSpPr/>
          <p:nvPr userDrawn="1"/>
        </p:nvSpPr>
        <p:spPr>
          <a:xfrm>
            <a:off x="7125343" y="0"/>
            <a:ext cx="2018657" cy="6870664"/>
          </a:xfrm>
          <a:custGeom>
            <a:avLst/>
            <a:gdLst>
              <a:gd name="connsiteX0" fmla="*/ 2004484 w 2018657"/>
              <a:gd name="connsiteY0" fmla="*/ 0 h 6870664"/>
              <a:gd name="connsiteX1" fmla="*/ 2018657 w 2018657"/>
              <a:gd name="connsiteY1" fmla="*/ 0 h 6870664"/>
              <a:gd name="connsiteX2" fmla="*/ 2018657 w 2018657"/>
              <a:gd name="connsiteY2" fmla="*/ 6870664 h 6870664"/>
              <a:gd name="connsiteX3" fmla="*/ 0 w 2018657"/>
              <a:gd name="connsiteY3" fmla="*/ 6870664 h 6870664"/>
              <a:gd name="connsiteX4" fmla="*/ 155565 w 2018657"/>
              <a:gd name="connsiteY4" fmla="*/ 6774688 h 6870664"/>
              <a:gd name="connsiteX5" fmla="*/ 1980631 w 2018657"/>
              <a:gd name="connsiteY5" fmla="*/ 312225 h 6870664"/>
              <a:gd name="connsiteX6" fmla="*/ 2004484 w 2018657"/>
              <a:gd name="connsiteY6" fmla="*/ 0 h 6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657" h="6870664">
                <a:moveTo>
                  <a:pt x="2004484" y="0"/>
                </a:moveTo>
                <a:lnTo>
                  <a:pt x="2018657" y="0"/>
                </a:lnTo>
                <a:lnTo>
                  <a:pt x="2018657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 descr="NOAA Fisheries logo">
            <a:extLst>
              <a:ext uri="{FF2B5EF4-FFF2-40B4-BE49-F238E27FC236}">
                <a16:creationId xmlns:a16="http://schemas.microsoft.com/office/drawing/2014/main" id="{79616EF9-AE7A-4243-AB41-929B4405C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33" y="6139452"/>
            <a:ext cx="1404945" cy="64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3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B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5111" y="2498693"/>
            <a:ext cx="7286592" cy="16250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7A9E5-1945-C048-B92E-331D211B2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11" y="4691255"/>
            <a:ext cx="7286592" cy="189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1083A42-BFCC-E241-AA9E-E9898573D131}"/>
              </a:ext>
            </a:extLst>
          </p:cNvPr>
          <p:cNvSpPr/>
          <p:nvPr userDrawn="1"/>
        </p:nvSpPr>
        <p:spPr>
          <a:xfrm>
            <a:off x="512171" y="-1"/>
            <a:ext cx="8631829" cy="3060077"/>
          </a:xfrm>
          <a:custGeom>
            <a:avLst/>
            <a:gdLst>
              <a:gd name="connsiteX0" fmla="*/ 0 w 9570645"/>
              <a:gd name="connsiteY0" fmla="*/ 0 h 3392897"/>
              <a:gd name="connsiteX1" fmla="*/ 9570645 w 9570645"/>
              <a:gd name="connsiteY1" fmla="*/ 0 h 3392897"/>
              <a:gd name="connsiteX2" fmla="*/ 8706778 w 9570645"/>
              <a:gd name="connsiteY2" fmla="*/ 83074 h 3392897"/>
              <a:gd name="connsiteX3" fmla="*/ 127415 w 9570645"/>
              <a:gd name="connsiteY3" fmla="*/ 3132932 h 3392897"/>
              <a:gd name="connsiteX4" fmla="*/ 0 w 9570645"/>
              <a:gd name="connsiteY4" fmla="*/ 3392897 h 3392897"/>
              <a:gd name="connsiteX5" fmla="*/ 0 w 9570645"/>
              <a:gd name="connsiteY5" fmla="*/ 0 h 339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0645" h="3392897">
                <a:moveTo>
                  <a:pt x="0" y="0"/>
                </a:moveTo>
                <a:lnTo>
                  <a:pt x="9570645" y="0"/>
                </a:lnTo>
                <a:lnTo>
                  <a:pt x="8706778" y="83074"/>
                </a:lnTo>
                <a:cubicBezTo>
                  <a:pt x="4369604" y="552913"/>
                  <a:pt x="1063492" y="1708511"/>
                  <a:pt x="127415" y="3132932"/>
                </a:cubicBezTo>
                <a:lnTo>
                  <a:pt x="0" y="33928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93C4957-77B3-534C-ADFC-BD59CFC28A70}"/>
              </a:ext>
            </a:extLst>
          </p:cNvPr>
          <p:cNvSpPr/>
          <p:nvPr userDrawn="1"/>
        </p:nvSpPr>
        <p:spPr>
          <a:xfrm rot="10800000">
            <a:off x="9" y="-1"/>
            <a:ext cx="2087936" cy="6878155"/>
          </a:xfrm>
          <a:custGeom>
            <a:avLst/>
            <a:gdLst>
              <a:gd name="connsiteX0" fmla="*/ 2132070 w 2228193"/>
              <a:gd name="connsiteY0" fmla="*/ 0 h 6845864"/>
              <a:gd name="connsiteX1" fmla="*/ 2228193 w 2228193"/>
              <a:gd name="connsiteY1" fmla="*/ 0 h 6845864"/>
              <a:gd name="connsiteX2" fmla="*/ 2228193 w 2228193"/>
              <a:gd name="connsiteY2" fmla="*/ 6845864 h 6845864"/>
              <a:gd name="connsiteX3" fmla="*/ 0 w 2228193"/>
              <a:gd name="connsiteY3" fmla="*/ 6845864 h 6845864"/>
              <a:gd name="connsiteX4" fmla="*/ 163139 w 2228193"/>
              <a:gd name="connsiteY4" fmla="*/ 6755280 h 6845864"/>
              <a:gd name="connsiteX5" fmla="*/ 2130212 w 2228193"/>
              <a:gd name="connsiteY5" fmla="*/ 29715 h 6845864"/>
              <a:gd name="connsiteX6" fmla="*/ 2132070 w 2228193"/>
              <a:gd name="connsiteY6" fmla="*/ 0 h 68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93" h="6845864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467F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0F5132-26CD-F341-8357-E10D040286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0111" y="268116"/>
            <a:ext cx="2214881" cy="9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202" r:id="rId2"/>
    <p:sldLayoutId id="2147484203" r:id="rId3"/>
  </p:sldLayoutIdLst>
  <p:txStyles>
    <p:titleStyle>
      <a:lvl1pPr algn="l" defTabSz="685793" rtl="0" eaLnBrk="1" latinLnBrk="0" hangingPunct="1">
        <a:lnSpc>
          <a:spcPct val="80000"/>
        </a:lnSpc>
        <a:spcBef>
          <a:spcPct val="0"/>
        </a:spcBef>
        <a:buNone/>
        <a:defRPr sz="6600" kern="1200">
          <a:solidFill>
            <a:schemeClr val="accent1">
              <a:lumMod val="20000"/>
              <a:lumOff val="80000"/>
            </a:schemeClr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685793" rtl="0" eaLnBrk="1" latinLnBrk="0" hangingPunct="1">
        <a:lnSpc>
          <a:spcPct val="90000"/>
        </a:lnSpc>
        <a:spcBef>
          <a:spcPts val="750"/>
        </a:spcBef>
        <a:buFont typeface="Arial"/>
        <a:buNone/>
        <a:defRPr sz="2700" b="0" i="0" kern="1200">
          <a:solidFill>
            <a:schemeClr val="tx2"/>
          </a:solidFill>
          <a:latin typeface="Cambria" charset="0"/>
          <a:ea typeface="Cambria" charset="0"/>
          <a:cs typeface="Cambria" charset="0"/>
        </a:defRPr>
      </a:lvl1pPr>
      <a:lvl2pPr marL="342896" indent="0" algn="l" defTabSz="685793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1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8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5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1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2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59E3C3-9F0E-5B47-9459-02ACBFB016EB}"/>
              </a:ext>
            </a:extLst>
          </p:cNvPr>
          <p:cNvSpPr/>
          <p:nvPr userDrawn="1"/>
        </p:nvSpPr>
        <p:spPr>
          <a:xfrm>
            <a:off x="0" y="6319157"/>
            <a:ext cx="9138643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F2E07-4019-8344-849F-ACFB3A5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790702"/>
            <a:ext cx="7886699" cy="42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505F17E-5F7C-6F40-B444-12740BC4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312409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E0F0C4C-CDDA-AD49-A26F-BD44175B070A}"/>
              </a:ext>
            </a:extLst>
          </p:cNvPr>
          <p:cNvSpPr/>
          <p:nvPr userDrawn="1"/>
        </p:nvSpPr>
        <p:spPr>
          <a:xfrm rot="5400000" flipV="1">
            <a:off x="5611841" y="3333641"/>
            <a:ext cx="1980742" cy="5106417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gradFill flip="none" rotWithShape="1">
            <a:gsLst>
              <a:gs pos="99000">
                <a:schemeClr val="bg2">
                  <a:lumMod val="75000"/>
                  <a:alpha val="8785"/>
                </a:schemeClr>
              </a:gs>
              <a:gs pos="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3A462FE-BBB6-254F-9318-A93C6F51A109}"/>
              </a:ext>
            </a:extLst>
          </p:cNvPr>
          <p:cNvSpPr/>
          <p:nvPr userDrawn="1"/>
        </p:nvSpPr>
        <p:spPr>
          <a:xfrm rot="16200000" flipH="1">
            <a:off x="6905912" y="4625268"/>
            <a:ext cx="1453703" cy="3045315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NOAA Fisheries logo">
            <a:extLst>
              <a:ext uri="{FF2B5EF4-FFF2-40B4-BE49-F238E27FC236}">
                <a16:creationId xmlns:a16="http://schemas.microsoft.com/office/drawing/2014/main" id="{92DFF24E-60D8-D14C-95B1-A67FB63425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96" y="6156231"/>
            <a:ext cx="1404945" cy="64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19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0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rgbClr val="008998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37159" indent="-137159" algn="l" defTabSz="685793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2340" kern="1200" spc="8" baseline="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42896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548635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754373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960110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1199988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87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84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82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B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6710" y="1502229"/>
            <a:ext cx="6024560" cy="215378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3471" y="4038311"/>
            <a:ext cx="6527799" cy="942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51087D7-5CB2-2B49-B3F7-8769B75F3E10}"/>
              </a:ext>
            </a:extLst>
          </p:cNvPr>
          <p:cNvSpPr/>
          <p:nvPr userDrawn="1"/>
        </p:nvSpPr>
        <p:spPr>
          <a:xfrm>
            <a:off x="-7683" y="394486"/>
            <a:ext cx="3318615" cy="6471192"/>
          </a:xfrm>
          <a:custGeom>
            <a:avLst/>
            <a:gdLst>
              <a:gd name="connsiteX0" fmla="*/ 3318615 w 3318615"/>
              <a:gd name="connsiteY0" fmla="*/ 0 h 6471192"/>
              <a:gd name="connsiteX1" fmla="*/ 3161544 w 3318615"/>
              <a:gd name="connsiteY1" fmla="*/ 87215 h 6471192"/>
              <a:gd name="connsiteX2" fmla="*/ 1318822 w 3318615"/>
              <a:gd name="connsiteY2" fmla="*/ 6118070 h 6471192"/>
              <a:gd name="connsiteX3" fmla="*/ 1288937 w 3318615"/>
              <a:gd name="connsiteY3" fmla="*/ 6471192 h 6471192"/>
              <a:gd name="connsiteX4" fmla="*/ 0 w 3318615"/>
              <a:gd name="connsiteY4" fmla="*/ 6471192 h 6471192"/>
              <a:gd name="connsiteX5" fmla="*/ 0 w 3318615"/>
              <a:gd name="connsiteY5" fmla="*/ 1 h 6471192"/>
              <a:gd name="connsiteX6" fmla="*/ 1257324 w 3318615"/>
              <a:gd name="connsiteY6" fmla="*/ 1 h 6471192"/>
              <a:gd name="connsiteX7" fmla="*/ 3318615 w 3318615"/>
              <a:gd name="connsiteY7" fmla="*/ 0 h 647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8615" h="6471192">
                <a:moveTo>
                  <a:pt x="3318615" y="0"/>
                </a:moveTo>
                <a:lnTo>
                  <a:pt x="3161544" y="87215"/>
                </a:lnTo>
                <a:cubicBezTo>
                  <a:pt x="2300910" y="727950"/>
                  <a:pt x="1602700" y="3131720"/>
                  <a:pt x="1318822" y="6118070"/>
                </a:cubicBezTo>
                <a:lnTo>
                  <a:pt x="1288937" y="6471192"/>
                </a:lnTo>
                <a:lnTo>
                  <a:pt x="0" y="6471192"/>
                </a:lnTo>
                <a:lnTo>
                  <a:pt x="0" y="1"/>
                </a:lnTo>
                <a:lnTo>
                  <a:pt x="1257324" y="1"/>
                </a:lnTo>
                <a:cubicBezTo>
                  <a:pt x="1944421" y="786"/>
                  <a:pt x="2631518" y="1571"/>
                  <a:pt x="3318615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2000"/>
                </a:schemeClr>
              </a:gs>
              <a:gs pos="42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E0C4C61-5DAE-704A-94B1-4D8F0433E488}"/>
              </a:ext>
            </a:extLst>
          </p:cNvPr>
          <p:cNvSpPr/>
          <p:nvPr userDrawn="1"/>
        </p:nvSpPr>
        <p:spPr>
          <a:xfrm>
            <a:off x="-12698" y="5"/>
            <a:ext cx="6527799" cy="2039519"/>
          </a:xfrm>
          <a:custGeom>
            <a:avLst/>
            <a:gdLst>
              <a:gd name="connsiteX0" fmla="*/ 0 w 6504497"/>
              <a:gd name="connsiteY0" fmla="*/ 0 h 2032239"/>
              <a:gd name="connsiteX1" fmla="*/ 6504497 w 6504497"/>
              <a:gd name="connsiteY1" fmla="*/ 0 h 2032239"/>
              <a:gd name="connsiteX2" fmla="*/ 6504497 w 6504497"/>
              <a:gd name="connsiteY2" fmla="*/ 6484 h 2032239"/>
              <a:gd name="connsiteX3" fmla="*/ 6476264 w 6504497"/>
              <a:gd name="connsiteY3" fmla="*/ 8249 h 2032239"/>
              <a:gd name="connsiteX4" fmla="*/ 86067 w 6504497"/>
              <a:gd name="connsiteY4" fmla="*/ 1877235 h 2032239"/>
              <a:gd name="connsiteX5" fmla="*/ 0 w 6504497"/>
              <a:gd name="connsiteY5" fmla="*/ 2032239 h 2032239"/>
              <a:gd name="connsiteX6" fmla="*/ 0 w 6504497"/>
              <a:gd name="connsiteY6" fmla="*/ 0 h 203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497" h="2032239">
                <a:moveTo>
                  <a:pt x="0" y="0"/>
                </a:moveTo>
                <a:lnTo>
                  <a:pt x="6504497" y="0"/>
                </a:lnTo>
                <a:lnTo>
                  <a:pt x="6504497" y="6484"/>
                </a:lnTo>
                <a:lnTo>
                  <a:pt x="6476264" y="8249"/>
                </a:lnTo>
                <a:cubicBezTo>
                  <a:pt x="3256485" y="247737"/>
                  <a:pt x="760527" y="971301"/>
                  <a:pt x="86067" y="1877235"/>
                </a:cubicBezTo>
                <a:lnTo>
                  <a:pt x="0" y="2032239"/>
                </a:lnTo>
                <a:lnTo>
                  <a:pt x="0" y="0"/>
                </a:lnTo>
                <a:close/>
              </a:path>
            </a:pathLst>
          </a:cu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0877DA-48E4-2F46-9360-38C11DF27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2013" y="758265"/>
            <a:ext cx="1119514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193" r:id="rId2"/>
    <p:sldLayoutId id="2147484206" r:id="rId3"/>
  </p:sldLayoutIdLst>
  <p:txStyles>
    <p:titleStyle>
      <a:lvl1pPr algn="l" defTabSz="685793" rtl="0" eaLnBrk="1" latinLnBrk="0" hangingPunct="1">
        <a:lnSpc>
          <a:spcPct val="80000"/>
        </a:lnSpc>
        <a:spcBef>
          <a:spcPct val="0"/>
        </a:spcBef>
        <a:buNone/>
        <a:defRPr sz="6600" kern="1200">
          <a:solidFill>
            <a:schemeClr val="accent1">
              <a:lumMod val="20000"/>
              <a:lumOff val="80000"/>
            </a:schemeClr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685793" rtl="0" eaLnBrk="1" latinLnBrk="0" hangingPunct="1">
        <a:lnSpc>
          <a:spcPct val="90000"/>
        </a:lnSpc>
        <a:spcBef>
          <a:spcPts val="750"/>
        </a:spcBef>
        <a:buFont typeface="Arial"/>
        <a:buNone/>
        <a:defRPr sz="2700" b="0" i="0" kern="1200">
          <a:solidFill>
            <a:schemeClr val="tx2"/>
          </a:solidFill>
          <a:latin typeface="Cambria" charset="0"/>
          <a:ea typeface="Cambria" charset="0"/>
          <a:cs typeface="Cambria" charset="0"/>
        </a:defRPr>
      </a:lvl1pPr>
      <a:lvl2pPr marL="514345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1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8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5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1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2" indent="-171449" algn="l" defTabSz="68579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F2E07-4019-8344-849F-ACFB3A5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790702"/>
            <a:ext cx="6916430" cy="42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505F17E-5F7C-6F40-B444-12740BC4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312409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26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205" r:id="rId2"/>
    <p:sldLayoutId id="2147484218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rgbClr val="008998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37159" indent="-137159" algn="l" defTabSz="685793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2340" kern="1200" spc="8" baseline="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42896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548635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754373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960110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1199988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87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84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82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F2E07-4019-8344-849F-ACFB3A5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790702"/>
            <a:ext cx="6916430" cy="42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505F17E-5F7C-6F40-B444-12740BC4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1" y="365760"/>
            <a:ext cx="8312409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9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rgbClr val="008998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37159" indent="-137159" algn="l" defTabSz="685793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2340" kern="1200" spc="8" baseline="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42896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548635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754373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960110" indent="-13715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620" kern="1200">
          <a:solidFill>
            <a:schemeClr val="tx1">
              <a:lumMod val="50000"/>
              <a:lumOff val="50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1199988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87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84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82" indent="-171449" algn="l" defTabSz="68579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6E86D5C-48B0-FE48-81B7-8E961B57E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600" y="2357922"/>
            <a:ext cx="7562546" cy="2363724"/>
          </a:xfrm>
        </p:spPr>
        <p:txBody>
          <a:bodyPr/>
          <a:lstStyle/>
          <a:p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selection for the Yellowfin Sole stock assessment in the eastern Bering Sea and Aleutian Islands</a:t>
            </a:r>
            <a:b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B33CB-A657-AE96-4BB0-37AB0CF341BC}"/>
              </a:ext>
            </a:extLst>
          </p:cNvPr>
          <p:cNvSpPr txBox="1"/>
          <p:nvPr/>
        </p:nvSpPr>
        <p:spPr>
          <a:xfrm>
            <a:off x="2123212" y="3847330"/>
            <a:ext cx="538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Ingrid Spies, Meaghan Bryan, Jim Ianelli</a:t>
            </a:r>
          </a:p>
        </p:txBody>
      </p:sp>
      <p:pic>
        <p:nvPicPr>
          <p:cNvPr id="1026" name="Picture 2" descr="Yellowfin Sole | NOAA Fisheries">
            <a:extLst>
              <a:ext uri="{FF2B5EF4-FFF2-40B4-BE49-F238E27FC236}">
                <a16:creationId xmlns:a16="http://schemas.microsoft.com/office/drawing/2014/main" id="{ABBFB7FA-CADB-6495-657F-CD9003407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60" y="4636048"/>
            <a:ext cx="2519680" cy="16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CA9E-84D3-AEC7-D389-970D342E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Total (age 2+) spawning biomass for yellowfin sole, using Model 22.1 and Model 23.0</a:t>
            </a:r>
            <a:r>
              <a:rPr lang="en-US" sz="3200" dirty="0">
                <a:effectLst/>
              </a:rPr>
              <a:t>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41297-2098-3343-1688-8DB7E36FF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66464"/>
            <a:ext cx="6737921" cy="48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CA9E-84D3-AEC7-D389-970D342E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Numbers at age for yellowfin sole, using Model 22.1 and Model 23.0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BB593-B77C-A2C0-FE84-9025B4ADA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1" y="1300626"/>
            <a:ext cx="7043456" cy="50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BC14-D1D7-B216-5436-F3EBD6350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3553"/>
            <a:ext cx="9144000" cy="58862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8EC82-38C1-19D0-B0D4-A76DA3C0FD07}"/>
              </a:ext>
            </a:extLst>
          </p:cNvPr>
          <p:cNvSpPr txBox="1"/>
          <p:nvPr/>
        </p:nvSpPr>
        <p:spPr>
          <a:xfrm>
            <a:off x="1810820" y="2743200"/>
            <a:ext cx="57817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Overall, this analysis provides support for Model 23.0. The authors recommend moving forward with Model 23.0 for the 2023 Yellowfin Sole assessment.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BAB1-26F8-3F67-1E69-FC0595B3A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960" y="2562603"/>
            <a:ext cx="7345680" cy="290347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22.1: (2022 BSAI YFS model)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Single sex survey selectivity curve.</a:t>
            </a:r>
            <a:endParaRPr lang="en-US" sz="2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23.0 (Model 22.1 base model)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ingle fishery selectivity curve rather than separate parameterizations for males and females.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7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1A281C-9D6E-6028-D25F-C8DB807FB58B}"/>
              </a:ext>
            </a:extLst>
          </p:cNvPr>
          <p:cNvSpPr txBox="1"/>
          <p:nvPr/>
        </p:nvSpPr>
        <p:spPr>
          <a:xfrm>
            <a:off x="1432560" y="2280702"/>
            <a:ext cx="7264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Motivation: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Parsimony</a:t>
            </a:r>
          </a:p>
          <a:p>
            <a:pPr marL="457200" indent="-457200">
              <a:spcBef>
                <a:spcPts val="0"/>
              </a:spcBef>
              <a:buFont typeface="Arial"/>
              <a:buAutoNum type="arabicPeriod"/>
            </a:pP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SSC (December 2020): …male and female fishery selectivity curves very similar post 1980s, so there appears to be no measurable difference between the two sexes.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Removing p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arameters that cannot be estimated well (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mcmc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posteriors). Explorations with the 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mcmc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adnuts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package indicated that male and female fishery selectivity parameters in the early portion of the time series were poorly estimated.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8AA1-D4F0-482C-8A22-6477F77EA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10" y="2054831"/>
            <a:ext cx="7308471" cy="4535054"/>
          </a:xfrm>
        </p:spPr>
        <p:txBody>
          <a:bodyPr>
            <a:norm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fishery selectivity curve was estimated using male and female data.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Likelihood optimizes the difference between the observed and predicted age composition. Predicted age composition is a function of selectivity.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model changes the fishery selectivity parameters to optimize the fit for both males and females. </a:t>
            </a:r>
            <a:endParaRPr lang="en-US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1B84EF-3FE2-7E3C-F488-A97DC6D2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293" y="1467357"/>
            <a:ext cx="4016288" cy="453910"/>
          </a:xfrm>
        </p:spPr>
        <p:txBody>
          <a:bodyPr/>
          <a:lstStyle/>
          <a:p>
            <a:r>
              <a:rPr lang="en-US" sz="2800" dirty="0"/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212436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1AB8-D536-60DF-4B3C-F07AF610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51" y="2366596"/>
            <a:ext cx="7277649" cy="4833004"/>
          </a:xfrm>
        </p:spPr>
        <p:txBody>
          <a:bodyPr>
            <a:normAutofit/>
          </a:bodyPr>
          <a:lstStyle/>
          <a:p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Time-varying fishery selectivity curves for Models 23.0 and 22.1 were similar: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 estimates during the early 1960s.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Model 22.1, the variability is also present between males and females.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single fishery selectivity is also variable in early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8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891ECA-CD8E-0367-E9A5-7E42DAECE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60" t="42510" r="808" b="46025"/>
          <a:stretch/>
        </p:blipFill>
        <p:spPr>
          <a:xfrm>
            <a:off x="8077201" y="5471160"/>
            <a:ext cx="660399" cy="695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032D8F-1D74-3D6C-356B-F1A8DB956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0"/>
            <a:ext cx="4854980" cy="6854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6164D3-AED9-EEB3-2050-147F4EAA6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46"/>
          <a:stretch/>
        </p:blipFill>
        <p:spPr>
          <a:xfrm>
            <a:off x="4289021" y="0"/>
            <a:ext cx="4854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FC9A-D575-8ABC-3C5F-BFB6931D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and component likelihoods and AIC for Model 23.0 and 22.1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3E125B-A033-6337-BEE5-28901AB1C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95563"/>
              </p:ext>
            </p:extLst>
          </p:nvPr>
        </p:nvGraphicFramePr>
        <p:xfrm>
          <a:off x="202941" y="1469204"/>
          <a:ext cx="6133672" cy="4561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647">
                  <a:extLst>
                    <a:ext uri="{9D8B030D-6E8A-4147-A177-3AD203B41FA5}">
                      <a16:colId xmlns:a16="http://schemas.microsoft.com/office/drawing/2014/main" val="2300334180"/>
                    </a:ext>
                  </a:extLst>
                </a:gridCol>
                <a:gridCol w="1374078">
                  <a:extLst>
                    <a:ext uri="{9D8B030D-6E8A-4147-A177-3AD203B41FA5}">
                      <a16:colId xmlns:a16="http://schemas.microsoft.com/office/drawing/2014/main" val="2784168017"/>
                    </a:ext>
                  </a:extLst>
                </a:gridCol>
                <a:gridCol w="1482947">
                  <a:extLst>
                    <a:ext uri="{9D8B030D-6E8A-4147-A177-3AD203B41FA5}">
                      <a16:colId xmlns:a16="http://schemas.microsoft.com/office/drawing/2014/main" val="1489091259"/>
                    </a:ext>
                  </a:extLst>
                </a:gridCol>
              </a:tblGrid>
              <a:tr h="7297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Likelihood component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Model 22.1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Model 23.0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5875461"/>
                  </a:ext>
                </a:extLst>
              </a:tr>
              <a:tr h="364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Survey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88.756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88.288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72577942"/>
                  </a:ext>
                </a:extLst>
              </a:tr>
              <a:tr h="3411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Catch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0.0092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0.0089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37715623"/>
                  </a:ext>
                </a:extLst>
              </a:tr>
              <a:tr h="364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Age fishery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627.25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744.95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8013223"/>
                  </a:ext>
                </a:extLst>
              </a:tr>
              <a:tr h="364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Age survey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1091.88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1092.95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80647450"/>
                  </a:ext>
                </a:extLst>
              </a:tr>
              <a:tr h="5052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Recruitment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37.36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38.48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8395327"/>
                  </a:ext>
                </a:extLst>
              </a:tr>
              <a:tr h="364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Selectivity (fishery)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70.6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34.4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6850489"/>
                  </a:ext>
                </a:extLst>
              </a:tr>
              <a:tr h="364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Q prior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1.326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1.333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5032036"/>
                  </a:ext>
                </a:extLst>
              </a:tr>
              <a:tr h="364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Objective fxn value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1920.27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2003.38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304767"/>
                  </a:ext>
                </a:extLst>
              </a:tr>
              <a:tr h="399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Number parameters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518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378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4389671"/>
                  </a:ext>
                </a:extLst>
              </a:tr>
              <a:tr h="364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AIC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7312.2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6645.0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726026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65E634-9892-6D64-E663-7732720FB4FF}"/>
              </a:ext>
            </a:extLst>
          </p:cNvPr>
          <p:cNvSpPr txBox="1"/>
          <p:nvPr/>
        </p:nvSpPr>
        <p:spPr>
          <a:xfrm>
            <a:off x="6336613" y="1869897"/>
            <a:ext cx="2604446" cy="195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 function value did not decrease, but </a:t>
            </a:r>
          </a:p>
          <a:p>
            <a:r>
              <a:rPr lang="en-US" dirty="0"/>
              <a:t>when decrease in </a:t>
            </a:r>
          </a:p>
          <a:p>
            <a:r>
              <a:rPr lang="en-US" dirty="0"/>
              <a:t>number of parameters</a:t>
            </a:r>
          </a:p>
          <a:p>
            <a:r>
              <a:rPr lang="en-US" dirty="0"/>
              <a:t>was considered in the AIC, Model 23.0 is a better fit.</a:t>
            </a:r>
          </a:p>
        </p:txBody>
      </p:sp>
    </p:spTree>
    <p:extLst>
      <p:ext uri="{BB962C8B-B14F-4D97-AF65-F5344CB8AC3E}">
        <p14:creationId xmlns:p14="http://schemas.microsoft.com/office/powerpoint/2010/main" val="2653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3E2C41-0722-F6F0-64C0-4A40C6BDD2F8}"/>
              </a:ext>
            </a:extLst>
          </p:cNvPr>
          <p:cNvSpPr txBox="1"/>
          <p:nvPr/>
        </p:nvSpPr>
        <p:spPr>
          <a:xfrm>
            <a:off x="1299681" y="2430711"/>
            <a:ext cx="69812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Estimates of total and spawning biomass, and numbers at age, did not differ between Model 22.1 and Model 23.0, except in years prior to ~1985.</a:t>
            </a:r>
          </a:p>
        </p:txBody>
      </p:sp>
    </p:spTree>
    <p:extLst>
      <p:ext uri="{BB962C8B-B14F-4D97-AF65-F5344CB8AC3E}">
        <p14:creationId xmlns:p14="http://schemas.microsoft.com/office/powerpoint/2010/main" val="46461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CA9E-84D3-AEC7-D389-970D342E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Total (age 2+) biomass for yellowfin sole, using Model 22.1 and Model 23.0</a:t>
            </a:r>
            <a:r>
              <a:rPr lang="en-US" sz="3200" dirty="0">
                <a:effectLst/>
              </a:rPr>
              <a:t>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F2E39-2491-26FA-A09A-A24401935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21597"/>
            <a:ext cx="7311110" cy="52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theme/theme1.xml><?xml version="1.0" encoding="utf-8"?>
<a:theme xmlns:a="http://schemas.openxmlformats.org/drawingml/2006/main" name="TITLE SLIDES: Horizontal Stacked Logo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D924A02C-0E4F-524A-BD1F-A11271519F27}"/>
    </a:ext>
  </a:extLst>
</a:theme>
</file>

<file path=ppt/theme/theme2.xml><?xml version="1.0" encoding="utf-8"?>
<a:theme xmlns:a="http://schemas.openxmlformats.org/drawingml/2006/main" name="Content Option 1  |  End Slide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7985209B-9204-3C4F-91C6-E38E397DE8C4}"/>
    </a:ext>
  </a:extLst>
</a:theme>
</file>

<file path=ppt/theme/theme3.xml><?xml version="1.0" encoding="utf-8"?>
<a:theme xmlns:a="http://schemas.openxmlformats.org/drawingml/2006/main" name="TITLE SLIDES: Vertical Stacked Logo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D284A284-9E22-FD41-9498-B50724F7AF25}"/>
    </a:ext>
  </a:extLst>
</a:theme>
</file>

<file path=ppt/theme/theme4.xml><?xml version="1.0" encoding="utf-8"?>
<a:theme xmlns:a="http://schemas.openxmlformats.org/drawingml/2006/main" name="Content Option 2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05B43F0B-1C29-EC4C-83E8-C4A16314045F}"/>
    </a:ext>
  </a:extLst>
</a:theme>
</file>

<file path=ppt/theme/theme5.xml><?xml version="1.0" encoding="utf-8"?>
<a:theme xmlns:a="http://schemas.openxmlformats.org/drawingml/2006/main" name="Divider Slides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Standard_2022" id="{5B0639C9-2A89-5B4F-B1E2-F1AC36437CA4}" vid="{0EF5298B-293B-0248-8F76-804597858BC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SLIDES: Horizontal Stacked Logo</Template>
  <TotalTime>3212</TotalTime>
  <Words>415</Words>
  <Application>Microsoft Macintosh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Cambria</vt:lpstr>
      <vt:lpstr>Times New Roman</vt:lpstr>
      <vt:lpstr>Wingdings 2</vt:lpstr>
      <vt:lpstr>TITLE SLIDES: Horizontal Stacked Logo</vt:lpstr>
      <vt:lpstr>Content Option 1  |  End Slide</vt:lpstr>
      <vt:lpstr>TITLE SLIDES: Vertical Stacked Logo</vt:lpstr>
      <vt:lpstr>Content Option 2</vt:lpstr>
      <vt:lpstr>Divider Slides</vt:lpstr>
      <vt:lpstr>Model selection for the Yellowfin Sole stock assessment in the eastern Bering Sea and Aleutian Islands   </vt:lpstr>
      <vt:lpstr>PowerPoint Presentation</vt:lpstr>
      <vt:lpstr>PowerPoint Presentation</vt:lpstr>
      <vt:lpstr>Sensitivity analysis</vt:lpstr>
      <vt:lpstr>PowerPoint Presentation</vt:lpstr>
      <vt:lpstr>PowerPoint Presentation</vt:lpstr>
      <vt:lpstr>Overall and component likelihoods and AIC for Model 23.0 and 22.1</vt:lpstr>
      <vt:lpstr>PowerPoint Presentation</vt:lpstr>
      <vt:lpstr>Total (age 2+) biomass for yellowfin sole, using Model 22.1 and Model 23.0 </vt:lpstr>
      <vt:lpstr>Total (age 2+) spawning biomass for yellowfin sole, using Model 22.1 and Model 23.0 </vt:lpstr>
      <vt:lpstr>Numbers at age for yellowfin sole, using Model 22.1 and Model 23.0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the Yellowfin Sole stock  in the eastern Bering Sea and Aleutian Islands September Model Selection </dc:title>
  <dc:creator>Ingrid Spies</dc:creator>
  <cp:lastModifiedBy>Ingrid Spies</cp:lastModifiedBy>
  <cp:revision>4</cp:revision>
  <dcterms:created xsi:type="dcterms:W3CDTF">2023-09-18T20:33:14Z</dcterms:created>
  <dcterms:modified xsi:type="dcterms:W3CDTF">2023-09-21T19:31:39Z</dcterms:modified>
</cp:coreProperties>
</file>