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autoCompressPictures="0">
  <p:sldMasterIdLst>
    <p:sldMasterId id="2147483648" r:id="rId1"/>
  </p:sldMasterIdLst>
  <p:notesMasterIdLst>
    <p:notesMasterId r:id="rId25"/>
  </p:notesMasterIdLst>
  <p:sldIdLst>
    <p:sldId id="256" r:id="rId2"/>
    <p:sldId id="309" r:id="rId3"/>
    <p:sldId id="302" r:id="rId4"/>
    <p:sldId id="310" r:id="rId5"/>
    <p:sldId id="311" r:id="rId6"/>
    <p:sldId id="312" r:id="rId7"/>
    <p:sldId id="313" r:id="rId8"/>
    <p:sldId id="314" r:id="rId9"/>
    <p:sldId id="315" r:id="rId10"/>
    <p:sldId id="316" r:id="rId11"/>
    <p:sldId id="317" r:id="rId12"/>
    <p:sldId id="318" r:id="rId13"/>
    <p:sldId id="319" r:id="rId14"/>
    <p:sldId id="262" r:id="rId15"/>
    <p:sldId id="320" r:id="rId16"/>
    <p:sldId id="321" r:id="rId17"/>
    <p:sldId id="322" r:id="rId18"/>
    <p:sldId id="273" r:id="rId19"/>
    <p:sldId id="324" r:id="rId20"/>
    <p:sldId id="323" r:id="rId21"/>
    <p:sldId id="325" r:id="rId22"/>
    <p:sldId id="326" r:id="rId23"/>
    <p:sldId id="261" r:id="rId24"/>
  </p:sldIdLst>
  <p:sldSz cx="12192000" cy="6858000"/>
  <p:notesSz cx="6858000" cy="9144000"/>
  <p:embeddedFontLst>
    <p:embeddedFont>
      <p:font typeface="Calibri" panose="020F0502020204030204" pitchFamily="34" charset="0"/>
      <p:regular r:id="rId26"/>
      <p:bold r:id="rId27"/>
      <p:italic r:id="rId28"/>
      <p:boldItalic r:id="rId29"/>
    </p:embeddedFont>
    <p:embeddedFont>
      <p:font typeface="Calibri Light" panose="020F0302020204030204" pitchFamily="34" charset="0"/>
      <p:regular r:id="rId30"/>
      <p:italic r:id="rId31"/>
    </p:embeddedFont>
    <p:embeddedFont>
      <p:font typeface="Wingdings 3" panose="05040102010807070707" pitchFamily="18" charset="2"/>
      <p:regular r:id="rId32"/>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 Cleaver" initials="SC" lastIdx="1" clrIdx="0">
    <p:extLst>
      <p:ext uri="{19B8F6BF-5375-455C-9EA6-DF929625EA0E}">
        <p15:presenceInfo xmlns:p15="http://schemas.microsoft.com/office/powerpoint/2012/main" userId="S-1-5-21-388051094-1619912850-216832423-211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0388" autoAdjust="0"/>
  </p:normalViewPr>
  <p:slideViewPr>
    <p:cSldViewPr snapToGrid="0">
      <p:cViewPr varScale="1">
        <p:scale>
          <a:sx n="80" d="100"/>
          <a:sy n="80" d="100"/>
        </p:scale>
        <p:origin x="1734" y="102"/>
      </p:cViewPr>
      <p:guideLst/>
    </p:cSldViewPr>
  </p:slideViewPr>
  <p:notesTextViewPr>
    <p:cViewPr>
      <p:scale>
        <a:sx n="100" d="100"/>
        <a:sy n="100" d="100"/>
      </p:scale>
      <p:origin x="0" y="0"/>
    </p:cViewPr>
  </p:notesTextViewPr>
  <p:sorterViewPr>
    <p:cViewPr>
      <p:scale>
        <a:sx n="100" d="100"/>
        <a:sy n="100" d="100"/>
      </p:scale>
      <p:origin x="0" y="-556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DA22FD1-9E74-41C8-9E0A-D3E5EAA0B623}" type="datetimeFigureOut">
              <a:rPr lang="en-US" smtClean="0"/>
              <a:t>1/28/2022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FEF55CA-4078-4AD8-9448-9D57C3B53FC7}" type="slidenum">
              <a:rPr lang="en-US" smtClean="0"/>
              <a:t>‹#›</a:t>
            </a:fld>
            <a:endParaRPr lang="en-US"/>
          </a:p>
        </p:txBody>
      </p:sp>
    </p:spTree>
    <p:extLst>
      <p:ext uri="{BB962C8B-B14F-4D97-AF65-F5344CB8AC3E}">
        <p14:creationId xmlns:p14="http://schemas.microsoft.com/office/powerpoint/2010/main" val="303205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a typeface="Calibri" panose="020F0502020204030204" pitchFamily="34" charset="0"/>
              </a:rPr>
              <a:t>MARRINAN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a typeface="Calibri" panose="020F0502020204030204" pitchFamily="34" charset="0"/>
              </a:rPr>
              <a:t>Intros</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a typeface="Calibri" panose="020F0502020204030204" pitchFamily="34" charset="0"/>
              </a:rPr>
              <a:t>Analysis, 4 appendices, the action memo includes an excerpt from the CPT meeting that highlights some questions (which we’ll touch on in this presentation)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800" dirty="0">
              <a:ea typeface="Calibri" panose="020F0502020204030204" pitchFamily="34"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ea typeface="Calibri" panose="020F0502020204030204" pitchFamily="34" charset="0"/>
              </a:rPr>
              <a:t>Proposed action would s</a:t>
            </a:r>
            <a:r>
              <a:rPr lang="en-US" sz="1800" dirty="0">
                <a:effectLst/>
                <a:ea typeface="Calibri" panose="020F0502020204030204" pitchFamily="34" charset="0"/>
              </a:rPr>
              <a:t>et crab PSC limits to their lowest limit in the BSAI trawl Community Development Quota (CDQ) and non-CDQ groundfish fisheries when the corresponding crab directed fishery is closed</a:t>
            </a:r>
            <a:endParaRPr lang="en-US" sz="1800" dirty="0">
              <a:ea typeface="Calibri" panose="020F050202020403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 parts of this presentation (we don’t follow the order of the paper)</a:t>
            </a:r>
          </a:p>
          <a:p>
            <a:pPr marL="342900" marR="0" indent="-342900">
              <a:lnSpc>
                <a:spcPct val="107000"/>
              </a:lnSpc>
              <a:spcBef>
                <a:spcPts val="0"/>
              </a:spcBef>
              <a:spcAft>
                <a:spcPts val="800"/>
              </a:spcAf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Introduction: includes history of action, purpose and need, alts, and a reminder of the current PSC limits for crab</a:t>
            </a:r>
          </a:p>
          <a:p>
            <a:pPr marL="342900" marR="0" indent="-342900">
              <a:lnSpc>
                <a:spcPct val="107000"/>
              </a:lnSpc>
              <a:spcBef>
                <a:spcPts val="0"/>
              </a:spcBef>
              <a:spcAft>
                <a:spcPts val="800"/>
              </a:spcAf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More thorough description of alt 1, no action</a:t>
            </a:r>
          </a:p>
          <a:p>
            <a:pPr marL="342900" marR="0" indent="-342900">
              <a:lnSpc>
                <a:spcPct val="107000"/>
              </a:lnSpc>
              <a:spcBef>
                <a:spcPts val="0"/>
              </a:spcBef>
              <a:spcAft>
                <a:spcPts val="800"/>
              </a:spcAft>
              <a:buAutoNum type="arabicParenR"/>
            </a:pPr>
            <a:r>
              <a:rPr lang="en-US" sz="1800" dirty="0">
                <a:effectLst/>
                <a:latin typeface="Calibri" panose="020F0502020204030204" pitchFamily="34" charset="0"/>
                <a:ea typeface="Calibri" panose="020F0502020204030204" pitchFamily="34" charset="0"/>
                <a:cs typeface="Times New Roman" panose="02020603050405020304" pitchFamily="18" charset="0"/>
              </a:rPr>
              <a:t>Shorter description of alt 2, the one action alt</a:t>
            </a:r>
          </a:p>
        </p:txBody>
      </p:sp>
      <p:sp>
        <p:nvSpPr>
          <p:cNvPr id="4" name="Slide Number Placeholder 3"/>
          <p:cNvSpPr>
            <a:spLocks noGrp="1"/>
          </p:cNvSpPr>
          <p:nvPr>
            <p:ph type="sldNum" sz="quarter" idx="5"/>
          </p:nvPr>
        </p:nvSpPr>
        <p:spPr/>
        <p:txBody>
          <a:bodyPr/>
          <a:lstStyle/>
          <a:p>
            <a:fld id="{5FEF55CA-4078-4AD8-9448-9D57C3B53FC7}" type="slidenum">
              <a:rPr lang="en-US" smtClean="0"/>
              <a:t>1</a:t>
            </a:fld>
            <a:endParaRPr lang="en-US"/>
          </a:p>
        </p:txBody>
      </p:sp>
    </p:spTree>
    <p:extLst>
      <p:ext uri="{BB962C8B-B14F-4D97-AF65-F5344CB8AC3E}">
        <p14:creationId xmlns:p14="http://schemas.microsoft.com/office/powerpoint/2010/main" val="4073102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D9A422-D42A-4525-9589-200310ED9A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12920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D9A422-D42A-4525-9589-200310ED9A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3165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D9A422-D42A-4525-9589-200310ED9A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637666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D9A422-D42A-4525-9589-200310ED9A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254117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r>
              <a:rPr lang="en-US" dirty="0"/>
              <a:t>Here are the snow crab PSC limits – they are set as a proportion of total abundance minus 150,000 crab. But with a floor and a ceiling.</a:t>
            </a:r>
          </a:p>
          <a:p>
            <a:pPr marL="0" indent="0">
              <a:buFont typeface="Arial" panose="020B0604020202020204" pitchFamily="34" charset="0"/>
              <a:buNone/>
            </a:pPr>
            <a:r>
              <a:rPr lang="en-US" dirty="0"/>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These limits were established under Amend 40 and were based off of industry negotiated numbers that were then recommended to the Council. The industry group consider historical crab bycatch at different abundance levels. </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14</a:t>
            </a:fld>
            <a:endParaRPr lang="en-US"/>
          </a:p>
        </p:txBody>
      </p:sp>
    </p:spTree>
    <p:extLst>
      <p:ext uri="{BB962C8B-B14F-4D97-AF65-F5344CB8AC3E}">
        <p14:creationId xmlns:p14="http://schemas.microsoft.com/office/powerpoint/2010/main" val="4219654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15</a:t>
            </a:fld>
            <a:endParaRPr lang="en-US"/>
          </a:p>
        </p:txBody>
      </p:sp>
    </p:spTree>
    <p:extLst>
      <p:ext uri="{BB962C8B-B14F-4D97-AF65-F5344CB8AC3E}">
        <p14:creationId xmlns:p14="http://schemas.microsoft.com/office/powerpoint/2010/main" val="31372810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16</a:t>
            </a:fld>
            <a:endParaRPr lang="en-US"/>
          </a:p>
        </p:txBody>
      </p:sp>
    </p:spTree>
    <p:extLst>
      <p:ext uri="{BB962C8B-B14F-4D97-AF65-F5344CB8AC3E}">
        <p14:creationId xmlns:p14="http://schemas.microsoft.com/office/powerpoint/2010/main" val="22999362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a typeface="Calibri" panose="020F0502020204030204" pitchFamily="34" charset="0"/>
            </a:endParaRPr>
          </a:p>
          <a:p>
            <a:r>
              <a:rPr lang="en-US" sz="1200" kern="1200" dirty="0">
                <a:solidFill>
                  <a:schemeClr val="tx1"/>
                </a:solidFill>
                <a:effectLst/>
                <a:latin typeface="+mn-lt"/>
                <a:ea typeface="+mn-ea"/>
                <a:cs typeface="+mn-cs"/>
              </a:rPr>
              <a:t>In May 2020, the CPT discussed this proposed action on PSC limits, including potential stock impacts from unobserved trawl mortality. In order to understand the potential impacts on theoretical unobserved mortality, the CPT recommended that assessment authors rerun the assessments for BBRKC, Tanner crab, and snow crab with higher assumed levels of bycatch abundance (increases of 50% and 100%) as a sensitivity analysis to inform this analysis.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three reports included results from simulation models that held certain biological parameters constant (identical to those determined in the 2019 assessment) while estimating changes in fishing mortality associated with increase in bycatch. The intent was to model theoretical unobserved bycatch mortality by responding to the question, “what effect would different levels of PSC have on the stock?”. Authors noted this is different than the question “how sensitive are the model results to mis-estimating the level of bycatch?” which would be conducted by allowing the biological parameters to vary (as was also demonstrated for one run in the BBRKC report). For instance, rerunning the models and allowing biological parameters to respond to the change in bycatch levels means the model would compensate by showing higher recruitment (i.e., the model would “make more fish”).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results from model runs that held biological parameters to their 2019 status demonstrated some commonalities across reports. Based on the simulations, if bycatch mortality is anything less than doubled, there appears to be little change in stock dynamics and biomass trajectories across all species. </a:t>
            </a:r>
            <a:r>
              <a:rPr lang="en-US" sz="1200" strike="noStrike" kern="1200" dirty="0">
                <a:solidFill>
                  <a:schemeClr val="tx1"/>
                </a:solidFill>
                <a:effectLst/>
                <a:latin typeface="+mn-lt"/>
                <a:ea typeface="+mn-ea"/>
                <a:cs typeface="+mn-cs"/>
              </a:rPr>
              <a:t>The simulations all demonstrated a general scaling down of estimated mature male biomass (MMB) at very high percentage increases of bycatch, but little variation in female biomass and immature male biomass likely due in part to the selectivity of the groundfish gear. Unsurprisingly, if some level of bycatch mortality has been unobserved and unaccounted for in the assessments, these reports demonstrate the biggest impact would occur during the period when bycatch was largest.</a:t>
            </a:r>
          </a:p>
          <a:p>
            <a:r>
              <a:rPr lang="en-US" sz="1200" kern="1200" dirty="0">
                <a:solidFill>
                  <a:schemeClr val="tx1"/>
                </a:solidFill>
                <a:effectLst/>
                <a:latin typeface="+mn-lt"/>
                <a:ea typeface="+mn-ea"/>
                <a:cs typeface="+mn-cs"/>
              </a:rPr>
              <a:t>Because Assessment authors determined an increase of 50% and 100% of bycatch in these simulations were not sufficient to demonstrate significant variation in output. Thus, authors agreed to run the simulations with historical bycatch at 100%, 200%, 500% and 1000%. </a:t>
            </a:r>
          </a:p>
          <a:p>
            <a:r>
              <a:rPr lang="en-US" sz="1200" kern="1200" dirty="0">
                <a:solidFill>
                  <a:schemeClr val="tx1"/>
                </a:solidFill>
                <a:effectLst/>
                <a:latin typeface="+mn-lt"/>
                <a:ea typeface="+mn-ea"/>
                <a:cs typeface="+mn-cs"/>
              </a:rPr>
              <a:t>For BBRKC, when bycatch biomass increases by 500% or more in the models, estimated MMB values in the terminal years could decrease about 14% or more; the decreases might be much larger for some years.</a:t>
            </a:r>
          </a:p>
          <a:p>
            <a:r>
              <a:rPr lang="en-US" sz="1200" kern="1200" dirty="0">
                <a:solidFill>
                  <a:schemeClr val="tx1"/>
                </a:solidFill>
                <a:effectLst/>
                <a:latin typeface="+mn-lt"/>
                <a:ea typeface="+mn-ea"/>
                <a:cs typeface="+mn-cs"/>
              </a:rPr>
              <a:t>For Tanner crab, based on previous catch rates, increasing the bycatch by 1000% would have lowered the MMB in the 1970s by an estimated ~100,000 t, while in recent years it would have been estimated to be ~6,000 t less. </a:t>
            </a:r>
          </a:p>
          <a:p>
            <a:r>
              <a:rPr lang="en-US" sz="1200" kern="1200" dirty="0">
                <a:solidFill>
                  <a:schemeClr val="tx1"/>
                </a:solidFill>
                <a:effectLst/>
                <a:latin typeface="+mn-lt"/>
                <a:ea typeface="+mn-ea"/>
                <a:cs typeface="+mn-cs"/>
              </a:rPr>
              <a:t>For snow crab, bycatch has been small enough that increasing the bycatch input by 1000% resulted in only a ~2% change in the terminal year of MMB (with largest changes in the mid-1990s through mid-2010).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full results are included in Appendix 4 and additional CPT discussion is captured in the CPT report from October 2020. </a:t>
            </a:r>
          </a:p>
          <a:p>
            <a:endParaRPr lang="en-US" dirty="0"/>
          </a:p>
          <a:p>
            <a:r>
              <a:rPr lang="en-US" sz="1200" kern="1200" dirty="0">
                <a:solidFill>
                  <a:schemeClr val="tx1"/>
                </a:solidFill>
                <a:effectLst/>
                <a:latin typeface="+mn-lt"/>
                <a:ea typeface="+mn-ea"/>
                <a:cs typeface="+mn-cs"/>
              </a:rPr>
              <a:t>Given the expectation that crab PSC limits at their lowest threshold may have a modest impact on the BBRKC stock’s ability to rebuild </a:t>
            </a:r>
            <a:endParaRPr lang="en-US" dirty="0"/>
          </a:p>
          <a:p>
            <a:endParaRPr lang="en-US" dirty="0"/>
          </a:p>
          <a:p>
            <a:r>
              <a:rPr lang="en-US" dirty="0"/>
              <a:t>Additional info RE unobserved: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raised sweeps reduce mortality rate for red king crab to 6%. Such sweep modifications were required by the Council for Bering Sea flatfish trawlers beginning in January 2011.</a:t>
            </a:r>
            <a:endParaRPr lang="en-US" dirty="0"/>
          </a:p>
          <a:p>
            <a:r>
              <a:rPr lang="en-US" sz="1200" b="0" i="0" u="none" strike="noStrike" kern="1200" baseline="0" dirty="0">
                <a:solidFill>
                  <a:schemeClr val="tx1"/>
                </a:solidFill>
                <a:latin typeface="+mn-lt"/>
                <a:ea typeface="+mn-ea"/>
                <a:cs typeface="+mn-cs"/>
              </a:rPr>
              <a:t>(Rose et al. 2013) provided estimates of mortality rates for crabs that encounter, but escape, trawls and showed how these mortalities could be greatly reduced by slightly raising the trawl components (sweeps) that affect most such crabs. Estimates of the rates of mortality due to contact with the trawl gear, adjusted for capture and handling, were below 16% , with the exception of red king crab that encountered the wing section of the footrope, for which mortality was estimated at 31%. Overall, estimated mortality rates for all 3 species were significantly lower for crabs that encountered the sweeps than for those crabs that encountered the footrope and were higher for those crabs that encountered the </a:t>
            </a:r>
            <a:r>
              <a:rPr lang="en-US" sz="1200" b="0" i="0" u="none" strike="noStrike" kern="1200" baseline="0" dirty="0" err="1">
                <a:solidFill>
                  <a:schemeClr val="tx1"/>
                </a:solidFill>
                <a:latin typeface="+mn-lt"/>
                <a:ea typeface="+mn-ea"/>
                <a:cs typeface="+mn-cs"/>
              </a:rPr>
              <a:t>wingportion</a:t>
            </a:r>
            <a:r>
              <a:rPr lang="en-US" sz="1200" b="0" i="0" u="none" strike="noStrike" kern="1200" baseline="0" dirty="0">
                <a:solidFill>
                  <a:schemeClr val="tx1"/>
                </a:solidFill>
                <a:latin typeface="+mn-lt"/>
                <a:ea typeface="+mn-ea"/>
                <a:cs typeface="+mn-cs"/>
              </a:rPr>
              <a:t> of the footrope as opposed to the center footrope.</a:t>
            </a:r>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All research that craig has done – saw very few softshell crab- might have been time of year they’ve been out there. Holes in info to assess this. Need to know when and where crab molt, how frequently which is a function of age, and how long until crabs reach the softest level they are encountering. How long are they this way?</a:t>
            </a:r>
          </a:p>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18</a:t>
            </a:fld>
            <a:endParaRPr lang="en-US"/>
          </a:p>
        </p:txBody>
      </p:sp>
    </p:spTree>
    <p:extLst>
      <p:ext uri="{BB962C8B-B14F-4D97-AF65-F5344CB8AC3E}">
        <p14:creationId xmlns:p14="http://schemas.microsoft.com/office/powerpoint/2010/main" val="16235042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a:ea typeface="Calibri" panose="020F0502020204030204" pitchFamily="34" charset="0"/>
            </a:endParaRPr>
          </a:p>
          <a:p>
            <a:r>
              <a:rPr lang="en-US" sz="1200" kern="1200" dirty="0">
                <a:solidFill>
                  <a:schemeClr val="tx1"/>
                </a:solidFill>
                <a:effectLst/>
                <a:latin typeface="+mn-lt"/>
                <a:ea typeface="+mn-ea"/>
                <a:cs typeface="+mn-cs"/>
              </a:rPr>
              <a:t>In May 2020, the CPT discussed this proposed action on PSC limits, including potential stock impacts from unobserved trawl mortality. In order to understand the potential impacts on theoretical unobserved mortality, the CPT recommended that assessment authors rerun the assessments for BBRKC, Tanner crab, and snow crab with higher assumed levels of bycatch abundance (increases of 50% and 100%) as a sensitivity analysis to inform this analysis.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All three reports included results from simulation models that held certain biological parameters constant (identical to those determined in the 2019 assessment) while estimating changes in fishing mortality associated with increase in bycatch. The intent was to model theoretical unobserved bycatch mortality by responding to the question, “what effect would different levels of PSC have on the stock?”. Authors noted this is different than the question “how sensitive are the model results to mis-estimating the level of bycatch?” which would be conducted by allowing the biological parameters to vary (as was also demonstrated for one run in the BBRKC report). For instance, rerunning the models and allowing biological parameters to respond to the change in bycatch levels means the model would compensate by showing higher recruitment (i.e., the model would “make more fish”). </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results from model runs that held biological parameters to their 2019 status demonstrated some commonalities across reports. Based on the simulations, if bycatch mortality is anything less than doubled, there appears to be little change in stock dynamics and biomass trajectories across all species. </a:t>
            </a:r>
            <a:r>
              <a:rPr lang="en-US" sz="1200" strike="noStrike" kern="1200" dirty="0">
                <a:solidFill>
                  <a:schemeClr val="tx1"/>
                </a:solidFill>
                <a:effectLst/>
                <a:latin typeface="+mn-lt"/>
                <a:ea typeface="+mn-ea"/>
                <a:cs typeface="+mn-cs"/>
              </a:rPr>
              <a:t>The simulations all demonstrated a general scaling down of estimated mature male biomass (MMB) at very high percentage increases of bycatch, but little variation in female biomass and immature male biomass likely due in part to the selectivity of the groundfish gear. Unsurprisingly, if some level of bycatch mortality has been unobserved and unaccounted for in the assessments, these reports demonstrate the biggest impact would occur during the period when bycatch was largest.</a:t>
            </a:r>
          </a:p>
          <a:p>
            <a:r>
              <a:rPr lang="en-US" sz="1200" kern="1200" dirty="0">
                <a:solidFill>
                  <a:schemeClr val="tx1"/>
                </a:solidFill>
                <a:effectLst/>
                <a:latin typeface="+mn-lt"/>
                <a:ea typeface="+mn-ea"/>
                <a:cs typeface="+mn-cs"/>
              </a:rPr>
              <a:t>Because Assessment authors determined an increase of 50% and 100% of bycatch in these simulations were not sufficient to demonstrate significant variation in output. Thus, authors agreed to run the simulations with historical bycatch at 100%, 200%, 500% and 1000%. </a:t>
            </a:r>
          </a:p>
          <a:p>
            <a:r>
              <a:rPr lang="en-US" sz="1200" kern="1200" dirty="0">
                <a:solidFill>
                  <a:schemeClr val="tx1"/>
                </a:solidFill>
                <a:effectLst/>
                <a:latin typeface="+mn-lt"/>
                <a:ea typeface="+mn-ea"/>
                <a:cs typeface="+mn-cs"/>
              </a:rPr>
              <a:t>For BBRKC, when bycatch biomass increases by 500% or more in the models, estimated MMB values in the terminal years could decrease about 14% or more; the decreases might be much larger for some years.</a:t>
            </a:r>
          </a:p>
          <a:p>
            <a:r>
              <a:rPr lang="en-US" sz="1200" kern="1200" dirty="0">
                <a:solidFill>
                  <a:schemeClr val="tx1"/>
                </a:solidFill>
                <a:effectLst/>
                <a:latin typeface="+mn-lt"/>
                <a:ea typeface="+mn-ea"/>
                <a:cs typeface="+mn-cs"/>
              </a:rPr>
              <a:t>For Tanner crab, based on previous catch rates, increasing the bycatch by 1000% would have lowered the MMB in the 1970s by an estimated ~100,000 t, while in recent years it would have been estimated to be ~6,000 t less. </a:t>
            </a:r>
          </a:p>
          <a:p>
            <a:r>
              <a:rPr lang="en-US" sz="1200" kern="1200" dirty="0">
                <a:solidFill>
                  <a:schemeClr val="tx1"/>
                </a:solidFill>
                <a:effectLst/>
                <a:latin typeface="+mn-lt"/>
                <a:ea typeface="+mn-ea"/>
                <a:cs typeface="+mn-cs"/>
              </a:rPr>
              <a:t>For snow crab, bycatch has been small enough that increasing the bycatch input by 1000% resulted in only a ~2% change in the terminal year of MMB (with largest changes in the mid-1990s through mid-2010).</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full results are included in Appendix 4 and additional CPT discussion is captured in the CPT report from October 2020. </a:t>
            </a:r>
          </a:p>
          <a:p>
            <a:endParaRPr lang="en-US" dirty="0"/>
          </a:p>
          <a:p>
            <a:r>
              <a:rPr lang="en-US" sz="1200" kern="1200" dirty="0">
                <a:solidFill>
                  <a:schemeClr val="tx1"/>
                </a:solidFill>
                <a:effectLst/>
                <a:latin typeface="+mn-lt"/>
                <a:ea typeface="+mn-ea"/>
                <a:cs typeface="+mn-cs"/>
              </a:rPr>
              <a:t>Given the expectation that crab PSC limits at their lowest threshold may have a modest impact on the BBRKC stock’s ability to rebuild </a:t>
            </a:r>
            <a:endParaRPr lang="en-US" dirty="0"/>
          </a:p>
          <a:p>
            <a:endParaRPr lang="en-US" dirty="0"/>
          </a:p>
          <a:p>
            <a:r>
              <a:rPr lang="en-US" dirty="0"/>
              <a:t>Additional info RE unobserved: </a:t>
            </a:r>
          </a:p>
          <a:p>
            <a:pPr marL="171450" indent="-171450">
              <a:buFont typeface="Arial" panose="020B0604020202020204" pitchFamily="34" charset="0"/>
              <a:buChar char="•"/>
            </a:pPr>
            <a:r>
              <a:rPr lang="en-US" sz="1200" b="0" i="0" u="none" strike="noStrike" kern="1200" baseline="0" dirty="0">
                <a:solidFill>
                  <a:schemeClr val="tx1"/>
                </a:solidFill>
                <a:latin typeface="+mn-lt"/>
                <a:ea typeface="+mn-ea"/>
                <a:cs typeface="+mn-cs"/>
              </a:rPr>
              <a:t>The raised sweeps reduce mortality rate for red king crab to 6%. Such sweep modifications were required by the Council for Bering Sea flatfish trawlers beginning in January 2011.</a:t>
            </a:r>
            <a:endParaRPr lang="en-US" dirty="0"/>
          </a:p>
          <a:p>
            <a:r>
              <a:rPr lang="en-US" sz="1200" b="0" i="0" u="none" strike="noStrike" kern="1200" baseline="0" dirty="0">
                <a:solidFill>
                  <a:schemeClr val="tx1"/>
                </a:solidFill>
                <a:latin typeface="+mn-lt"/>
                <a:ea typeface="+mn-ea"/>
                <a:cs typeface="+mn-cs"/>
              </a:rPr>
              <a:t>(Rose et al. 2013) provided estimates of mortality rates for crabs that encounter, but escape, trawls and showed how these mortalities could be greatly reduced by slightly raising the trawl components (sweeps) that affect most such crabs. Estimates of the rates of mortality due to contact with the trawl gear, adjusted for capture and handling, were below 16% , with the exception of red king crab that encountered the wing section of the footrope, for which mortality was estimated at 31%. Overall, estimated mortality rates for all 3 species were significantly lower for crabs that encountered the sweeps than for those crabs that encountered the footrope and were higher for those crabs that encountered the </a:t>
            </a:r>
            <a:r>
              <a:rPr lang="en-US" sz="1200" b="0" i="0" u="none" strike="noStrike" kern="1200" baseline="0" dirty="0" err="1">
                <a:solidFill>
                  <a:schemeClr val="tx1"/>
                </a:solidFill>
                <a:latin typeface="+mn-lt"/>
                <a:ea typeface="+mn-ea"/>
                <a:cs typeface="+mn-cs"/>
              </a:rPr>
              <a:t>wingportion</a:t>
            </a:r>
            <a:r>
              <a:rPr lang="en-US" sz="1200" b="0" i="0" u="none" strike="noStrike" kern="1200" baseline="0" dirty="0">
                <a:solidFill>
                  <a:schemeClr val="tx1"/>
                </a:solidFill>
                <a:latin typeface="+mn-lt"/>
                <a:ea typeface="+mn-ea"/>
                <a:cs typeface="+mn-cs"/>
              </a:rPr>
              <a:t> of the footrope as opposed to the center footrope.</a:t>
            </a:r>
            <a:endParaRPr lang="en-US" dirty="0"/>
          </a:p>
          <a:p>
            <a:pPr marL="171450" indent="-171450">
              <a:buFont typeface="Arial" panose="020B0604020202020204" pitchFamily="34" charset="0"/>
              <a:buChar char="•"/>
            </a:pPr>
            <a:r>
              <a:rPr lang="en-US" sz="1200" kern="1200" dirty="0">
                <a:solidFill>
                  <a:schemeClr val="tx1"/>
                </a:solidFill>
                <a:effectLst/>
                <a:latin typeface="+mn-lt"/>
                <a:ea typeface="+mn-ea"/>
                <a:cs typeface="+mn-cs"/>
              </a:rPr>
              <a:t>All research that craig has done – saw very few softshell crab- might have been time of year they’ve been out there. Holes in info to assess this. Need to know when and where crab molt, how frequently which is a function of age, and how long until crabs reach the softest level they are encountering. How long are they this way?</a:t>
            </a:r>
          </a:p>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19</a:t>
            </a:fld>
            <a:endParaRPr lang="en-US"/>
          </a:p>
        </p:txBody>
      </p:sp>
    </p:spTree>
    <p:extLst>
      <p:ext uri="{BB962C8B-B14F-4D97-AF65-F5344CB8AC3E}">
        <p14:creationId xmlns:p14="http://schemas.microsoft.com/office/powerpoint/2010/main" val="398377048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20</a:t>
            </a:fld>
            <a:endParaRPr lang="en-US"/>
          </a:p>
        </p:txBody>
      </p:sp>
    </p:spTree>
    <p:extLst>
      <p:ext uri="{BB962C8B-B14F-4D97-AF65-F5344CB8AC3E}">
        <p14:creationId xmlns:p14="http://schemas.microsoft.com/office/powerpoint/2010/main" val="28910086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The GMACS model was recommended for approval by the CPT in 2020 but rejected by SSC at that time. </a:t>
            </a:r>
          </a:p>
          <a:p>
            <a:pPr marL="742950" marR="0" lvl="1" indent="-28575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CPT is scheduled to review the model during May meeting and the SSC will then review it in June</a:t>
            </a:r>
          </a:p>
          <a:p>
            <a:pPr marL="742950" marR="0" lvl="1" indent="-28575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16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As a result, many of the model outputs presented at the Jan CPT meeting may change, given the range of considerations the CPT asked to author to address </a:t>
            </a:r>
          </a:p>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2</a:t>
            </a:fld>
            <a:endParaRPr lang="en-US"/>
          </a:p>
        </p:txBody>
      </p:sp>
    </p:spTree>
    <p:extLst>
      <p:ext uri="{BB962C8B-B14F-4D97-AF65-F5344CB8AC3E}">
        <p14:creationId xmlns:p14="http://schemas.microsoft.com/office/powerpoint/2010/main" val="7939880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914400" marR="0" lvl="2" indent="0" algn="l" defTabSz="457200" rtl="0" eaLnBrk="1" fontAlgn="auto" latinLnBrk="0" hangingPunct="1">
              <a:lnSpc>
                <a:spcPct val="100000"/>
              </a:lnSpc>
              <a:spcBef>
                <a:spcPts val="1200"/>
              </a:spcBef>
              <a:spcAft>
                <a:spcPts val="0"/>
              </a:spcAft>
              <a:buClr>
                <a:srgbClr val="5FCBEF"/>
              </a:buClr>
              <a:buSzPct val="80000"/>
              <a:buFont typeface="Wingdings 3" charset="2"/>
              <a:buNone/>
              <a:tabLst/>
              <a:defRPr/>
            </a:pPr>
            <a:r>
              <a:rPr kumimoji="0" lang="en-US" sz="14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Rebuilding plan and amendment FMP language could either 1) identify a specific formula for opening the fishery that would be incorporated into the State harvest strategy or 2) state that no change to current State harvest strategy may occur which would result in departure from the Council’s intended rebuilding timeline</a:t>
            </a:r>
          </a:p>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21</a:t>
            </a:fld>
            <a:endParaRPr lang="en-US"/>
          </a:p>
        </p:txBody>
      </p:sp>
    </p:spTree>
    <p:extLst>
      <p:ext uri="{BB962C8B-B14F-4D97-AF65-F5344CB8AC3E}">
        <p14:creationId xmlns:p14="http://schemas.microsoft.com/office/powerpoint/2010/main" val="8819511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22</a:t>
            </a:fld>
            <a:endParaRPr lang="en-US"/>
          </a:p>
        </p:txBody>
      </p:sp>
    </p:spTree>
    <p:extLst>
      <p:ext uri="{BB962C8B-B14F-4D97-AF65-F5344CB8AC3E}">
        <p14:creationId xmlns:p14="http://schemas.microsoft.com/office/powerpoint/2010/main" val="28561231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23</a:t>
            </a:fld>
            <a:endParaRPr lang="en-US"/>
          </a:p>
        </p:txBody>
      </p:sp>
    </p:spTree>
    <p:extLst>
      <p:ext uri="{BB962C8B-B14F-4D97-AF65-F5344CB8AC3E}">
        <p14:creationId xmlns:p14="http://schemas.microsoft.com/office/powerpoint/2010/main" val="21759472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FEF55CA-4078-4AD8-9448-9D57C3B53FC7}" type="slidenum">
              <a:rPr lang="en-US" smtClean="0"/>
              <a:t>3</a:t>
            </a:fld>
            <a:endParaRPr lang="en-US"/>
          </a:p>
        </p:txBody>
      </p:sp>
    </p:spTree>
    <p:extLst>
      <p:ext uri="{BB962C8B-B14F-4D97-AF65-F5344CB8AC3E}">
        <p14:creationId xmlns:p14="http://schemas.microsoft.com/office/powerpoint/2010/main" val="1804108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D9A422-D42A-4525-9589-200310ED9A4F}"/>
              </a:ext>
            </a:extLst>
          </p:cNvPr>
          <p:cNvSpPr>
            <a:spLocks noGrp="1"/>
          </p:cNvSpPr>
          <p:nvPr>
            <p:ph type="body" idx="1"/>
          </p:nvPr>
        </p:nvSpPr>
        <p:spPr/>
        <p:txBody>
          <a:bodyPr/>
          <a:lstStyle/>
          <a:p>
            <a:r>
              <a:rPr lang="en-US" dirty="0"/>
              <a:t>Generation time is the average length of time between when an individual is born and the birth of its offspring.</a:t>
            </a:r>
          </a:p>
          <a:p>
            <a:endParaRPr lang="en-US" dirty="0"/>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If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Tmin</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exceeds 10 years</a:t>
            </a:r>
          </a:p>
          <a:p>
            <a:pPr marL="0" marR="0" lvl="0" indent="0" algn="l" defTabSz="457200" rtl="0" eaLnBrk="1" fontAlgn="auto" latinLnBrk="0" hangingPunct="1">
              <a:lnSpc>
                <a:spcPct val="100000"/>
              </a:lnSpc>
              <a:spcBef>
                <a:spcPts val="1000"/>
              </a:spcBef>
              <a:spcAft>
                <a:spcPts val="0"/>
              </a:spcAft>
              <a:buClr>
                <a:srgbClr val="5FCBEF"/>
              </a:buClr>
              <a:buSzPct val="80000"/>
              <a:buFont typeface="Wingdings 3" charset="2"/>
              <a:buNone/>
              <a:tabLst/>
              <a:defRPr/>
            </a:pP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When selecting a method for determining </a:t>
            </a:r>
            <a:r>
              <a:rPr kumimoji="0" lang="en-US" sz="14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lang="en-US" sz="1400" b="0" i="0" u="none" strike="noStrike" kern="1200" cap="all"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max</a:t>
            </a:r>
            <a:r>
              <a:rPr kumimoji="0" lang="en-US" sz="1400" b="0" i="0" u="none" strike="noStrike" kern="1200" cap="all"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Council in consultation with the SSC, should consider the relevant biological data and scientific uncertainty of that data, and must provide a rationale for its decision based on the best 	scientific information available. </a:t>
            </a:r>
            <a:endParaRPr kumimoji="0" lang="en-US" sz="1400" b="0"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endParaRPr>
          </a:p>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D9A422-D42A-4525-9589-200310ED9A4F}"/>
              </a:ext>
            </a:extLst>
          </p:cNvPr>
          <p:cNvSpPr>
            <a:spLocks noGrp="1"/>
          </p:cNvSpPr>
          <p:nvPr>
            <p:ph type="body" idx="1"/>
          </p:nvPr>
        </p:nvSpPr>
        <p:spPr/>
        <p:txBody>
          <a:bodyPr/>
          <a:lstStyle/>
          <a:p>
            <a:r>
              <a:rPr lang="en-US" sz="1200" dirty="0">
                <a:effectLst/>
                <a:latin typeface="Times New Roman" panose="02020603050405020304" pitchFamily="18" charset="0"/>
                <a:ea typeface="Times New Roman" panose="02020603050405020304" pitchFamily="18" charset="0"/>
                <a:cs typeface="Arial" panose="020B0604020202020204" pitchFamily="34" charset="0"/>
              </a:rPr>
              <a:t>The ACL for each stock equals the ABC for that stock. For crab stocks, the Overfishing Level (OFL) equals the maximum sustainable yield (MSY) and overfishing is determined by comparing the OFL with the catch estimates for that crab fishing year. Catch includes all fishery removals, including retained catch and discard mortality. Discard mortality is determined by multiplying the appropriate handling mortality rate by observer-based estimates of </a:t>
            </a:r>
            <a:endParaRPr lang="en-US" dirty="0"/>
          </a:p>
        </p:txBody>
      </p:sp>
    </p:spTree>
    <p:extLst>
      <p:ext uri="{BB962C8B-B14F-4D97-AF65-F5344CB8AC3E}">
        <p14:creationId xmlns:p14="http://schemas.microsoft.com/office/powerpoint/2010/main" val="2306190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D9A422-D42A-4525-9589-200310ED9A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53494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D9A422-D42A-4525-9589-200310ED9A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4237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D9A422-D42A-4525-9589-200310ED9A4F}"/>
              </a:ext>
            </a:extLst>
          </p:cNvPr>
          <p:cNvSpPr>
            <a:spLocks noGrp="1"/>
          </p:cNvSpPr>
          <p:nvPr>
            <p:ph type="body" idx="1"/>
          </p:nvPr>
        </p:nvSpPr>
        <p:spPr/>
        <p:txBody>
          <a:bodyPr/>
          <a:lstStyle/>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OFL and ACL (under the crab FMP, ACL is equal to annually recommended ABC level) for the Federal crab stocks are recommended to the Council by the SSC</a:t>
            </a:r>
          </a:p>
          <a:p>
            <a:pPr marL="342900" marR="0" lvl="0" indent="-342900" algn="l" defTabSz="457200" rtl="0" eaLnBrk="1" fontAlgn="auto" latinLnBrk="0" hangingPunct="1">
              <a:lnSpc>
                <a:spcPct val="100000"/>
              </a:lnSpc>
              <a:spcBef>
                <a:spcPts val="1000"/>
              </a:spcBef>
              <a:spcAft>
                <a:spcPts val="0"/>
              </a:spcAft>
              <a:buClr>
                <a:srgbClr val="5FCBEF"/>
              </a:buClr>
              <a:buSzPct val="80000"/>
              <a:buFont typeface="Wingdings 3"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Annual harvest levels and other management actions are determined by ADF&amp;G</a:t>
            </a:r>
          </a:p>
          <a:p>
            <a:endParaRPr lang="en-US" dirty="0"/>
          </a:p>
        </p:txBody>
      </p:sp>
    </p:spTree>
    <p:extLst>
      <p:ext uri="{BB962C8B-B14F-4D97-AF65-F5344CB8AC3E}">
        <p14:creationId xmlns:p14="http://schemas.microsoft.com/office/powerpoint/2010/main" val="13905052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FDD9A422-D42A-4525-9589-200310ED9A4F}"/>
              </a:ext>
            </a:extLst>
          </p:cNvPr>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4306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sp>
          <p:nvSpPr>
            <p:cNvPr id="15" name="Freeform 14"/>
            <p:cNvSpPr/>
            <p:nvPr/>
          </p:nvSpPr>
          <p:spPr>
            <a:xfrm>
              <a:off x="0" y="-7862"/>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3E67A486-1D7E-48E2-A4D7-B38501E9D308}" type="datetime9">
              <a:rPr lang="en-US" smtClean="0"/>
              <a:t>1/28/2022 11:33:40 AM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36148D3-C863-49FC-B49D-663E2931E40E}" type="datetime9">
              <a:rPr lang="en-US" smtClean="0"/>
              <a:t>1/28/2022 11:33:41 AM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E1D0BAE7-FB40-4941-85EE-F0C6BC385179}"/>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F06C746-E3DD-43D5-9E08-18A6C626005E}" type="datetime9">
              <a:rPr lang="en-US" smtClean="0"/>
              <a:t>1/28/2022 11:33:41 AM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pic>
        <p:nvPicPr>
          <p:cNvPr id="10" name="Picture 9">
            <a:extLst>
              <a:ext uri="{FF2B5EF4-FFF2-40B4-BE49-F238E27FC236}">
                <a16:creationId xmlns:a16="http://schemas.microsoft.com/office/drawing/2014/main" id="{A0FD26F7-FFF1-416E-A2B0-A899239E73FB}"/>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8" name="Date Placeholder 7">
            <a:extLst>
              <a:ext uri="{FF2B5EF4-FFF2-40B4-BE49-F238E27FC236}">
                <a16:creationId xmlns:a16="http://schemas.microsoft.com/office/drawing/2014/main" id="{F763098A-72C9-4446-919B-52AC4655529E}"/>
              </a:ext>
            </a:extLst>
          </p:cNvPr>
          <p:cNvSpPr>
            <a:spLocks noGrp="1"/>
          </p:cNvSpPr>
          <p:nvPr>
            <p:ph type="dt" sz="half" idx="10"/>
          </p:nvPr>
        </p:nvSpPr>
        <p:spPr/>
        <p:txBody>
          <a:bodyPr/>
          <a:lstStyle/>
          <a:p>
            <a:fld id="{99A13741-8383-4C38-BF56-8D50FDD2BA59}" type="datetime9">
              <a:rPr lang="en-US" smtClean="0"/>
              <a:t>1/28/2022 11:33:41 AM</a:t>
            </a:fld>
            <a:endParaRPr lang="en-US" dirty="0"/>
          </a:p>
        </p:txBody>
      </p:sp>
      <p:sp>
        <p:nvSpPr>
          <p:cNvPr id="9" name="Footer Placeholder 8">
            <a:extLst>
              <a:ext uri="{FF2B5EF4-FFF2-40B4-BE49-F238E27FC236}">
                <a16:creationId xmlns:a16="http://schemas.microsoft.com/office/drawing/2014/main" id="{77283D81-C81B-4BF2-BEE8-451C5692314A}"/>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130306F5-47F0-4112-822E-F91EB68AE39A}"/>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BC1B3E-C328-4F9F-89E6-AEB5AEEF734E}" type="datetime9">
              <a:rPr lang="en-US" smtClean="0"/>
              <a:t>1/28/2022 11:33:41 AM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pic>
        <p:nvPicPr>
          <p:cNvPr id="10" name="Picture 9">
            <a:extLst>
              <a:ext uri="{FF2B5EF4-FFF2-40B4-BE49-F238E27FC236}">
                <a16:creationId xmlns:a16="http://schemas.microsoft.com/office/drawing/2014/main" id="{3E4A6C74-74E7-4E80-8B2B-16CFF4EF8CFA}"/>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3C5B42-A4EA-4504-8FDD-AC4052563BE3}" type="datetime9">
              <a:rPr lang="en-US" smtClean="0"/>
              <a:t>1/28/2022 11:33:41 AM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8" name="Picture 7">
            <a:extLst>
              <a:ext uri="{FF2B5EF4-FFF2-40B4-BE49-F238E27FC236}">
                <a16:creationId xmlns:a16="http://schemas.microsoft.com/office/drawing/2014/main" id="{0FB03FAC-1FDE-4C60-A044-71E84CBE35B8}"/>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B8311DF-B9A0-43B5-BD49-2DC630244741}" type="datetime9">
              <a:rPr lang="en-US" smtClean="0"/>
              <a:t>1/28/2022 11:33:41 AM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5C08E02-8DCF-4726-9FAC-65E200C923F0}" type="datetime9">
              <a:rPr lang="en-US" smtClean="0"/>
              <a:t>1/28/2022 11:33:41 AM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F46726E-422A-4311-93DD-02DE50CCF7D4}" type="datetime9">
              <a:rPr lang="en-US" smtClean="0"/>
              <a:t>1/28/2022 11:33:41 AM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19954A3-9DFD-4C44-94BA-B95130A3BA1C}" type="slidenum">
              <a:rPr lang="en-US" dirty="0"/>
              <a:t>‹#›</a:t>
            </a:fld>
            <a:endParaRPr lang="en-US" dirty="0"/>
          </a:p>
        </p:txBody>
      </p:sp>
      <p:pic>
        <p:nvPicPr>
          <p:cNvPr id="8" name="Picture 7">
            <a:extLst>
              <a:ext uri="{FF2B5EF4-FFF2-40B4-BE49-F238E27FC236}">
                <a16:creationId xmlns:a16="http://schemas.microsoft.com/office/drawing/2014/main" id="{1B86E0DA-6B6E-4FED-89C0-24E84F2B288E}"/>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DBEE10-DEC6-44BF-9A7D-74E4C419642F}" type="datetime9">
              <a:rPr lang="en-US" smtClean="0"/>
              <a:t>1/28/2022 11:33:41 AM</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pic>
        <p:nvPicPr>
          <p:cNvPr id="9" name="Picture 8">
            <a:extLst>
              <a:ext uri="{FF2B5EF4-FFF2-40B4-BE49-F238E27FC236}">
                <a16:creationId xmlns:a16="http://schemas.microsoft.com/office/drawing/2014/main" id="{FF865767-E016-4FCC-B9D9-F34D99CD9A5F}"/>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8470D1-3FF6-48F7-ADAF-DEB69251D276}" type="datetime9">
              <a:rPr lang="en-US" smtClean="0"/>
              <a:t>1/28/2022 11:33:41 AM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pic>
        <p:nvPicPr>
          <p:cNvPr id="10" name="Picture 9">
            <a:extLst>
              <a:ext uri="{FF2B5EF4-FFF2-40B4-BE49-F238E27FC236}">
                <a16:creationId xmlns:a16="http://schemas.microsoft.com/office/drawing/2014/main" id="{4B789689-6258-4448-BB49-A4EEADEDF636}"/>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B86649C-FE0E-4F9C-90FB-EBC48EADD32A}" type="datetime9">
              <a:rPr lang="en-US" smtClean="0"/>
              <a:t>1/28/2022 11:33:41 AM</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pic>
        <p:nvPicPr>
          <p:cNvPr id="11" name="Picture 10">
            <a:extLst>
              <a:ext uri="{FF2B5EF4-FFF2-40B4-BE49-F238E27FC236}">
                <a16:creationId xmlns:a16="http://schemas.microsoft.com/office/drawing/2014/main" id="{F122D4D3-7C48-4C92-81FF-C8B02F4E324A}"/>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6632090-701C-45E7-ABCF-2A58C6AF5486}" type="datetime9">
              <a:rPr lang="en-US" smtClean="0"/>
              <a:t>1/28/2022 11:33:41 AM</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pic>
        <p:nvPicPr>
          <p:cNvPr id="7" name="Picture 6">
            <a:extLst>
              <a:ext uri="{FF2B5EF4-FFF2-40B4-BE49-F238E27FC236}">
                <a16:creationId xmlns:a16="http://schemas.microsoft.com/office/drawing/2014/main" id="{19A7990A-D505-4C69-B72D-6CFCCF4B676F}"/>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8EAB09-4CC5-4215-BB0E-A71CC9A81480}" type="datetime9">
              <a:rPr lang="en-US" smtClean="0"/>
              <a:t>1/28/2022 11:33:41 AM</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pic>
        <p:nvPicPr>
          <p:cNvPr id="6" name="Picture 5">
            <a:extLst>
              <a:ext uri="{FF2B5EF4-FFF2-40B4-BE49-F238E27FC236}">
                <a16:creationId xmlns:a16="http://schemas.microsoft.com/office/drawing/2014/main" id="{0B62D80B-D7B5-4060-91BA-0EA6A8149485}"/>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E8238A7-28F1-4073-A62B-6322917A4BE0}" type="datetime9">
              <a:rPr lang="en-US" smtClean="0"/>
              <a:t>1/28/2022 11:33:41 AM</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pic>
        <p:nvPicPr>
          <p:cNvPr id="9" name="Picture 8">
            <a:extLst>
              <a:ext uri="{FF2B5EF4-FFF2-40B4-BE49-F238E27FC236}">
                <a16:creationId xmlns:a16="http://schemas.microsoft.com/office/drawing/2014/main" id="{887A3648-53F9-4D05-8CE8-503BAAF4AB7A}"/>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Date Placeholder 4"/>
          <p:cNvSpPr>
            <a:spLocks noGrp="1"/>
          </p:cNvSpPr>
          <p:nvPr>
            <p:ph type="dt" sz="half" idx="10"/>
          </p:nvPr>
        </p:nvSpPr>
        <p:spPr/>
        <p:txBody>
          <a:bodyPr/>
          <a:lstStyle/>
          <a:p>
            <a:fld id="{DE135CBB-E6DA-4ACB-9EE4-67676687533F}" type="datetime9">
              <a:rPr lang="en-US" smtClean="0"/>
              <a:t>1/28/2022 11:33:41 AM</a:t>
            </a:fld>
            <a:endParaRPr lang="en-US" dirty="0"/>
          </a:p>
        </p:txBody>
      </p:sp>
      <p:pic>
        <p:nvPicPr>
          <p:cNvPr id="8" name="Picture 7">
            <a:extLst>
              <a:ext uri="{FF2B5EF4-FFF2-40B4-BE49-F238E27FC236}">
                <a16:creationId xmlns:a16="http://schemas.microsoft.com/office/drawing/2014/main" id="{7BD36F8C-C752-42D0-9A01-FC75E5AE3737}"/>
              </a:ext>
            </a:extLst>
          </p:cNvPr>
          <p:cNvPicPr>
            <a:picLocks noChangeAspect="1"/>
          </p:cNvPicPr>
          <p:nvPr userDrawn="1"/>
        </p:nvPicPr>
        <p:blipFill>
          <a:blip r:embed="rId2">
            <a:duotone>
              <a:schemeClr val="accent2">
                <a:shade val="45000"/>
                <a:satMod val="135000"/>
              </a:schemeClr>
              <a:prstClr val="white"/>
            </a:duotone>
          </a:blip>
          <a:stretch>
            <a:fillRect/>
          </a:stretch>
        </p:blipFill>
        <p:spPr>
          <a:xfrm>
            <a:off x="9424463" y="5911424"/>
            <a:ext cx="646258" cy="544293"/>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44" name="Group 43"/>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2">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2">
                <a:lumMod val="75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lumMod val="75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a:off x="0" y="4013200"/>
              <a:ext cx="448733" cy="2844800"/>
            </a:xfrm>
            <a:prstGeom prst="triangle">
              <a:avLst>
                <a:gd name="adj" fmla="val 0"/>
              </a:avLst>
            </a:prstGeom>
            <a:solidFill>
              <a:schemeClr val="accent1">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A37E8D9-4699-45B5-A7DC-0E588B2CD919}" type="datetime9">
              <a:rPr lang="en-US" smtClean="0"/>
              <a:t>1/28/2022 11:33:40 AM</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1100">
                <a:solidFill>
                  <a:schemeClr val="accent1"/>
                </a:solidFill>
              </a:defRPr>
            </a:lvl1pPr>
          </a:lstStyle>
          <a:p>
            <a:fld id="{D57F1E4F-1CFF-5643-939E-217C01CDF56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5" r:id="rId2"/>
    <p:sldLayoutId id="2147483651" r:id="rId3"/>
    <p:sldLayoutId id="2147483666" r:id="rId4"/>
    <p:sldLayoutId id="2147483653" r:id="rId5"/>
    <p:sldLayoutId id="2147483654" r:id="rId6"/>
    <p:sldLayoutId id="2147483655" r:id="rId7"/>
    <p:sldLayoutId id="2147483667" r:id="rId8"/>
    <p:sldLayoutId id="2147483657" r:id="rId9"/>
    <p:sldLayoutId id="2147483660" r:id="rId10"/>
    <p:sldLayoutId id="2147483661" r:id="rId11"/>
    <p:sldLayoutId id="2147483662" r:id="rId12"/>
    <p:sldLayoutId id="2147483663" r:id="rId13"/>
    <p:sldLayoutId id="2147483664" r:id="rId14"/>
    <p:sldLayoutId id="2147483668" r:id="rId15"/>
    <p:sldLayoutId id="2147483659" r:id="rId16"/>
  </p:sldLayoutIdLst>
  <p:hf hdr="0" ftr="0" dt="0"/>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8.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D24EB80-FC8F-48B9-97D4-D850F74DCC98}"/>
              </a:ext>
            </a:extLst>
          </p:cNvPr>
          <p:cNvPicPr>
            <a:picLocks noChangeAspect="1"/>
          </p:cNvPicPr>
          <p:nvPr/>
        </p:nvPicPr>
        <p:blipFill>
          <a:blip r:embed="rId3">
            <a:duotone>
              <a:schemeClr val="accent2">
                <a:shade val="45000"/>
                <a:satMod val="135000"/>
              </a:schemeClr>
              <a:prstClr val="white"/>
            </a:duotone>
          </a:blip>
          <a:stretch>
            <a:fillRect/>
          </a:stretch>
        </p:blipFill>
        <p:spPr>
          <a:xfrm>
            <a:off x="1318223" y="3703262"/>
            <a:ext cx="2481913" cy="2090322"/>
          </a:xfrm>
          <a:prstGeom prst="rect">
            <a:avLst/>
          </a:prstGeom>
        </p:spPr>
      </p:pic>
      <p:sp>
        <p:nvSpPr>
          <p:cNvPr id="2" name="Title 1">
            <a:extLst>
              <a:ext uri="{FF2B5EF4-FFF2-40B4-BE49-F238E27FC236}">
                <a16:creationId xmlns:a16="http://schemas.microsoft.com/office/drawing/2014/main" id="{01F5F0F9-B08B-45BB-A2AC-E5AF85EAFECF}"/>
              </a:ext>
            </a:extLst>
          </p:cNvPr>
          <p:cNvSpPr>
            <a:spLocks noGrp="1"/>
          </p:cNvSpPr>
          <p:nvPr>
            <p:ph type="ctrTitle"/>
          </p:nvPr>
        </p:nvSpPr>
        <p:spPr>
          <a:xfrm>
            <a:off x="1318223" y="1547272"/>
            <a:ext cx="7771403" cy="2255672"/>
          </a:xfrm>
          <a:ln w="6350">
            <a:noFill/>
          </a:ln>
        </p:spPr>
        <p:txBody>
          <a:bodyPr/>
          <a:lstStyle/>
          <a:p>
            <a:r>
              <a:rPr lang="en-US" sz="4400" dirty="0">
                <a:ln w="3175">
                  <a:noFill/>
                </a:ln>
                <a:solidFill>
                  <a:schemeClr val="accent2">
                    <a:lumMod val="75000"/>
                  </a:schemeClr>
                </a:solidFill>
              </a:rPr>
              <a:t>C3 Bering Sea Snow Crab Rebuilding Plan </a:t>
            </a:r>
            <a:br>
              <a:rPr lang="en-US" sz="4400" dirty="0">
                <a:ln w="3175">
                  <a:noFill/>
                </a:ln>
                <a:solidFill>
                  <a:schemeClr val="accent2">
                    <a:lumMod val="75000"/>
                  </a:schemeClr>
                </a:solidFill>
              </a:rPr>
            </a:br>
            <a:r>
              <a:rPr lang="en-US" sz="4400" dirty="0">
                <a:ln w="3175">
                  <a:noFill/>
                </a:ln>
                <a:solidFill>
                  <a:schemeClr val="accent2">
                    <a:lumMod val="75000"/>
                  </a:schemeClr>
                </a:solidFill>
              </a:rPr>
              <a:t>Progress Report</a:t>
            </a:r>
          </a:p>
        </p:txBody>
      </p:sp>
      <p:sp>
        <p:nvSpPr>
          <p:cNvPr id="3" name="Subtitle 2">
            <a:extLst>
              <a:ext uri="{FF2B5EF4-FFF2-40B4-BE49-F238E27FC236}">
                <a16:creationId xmlns:a16="http://schemas.microsoft.com/office/drawing/2014/main" id="{E714AD7F-3F72-4408-805B-876787BB0BDD}"/>
              </a:ext>
            </a:extLst>
          </p:cNvPr>
          <p:cNvSpPr>
            <a:spLocks noGrp="1"/>
          </p:cNvSpPr>
          <p:nvPr>
            <p:ph type="subTitle" idx="1"/>
          </p:nvPr>
        </p:nvSpPr>
        <p:spPr>
          <a:xfrm>
            <a:off x="1529927" y="4131203"/>
            <a:ext cx="7771404" cy="1771743"/>
          </a:xfrm>
        </p:spPr>
        <p:txBody>
          <a:bodyPr>
            <a:noAutofit/>
          </a:bodyPr>
          <a:lstStyle/>
          <a:p>
            <a:r>
              <a:rPr lang="en-US" sz="2000" dirty="0"/>
              <a:t>February 2022</a:t>
            </a:r>
          </a:p>
          <a:p>
            <a:r>
              <a:rPr lang="en-US" sz="2000" dirty="0"/>
              <a:t>Jon McCracken and Diana </a:t>
            </a:r>
            <a:r>
              <a:rPr lang="en-US" sz="2000" dirty="0" err="1"/>
              <a:t>Stram</a:t>
            </a:r>
            <a:endParaRPr lang="en-US" sz="2000" dirty="0"/>
          </a:p>
        </p:txBody>
      </p:sp>
      <p:pic>
        <p:nvPicPr>
          <p:cNvPr id="4" name="Picture 3">
            <a:extLst>
              <a:ext uri="{FF2B5EF4-FFF2-40B4-BE49-F238E27FC236}">
                <a16:creationId xmlns:a16="http://schemas.microsoft.com/office/drawing/2014/main" id="{A0862CF2-4917-4403-9322-824AAB1E2A17}"/>
              </a:ext>
            </a:extLst>
          </p:cNvPr>
          <p:cNvPicPr>
            <a:picLocks noChangeAspect="1"/>
          </p:cNvPicPr>
          <p:nvPr/>
        </p:nvPicPr>
        <p:blipFill>
          <a:blip r:embed="rId4"/>
          <a:stretch>
            <a:fillRect/>
          </a:stretch>
        </p:blipFill>
        <p:spPr>
          <a:xfrm>
            <a:off x="0" y="5614308"/>
            <a:ext cx="963251" cy="1243692"/>
          </a:xfrm>
          <a:prstGeom prst="rect">
            <a:avLst/>
          </a:prstGeom>
        </p:spPr>
      </p:pic>
      <p:pic>
        <p:nvPicPr>
          <p:cNvPr id="7" name="Picture 6">
            <a:extLst>
              <a:ext uri="{FF2B5EF4-FFF2-40B4-BE49-F238E27FC236}">
                <a16:creationId xmlns:a16="http://schemas.microsoft.com/office/drawing/2014/main" id="{9A1651C8-8EF5-45CD-A01A-CAE808066A32}"/>
              </a:ext>
            </a:extLst>
          </p:cNvPr>
          <p:cNvPicPr>
            <a:picLocks noChangeAspect="1"/>
          </p:cNvPicPr>
          <p:nvPr/>
        </p:nvPicPr>
        <p:blipFill>
          <a:blip r:embed="rId5"/>
          <a:stretch>
            <a:fillRect/>
          </a:stretch>
        </p:blipFill>
        <p:spPr>
          <a:xfrm>
            <a:off x="9244514" y="-636140"/>
            <a:ext cx="3577103" cy="2922140"/>
          </a:xfrm>
          <a:prstGeom prst="rect">
            <a:avLst/>
          </a:prstGeom>
        </p:spPr>
      </p:pic>
    </p:spTree>
    <p:extLst>
      <p:ext uri="{BB962C8B-B14F-4D97-AF65-F5344CB8AC3E}">
        <p14:creationId xmlns:p14="http://schemas.microsoft.com/office/powerpoint/2010/main" val="31724650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5367-8AE4-4401-83C5-CAE43E1A3DF0}"/>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5FCBEF"/>
                </a:solidFill>
                <a:effectLst/>
                <a:uLnTx/>
                <a:uFillTx/>
                <a:latin typeface="Calibri Light" panose="020F0302020204030204"/>
                <a:ea typeface="+mj-ea"/>
                <a:cs typeface="+mj-cs"/>
              </a:rPr>
              <a:t>Directed Fishing</a:t>
            </a:r>
            <a:endParaRPr lang="en-US" dirty="0"/>
          </a:p>
        </p:txBody>
      </p:sp>
      <p:sp>
        <p:nvSpPr>
          <p:cNvPr id="3" name="Content Placeholder 2">
            <a:extLst>
              <a:ext uri="{FF2B5EF4-FFF2-40B4-BE49-F238E27FC236}">
                <a16:creationId xmlns:a16="http://schemas.microsoft.com/office/drawing/2014/main" id="{59E35FE6-98BE-4E34-9625-F0E4C57B9DDE}"/>
              </a:ext>
            </a:extLst>
          </p:cNvPr>
          <p:cNvSpPr>
            <a:spLocks noGrp="1"/>
          </p:cNvSpPr>
          <p:nvPr>
            <p:ph idx="1"/>
          </p:nvPr>
        </p:nvSpPr>
        <p:spPr>
          <a:xfrm>
            <a:off x="677334" y="1488613"/>
            <a:ext cx="8596668" cy="4033882"/>
          </a:xfrm>
        </p:spPr>
        <p:txBody>
          <a:bodyPr>
            <a:normAutofit/>
          </a:bodyPr>
          <a:lstStyle/>
          <a:p>
            <a:pPr lvl="1"/>
            <a:r>
              <a:rPr lang="en-US" sz="1800" dirty="0">
                <a:solidFill>
                  <a:prstClr val="black"/>
                </a:solidFill>
                <a:latin typeface="Arial" panose="020B0604020202020204" pitchFamily="34" charset="0"/>
                <a:cs typeface="Arial" panose="020B0604020202020204" pitchFamily="34" charset="0"/>
              </a:rPr>
              <a:t>Table 3 (also on page 18) provides TAC, retain catch inside/outside the COBLZ, discards and discard mortality and bycatch and bycatch morality in the directed Tanner and BBRKC fisheries from 2011/2012 season through the 2020/2021 season</a:t>
            </a:r>
          </a:p>
          <a:p>
            <a:pPr lvl="1"/>
            <a:endParaRPr lang="en-US" sz="1800" dirty="0">
              <a:solidFill>
                <a:prstClr val="black"/>
              </a:solidFill>
              <a:latin typeface="Arial" panose="020B0604020202020204" pitchFamily="34" charset="0"/>
              <a:cs typeface="Arial" panose="020B0604020202020204" pitchFamily="34" charset="0"/>
            </a:endParaRPr>
          </a:p>
          <a:p>
            <a:pPr marL="457200" lvl="1" indent="0">
              <a:buNone/>
            </a:pPr>
            <a:endParaRPr lang="en-US" sz="2000" dirty="0">
              <a:solidFill>
                <a:prstClr val="black"/>
              </a:solidFill>
              <a:latin typeface="Calibri" panose="020F0502020204030204"/>
            </a:endParaRPr>
          </a:p>
          <a:p>
            <a:pPr lvl="1"/>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solidFill>
                <a:prstClr val="black"/>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14B2542-46BD-4048-A869-5D73D844CBC3}"/>
              </a:ext>
            </a:extLst>
          </p:cNvPr>
          <p:cNvSpPr>
            <a:spLocks noGrp="1"/>
          </p:cNvSpPr>
          <p:nvPr>
            <p:ph type="sldNum" sz="quarter" idx="12"/>
          </p:nvPr>
        </p:nvSpPr>
        <p:spPr/>
        <p:txBody>
          <a:bodyPr/>
          <a:lstStyle/>
          <a:p>
            <a:fld id="{519954A3-9DFD-4C44-94BA-B95130A3BA1C}" type="slidenum">
              <a:rPr lang="en-US" smtClean="0"/>
              <a:t>10</a:t>
            </a:fld>
            <a:endParaRPr lang="en-US" dirty="0"/>
          </a:p>
        </p:txBody>
      </p:sp>
      <p:pic>
        <p:nvPicPr>
          <p:cNvPr id="5" name="Picture 4">
            <a:extLst>
              <a:ext uri="{FF2B5EF4-FFF2-40B4-BE49-F238E27FC236}">
                <a16:creationId xmlns:a16="http://schemas.microsoft.com/office/drawing/2014/main" id="{91FD52C9-C8E7-4F6A-8A0C-8D3860D7E294}"/>
              </a:ext>
            </a:extLst>
          </p:cNvPr>
          <p:cNvPicPr>
            <a:picLocks noChangeAspect="1"/>
          </p:cNvPicPr>
          <p:nvPr/>
        </p:nvPicPr>
        <p:blipFill>
          <a:blip r:embed="rId3"/>
          <a:stretch>
            <a:fillRect/>
          </a:stretch>
        </p:blipFill>
        <p:spPr>
          <a:xfrm>
            <a:off x="0" y="5614308"/>
            <a:ext cx="963251" cy="1243692"/>
          </a:xfrm>
          <a:prstGeom prst="rect">
            <a:avLst/>
          </a:prstGeom>
        </p:spPr>
      </p:pic>
      <p:pic>
        <p:nvPicPr>
          <p:cNvPr id="7" name="Picture 6">
            <a:extLst>
              <a:ext uri="{FF2B5EF4-FFF2-40B4-BE49-F238E27FC236}">
                <a16:creationId xmlns:a16="http://schemas.microsoft.com/office/drawing/2014/main" id="{D9426F84-B0CB-42D1-8F8A-D6CE205E7ACC}"/>
              </a:ext>
            </a:extLst>
          </p:cNvPr>
          <p:cNvPicPr>
            <a:picLocks noChangeAspect="1"/>
          </p:cNvPicPr>
          <p:nvPr/>
        </p:nvPicPr>
        <p:blipFill>
          <a:blip r:embed="rId4"/>
          <a:stretch>
            <a:fillRect/>
          </a:stretch>
        </p:blipFill>
        <p:spPr>
          <a:xfrm>
            <a:off x="1234985" y="2965604"/>
            <a:ext cx="8233868" cy="3075758"/>
          </a:xfrm>
          <a:prstGeom prst="rect">
            <a:avLst/>
          </a:prstGeom>
        </p:spPr>
      </p:pic>
      <p:pic>
        <p:nvPicPr>
          <p:cNvPr id="6" name="Picture 5">
            <a:extLst>
              <a:ext uri="{FF2B5EF4-FFF2-40B4-BE49-F238E27FC236}">
                <a16:creationId xmlns:a16="http://schemas.microsoft.com/office/drawing/2014/main" id="{BE735673-93C7-4703-9A73-60BE7D8FE160}"/>
              </a:ext>
            </a:extLst>
          </p:cNvPr>
          <p:cNvPicPr>
            <a:picLocks noChangeAspect="1"/>
          </p:cNvPicPr>
          <p:nvPr/>
        </p:nvPicPr>
        <p:blipFill>
          <a:blip r:embed="rId5"/>
          <a:stretch>
            <a:fillRect/>
          </a:stretch>
        </p:blipFill>
        <p:spPr>
          <a:xfrm>
            <a:off x="9468853" y="-643481"/>
            <a:ext cx="3578662" cy="2920237"/>
          </a:xfrm>
          <a:prstGeom prst="rect">
            <a:avLst/>
          </a:prstGeom>
        </p:spPr>
      </p:pic>
    </p:spTree>
    <p:extLst>
      <p:ext uri="{BB962C8B-B14F-4D97-AF65-F5344CB8AC3E}">
        <p14:creationId xmlns:p14="http://schemas.microsoft.com/office/powerpoint/2010/main" val="20415118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5367-8AE4-4401-83C5-CAE43E1A3DF0}"/>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5FCBEF"/>
                </a:solidFill>
                <a:effectLst/>
                <a:uLnTx/>
                <a:uFillTx/>
                <a:latin typeface="Calibri Light" panose="020F0302020204030204"/>
                <a:ea typeface="+mj-ea"/>
                <a:cs typeface="+mj-cs"/>
              </a:rPr>
              <a:t>Directed Fishing</a:t>
            </a:r>
            <a:endParaRPr lang="en-US" dirty="0"/>
          </a:p>
        </p:txBody>
      </p:sp>
      <p:sp>
        <p:nvSpPr>
          <p:cNvPr id="3" name="Content Placeholder 2">
            <a:extLst>
              <a:ext uri="{FF2B5EF4-FFF2-40B4-BE49-F238E27FC236}">
                <a16:creationId xmlns:a16="http://schemas.microsoft.com/office/drawing/2014/main" id="{59E35FE6-98BE-4E34-9625-F0E4C57B9DDE}"/>
              </a:ext>
            </a:extLst>
          </p:cNvPr>
          <p:cNvSpPr>
            <a:spLocks noGrp="1"/>
          </p:cNvSpPr>
          <p:nvPr>
            <p:ph idx="1"/>
          </p:nvPr>
        </p:nvSpPr>
        <p:spPr>
          <a:xfrm>
            <a:off x="677334" y="1488613"/>
            <a:ext cx="8596668" cy="4033882"/>
          </a:xfrm>
        </p:spPr>
        <p:txBody>
          <a:bodyPr>
            <a:normAutofit/>
          </a:bodyPr>
          <a:lstStyle/>
          <a:p>
            <a:pPr lvl="1"/>
            <a:r>
              <a:rPr lang="en-US" sz="1800" dirty="0">
                <a:solidFill>
                  <a:prstClr val="black"/>
                </a:solidFill>
                <a:latin typeface="Arial" panose="020B0604020202020204" pitchFamily="34" charset="0"/>
                <a:cs typeface="Arial" panose="020B0604020202020204" pitchFamily="34" charset="0"/>
              </a:rPr>
              <a:t>Figure 5 (page 19) shows retained catch of snow crab in the 2020/2021 directed fishery, where size of the blue dot correspond to the magnitude of catch in each ADF&amp;G statistical areas. The shaded green is the COBLZ.</a:t>
            </a:r>
          </a:p>
          <a:p>
            <a:pPr marL="457200" lvl="1" indent="0">
              <a:buNone/>
            </a:pPr>
            <a:endParaRPr lang="en-US" sz="2000" dirty="0">
              <a:solidFill>
                <a:prstClr val="black"/>
              </a:solidFill>
              <a:latin typeface="Calibri" panose="020F0502020204030204"/>
            </a:endParaRPr>
          </a:p>
          <a:p>
            <a:pPr lvl="1"/>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solidFill>
                <a:prstClr val="black"/>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14B2542-46BD-4048-A869-5D73D844CBC3}"/>
              </a:ext>
            </a:extLst>
          </p:cNvPr>
          <p:cNvSpPr>
            <a:spLocks noGrp="1"/>
          </p:cNvSpPr>
          <p:nvPr>
            <p:ph type="sldNum" sz="quarter" idx="12"/>
          </p:nvPr>
        </p:nvSpPr>
        <p:spPr/>
        <p:txBody>
          <a:bodyPr/>
          <a:lstStyle/>
          <a:p>
            <a:fld id="{519954A3-9DFD-4C44-94BA-B95130A3BA1C}" type="slidenum">
              <a:rPr lang="en-US" smtClean="0"/>
              <a:t>11</a:t>
            </a:fld>
            <a:endParaRPr lang="en-US" dirty="0"/>
          </a:p>
        </p:txBody>
      </p:sp>
      <p:pic>
        <p:nvPicPr>
          <p:cNvPr id="5" name="Picture 4">
            <a:extLst>
              <a:ext uri="{FF2B5EF4-FFF2-40B4-BE49-F238E27FC236}">
                <a16:creationId xmlns:a16="http://schemas.microsoft.com/office/drawing/2014/main" id="{91FD52C9-C8E7-4F6A-8A0C-8D3860D7E294}"/>
              </a:ext>
            </a:extLst>
          </p:cNvPr>
          <p:cNvPicPr>
            <a:picLocks noChangeAspect="1"/>
          </p:cNvPicPr>
          <p:nvPr/>
        </p:nvPicPr>
        <p:blipFill>
          <a:blip r:embed="rId3"/>
          <a:stretch>
            <a:fillRect/>
          </a:stretch>
        </p:blipFill>
        <p:spPr>
          <a:xfrm>
            <a:off x="0" y="5614308"/>
            <a:ext cx="963251" cy="1243692"/>
          </a:xfrm>
          <a:prstGeom prst="rect">
            <a:avLst/>
          </a:prstGeom>
        </p:spPr>
      </p:pic>
      <p:pic>
        <p:nvPicPr>
          <p:cNvPr id="6" name="Picture 5">
            <a:extLst>
              <a:ext uri="{FF2B5EF4-FFF2-40B4-BE49-F238E27FC236}">
                <a16:creationId xmlns:a16="http://schemas.microsoft.com/office/drawing/2014/main" id="{A383FCCA-3B98-41F2-B8CA-1737B4822D4A}"/>
              </a:ext>
            </a:extLst>
          </p:cNvPr>
          <p:cNvPicPr>
            <a:picLocks noChangeAspect="1"/>
          </p:cNvPicPr>
          <p:nvPr/>
        </p:nvPicPr>
        <p:blipFill>
          <a:blip r:embed="rId4"/>
          <a:stretch>
            <a:fillRect/>
          </a:stretch>
        </p:blipFill>
        <p:spPr>
          <a:xfrm>
            <a:off x="1788552" y="2401048"/>
            <a:ext cx="6802111" cy="4168194"/>
          </a:xfrm>
          <a:prstGeom prst="rect">
            <a:avLst/>
          </a:prstGeom>
        </p:spPr>
      </p:pic>
      <p:pic>
        <p:nvPicPr>
          <p:cNvPr id="7" name="Picture 6">
            <a:extLst>
              <a:ext uri="{FF2B5EF4-FFF2-40B4-BE49-F238E27FC236}">
                <a16:creationId xmlns:a16="http://schemas.microsoft.com/office/drawing/2014/main" id="{DB1D5BF8-E102-40DF-B384-9EF885AE5F29}"/>
              </a:ext>
            </a:extLst>
          </p:cNvPr>
          <p:cNvPicPr>
            <a:picLocks noChangeAspect="1"/>
          </p:cNvPicPr>
          <p:nvPr/>
        </p:nvPicPr>
        <p:blipFill>
          <a:blip r:embed="rId5"/>
          <a:stretch>
            <a:fillRect/>
          </a:stretch>
        </p:blipFill>
        <p:spPr>
          <a:xfrm>
            <a:off x="9408058" y="-617908"/>
            <a:ext cx="3578662" cy="2920237"/>
          </a:xfrm>
          <a:prstGeom prst="rect">
            <a:avLst/>
          </a:prstGeom>
        </p:spPr>
      </p:pic>
    </p:spTree>
    <p:extLst>
      <p:ext uri="{BB962C8B-B14F-4D97-AF65-F5344CB8AC3E}">
        <p14:creationId xmlns:p14="http://schemas.microsoft.com/office/powerpoint/2010/main" val="38907341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5367-8AE4-4401-83C5-CAE43E1A3DF0}"/>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5FCBEF"/>
                </a:solidFill>
                <a:effectLst/>
                <a:uLnTx/>
                <a:uFillTx/>
                <a:latin typeface="Calibri Light" panose="020F0302020204030204"/>
                <a:ea typeface="+mj-ea"/>
                <a:cs typeface="+mj-cs"/>
              </a:rPr>
              <a:t>Directed Fishing</a:t>
            </a:r>
            <a:endParaRPr lang="en-US" dirty="0"/>
          </a:p>
        </p:txBody>
      </p:sp>
      <p:sp>
        <p:nvSpPr>
          <p:cNvPr id="3" name="Content Placeholder 2">
            <a:extLst>
              <a:ext uri="{FF2B5EF4-FFF2-40B4-BE49-F238E27FC236}">
                <a16:creationId xmlns:a16="http://schemas.microsoft.com/office/drawing/2014/main" id="{59E35FE6-98BE-4E34-9625-F0E4C57B9DDE}"/>
              </a:ext>
            </a:extLst>
          </p:cNvPr>
          <p:cNvSpPr>
            <a:spLocks noGrp="1"/>
          </p:cNvSpPr>
          <p:nvPr>
            <p:ph idx="1"/>
          </p:nvPr>
        </p:nvSpPr>
        <p:spPr>
          <a:xfrm>
            <a:off x="677334" y="1488613"/>
            <a:ext cx="8596668" cy="4033882"/>
          </a:xfrm>
        </p:spPr>
        <p:txBody>
          <a:bodyPr>
            <a:normAutofit/>
          </a:bodyPr>
          <a:lstStyle/>
          <a:p>
            <a:pPr lvl="1"/>
            <a:r>
              <a:rPr lang="en-US" sz="1800" dirty="0">
                <a:solidFill>
                  <a:prstClr val="black"/>
                </a:solidFill>
                <a:latin typeface="Arial" panose="020B0604020202020204" pitchFamily="34" charset="0"/>
                <a:cs typeface="Arial" panose="020B0604020202020204" pitchFamily="34" charset="0"/>
              </a:rPr>
              <a:t>Figure 6 (page 20) is the weighted center of the snow crab catch in the directed fishery from 1984 through 2020. The 2020/2021 fishery occurred much further north than in historic years. </a:t>
            </a:r>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solidFill>
                <a:prstClr val="black"/>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14B2542-46BD-4048-A869-5D73D844CBC3}"/>
              </a:ext>
            </a:extLst>
          </p:cNvPr>
          <p:cNvSpPr>
            <a:spLocks noGrp="1"/>
          </p:cNvSpPr>
          <p:nvPr>
            <p:ph type="sldNum" sz="quarter" idx="12"/>
          </p:nvPr>
        </p:nvSpPr>
        <p:spPr/>
        <p:txBody>
          <a:bodyPr/>
          <a:lstStyle/>
          <a:p>
            <a:fld id="{519954A3-9DFD-4C44-94BA-B95130A3BA1C}" type="slidenum">
              <a:rPr lang="en-US" smtClean="0"/>
              <a:t>12</a:t>
            </a:fld>
            <a:endParaRPr lang="en-US" dirty="0"/>
          </a:p>
        </p:txBody>
      </p:sp>
      <p:pic>
        <p:nvPicPr>
          <p:cNvPr id="5" name="Picture 4">
            <a:extLst>
              <a:ext uri="{FF2B5EF4-FFF2-40B4-BE49-F238E27FC236}">
                <a16:creationId xmlns:a16="http://schemas.microsoft.com/office/drawing/2014/main" id="{91FD52C9-C8E7-4F6A-8A0C-8D3860D7E294}"/>
              </a:ext>
            </a:extLst>
          </p:cNvPr>
          <p:cNvPicPr>
            <a:picLocks noChangeAspect="1"/>
          </p:cNvPicPr>
          <p:nvPr/>
        </p:nvPicPr>
        <p:blipFill>
          <a:blip r:embed="rId3"/>
          <a:stretch>
            <a:fillRect/>
          </a:stretch>
        </p:blipFill>
        <p:spPr>
          <a:xfrm>
            <a:off x="0" y="5614308"/>
            <a:ext cx="963251" cy="1243692"/>
          </a:xfrm>
          <a:prstGeom prst="rect">
            <a:avLst/>
          </a:prstGeom>
        </p:spPr>
      </p:pic>
      <p:pic>
        <p:nvPicPr>
          <p:cNvPr id="7" name="Picture 6">
            <a:extLst>
              <a:ext uri="{FF2B5EF4-FFF2-40B4-BE49-F238E27FC236}">
                <a16:creationId xmlns:a16="http://schemas.microsoft.com/office/drawing/2014/main" id="{F896D65A-19D8-4E89-BEFC-AB3C8186B6C8}"/>
              </a:ext>
            </a:extLst>
          </p:cNvPr>
          <p:cNvPicPr>
            <a:picLocks noChangeAspect="1"/>
          </p:cNvPicPr>
          <p:nvPr/>
        </p:nvPicPr>
        <p:blipFill>
          <a:blip r:embed="rId4"/>
          <a:stretch>
            <a:fillRect/>
          </a:stretch>
        </p:blipFill>
        <p:spPr>
          <a:xfrm>
            <a:off x="1780674" y="2394284"/>
            <a:ext cx="6966283" cy="4244460"/>
          </a:xfrm>
          <a:prstGeom prst="rect">
            <a:avLst/>
          </a:prstGeom>
        </p:spPr>
      </p:pic>
      <p:pic>
        <p:nvPicPr>
          <p:cNvPr id="6" name="Picture 5">
            <a:extLst>
              <a:ext uri="{FF2B5EF4-FFF2-40B4-BE49-F238E27FC236}">
                <a16:creationId xmlns:a16="http://schemas.microsoft.com/office/drawing/2014/main" id="{71B01003-43FC-4554-9543-7FFF4EA5FFE9}"/>
              </a:ext>
            </a:extLst>
          </p:cNvPr>
          <p:cNvPicPr>
            <a:picLocks noChangeAspect="1"/>
          </p:cNvPicPr>
          <p:nvPr/>
        </p:nvPicPr>
        <p:blipFill>
          <a:blip r:embed="rId5"/>
          <a:stretch>
            <a:fillRect/>
          </a:stretch>
        </p:blipFill>
        <p:spPr>
          <a:xfrm>
            <a:off x="9396027" y="-678066"/>
            <a:ext cx="3578662" cy="2920237"/>
          </a:xfrm>
          <a:prstGeom prst="rect">
            <a:avLst/>
          </a:prstGeom>
        </p:spPr>
      </p:pic>
    </p:spTree>
    <p:extLst>
      <p:ext uri="{BB962C8B-B14F-4D97-AF65-F5344CB8AC3E}">
        <p14:creationId xmlns:p14="http://schemas.microsoft.com/office/powerpoint/2010/main" val="18266925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5367-8AE4-4401-83C5-CAE43E1A3DF0}"/>
              </a:ext>
            </a:extLst>
          </p:cNvPr>
          <p:cNvSpPr>
            <a:spLocks noGrp="1"/>
          </p:cNvSpPr>
          <p:nvPr>
            <p:ph type="title"/>
          </p:nvPr>
        </p:nvSpPr>
        <p:spPr/>
        <p:txBody>
          <a:bodyPr/>
          <a:lstStyle/>
          <a:p>
            <a:r>
              <a:rPr lang="en-US" dirty="0"/>
              <a:t>PSC Mortality</a:t>
            </a:r>
          </a:p>
        </p:txBody>
      </p:sp>
      <p:sp>
        <p:nvSpPr>
          <p:cNvPr id="3" name="Content Placeholder 2">
            <a:extLst>
              <a:ext uri="{FF2B5EF4-FFF2-40B4-BE49-F238E27FC236}">
                <a16:creationId xmlns:a16="http://schemas.microsoft.com/office/drawing/2014/main" id="{59E35FE6-98BE-4E34-9625-F0E4C57B9DDE}"/>
              </a:ext>
            </a:extLst>
          </p:cNvPr>
          <p:cNvSpPr>
            <a:spLocks noGrp="1"/>
          </p:cNvSpPr>
          <p:nvPr>
            <p:ph idx="1"/>
          </p:nvPr>
        </p:nvSpPr>
        <p:spPr>
          <a:xfrm>
            <a:off x="677335" y="1488613"/>
            <a:ext cx="5783624" cy="4033882"/>
          </a:xfrm>
        </p:spPr>
        <p:txBody>
          <a:bodyPr>
            <a:normAutofit fontScale="92500" lnSpcReduction="20000"/>
          </a:bodyPr>
          <a:lstStyle/>
          <a:p>
            <a:pPr lvl="1"/>
            <a:r>
              <a:rPr lang="en-US" sz="2000" dirty="0">
                <a:solidFill>
                  <a:prstClr val="black"/>
                </a:solidFill>
                <a:cs typeface="Arial" panose="020B0604020202020204" pitchFamily="34" charset="0"/>
              </a:rPr>
              <a:t>Section 2.3.2 (starting on page 20) provides information on snow crab bycatch in the groundfish fisheries</a:t>
            </a:r>
          </a:p>
          <a:p>
            <a:pPr lvl="1"/>
            <a:r>
              <a:rPr lang="en-US" sz="2000" dirty="0">
                <a:solidFill>
                  <a:prstClr val="black"/>
                </a:solidFill>
                <a:cs typeface="Arial" panose="020B0604020202020204" pitchFamily="34" charset="0"/>
              </a:rPr>
              <a:t>Figure 7 represents the snow crab bycatch limitation zone</a:t>
            </a:r>
          </a:p>
          <a:p>
            <a:pPr lvl="1"/>
            <a:r>
              <a:rPr kumimoji="0" lang="en-US" sz="2000" b="0" i="0" u="none" strike="noStrike" kern="1200" cap="none" spc="0" normalizeH="0" baseline="0" noProof="0" dirty="0">
                <a:ln>
                  <a:noFill/>
                </a:ln>
                <a:solidFill>
                  <a:prstClr val="black"/>
                </a:solidFill>
                <a:effectLst/>
                <a:uLnTx/>
                <a:uFillTx/>
                <a:cs typeface="Arial" panose="020B0604020202020204" pitchFamily="34" charset="0"/>
              </a:rPr>
              <a:t>Trawl PSC accrues within the COBLZ and this area is closed to nonpelagic trawl directed fishing in the fishery/sector that reaches </a:t>
            </a:r>
            <a:r>
              <a:rPr lang="en-US" sz="2000" dirty="0">
                <a:solidFill>
                  <a:prstClr val="black"/>
                </a:solidFill>
                <a:cs typeface="Arial" panose="020B0604020202020204" pitchFamily="34" charset="0"/>
              </a:rPr>
              <a:t>the specified PSC limit</a:t>
            </a:r>
          </a:p>
          <a:p>
            <a:pPr lvl="1"/>
            <a:r>
              <a:rPr kumimoji="0" lang="en-US" sz="2000" b="0" i="0" u="none" strike="noStrike" kern="1200" cap="none" spc="0" normalizeH="0" baseline="0" noProof="0" dirty="0">
                <a:ln>
                  <a:noFill/>
                </a:ln>
                <a:solidFill>
                  <a:prstClr val="black"/>
                </a:solidFill>
                <a:effectLst/>
                <a:uLnTx/>
                <a:uFillTx/>
                <a:cs typeface="Arial" panose="020B0604020202020204" pitchFamily="34" charset="0"/>
              </a:rPr>
              <a:t>PSC limits are </a:t>
            </a:r>
            <a:r>
              <a:rPr lang="en-US" sz="2000" dirty="0">
                <a:solidFill>
                  <a:prstClr val="black"/>
                </a:solidFill>
                <a:cs typeface="Arial" panose="020B0604020202020204" pitchFamily="34" charset="0"/>
              </a:rPr>
              <a:t>based on calendar year and not crab year (July 1- June 30)</a:t>
            </a:r>
          </a:p>
          <a:p>
            <a:pPr lvl="1"/>
            <a:r>
              <a:rPr lang="en-US" sz="2000" dirty="0">
                <a:solidFill>
                  <a:prstClr val="black"/>
                </a:solidFill>
                <a:cs typeface="Arial" panose="020B0604020202020204" pitchFamily="34" charset="0"/>
              </a:rPr>
              <a:t>No bycatch measures are currently in place for any non-trawl gear fisheries inside or outside of the COBLZ</a:t>
            </a:r>
          </a:p>
          <a:p>
            <a:pPr lvl="1"/>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lvl="1"/>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solidFill>
                <a:prstClr val="black"/>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14B2542-46BD-4048-A869-5D73D844CBC3}"/>
              </a:ext>
            </a:extLst>
          </p:cNvPr>
          <p:cNvSpPr>
            <a:spLocks noGrp="1"/>
          </p:cNvSpPr>
          <p:nvPr>
            <p:ph type="sldNum" sz="quarter" idx="12"/>
          </p:nvPr>
        </p:nvSpPr>
        <p:spPr/>
        <p:txBody>
          <a:bodyPr/>
          <a:lstStyle/>
          <a:p>
            <a:fld id="{519954A3-9DFD-4C44-94BA-B95130A3BA1C}" type="slidenum">
              <a:rPr lang="en-US" smtClean="0"/>
              <a:t>13</a:t>
            </a:fld>
            <a:endParaRPr lang="en-US" dirty="0"/>
          </a:p>
        </p:txBody>
      </p:sp>
      <p:pic>
        <p:nvPicPr>
          <p:cNvPr id="5" name="Picture 4">
            <a:extLst>
              <a:ext uri="{FF2B5EF4-FFF2-40B4-BE49-F238E27FC236}">
                <a16:creationId xmlns:a16="http://schemas.microsoft.com/office/drawing/2014/main" id="{91FD52C9-C8E7-4F6A-8A0C-8D3860D7E294}"/>
              </a:ext>
            </a:extLst>
          </p:cNvPr>
          <p:cNvPicPr>
            <a:picLocks noChangeAspect="1"/>
          </p:cNvPicPr>
          <p:nvPr/>
        </p:nvPicPr>
        <p:blipFill>
          <a:blip r:embed="rId3"/>
          <a:stretch>
            <a:fillRect/>
          </a:stretch>
        </p:blipFill>
        <p:spPr>
          <a:xfrm>
            <a:off x="0" y="5614308"/>
            <a:ext cx="963251" cy="1243692"/>
          </a:xfrm>
          <a:prstGeom prst="rect">
            <a:avLst/>
          </a:prstGeom>
        </p:spPr>
      </p:pic>
      <p:pic>
        <p:nvPicPr>
          <p:cNvPr id="6" name="Picture 5">
            <a:extLst>
              <a:ext uri="{FF2B5EF4-FFF2-40B4-BE49-F238E27FC236}">
                <a16:creationId xmlns:a16="http://schemas.microsoft.com/office/drawing/2014/main" id="{5E1A4779-8359-468C-AE1F-73B56FD2AF7D}"/>
              </a:ext>
            </a:extLst>
          </p:cNvPr>
          <p:cNvPicPr>
            <a:picLocks noChangeAspect="1"/>
          </p:cNvPicPr>
          <p:nvPr/>
        </p:nvPicPr>
        <p:blipFill>
          <a:blip r:embed="rId4"/>
          <a:stretch>
            <a:fillRect/>
          </a:stretch>
        </p:blipFill>
        <p:spPr>
          <a:xfrm>
            <a:off x="6460959" y="1111456"/>
            <a:ext cx="5053706" cy="4615575"/>
          </a:xfrm>
          <a:prstGeom prst="rect">
            <a:avLst/>
          </a:prstGeom>
        </p:spPr>
      </p:pic>
      <p:pic>
        <p:nvPicPr>
          <p:cNvPr id="7" name="Picture 6">
            <a:extLst>
              <a:ext uri="{FF2B5EF4-FFF2-40B4-BE49-F238E27FC236}">
                <a16:creationId xmlns:a16="http://schemas.microsoft.com/office/drawing/2014/main" id="{8A68F9B9-6C98-403F-AD9B-7C68C3A99CFF}"/>
              </a:ext>
            </a:extLst>
          </p:cNvPr>
          <p:cNvPicPr>
            <a:picLocks noChangeAspect="1"/>
          </p:cNvPicPr>
          <p:nvPr/>
        </p:nvPicPr>
        <p:blipFill>
          <a:blip r:embed="rId5"/>
          <a:stretch>
            <a:fillRect/>
          </a:stretch>
        </p:blipFill>
        <p:spPr>
          <a:xfrm>
            <a:off x="9432122" y="-662994"/>
            <a:ext cx="3578662" cy="2920237"/>
          </a:xfrm>
          <a:prstGeom prst="rect">
            <a:avLst/>
          </a:prstGeom>
        </p:spPr>
      </p:pic>
    </p:spTree>
    <p:extLst>
      <p:ext uri="{BB962C8B-B14F-4D97-AF65-F5344CB8AC3E}">
        <p14:creationId xmlns:p14="http://schemas.microsoft.com/office/powerpoint/2010/main" val="21757875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p:txBody>
          <a:bodyPr/>
          <a:lstStyle/>
          <a:p>
            <a:r>
              <a:rPr lang="en-US" dirty="0"/>
              <a:t>COBLZ Snow Crab PSC Limits</a:t>
            </a:r>
          </a:p>
        </p:txBody>
      </p:sp>
      <p:sp>
        <p:nvSpPr>
          <p:cNvPr id="7" name="Content Placeholder 6">
            <a:extLst>
              <a:ext uri="{FF2B5EF4-FFF2-40B4-BE49-F238E27FC236}">
                <a16:creationId xmlns:a16="http://schemas.microsoft.com/office/drawing/2014/main" id="{9399C3D9-A500-4E2E-B174-48DCE86D466F}"/>
              </a:ext>
            </a:extLst>
          </p:cNvPr>
          <p:cNvSpPr>
            <a:spLocks noGrp="1"/>
          </p:cNvSpPr>
          <p:nvPr>
            <p:ph idx="1"/>
          </p:nvPr>
        </p:nvSpPr>
        <p:spPr>
          <a:xfrm>
            <a:off x="677334" y="1683473"/>
            <a:ext cx="5583766" cy="3998190"/>
          </a:xfrm>
        </p:spPr>
        <p:txBody>
          <a:bodyPr>
            <a:normAutofit fontScale="92500" lnSpcReduction="20000"/>
          </a:bodyPr>
          <a:lstStyle/>
          <a:p>
            <a:r>
              <a:rPr lang="en-US" sz="2400" dirty="0"/>
              <a:t>Set annually at 0.1133% of the snow crab abundance estimates with a minimum and maximum abundance threshold minus an additional 150,000 crab</a:t>
            </a:r>
          </a:p>
          <a:p>
            <a:pPr lvl="1"/>
            <a:r>
              <a:rPr lang="en-US" sz="2000" dirty="0"/>
              <a:t>If 0.1133% multiplied by the total abundance is less than 4.5 million crab, then the minimum PSC limit will be 4.350 million crab </a:t>
            </a:r>
          </a:p>
          <a:p>
            <a:pPr lvl="1"/>
            <a:r>
              <a:rPr lang="en-US" sz="2000" dirty="0"/>
              <a:t>If 0.1133% multiplied by the total abundance is greater than 13 million crab, then the maximum PSC limit will be 12.850 million animals. </a:t>
            </a:r>
          </a:p>
          <a:p>
            <a:pPr lvl="1"/>
            <a:r>
              <a:rPr lang="en-US" sz="2000" dirty="0"/>
              <a:t>Table 4 (page 22) provides snow crab abundance and the PSC limit from 2012-2021 </a:t>
            </a:r>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p:txBody>
          <a:bodyPr/>
          <a:lstStyle/>
          <a:p>
            <a:fld id="{D57F1E4F-1CFF-5643-939E-217C01CDF565}" type="slidenum">
              <a:rPr lang="en-US" smtClean="0"/>
              <a:pPr/>
              <a:t>14</a:t>
            </a:fld>
            <a:endParaRPr lang="en-US" dirty="0"/>
          </a:p>
        </p:txBody>
      </p:sp>
      <p:pic>
        <p:nvPicPr>
          <p:cNvPr id="4" name="Picture 3">
            <a:extLst>
              <a:ext uri="{FF2B5EF4-FFF2-40B4-BE49-F238E27FC236}">
                <a16:creationId xmlns:a16="http://schemas.microsoft.com/office/drawing/2014/main" id="{A8564977-AB62-41A4-A5C8-9A1D902E1568}"/>
              </a:ext>
            </a:extLst>
          </p:cNvPr>
          <p:cNvPicPr>
            <a:picLocks noChangeAspect="1"/>
          </p:cNvPicPr>
          <p:nvPr/>
        </p:nvPicPr>
        <p:blipFill>
          <a:blip r:embed="rId3"/>
          <a:stretch>
            <a:fillRect/>
          </a:stretch>
        </p:blipFill>
        <p:spPr>
          <a:xfrm>
            <a:off x="6240495" y="1534705"/>
            <a:ext cx="5831183" cy="4146958"/>
          </a:xfrm>
          <a:prstGeom prst="rect">
            <a:avLst/>
          </a:prstGeom>
          <a:ln>
            <a:solidFill>
              <a:schemeClr val="tx1"/>
            </a:solidFill>
          </a:ln>
        </p:spPr>
      </p:pic>
      <p:pic>
        <p:nvPicPr>
          <p:cNvPr id="2" name="Picture 1">
            <a:extLst>
              <a:ext uri="{FF2B5EF4-FFF2-40B4-BE49-F238E27FC236}">
                <a16:creationId xmlns:a16="http://schemas.microsoft.com/office/drawing/2014/main" id="{B273A5BC-685F-43B3-9306-028748809777}"/>
              </a:ext>
            </a:extLst>
          </p:cNvPr>
          <p:cNvPicPr>
            <a:picLocks noChangeAspect="1"/>
          </p:cNvPicPr>
          <p:nvPr/>
        </p:nvPicPr>
        <p:blipFill>
          <a:blip r:embed="rId4"/>
          <a:stretch>
            <a:fillRect/>
          </a:stretch>
        </p:blipFill>
        <p:spPr>
          <a:xfrm>
            <a:off x="0" y="5602078"/>
            <a:ext cx="963251" cy="1243692"/>
          </a:xfrm>
          <a:prstGeom prst="rect">
            <a:avLst/>
          </a:prstGeom>
        </p:spPr>
      </p:pic>
      <p:pic>
        <p:nvPicPr>
          <p:cNvPr id="3" name="Picture 2">
            <a:extLst>
              <a:ext uri="{FF2B5EF4-FFF2-40B4-BE49-F238E27FC236}">
                <a16:creationId xmlns:a16="http://schemas.microsoft.com/office/drawing/2014/main" id="{39C5767E-087E-4889-B5DD-F9D002D99B6F}"/>
              </a:ext>
            </a:extLst>
          </p:cNvPr>
          <p:cNvPicPr>
            <a:picLocks noChangeAspect="1"/>
          </p:cNvPicPr>
          <p:nvPr/>
        </p:nvPicPr>
        <p:blipFill>
          <a:blip r:embed="rId5"/>
          <a:stretch>
            <a:fillRect/>
          </a:stretch>
        </p:blipFill>
        <p:spPr>
          <a:xfrm>
            <a:off x="9420090" y="-641972"/>
            <a:ext cx="3578662" cy="2920237"/>
          </a:xfrm>
          <a:prstGeom prst="rect">
            <a:avLst/>
          </a:prstGeom>
        </p:spPr>
      </p:pic>
    </p:spTree>
    <p:extLst>
      <p:ext uri="{BB962C8B-B14F-4D97-AF65-F5344CB8AC3E}">
        <p14:creationId xmlns:p14="http://schemas.microsoft.com/office/powerpoint/2010/main" val="3316272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p:txBody>
          <a:bodyPr/>
          <a:lstStyle/>
          <a:p>
            <a:r>
              <a:rPr lang="en-US" dirty="0"/>
              <a:t>Table 5 Snow Crab PSC (page 23) </a:t>
            </a:r>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p:txBody>
          <a:bodyPr/>
          <a:lstStyle/>
          <a:p>
            <a:fld id="{D57F1E4F-1CFF-5643-939E-217C01CDF565}" type="slidenum">
              <a:rPr lang="en-US" smtClean="0"/>
              <a:pPr/>
              <a:t>15</a:t>
            </a:fld>
            <a:endParaRPr lang="en-US" dirty="0"/>
          </a:p>
        </p:txBody>
      </p:sp>
      <p:pic>
        <p:nvPicPr>
          <p:cNvPr id="2" name="Picture 1">
            <a:extLst>
              <a:ext uri="{FF2B5EF4-FFF2-40B4-BE49-F238E27FC236}">
                <a16:creationId xmlns:a16="http://schemas.microsoft.com/office/drawing/2014/main" id="{B273A5BC-685F-43B3-9306-028748809777}"/>
              </a:ext>
            </a:extLst>
          </p:cNvPr>
          <p:cNvPicPr>
            <a:picLocks noChangeAspect="1"/>
          </p:cNvPicPr>
          <p:nvPr/>
        </p:nvPicPr>
        <p:blipFill>
          <a:blip r:embed="rId3"/>
          <a:stretch>
            <a:fillRect/>
          </a:stretch>
        </p:blipFill>
        <p:spPr>
          <a:xfrm>
            <a:off x="0" y="5602078"/>
            <a:ext cx="963251" cy="1243692"/>
          </a:xfrm>
          <a:prstGeom prst="rect">
            <a:avLst/>
          </a:prstGeom>
        </p:spPr>
      </p:pic>
      <p:pic>
        <p:nvPicPr>
          <p:cNvPr id="3" name="Picture 2">
            <a:extLst>
              <a:ext uri="{FF2B5EF4-FFF2-40B4-BE49-F238E27FC236}">
                <a16:creationId xmlns:a16="http://schemas.microsoft.com/office/drawing/2014/main" id="{F2879CFA-6B90-4C90-9B59-7F067F836A02}"/>
              </a:ext>
            </a:extLst>
          </p:cNvPr>
          <p:cNvPicPr>
            <a:picLocks noChangeAspect="1"/>
          </p:cNvPicPr>
          <p:nvPr/>
        </p:nvPicPr>
        <p:blipFill>
          <a:blip r:embed="rId4"/>
          <a:stretch>
            <a:fillRect/>
          </a:stretch>
        </p:blipFill>
        <p:spPr>
          <a:xfrm>
            <a:off x="529389" y="1431759"/>
            <a:ext cx="8744613" cy="4109323"/>
          </a:xfrm>
          <a:prstGeom prst="rect">
            <a:avLst/>
          </a:prstGeom>
        </p:spPr>
      </p:pic>
      <p:pic>
        <p:nvPicPr>
          <p:cNvPr id="4" name="Picture 3">
            <a:extLst>
              <a:ext uri="{FF2B5EF4-FFF2-40B4-BE49-F238E27FC236}">
                <a16:creationId xmlns:a16="http://schemas.microsoft.com/office/drawing/2014/main" id="{BA967FA8-719C-4073-B86A-70BB71ACE4B5}"/>
              </a:ext>
            </a:extLst>
          </p:cNvPr>
          <p:cNvPicPr>
            <a:picLocks noChangeAspect="1"/>
          </p:cNvPicPr>
          <p:nvPr/>
        </p:nvPicPr>
        <p:blipFill>
          <a:blip r:embed="rId5"/>
          <a:stretch>
            <a:fillRect/>
          </a:stretch>
        </p:blipFill>
        <p:spPr>
          <a:xfrm>
            <a:off x="9421947" y="-629940"/>
            <a:ext cx="3578662" cy="2920237"/>
          </a:xfrm>
          <a:prstGeom prst="rect">
            <a:avLst/>
          </a:prstGeom>
        </p:spPr>
      </p:pic>
    </p:spTree>
    <p:extLst>
      <p:ext uri="{BB962C8B-B14F-4D97-AF65-F5344CB8AC3E}">
        <p14:creationId xmlns:p14="http://schemas.microsoft.com/office/powerpoint/2010/main" val="10951130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p:txBody>
          <a:bodyPr/>
          <a:lstStyle/>
          <a:p>
            <a:r>
              <a:rPr lang="en-US" dirty="0"/>
              <a:t>Figure 9 Snow Crab PSC (page 24) </a:t>
            </a:r>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p:txBody>
          <a:bodyPr/>
          <a:lstStyle/>
          <a:p>
            <a:fld id="{D57F1E4F-1CFF-5643-939E-217C01CDF565}" type="slidenum">
              <a:rPr lang="en-US" smtClean="0"/>
              <a:pPr/>
              <a:t>16</a:t>
            </a:fld>
            <a:endParaRPr lang="en-US" dirty="0"/>
          </a:p>
        </p:txBody>
      </p:sp>
      <p:pic>
        <p:nvPicPr>
          <p:cNvPr id="2" name="Picture 1">
            <a:extLst>
              <a:ext uri="{FF2B5EF4-FFF2-40B4-BE49-F238E27FC236}">
                <a16:creationId xmlns:a16="http://schemas.microsoft.com/office/drawing/2014/main" id="{B273A5BC-685F-43B3-9306-028748809777}"/>
              </a:ext>
            </a:extLst>
          </p:cNvPr>
          <p:cNvPicPr>
            <a:picLocks noChangeAspect="1"/>
          </p:cNvPicPr>
          <p:nvPr/>
        </p:nvPicPr>
        <p:blipFill>
          <a:blip r:embed="rId3"/>
          <a:stretch>
            <a:fillRect/>
          </a:stretch>
        </p:blipFill>
        <p:spPr>
          <a:xfrm>
            <a:off x="0" y="5602078"/>
            <a:ext cx="963251" cy="1243692"/>
          </a:xfrm>
          <a:prstGeom prst="rect">
            <a:avLst/>
          </a:prstGeom>
        </p:spPr>
      </p:pic>
      <p:pic>
        <p:nvPicPr>
          <p:cNvPr id="4" name="Picture 3">
            <a:extLst>
              <a:ext uri="{FF2B5EF4-FFF2-40B4-BE49-F238E27FC236}">
                <a16:creationId xmlns:a16="http://schemas.microsoft.com/office/drawing/2014/main" id="{E3E3236A-2049-440C-B963-DBE910A625F2}"/>
              </a:ext>
            </a:extLst>
          </p:cNvPr>
          <p:cNvPicPr>
            <a:picLocks noChangeAspect="1"/>
          </p:cNvPicPr>
          <p:nvPr/>
        </p:nvPicPr>
        <p:blipFill>
          <a:blip r:embed="rId4"/>
          <a:stretch>
            <a:fillRect/>
          </a:stretch>
        </p:blipFill>
        <p:spPr>
          <a:xfrm>
            <a:off x="1444761" y="1307496"/>
            <a:ext cx="7145901" cy="5098991"/>
          </a:xfrm>
          <a:prstGeom prst="rect">
            <a:avLst/>
          </a:prstGeom>
        </p:spPr>
      </p:pic>
    </p:spTree>
    <p:extLst>
      <p:ext uri="{BB962C8B-B14F-4D97-AF65-F5344CB8AC3E}">
        <p14:creationId xmlns:p14="http://schemas.microsoft.com/office/powerpoint/2010/main" val="3382544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010E3F-59A9-4C50-A878-D7083BAD0D0C}"/>
              </a:ext>
            </a:extLst>
          </p:cNvPr>
          <p:cNvSpPr>
            <a:spLocks noGrp="1"/>
          </p:cNvSpPr>
          <p:nvPr>
            <p:ph type="title"/>
          </p:nvPr>
        </p:nvSpPr>
        <p:spPr/>
        <p:txBody>
          <a:bodyPr/>
          <a:lstStyle/>
          <a:p>
            <a:r>
              <a:rPr lang="en-US" dirty="0"/>
              <a:t>Other PSC Data</a:t>
            </a:r>
          </a:p>
        </p:txBody>
      </p:sp>
      <p:sp>
        <p:nvSpPr>
          <p:cNvPr id="3" name="Content Placeholder 2">
            <a:extLst>
              <a:ext uri="{FF2B5EF4-FFF2-40B4-BE49-F238E27FC236}">
                <a16:creationId xmlns:a16="http://schemas.microsoft.com/office/drawing/2014/main" id="{82CD5591-1B75-435A-80A0-9708842C6040}"/>
              </a:ext>
            </a:extLst>
          </p:cNvPr>
          <p:cNvSpPr>
            <a:spLocks noGrp="1"/>
          </p:cNvSpPr>
          <p:nvPr>
            <p:ph idx="1"/>
          </p:nvPr>
        </p:nvSpPr>
        <p:spPr>
          <a:xfrm>
            <a:off x="677334" y="1359569"/>
            <a:ext cx="8596668" cy="4681794"/>
          </a:xfrm>
        </p:spPr>
        <p:txBody>
          <a:bodyPr/>
          <a:lstStyle/>
          <a:p>
            <a:r>
              <a:rPr lang="en-US" dirty="0"/>
              <a:t>Also included in this section are Figures 10 and 11 on page 25 which provide the number of male and female snow crab by carapace width and year for trawl, pot, and HAL gear from 2012-2021</a:t>
            </a:r>
          </a:p>
          <a:p>
            <a:r>
              <a:rPr lang="en-US" dirty="0"/>
              <a:t>Table 6 (page 26) provides snow crab PSC in COBLZ by gear type and target species from 2012-2021</a:t>
            </a:r>
          </a:p>
        </p:txBody>
      </p:sp>
      <p:sp>
        <p:nvSpPr>
          <p:cNvPr id="4" name="Slide Number Placeholder 3">
            <a:extLst>
              <a:ext uri="{FF2B5EF4-FFF2-40B4-BE49-F238E27FC236}">
                <a16:creationId xmlns:a16="http://schemas.microsoft.com/office/drawing/2014/main" id="{D8451E09-D3A7-439E-9F6A-F4DA41DC8339}"/>
              </a:ext>
            </a:extLst>
          </p:cNvPr>
          <p:cNvSpPr>
            <a:spLocks noGrp="1"/>
          </p:cNvSpPr>
          <p:nvPr>
            <p:ph type="sldNum" sz="quarter" idx="12"/>
          </p:nvPr>
        </p:nvSpPr>
        <p:spPr/>
        <p:txBody>
          <a:bodyPr/>
          <a:lstStyle/>
          <a:p>
            <a:fld id="{519954A3-9DFD-4C44-94BA-B95130A3BA1C}" type="slidenum">
              <a:rPr lang="en-US" smtClean="0"/>
              <a:t>17</a:t>
            </a:fld>
            <a:endParaRPr lang="en-US" dirty="0"/>
          </a:p>
        </p:txBody>
      </p:sp>
      <p:pic>
        <p:nvPicPr>
          <p:cNvPr id="5" name="Picture 4">
            <a:extLst>
              <a:ext uri="{FF2B5EF4-FFF2-40B4-BE49-F238E27FC236}">
                <a16:creationId xmlns:a16="http://schemas.microsoft.com/office/drawing/2014/main" id="{ED7C5C17-3BE2-49AB-9242-1052DF2202E9}"/>
              </a:ext>
            </a:extLst>
          </p:cNvPr>
          <p:cNvPicPr>
            <a:picLocks noChangeAspect="1"/>
          </p:cNvPicPr>
          <p:nvPr/>
        </p:nvPicPr>
        <p:blipFill>
          <a:blip r:embed="rId2"/>
          <a:stretch>
            <a:fillRect/>
          </a:stretch>
        </p:blipFill>
        <p:spPr>
          <a:xfrm>
            <a:off x="8021" y="5626554"/>
            <a:ext cx="963251" cy="1243692"/>
          </a:xfrm>
          <a:prstGeom prst="rect">
            <a:avLst/>
          </a:prstGeom>
        </p:spPr>
      </p:pic>
      <p:pic>
        <p:nvPicPr>
          <p:cNvPr id="6" name="Picture 5">
            <a:extLst>
              <a:ext uri="{FF2B5EF4-FFF2-40B4-BE49-F238E27FC236}">
                <a16:creationId xmlns:a16="http://schemas.microsoft.com/office/drawing/2014/main" id="{E2E29979-B562-4352-BB1E-3A4B82B0087E}"/>
              </a:ext>
            </a:extLst>
          </p:cNvPr>
          <p:cNvPicPr>
            <a:picLocks noChangeAspect="1"/>
          </p:cNvPicPr>
          <p:nvPr/>
        </p:nvPicPr>
        <p:blipFill>
          <a:blip r:embed="rId3"/>
          <a:stretch>
            <a:fillRect/>
          </a:stretch>
        </p:blipFill>
        <p:spPr>
          <a:xfrm>
            <a:off x="9444154" y="-629940"/>
            <a:ext cx="3578662" cy="2920237"/>
          </a:xfrm>
          <a:prstGeom prst="rect">
            <a:avLst/>
          </a:prstGeom>
        </p:spPr>
      </p:pic>
    </p:spTree>
    <p:extLst>
      <p:ext uri="{BB962C8B-B14F-4D97-AF65-F5344CB8AC3E}">
        <p14:creationId xmlns:p14="http://schemas.microsoft.com/office/powerpoint/2010/main" val="291571534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a:xfrm>
            <a:off x="677334" y="609600"/>
            <a:ext cx="8596668" cy="762000"/>
          </a:xfrm>
        </p:spPr>
        <p:txBody>
          <a:bodyPr/>
          <a:lstStyle/>
          <a:p>
            <a:r>
              <a:rPr lang="en-US" dirty="0"/>
              <a:t>Unobserved Crab Mortality</a:t>
            </a:r>
          </a:p>
        </p:txBody>
      </p:sp>
      <p:sp>
        <p:nvSpPr>
          <p:cNvPr id="7" name="Content Placeholder 6">
            <a:extLst>
              <a:ext uri="{FF2B5EF4-FFF2-40B4-BE49-F238E27FC236}">
                <a16:creationId xmlns:a16="http://schemas.microsoft.com/office/drawing/2014/main" id="{9399C3D9-A500-4E2E-B174-48DCE86D466F}"/>
              </a:ext>
            </a:extLst>
          </p:cNvPr>
          <p:cNvSpPr>
            <a:spLocks noGrp="1"/>
          </p:cNvSpPr>
          <p:nvPr>
            <p:ph idx="1"/>
          </p:nvPr>
        </p:nvSpPr>
        <p:spPr>
          <a:xfrm>
            <a:off x="677333" y="1371600"/>
            <a:ext cx="9056601" cy="5034887"/>
          </a:xfrm>
        </p:spPr>
        <p:txBody>
          <a:bodyPr>
            <a:normAutofit/>
          </a:bodyPr>
          <a:lstStyle/>
          <a:p>
            <a:pPr>
              <a:spcBef>
                <a:spcPts val="1800"/>
              </a:spcBef>
            </a:pPr>
            <a:r>
              <a:rPr lang="en-US" sz="2400" dirty="0"/>
              <a:t>Section 2.3.4 (page 27) includes information on unobserved crab mortality</a:t>
            </a:r>
          </a:p>
          <a:p>
            <a:pPr>
              <a:spcBef>
                <a:spcPts val="1800"/>
              </a:spcBef>
            </a:pPr>
            <a:r>
              <a:rPr lang="en-US" sz="2300" dirty="0"/>
              <a:t>Includes both post-release mortality of discarded crab and crab never captured but die due to gear interactions or sustained damage</a:t>
            </a:r>
          </a:p>
          <a:p>
            <a:pPr lvl="1">
              <a:spcBef>
                <a:spcPts val="1800"/>
              </a:spcBef>
            </a:pPr>
            <a:r>
              <a:rPr kumimoji="0" lang="en-US" sz="2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Post-release mortality </a:t>
            </a:r>
            <a:r>
              <a:rPr lang="en-US" sz="2100" dirty="0">
                <a:solidFill>
                  <a:prstClr val="black">
                    <a:lumMod val="75000"/>
                    <a:lumOff val="25000"/>
                  </a:prstClr>
                </a:solidFill>
                <a:latin typeface="Calibri" panose="020F0502020204030204"/>
              </a:rPr>
              <a:t>is s</a:t>
            </a:r>
            <a:r>
              <a:rPr kumimoji="0" lang="en-US" sz="21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mn-ea"/>
                <a:cs typeface="+mn-cs"/>
              </a:rPr>
              <a:t>ub</a:t>
            </a:r>
            <a:r>
              <a:rPr kumimoji="0" lang="en-US" sz="21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-legal crab, females, non-target crab species caught in directed crab fisheries and PSC caught in groundfish fisheries required to be discarded</a:t>
            </a:r>
          </a:p>
          <a:p>
            <a:pPr lvl="2">
              <a:spcBef>
                <a:spcPts val="1800"/>
              </a:spcBef>
            </a:pPr>
            <a:r>
              <a:rPr lang="en-US" sz="2100" dirty="0"/>
              <a:t>Discard mortality has been studied with rates of 20-32% mortality for crab discarded in crab fisheries, 50% for fixed gear (pot and HAL), and 80% for trawl gear</a:t>
            </a:r>
          </a:p>
          <a:p>
            <a:pPr lvl="2">
              <a:spcBef>
                <a:spcPts val="1800"/>
              </a:spcBef>
            </a:pPr>
            <a:r>
              <a:rPr lang="en-US" sz="2100" dirty="0"/>
              <a:t>Discard mortality is accounted for in crab stock assessments </a:t>
            </a:r>
          </a:p>
          <a:p>
            <a:pPr>
              <a:spcBef>
                <a:spcPts val="1800"/>
              </a:spcBef>
            </a:pPr>
            <a:endParaRPr lang="en-US" dirty="0"/>
          </a:p>
          <a:p>
            <a:pPr>
              <a:spcBef>
                <a:spcPts val="1800"/>
              </a:spcBef>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p:txBody>
          <a:bodyPr/>
          <a:lstStyle/>
          <a:p>
            <a:fld id="{D57F1E4F-1CFF-5643-939E-217C01CDF565}" type="slidenum">
              <a:rPr lang="en-US" smtClean="0"/>
              <a:pPr/>
              <a:t>18</a:t>
            </a:fld>
            <a:endParaRPr lang="en-US" dirty="0"/>
          </a:p>
        </p:txBody>
      </p:sp>
      <p:pic>
        <p:nvPicPr>
          <p:cNvPr id="2" name="Picture 1">
            <a:extLst>
              <a:ext uri="{FF2B5EF4-FFF2-40B4-BE49-F238E27FC236}">
                <a16:creationId xmlns:a16="http://schemas.microsoft.com/office/drawing/2014/main" id="{111B49A2-6A07-4F0E-AE7B-EC0181D1BAB4}"/>
              </a:ext>
            </a:extLst>
          </p:cNvPr>
          <p:cNvPicPr>
            <a:picLocks noChangeAspect="1"/>
          </p:cNvPicPr>
          <p:nvPr/>
        </p:nvPicPr>
        <p:blipFill>
          <a:blip r:embed="rId3"/>
          <a:stretch>
            <a:fillRect/>
          </a:stretch>
        </p:blipFill>
        <p:spPr>
          <a:xfrm>
            <a:off x="0" y="5602078"/>
            <a:ext cx="963251" cy="1243692"/>
          </a:xfrm>
          <a:prstGeom prst="rect">
            <a:avLst/>
          </a:prstGeom>
        </p:spPr>
      </p:pic>
      <p:pic>
        <p:nvPicPr>
          <p:cNvPr id="3" name="Picture 2">
            <a:extLst>
              <a:ext uri="{FF2B5EF4-FFF2-40B4-BE49-F238E27FC236}">
                <a16:creationId xmlns:a16="http://schemas.microsoft.com/office/drawing/2014/main" id="{A4677241-E2DB-4FDF-89A1-B5CEDFF19929}"/>
              </a:ext>
            </a:extLst>
          </p:cNvPr>
          <p:cNvPicPr>
            <a:picLocks noChangeAspect="1"/>
          </p:cNvPicPr>
          <p:nvPr/>
        </p:nvPicPr>
        <p:blipFill>
          <a:blip r:embed="rId4"/>
          <a:stretch>
            <a:fillRect/>
          </a:stretch>
        </p:blipFill>
        <p:spPr>
          <a:xfrm>
            <a:off x="9468216" y="-678066"/>
            <a:ext cx="3578662" cy="2920237"/>
          </a:xfrm>
          <a:prstGeom prst="rect">
            <a:avLst/>
          </a:prstGeom>
        </p:spPr>
      </p:pic>
    </p:spTree>
    <p:extLst>
      <p:ext uri="{BB962C8B-B14F-4D97-AF65-F5344CB8AC3E}">
        <p14:creationId xmlns:p14="http://schemas.microsoft.com/office/powerpoint/2010/main" val="747698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a:xfrm>
            <a:off x="677334" y="609600"/>
            <a:ext cx="8596668" cy="762000"/>
          </a:xfrm>
        </p:spPr>
        <p:txBody>
          <a:bodyPr/>
          <a:lstStyle/>
          <a:p>
            <a:r>
              <a:rPr lang="en-US" dirty="0"/>
              <a:t>Unobserved Crab Mortality</a:t>
            </a:r>
          </a:p>
        </p:txBody>
      </p:sp>
      <p:sp>
        <p:nvSpPr>
          <p:cNvPr id="7" name="Content Placeholder 6">
            <a:extLst>
              <a:ext uri="{FF2B5EF4-FFF2-40B4-BE49-F238E27FC236}">
                <a16:creationId xmlns:a16="http://schemas.microsoft.com/office/drawing/2014/main" id="{9399C3D9-A500-4E2E-B174-48DCE86D466F}"/>
              </a:ext>
            </a:extLst>
          </p:cNvPr>
          <p:cNvSpPr>
            <a:spLocks noGrp="1"/>
          </p:cNvSpPr>
          <p:nvPr>
            <p:ph idx="1"/>
          </p:nvPr>
        </p:nvSpPr>
        <p:spPr>
          <a:xfrm>
            <a:off x="677333" y="1371600"/>
            <a:ext cx="9056601" cy="5034887"/>
          </a:xfrm>
        </p:spPr>
        <p:txBody>
          <a:bodyPr>
            <a:normAutofit fontScale="92500" lnSpcReduction="20000"/>
          </a:bodyPr>
          <a:lstStyle/>
          <a:p>
            <a:pPr>
              <a:spcBef>
                <a:spcPts val="1800"/>
              </a:spcBef>
            </a:pPr>
            <a:r>
              <a:rPr lang="en-US" sz="2400" dirty="0"/>
              <a:t>The second source of unobserved mortality is associated with fishing gear interaction, but the crab escape capture</a:t>
            </a:r>
          </a:p>
          <a:p>
            <a:pPr lvl="1">
              <a:spcBef>
                <a:spcPts val="1800"/>
              </a:spcBef>
            </a:pPr>
            <a:r>
              <a:rPr lang="en-US" sz="2200" dirty="0"/>
              <a:t>This type of unobserved mortality is more difficult to study and understand</a:t>
            </a:r>
          </a:p>
          <a:p>
            <a:pPr lvl="1">
              <a:spcBef>
                <a:spcPts val="1800"/>
              </a:spcBef>
            </a:pPr>
            <a:r>
              <a:rPr lang="en-US" sz="2200" dirty="0"/>
              <a:t>Morality rates of crab do not take into account unobserved morality associated with crab that escape capture and </a:t>
            </a:r>
            <a:r>
              <a:rPr lang="en-US" sz="2200" u="sng" dirty="0"/>
              <a:t>the extent to which crab populations are affected is currently unknown</a:t>
            </a:r>
            <a:r>
              <a:rPr lang="en-US" sz="2200" dirty="0"/>
              <a:t> –  this source of unobserved mortality is not accounted for in crab stock assessment</a:t>
            </a:r>
          </a:p>
          <a:p>
            <a:pPr lvl="2">
              <a:spcBef>
                <a:spcPts val="1800"/>
              </a:spcBef>
            </a:pPr>
            <a:r>
              <a:rPr lang="en-US" sz="2000" dirty="0"/>
              <a:t>Research results of unobserved morality rates of crab swept over by trawl gear shows that morality rates varied by crab species but depended mostly on the part of the trawl system encounter</a:t>
            </a:r>
          </a:p>
          <a:p>
            <a:pPr lvl="3">
              <a:spcBef>
                <a:spcPts val="1800"/>
              </a:spcBef>
            </a:pPr>
            <a:r>
              <a:rPr lang="en-US" sz="1800" dirty="0"/>
              <a:t>Altering specific gear designs showed that gear modification such as sweeps can mitigate unobserved mortality, but more research is needed </a:t>
            </a:r>
          </a:p>
          <a:p>
            <a:pPr lvl="2">
              <a:spcBef>
                <a:spcPts val="1800"/>
              </a:spcBef>
            </a:pPr>
            <a:r>
              <a:rPr kumimoji="0" lang="en-US" sz="19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Sensitivity </a:t>
            </a:r>
            <a:r>
              <a:rPr lang="en-US" sz="1900" dirty="0">
                <a:solidFill>
                  <a:prstClr val="black">
                    <a:lumMod val="75000"/>
                    <a:lumOff val="25000"/>
                  </a:prstClr>
                </a:solidFill>
                <a:latin typeface="Calibri" panose="020F0502020204030204"/>
              </a:rPr>
              <a:t>analysis shows that </a:t>
            </a:r>
            <a:r>
              <a:rPr kumimoji="0" lang="en-US" sz="19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bycatch has been small enough that</a:t>
            </a:r>
            <a:r>
              <a:rPr kumimoji="0" lang="en-US" sz="1900" b="1"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increasing the bycatch input by 1000% resulted in only a ~2% change</a:t>
            </a:r>
            <a:r>
              <a:rPr kumimoji="0" lang="en-US" sz="1900" b="0" i="0" u="none" strike="noStrike" kern="1200" cap="none" spc="0" normalizeH="0" baseline="0" noProof="0" dirty="0">
                <a:ln>
                  <a:noFill/>
                </a:ln>
                <a:solidFill>
                  <a:prstClr val="black">
                    <a:lumMod val="75000"/>
                    <a:lumOff val="25000"/>
                  </a:prstClr>
                </a:solidFill>
                <a:effectLst/>
                <a:uLnTx/>
                <a:uFillTx/>
                <a:latin typeface="Calibri" panose="020F0502020204030204"/>
                <a:ea typeface="+mn-ea"/>
                <a:cs typeface="+mn-cs"/>
              </a:rPr>
              <a:t> in the terminal year of MMB (with largest changes in the mid-1990s through mid-2010).</a:t>
            </a:r>
          </a:p>
          <a:p>
            <a:pPr lvl="2">
              <a:spcBef>
                <a:spcPts val="1800"/>
              </a:spcBef>
            </a:pPr>
            <a:endParaRPr lang="en-US" sz="2000" dirty="0"/>
          </a:p>
          <a:p>
            <a:pPr lvl="1">
              <a:spcBef>
                <a:spcPts val="1800"/>
              </a:spcBef>
            </a:pPr>
            <a:endParaRPr lang="en-US" sz="2200" dirty="0"/>
          </a:p>
          <a:p>
            <a:pPr>
              <a:spcBef>
                <a:spcPts val="1800"/>
              </a:spcBef>
            </a:pPr>
            <a:endParaRPr lang="en-US" dirty="0"/>
          </a:p>
          <a:p>
            <a:pPr>
              <a:spcBef>
                <a:spcPts val="1800"/>
              </a:spcBef>
            </a:pPr>
            <a:endParaRPr lang="en-US" dirty="0"/>
          </a:p>
          <a:p>
            <a:pPr marL="0" indent="0">
              <a:buNone/>
            </a:pPr>
            <a:endParaRPr lang="en-US" dirty="0"/>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p:txBody>
          <a:bodyPr/>
          <a:lstStyle/>
          <a:p>
            <a:fld id="{D57F1E4F-1CFF-5643-939E-217C01CDF565}" type="slidenum">
              <a:rPr lang="en-US" smtClean="0"/>
              <a:pPr/>
              <a:t>19</a:t>
            </a:fld>
            <a:endParaRPr lang="en-US" dirty="0"/>
          </a:p>
        </p:txBody>
      </p:sp>
      <p:pic>
        <p:nvPicPr>
          <p:cNvPr id="2" name="Picture 1">
            <a:extLst>
              <a:ext uri="{FF2B5EF4-FFF2-40B4-BE49-F238E27FC236}">
                <a16:creationId xmlns:a16="http://schemas.microsoft.com/office/drawing/2014/main" id="{111B49A2-6A07-4F0E-AE7B-EC0181D1BAB4}"/>
              </a:ext>
            </a:extLst>
          </p:cNvPr>
          <p:cNvPicPr>
            <a:picLocks noChangeAspect="1"/>
          </p:cNvPicPr>
          <p:nvPr/>
        </p:nvPicPr>
        <p:blipFill>
          <a:blip r:embed="rId3"/>
          <a:stretch>
            <a:fillRect/>
          </a:stretch>
        </p:blipFill>
        <p:spPr>
          <a:xfrm>
            <a:off x="0" y="5602078"/>
            <a:ext cx="963251" cy="1243692"/>
          </a:xfrm>
          <a:prstGeom prst="rect">
            <a:avLst/>
          </a:prstGeom>
        </p:spPr>
      </p:pic>
      <p:pic>
        <p:nvPicPr>
          <p:cNvPr id="3" name="Picture 2">
            <a:extLst>
              <a:ext uri="{FF2B5EF4-FFF2-40B4-BE49-F238E27FC236}">
                <a16:creationId xmlns:a16="http://schemas.microsoft.com/office/drawing/2014/main" id="{1F1851C7-7C63-415E-9F96-02C3C6DB9528}"/>
              </a:ext>
            </a:extLst>
          </p:cNvPr>
          <p:cNvPicPr>
            <a:picLocks noChangeAspect="1"/>
          </p:cNvPicPr>
          <p:nvPr/>
        </p:nvPicPr>
        <p:blipFill>
          <a:blip r:embed="rId4"/>
          <a:stretch>
            <a:fillRect/>
          </a:stretch>
        </p:blipFill>
        <p:spPr>
          <a:xfrm>
            <a:off x="9444154" y="-641971"/>
            <a:ext cx="3578662" cy="2920237"/>
          </a:xfrm>
          <a:prstGeom prst="rect">
            <a:avLst/>
          </a:prstGeom>
        </p:spPr>
      </p:pic>
    </p:spTree>
    <p:extLst>
      <p:ext uri="{BB962C8B-B14F-4D97-AF65-F5344CB8AC3E}">
        <p14:creationId xmlns:p14="http://schemas.microsoft.com/office/powerpoint/2010/main" val="36499613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5251E9-F26F-4058-AD26-7E6BC9753773}"/>
              </a:ext>
            </a:extLst>
          </p:cNvPr>
          <p:cNvSpPr>
            <a:spLocks noGrp="1"/>
          </p:cNvSpPr>
          <p:nvPr>
            <p:ph type="title"/>
          </p:nvPr>
        </p:nvSpPr>
        <p:spPr/>
        <p:txBody>
          <a:bodyPr/>
          <a:lstStyle/>
          <a:p>
            <a:r>
              <a:rPr lang="en-US" dirty="0"/>
              <a:t>Introduction </a:t>
            </a:r>
          </a:p>
        </p:txBody>
      </p:sp>
      <p:sp>
        <p:nvSpPr>
          <p:cNvPr id="3" name="Content Placeholder 2">
            <a:extLst>
              <a:ext uri="{FF2B5EF4-FFF2-40B4-BE49-F238E27FC236}">
                <a16:creationId xmlns:a16="http://schemas.microsoft.com/office/drawing/2014/main" id="{36CFCAD4-EC14-451B-A7F6-C96D7BC96C8B}"/>
              </a:ext>
            </a:extLst>
          </p:cNvPr>
          <p:cNvSpPr>
            <a:spLocks noGrp="1"/>
          </p:cNvSpPr>
          <p:nvPr>
            <p:ph idx="1"/>
          </p:nvPr>
        </p:nvSpPr>
        <p:spPr>
          <a:xfrm>
            <a:off x="677334" y="1311442"/>
            <a:ext cx="8596668" cy="4729921"/>
          </a:xfrm>
        </p:spPr>
        <p:txBody>
          <a:bodyPr>
            <a:normAutofit/>
          </a:bodyPr>
          <a:lstStyle/>
          <a:p>
            <a:pPr lvl="0"/>
            <a:r>
              <a:rPr lang="en-US" sz="2300" dirty="0"/>
              <a:t>Oct 19, 2021, NMFS notified Council that BS snow crab status has been changed to overfished</a:t>
            </a:r>
          </a:p>
          <a:p>
            <a:pPr lvl="0"/>
            <a:r>
              <a:rPr lang="en-US" sz="2300" dirty="0"/>
              <a:t>MSA section 304 requires that a rebuilding plan be developed and implemented within two years of stock being declared overfished </a:t>
            </a:r>
          </a:p>
          <a:p>
            <a:pPr lvl="0"/>
            <a:r>
              <a:rPr lang="en-US" sz="2300" dirty="0"/>
              <a:t>Council was scheduled to select alternatives for analysis </a:t>
            </a:r>
          </a:p>
          <a:p>
            <a:pPr lvl="0"/>
            <a:r>
              <a:rPr lang="en-US" sz="2300" dirty="0"/>
              <a:t>As noted in the January CPT minutes, the stock assessment model has not yet been accepted for use in management by the SSC</a:t>
            </a:r>
          </a:p>
          <a:p>
            <a:pPr lvl="1"/>
            <a:r>
              <a:rPr lang="en-US" sz="2300" dirty="0"/>
              <a:t>As a result, the Council lacks the necessary information to select alternatives for analysis at this meeting, so the selection of alternatives for analysis will be scheduled for June</a:t>
            </a:r>
          </a:p>
          <a:p>
            <a:pPr lvl="1"/>
            <a:r>
              <a:rPr lang="en-US" sz="2300" dirty="0"/>
              <a:t>For this meeting, the Council will receive a progress report</a:t>
            </a:r>
          </a:p>
          <a:p>
            <a:pPr lvl="0"/>
            <a:endParaRPr lang="en-US" sz="2000" dirty="0"/>
          </a:p>
          <a:p>
            <a:endParaRPr lang="en-US" dirty="0"/>
          </a:p>
        </p:txBody>
      </p:sp>
      <p:sp>
        <p:nvSpPr>
          <p:cNvPr id="4" name="Slide Number Placeholder 3">
            <a:extLst>
              <a:ext uri="{FF2B5EF4-FFF2-40B4-BE49-F238E27FC236}">
                <a16:creationId xmlns:a16="http://schemas.microsoft.com/office/drawing/2014/main" id="{ABAB1276-62A1-4E73-9E27-E189E9AFA7EB}"/>
              </a:ext>
            </a:extLst>
          </p:cNvPr>
          <p:cNvSpPr>
            <a:spLocks noGrp="1"/>
          </p:cNvSpPr>
          <p:nvPr>
            <p:ph type="sldNum" sz="quarter" idx="12"/>
          </p:nvPr>
        </p:nvSpPr>
        <p:spPr/>
        <p:txBody>
          <a:bodyPr/>
          <a:lstStyle/>
          <a:p>
            <a:fld id="{519954A3-9DFD-4C44-94BA-B95130A3BA1C}" type="slidenum">
              <a:rPr lang="en-US" smtClean="0"/>
              <a:t>2</a:t>
            </a:fld>
            <a:endParaRPr lang="en-US" dirty="0"/>
          </a:p>
        </p:txBody>
      </p:sp>
      <p:pic>
        <p:nvPicPr>
          <p:cNvPr id="5" name="Picture 4">
            <a:extLst>
              <a:ext uri="{FF2B5EF4-FFF2-40B4-BE49-F238E27FC236}">
                <a16:creationId xmlns:a16="http://schemas.microsoft.com/office/drawing/2014/main" id="{CB5A7F57-B7A3-4C7A-ABD8-85492FADBC6A}"/>
              </a:ext>
            </a:extLst>
          </p:cNvPr>
          <p:cNvPicPr>
            <a:picLocks noChangeAspect="1"/>
          </p:cNvPicPr>
          <p:nvPr/>
        </p:nvPicPr>
        <p:blipFill>
          <a:blip r:embed="rId3"/>
          <a:stretch>
            <a:fillRect/>
          </a:stretch>
        </p:blipFill>
        <p:spPr>
          <a:xfrm>
            <a:off x="0" y="5626554"/>
            <a:ext cx="963251" cy="1243692"/>
          </a:xfrm>
          <a:prstGeom prst="rect">
            <a:avLst/>
          </a:prstGeom>
        </p:spPr>
      </p:pic>
      <p:pic>
        <p:nvPicPr>
          <p:cNvPr id="6" name="Picture 5">
            <a:extLst>
              <a:ext uri="{FF2B5EF4-FFF2-40B4-BE49-F238E27FC236}">
                <a16:creationId xmlns:a16="http://schemas.microsoft.com/office/drawing/2014/main" id="{2D646294-5EBC-471F-9D27-79AE0FF9CB6E}"/>
              </a:ext>
            </a:extLst>
          </p:cNvPr>
          <p:cNvPicPr>
            <a:picLocks noChangeAspect="1"/>
          </p:cNvPicPr>
          <p:nvPr/>
        </p:nvPicPr>
        <p:blipFill>
          <a:blip r:embed="rId4"/>
          <a:stretch>
            <a:fillRect/>
          </a:stretch>
        </p:blipFill>
        <p:spPr>
          <a:xfrm>
            <a:off x="9383996" y="-702130"/>
            <a:ext cx="3578662" cy="2920237"/>
          </a:xfrm>
          <a:prstGeom prst="rect">
            <a:avLst/>
          </a:prstGeom>
        </p:spPr>
      </p:pic>
    </p:spTree>
    <p:extLst>
      <p:ext uri="{BB962C8B-B14F-4D97-AF65-F5344CB8AC3E}">
        <p14:creationId xmlns:p14="http://schemas.microsoft.com/office/powerpoint/2010/main" val="41400372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a:xfrm>
            <a:off x="677334" y="609600"/>
            <a:ext cx="8596668" cy="870284"/>
          </a:xfrm>
        </p:spPr>
        <p:txBody>
          <a:bodyPr>
            <a:normAutofit fontScale="90000"/>
          </a:bodyPr>
          <a:lstStyle/>
          <a:p>
            <a:r>
              <a:rPr lang="en-US" dirty="0"/>
              <a:t>Next Step </a:t>
            </a:r>
            <a:br>
              <a:rPr lang="en-US" dirty="0"/>
            </a:br>
            <a:endParaRPr lang="en-US" dirty="0"/>
          </a:p>
        </p:txBody>
      </p:sp>
      <p:sp>
        <p:nvSpPr>
          <p:cNvPr id="7" name="Content Placeholder 6">
            <a:extLst>
              <a:ext uri="{FF2B5EF4-FFF2-40B4-BE49-F238E27FC236}">
                <a16:creationId xmlns:a16="http://schemas.microsoft.com/office/drawing/2014/main" id="{9399C3D9-A500-4E2E-B174-48DCE86D466F}"/>
              </a:ext>
            </a:extLst>
          </p:cNvPr>
          <p:cNvSpPr>
            <a:spLocks noGrp="1"/>
          </p:cNvSpPr>
          <p:nvPr>
            <p:ph idx="1"/>
          </p:nvPr>
        </p:nvSpPr>
        <p:spPr>
          <a:xfrm>
            <a:off x="677333" y="1656093"/>
            <a:ext cx="9056601" cy="4750394"/>
          </a:xfrm>
        </p:spPr>
        <p:txBody>
          <a:bodyPr>
            <a:normAutofit lnSpcReduction="10000"/>
          </a:bodyPr>
          <a:lstStyle/>
          <a:p>
            <a:pPr>
              <a:spcBef>
                <a:spcPts val="1200"/>
              </a:spcBef>
            </a:pPr>
            <a:r>
              <a:rPr lang="en-US" sz="2400" dirty="0"/>
              <a:t>Section 2.4 (pages 28-29) addresses next steps</a:t>
            </a:r>
          </a:p>
          <a:p>
            <a:pPr>
              <a:spcBef>
                <a:spcPts val="1200"/>
              </a:spcBef>
            </a:pPr>
            <a:r>
              <a:rPr lang="en-US" sz="2400" dirty="0"/>
              <a:t>Without model projections, Council lacks the necessary info to select alternatives for analysis</a:t>
            </a:r>
          </a:p>
          <a:p>
            <a:pPr lvl="1">
              <a:spcBef>
                <a:spcPts val="1200"/>
              </a:spcBef>
            </a:pPr>
            <a:r>
              <a:rPr lang="en-US" sz="2200" dirty="0"/>
              <a:t>Selection of alternatives for analysis scheduled for June and initial review will likely be postponed to Oct 2022</a:t>
            </a:r>
          </a:p>
          <a:p>
            <a:pPr lvl="1">
              <a:spcBef>
                <a:spcPts val="1200"/>
              </a:spcBef>
            </a:pPr>
            <a:r>
              <a:rPr lang="en-US" sz="2000" dirty="0"/>
              <a:t>Alternatives for analysis will include no action alternative and action alternative(s) for rebuilding snow crab consistent with MSA and NS1 Guidelines</a:t>
            </a:r>
          </a:p>
          <a:p>
            <a:pPr lvl="2">
              <a:spcBef>
                <a:spcPts val="1200"/>
              </a:spcBef>
            </a:pPr>
            <a:r>
              <a:rPr lang="en-US" sz="1800" dirty="0"/>
              <a:t>Including a no action alternative is required, but selecting no action is a violation of MSA</a:t>
            </a:r>
          </a:p>
          <a:p>
            <a:pPr lvl="2">
              <a:spcBef>
                <a:spcPts val="1200"/>
              </a:spcBef>
            </a:pPr>
            <a:r>
              <a:rPr lang="en-US" sz="1800" dirty="0"/>
              <a:t>The rebuilding plan alternatives must be as short as possible, taking into account the status and biology of BS snow crab, the needs of the fishing communities, recommendations by international organizations the U.S. participates, and the interaction of BS snow crab with the marine ecosystems</a:t>
            </a:r>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p:txBody>
          <a:bodyPr/>
          <a:lstStyle/>
          <a:p>
            <a:fld id="{D57F1E4F-1CFF-5643-939E-217C01CDF565}" type="slidenum">
              <a:rPr lang="en-US" smtClean="0"/>
              <a:pPr/>
              <a:t>20</a:t>
            </a:fld>
            <a:endParaRPr lang="en-US" dirty="0"/>
          </a:p>
        </p:txBody>
      </p:sp>
      <p:pic>
        <p:nvPicPr>
          <p:cNvPr id="2" name="Picture 1">
            <a:extLst>
              <a:ext uri="{FF2B5EF4-FFF2-40B4-BE49-F238E27FC236}">
                <a16:creationId xmlns:a16="http://schemas.microsoft.com/office/drawing/2014/main" id="{111B49A2-6A07-4F0E-AE7B-EC0181D1BAB4}"/>
              </a:ext>
            </a:extLst>
          </p:cNvPr>
          <p:cNvPicPr>
            <a:picLocks noChangeAspect="1"/>
          </p:cNvPicPr>
          <p:nvPr/>
        </p:nvPicPr>
        <p:blipFill>
          <a:blip r:embed="rId3"/>
          <a:stretch>
            <a:fillRect/>
          </a:stretch>
        </p:blipFill>
        <p:spPr>
          <a:xfrm>
            <a:off x="0" y="5602078"/>
            <a:ext cx="963251" cy="1243692"/>
          </a:xfrm>
          <a:prstGeom prst="rect">
            <a:avLst/>
          </a:prstGeom>
        </p:spPr>
      </p:pic>
      <p:pic>
        <p:nvPicPr>
          <p:cNvPr id="3" name="Picture 2">
            <a:extLst>
              <a:ext uri="{FF2B5EF4-FFF2-40B4-BE49-F238E27FC236}">
                <a16:creationId xmlns:a16="http://schemas.microsoft.com/office/drawing/2014/main" id="{51A3096F-2BB6-4968-B702-AC9917AAC135}"/>
              </a:ext>
            </a:extLst>
          </p:cNvPr>
          <p:cNvPicPr>
            <a:picLocks noChangeAspect="1"/>
          </p:cNvPicPr>
          <p:nvPr/>
        </p:nvPicPr>
        <p:blipFill>
          <a:blip r:embed="rId4"/>
          <a:stretch>
            <a:fillRect/>
          </a:stretch>
        </p:blipFill>
        <p:spPr>
          <a:xfrm>
            <a:off x="9420091" y="-545719"/>
            <a:ext cx="3578662" cy="2920237"/>
          </a:xfrm>
          <a:prstGeom prst="rect">
            <a:avLst/>
          </a:prstGeom>
        </p:spPr>
      </p:pic>
    </p:spTree>
    <p:extLst>
      <p:ext uri="{BB962C8B-B14F-4D97-AF65-F5344CB8AC3E}">
        <p14:creationId xmlns:p14="http://schemas.microsoft.com/office/powerpoint/2010/main" val="30556186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p:txBody>
          <a:bodyPr/>
          <a:lstStyle/>
          <a:p>
            <a:r>
              <a:rPr lang="en-US" dirty="0"/>
              <a:t>Next Step</a:t>
            </a:r>
          </a:p>
        </p:txBody>
      </p:sp>
      <p:sp>
        <p:nvSpPr>
          <p:cNvPr id="7" name="Content Placeholder 6">
            <a:extLst>
              <a:ext uri="{FF2B5EF4-FFF2-40B4-BE49-F238E27FC236}">
                <a16:creationId xmlns:a16="http://schemas.microsoft.com/office/drawing/2014/main" id="{9399C3D9-A500-4E2E-B174-48DCE86D466F}"/>
              </a:ext>
            </a:extLst>
          </p:cNvPr>
          <p:cNvSpPr>
            <a:spLocks noGrp="1"/>
          </p:cNvSpPr>
          <p:nvPr>
            <p:ph idx="1"/>
          </p:nvPr>
        </p:nvSpPr>
        <p:spPr>
          <a:xfrm>
            <a:off x="677333" y="1419726"/>
            <a:ext cx="9056601" cy="4986761"/>
          </a:xfrm>
        </p:spPr>
        <p:txBody>
          <a:bodyPr>
            <a:normAutofit lnSpcReduction="10000"/>
          </a:bodyPr>
          <a:lstStyle/>
          <a:p>
            <a:pPr>
              <a:spcBef>
                <a:spcPts val="1200"/>
              </a:spcBef>
            </a:pPr>
            <a:r>
              <a:rPr lang="en-US" sz="2400" dirty="0"/>
              <a:t>In June, there is the potential the Council may have a limited choice for selection of rebuilding alternatives to allow for some level of snow crab fishing mortality </a:t>
            </a:r>
          </a:p>
          <a:p>
            <a:pPr lvl="1">
              <a:spcBef>
                <a:spcPts val="1200"/>
              </a:spcBef>
            </a:pPr>
            <a:r>
              <a:rPr lang="en-US" sz="2000" dirty="0"/>
              <a:t>In the extreme case, if </a:t>
            </a:r>
            <a:r>
              <a:rPr lang="en-US" sz="2000" dirty="0" err="1"/>
              <a:t>T</a:t>
            </a:r>
            <a:r>
              <a:rPr lang="en-US" sz="2000" baseline="-25000" dirty="0" err="1"/>
              <a:t>min</a:t>
            </a:r>
            <a:r>
              <a:rPr lang="en-US" sz="2000" dirty="0"/>
              <a:t> with no fishing mortality is equal to 10 years, then </a:t>
            </a:r>
            <a:r>
              <a:rPr lang="en-US" sz="2000" dirty="0" err="1"/>
              <a:t>T</a:t>
            </a:r>
            <a:r>
              <a:rPr lang="en-US" sz="2000" baseline="-25000" dirty="0" err="1"/>
              <a:t>max</a:t>
            </a:r>
            <a:r>
              <a:rPr lang="en-US" sz="2000" dirty="0"/>
              <a:t> is 10 years and therefore the Council would have to select a rebuilding alternative without a directed fishery</a:t>
            </a:r>
          </a:p>
          <a:p>
            <a:pPr lvl="1">
              <a:spcBef>
                <a:spcPts val="1200"/>
              </a:spcBef>
            </a:pPr>
            <a:r>
              <a:rPr lang="en-US" sz="2000" dirty="0"/>
              <a:t>Depending on the sensitivity of bycatch of snow crab on </a:t>
            </a:r>
            <a:r>
              <a:rPr lang="en-US" sz="2000" dirty="0" err="1"/>
              <a:t>T</a:t>
            </a:r>
            <a:r>
              <a:rPr lang="en-US" sz="2000" baseline="-25000" dirty="0" err="1"/>
              <a:t>min</a:t>
            </a:r>
            <a:r>
              <a:rPr lang="en-US" sz="2000" dirty="0"/>
              <a:t> there is the potential the Council may have some discretion to allow bycatch of BS snow crab in directed crab and groundfish fisheries in the rebuilding alternative</a:t>
            </a:r>
          </a:p>
          <a:p>
            <a:pPr>
              <a:spcBef>
                <a:spcPts val="1200"/>
              </a:spcBef>
            </a:pPr>
            <a:r>
              <a:rPr lang="en-US" sz="2400" dirty="0"/>
              <a:t>In cases where the difference between </a:t>
            </a:r>
            <a:r>
              <a:rPr lang="en-US" sz="2400" dirty="0" err="1"/>
              <a:t>T</a:t>
            </a:r>
            <a:r>
              <a:rPr lang="en-US" sz="2400" baseline="-25000" dirty="0" err="1"/>
              <a:t>min</a:t>
            </a:r>
            <a:r>
              <a:rPr lang="en-US" sz="2400" dirty="0"/>
              <a:t> and </a:t>
            </a:r>
            <a:r>
              <a:rPr lang="en-US" sz="2400" dirty="0" err="1"/>
              <a:t>T</a:t>
            </a:r>
            <a:r>
              <a:rPr lang="en-US" sz="2400" baseline="-25000" dirty="0" err="1"/>
              <a:t>max</a:t>
            </a:r>
            <a:r>
              <a:rPr lang="en-US" sz="2400" dirty="0"/>
              <a:t> is sufficient to accommodate a level of fishing morality above 0 and not exceed </a:t>
            </a:r>
            <a:r>
              <a:rPr lang="en-US" sz="2400" dirty="0" err="1"/>
              <a:t>T</a:t>
            </a:r>
            <a:r>
              <a:rPr lang="en-US" sz="2400" baseline="-25000" dirty="0" err="1"/>
              <a:t>max</a:t>
            </a:r>
            <a:r>
              <a:rPr lang="en-US" sz="2400" dirty="0"/>
              <a:t> the Council could include directed BS snow crab fishing in their rebuilding alternative</a:t>
            </a:r>
          </a:p>
          <a:p>
            <a:pPr lvl="1">
              <a:spcBef>
                <a:spcPts val="1200"/>
              </a:spcBef>
            </a:pPr>
            <a:r>
              <a:rPr lang="en-US" sz="2000" dirty="0"/>
              <a:t>The directed fishery would continue to be governed by State harvest strategy </a:t>
            </a:r>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p:txBody>
          <a:bodyPr/>
          <a:lstStyle/>
          <a:p>
            <a:fld id="{D57F1E4F-1CFF-5643-939E-217C01CDF565}" type="slidenum">
              <a:rPr lang="en-US" smtClean="0"/>
              <a:pPr/>
              <a:t>21</a:t>
            </a:fld>
            <a:endParaRPr lang="en-US" dirty="0"/>
          </a:p>
        </p:txBody>
      </p:sp>
      <p:pic>
        <p:nvPicPr>
          <p:cNvPr id="2" name="Picture 1">
            <a:extLst>
              <a:ext uri="{FF2B5EF4-FFF2-40B4-BE49-F238E27FC236}">
                <a16:creationId xmlns:a16="http://schemas.microsoft.com/office/drawing/2014/main" id="{111B49A2-6A07-4F0E-AE7B-EC0181D1BAB4}"/>
              </a:ext>
            </a:extLst>
          </p:cNvPr>
          <p:cNvPicPr>
            <a:picLocks noChangeAspect="1"/>
          </p:cNvPicPr>
          <p:nvPr/>
        </p:nvPicPr>
        <p:blipFill>
          <a:blip r:embed="rId3"/>
          <a:stretch>
            <a:fillRect/>
          </a:stretch>
        </p:blipFill>
        <p:spPr>
          <a:xfrm>
            <a:off x="0" y="5602078"/>
            <a:ext cx="963251" cy="1243692"/>
          </a:xfrm>
          <a:prstGeom prst="rect">
            <a:avLst/>
          </a:prstGeom>
        </p:spPr>
      </p:pic>
      <p:pic>
        <p:nvPicPr>
          <p:cNvPr id="3" name="Picture 2">
            <a:extLst>
              <a:ext uri="{FF2B5EF4-FFF2-40B4-BE49-F238E27FC236}">
                <a16:creationId xmlns:a16="http://schemas.microsoft.com/office/drawing/2014/main" id="{13994CFD-98E6-487F-8789-AC256D9D65B6}"/>
              </a:ext>
            </a:extLst>
          </p:cNvPr>
          <p:cNvPicPr>
            <a:picLocks noChangeAspect="1"/>
          </p:cNvPicPr>
          <p:nvPr/>
        </p:nvPicPr>
        <p:blipFill>
          <a:blip r:embed="rId4"/>
          <a:stretch>
            <a:fillRect/>
          </a:stretch>
        </p:blipFill>
        <p:spPr>
          <a:xfrm>
            <a:off x="9432122" y="-678066"/>
            <a:ext cx="3578662" cy="2920237"/>
          </a:xfrm>
          <a:prstGeom prst="rect">
            <a:avLst/>
          </a:prstGeom>
        </p:spPr>
      </p:pic>
    </p:spTree>
    <p:extLst>
      <p:ext uri="{BB962C8B-B14F-4D97-AF65-F5344CB8AC3E}">
        <p14:creationId xmlns:p14="http://schemas.microsoft.com/office/powerpoint/2010/main" val="2549388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604CD7E-2F8D-4B98-B420-C3AA10AB6A09}"/>
              </a:ext>
            </a:extLst>
          </p:cNvPr>
          <p:cNvSpPr>
            <a:spLocks noGrp="1"/>
          </p:cNvSpPr>
          <p:nvPr>
            <p:ph type="title"/>
          </p:nvPr>
        </p:nvSpPr>
        <p:spPr/>
        <p:txBody>
          <a:bodyPr/>
          <a:lstStyle/>
          <a:p>
            <a:r>
              <a:rPr lang="en-US" dirty="0"/>
              <a:t>Next Step</a:t>
            </a:r>
          </a:p>
        </p:txBody>
      </p:sp>
      <p:sp>
        <p:nvSpPr>
          <p:cNvPr id="7" name="Content Placeholder 6">
            <a:extLst>
              <a:ext uri="{FF2B5EF4-FFF2-40B4-BE49-F238E27FC236}">
                <a16:creationId xmlns:a16="http://schemas.microsoft.com/office/drawing/2014/main" id="{9399C3D9-A500-4E2E-B174-48DCE86D466F}"/>
              </a:ext>
            </a:extLst>
          </p:cNvPr>
          <p:cNvSpPr>
            <a:spLocks noGrp="1"/>
          </p:cNvSpPr>
          <p:nvPr>
            <p:ph idx="1"/>
          </p:nvPr>
        </p:nvSpPr>
        <p:spPr>
          <a:xfrm>
            <a:off x="677333" y="1656093"/>
            <a:ext cx="9056601" cy="4750394"/>
          </a:xfrm>
        </p:spPr>
        <p:txBody>
          <a:bodyPr>
            <a:normAutofit/>
          </a:bodyPr>
          <a:lstStyle/>
          <a:p>
            <a:pPr>
              <a:spcBef>
                <a:spcPts val="1200"/>
              </a:spcBef>
            </a:pPr>
            <a:r>
              <a:rPr lang="en-US" sz="2000" dirty="0"/>
              <a:t>In June, with respect to potential options affecting bycatch in the groundfish fishery, the Council could include any of the following:</a:t>
            </a:r>
          </a:p>
          <a:p>
            <a:pPr lvl="1">
              <a:spcBef>
                <a:spcPts val="1200"/>
              </a:spcBef>
            </a:pPr>
            <a:r>
              <a:rPr lang="en-US" sz="1800" dirty="0"/>
              <a:t>Changes to the existing trawl snow crab PSC limit in the groundfish fisheries</a:t>
            </a:r>
          </a:p>
          <a:p>
            <a:pPr lvl="1">
              <a:spcBef>
                <a:spcPts val="1200"/>
              </a:spcBef>
            </a:pPr>
            <a:r>
              <a:rPr lang="en-US" sz="1800" dirty="0"/>
              <a:t>Changes to the COBLZ boundary</a:t>
            </a:r>
          </a:p>
          <a:p>
            <a:pPr lvl="1">
              <a:spcBef>
                <a:spcPts val="1200"/>
              </a:spcBef>
            </a:pPr>
            <a:r>
              <a:rPr lang="en-US" sz="1800" dirty="0"/>
              <a:t>Whether to accrue PSC outside the COBLZ towards the trawl PSC limit </a:t>
            </a:r>
          </a:p>
          <a:p>
            <a:pPr lvl="1">
              <a:spcBef>
                <a:spcPts val="1200"/>
              </a:spcBef>
            </a:pPr>
            <a:r>
              <a:rPr lang="en-US" sz="1800" dirty="0"/>
              <a:t>Establish a PSC limit for fixed gear fisheries</a:t>
            </a:r>
          </a:p>
          <a:p>
            <a:pPr>
              <a:spcBef>
                <a:spcPts val="1200"/>
              </a:spcBef>
            </a:pPr>
            <a:r>
              <a:rPr lang="en-US" sz="2000" dirty="0"/>
              <a:t>All this options would require an amendment to the groundfish FMP and need to be implemented in regulation</a:t>
            </a:r>
          </a:p>
          <a:p>
            <a:pPr>
              <a:spcBef>
                <a:spcPts val="1200"/>
              </a:spcBef>
            </a:pPr>
            <a:r>
              <a:rPr lang="en-US" sz="2000" dirty="0"/>
              <a:t>Including this options would add to the complexity of the rebuilding plan and will necessitate additional analysis and more implementation time</a:t>
            </a:r>
          </a:p>
        </p:txBody>
      </p:sp>
      <p:sp>
        <p:nvSpPr>
          <p:cNvPr id="5" name="Slide Number Placeholder 4">
            <a:extLst>
              <a:ext uri="{FF2B5EF4-FFF2-40B4-BE49-F238E27FC236}">
                <a16:creationId xmlns:a16="http://schemas.microsoft.com/office/drawing/2014/main" id="{C47A3FA5-F149-4D2D-833E-6414DFF5EBF2}"/>
              </a:ext>
            </a:extLst>
          </p:cNvPr>
          <p:cNvSpPr>
            <a:spLocks noGrp="1"/>
          </p:cNvSpPr>
          <p:nvPr>
            <p:ph type="sldNum" sz="quarter" idx="12"/>
          </p:nvPr>
        </p:nvSpPr>
        <p:spPr/>
        <p:txBody>
          <a:bodyPr/>
          <a:lstStyle/>
          <a:p>
            <a:fld id="{D57F1E4F-1CFF-5643-939E-217C01CDF565}" type="slidenum">
              <a:rPr lang="en-US" smtClean="0"/>
              <a:pPr/>
              <a:t>22</a:t>
            </a:fld>
            <a:endParaRPr lang="en-US" dirty="0"/>
          </a:p>
        </p:txBody>
      </p:sp>
      <p:pic>
        <p:nvPicPr>
          <p:cNvPr id="2" name="Picture 1">
            <a:extLst>
              <a:ext uri="{FF2B5EF4-FFF2-40B4-BE49-F238E27FC236}">
                <a16:creationId xmlns:a16="http://schemas.microsoft.com/office/drawing/2014/main" id="{111B49A2-6A07-4F0E-AE7B-EC0181D1BAB4}"/>
              </a:ext>
            </a:extLst>
          </p:cNvPr>
          <p:cNvPicPr>
            <a:picLocks noChangeAspect="1"/>
          </p:cNvPicPr>
          <p:nvPr/>
        </p:nvPicPr>
        <p:blipFill>
          <a:blip r:embed="rId3"/>
          <a:stretch>
            <a:fillRect/>
          </a:stretch>
        </p:blipFill>
        <p:spPr>
          <a:xfrm>
            <a:off x="0" y="5602078"/>
            <a:ext cx="963251" cy="1243692"/>
          </a:xfrm>
          <a:prstGeom prst="rect">
            <a:avLst/>
          </a:prstGeom>
        </p:spPr>
      </p:pic>
      <p:pic>
        <p:nvPicPr>
          <p:cNvPr id="3" name="Picture 2">
            <a:extLst>
              <a:ext uri="{FF2B5EF4-FFF2-40B4-BE49-F238E27FC236}">
                <a16:creationId xmlns:a16="http://schemas.microsoft.com/office/drawing/2014/main" id="{29E6C541-4ACB-4C48-9D98-F41D0B4FA2E3}"/>
              </a:ext>
            </a:extLst>
          </p:cNvPr>
          <p:cNvPicPr>
            <a:picLocks noChangeAspect="1"/>
          </p:cNvPicPr>
          <p:nvPr/>
        </p:nvPicPr>
        <p:blipFill>
          <a:blip r:embed="rId4"/>
          <a:stretch>
            <a:fillRect/>
          </a:stretch>
        </p:blipFill>
        <p:spPr>
          <a:xfrm>
            <a:off x="9432121" y="-666035"/>
            <a:ext cx="3578662" cy="2920237"/>
          </a:xfrm>
          <a:prstGeom prst="rect">
            <a:avLst/>
          </a:prstGeom>
        </p:spPr>
      </p:pic>
    </p:spTree>
    <p:extLst>
      <p:ext uri="{BB962C8B-B14F-4D97-AF65-F5344CB8AC3E}">
        <p14:creationId xmlns:p14="http://schemas.microsoft.com/office/powerpoint/2010/main" val="13693014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168CD13-33D6-4FBE-99E4-9E400CE39DA0}"/>
              </a:ext>
            </a:extLst>
          </p:cNvPr>
          <p:cNvSpPr>
            <a:spLocks noGrp="1"/>
          </p:cNvSpPr>
          <p:nvPr>
            <p:ph type="body" idx="1"/>
          </p:nvPr>
        </p:nvSpPr>
        <p:spPr>
          <a:xfrm>
            <a:off x="4196668" y="3036600"/>
            <a:ext cx="8787990" cy="3588056"/>
          </a:xfrm>
        </p:spPr>
        <p:txBody>
          <a:bodyPr>
            <a:normAutofit/>
          </a:bodyPr>
          <a:lstStyle/>
          <a:p>
            <a:r>
              <a:rPr lang="en-US" sz="4400" dirty="0">
                <a:solidFill>
                  <a:schemeClr val="accent1"/>
                </a:solidFill>
                <a:latin typeface="+mj-lt"/>
                <a:ea typeface="+mj-ea"/>
                <a:cs typeface="+mj-cs"/>
              </a:rPr>
              <a:t>Questions?</a:t>
            </a:r>
          </a:p>
          <a:p>
            <a:endParaRPr lang="en-US" sz="700" dirty="0">
              <a:solidFill>
                <a:schemeClr val="accent1"/>
              </a:solidFill>
              <a:latin typeface="+mj-lt"/>
              <a:ea typeface="+mj-ea"/>
              <a:cs typeface="+mj-cs"/>
            </a:endParaRPr>
          </a:p>
        </p:txBody>
      </p:sp>
      <p:pic>
        <p:nvPicPr>
          <p:cNvPr id="5" name="Picture 4">
            <a:extLst>
              <a:ext uri="{FF2B5EF4-FFF2-40B4-BE49-F238E27FC236}">
                <a16:creationId xmlns:a16="http://schemas.microsoft.com/office/drawing/2014/main" id="{F6C06BA0-A49E-4891-AB1D-C235CE976A22}"/>
              </a:ext>
            </a:extLst>
          </p:cNvPr>
          <p:cNvPicPr>
            <a:picLocks noChangeAspect="1"/>
          </p:cNvPicPr>
          <p:nvPr/>
        </p:nvPicPr>
        <p:blipFill>
          <a:blip r:embed="rId3">
            <a:duotone>
              <a:schemeClr val="accent2">
                <a:shade val="45000"/>
                <a:satMod val="135000"/>
              </a:schemeClr>
              <a:prstClr val="white"/>
            </a:duotone>
          </a:blip>
          <a:stretch>
            <a:fillRect/>
          </a:stretch>
        </p:blipFill>
        <p:spPr>
          <a:xfrm>
            <a:off x="7774084" y="4039569"/>
            <a:ext cx="1633158" cy="1375482"/>
          </a:xfrm>
          <a:prstGeom prst="rect">
            <a:avLst/>
          </a:prstGeom>
        </p:spPr>
      </p:pic>
      <p:sp>
        <p:nvSpPr>
          <p:cNvPr id="7" name="Slide Number Placeholder 6">
            <a:extLst>
              <a:ext uri="{FF2B5EF4-FFF2-40B4-BE49-F238E27FC236}">
                <a16:creationId xmlns:a16="http://schemas.microsoft.com/office/drawing/2014/main" id="{D4C0727E-B2B9-4CE3-9E7F-B97B4AD93F54}"/>
              </a:ext>
            </a:extLst>
          </p:cNvPr>
          <p:cNvSpPr>
            <a:spLocks noGrp="1"/>
          </p:cNvSpPr>
          <p:nvPr>
            <p:ph type="sldNum" sz="quarter" idx="12"/>
          </p:nvPr>
        </p:nvSpPr>
        <p:spPr/>
        <p:txBody>
          <a:bodyPr/>
          <a:lstStyle/>
          <a:p>
            <a:fld id="{D57F1E4F-1CFF-5643-939E-217C01CDF565}" type="slidenum">
              <a:rPr lang="en-US" smtClean="0"/>
              <a:pPr/>
              <a:t>23</a:t>
            </a:fld>
            <a:endParaRPr lang="en-US" dirty="0"/>
          </a:p>
        </p:txBody>
      </p:sp>
      <p:sp>
        <p:nvSpPr>
          <p:cNvPr id="8" name="Title 1">
            <a:extLst>
              <a:ext uri="{FF2B5EF4-FFF2-40B4-BE49-F238E27FC236}">
                <a16:creationId xmlns:a16="http://schemas.microsoft.com/office/drawing/2014/main" id="{AE4F3632-F5B7-4DD0-8290-A0287DB5BC28}"/>
              </a:ext>
            </a:extLst>
          </p:cNvPr>
          <p:cNvSpPr txBox="1">
            <a:spLocks/>
          </p:cNvSpPr>
          <p:nvPr/>
        </p:nvSpPr>
        <p:spPr>
          <a:xfrm>
            <a:off x="494597" y="233344"/>
            <a:ext cx="8596668" cy="768995"/>
          </a:xfrm>
          <a:prstGeom prst="rect">
            <a:avLst/>
          </a:prstGeom>
        </p:spPr>
        <p:txBody>
          <a:bodyPr vert="horz" lIns="91440" tIns="45720" rIns="91440" bIns="45720" rtlCol="0" anchor="b">
            <a:normAutofit/>
          </a:bodyPr>
          <a:lstStyle>
            <a:lvl1pPr algn="l" defTabSz="457200" rtl="0" eaLnBrk="1" latinLnBrk="0" hangingPunct="1">
              <a:spcBef>
                <a:spcPct val="0"/>
              </a:spcBef>
              <a:buNone/>
              <a:defRPr sz="4400" b="0" kern="1200" cap="none">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Thank You</a:t>
            </a:r>
          </a:p>
        </p:txBody>
      </p:sp>
      <p:sp>
        <p:nvSpPr>
          <p:cNvPr id="9" name="Text Placeholder 2">
            <a:extLst>
              <a:ext uri="{FF2B5EF4-FFF2-40B4-BE49-F238E27FC236}">
                <a16:creationId xmlns:a16="http://schemas.microsoft.com/office/drawing/2014/main" id="{5D549B82-E3E6-4F6D-B9BA-AE39367F87B8}"/>
              </a:ext>
            </a:extLst>
          </p:cNvPr>
          <p:cNvSpPr txBox="1">
            <a:spLocks/>
          </p:cNvSpPr>
          <p:nvPr/>
        </p:nvSpPr>
        <p:spPr>
          <a:xfrm>
            <a:off x="440817" y="1085423"/>
            <a:ext cx="8704229" cy="3013711"/>
          </a:xfrm>
          <a:prstGeom prst="rect">
            <a:avLst/>
          </a:prstGeom>
        </p:spPr>
        <p:txBody>
          <a:bodyPr vert="horz" lIns="91440" tIns="45720" rIns="91440" bIns="45720" rtlCol="0" anchor="t">
            <a:no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lumMod val="75000"/>
                    <a:lumOff val="25000"/>
                  </a:schemeClr>
                </a:solidFill>
                <a:latin typeface="+mn-lt"/>
                <a:ea typeface="+mn-ea"/>
                <a:cs typeface="+mn-cs"/>
              </a:defRPr>
            </a:lvl1pPr>
            <a:lvl2pPr marL="457200" indent="0" algn="l" defTabSz="457200" rtl="0" eaLnBrk="1" latinLnBrk="0" hangingPunct="1">
              <a:spcBef>
                <a:spcPts val="1000"/>
              </a:spcBef>
              <a:spcAft>
                <a:spcPts val="0"/>
              </a:spcAft>
              <a:buClr>
                <a:schemeClr val="accent1"/>
              </a:buClr>
              <a:buSzPct val="80000"/>
              <a:buFont typeface="Wingdings 3" charset="2"/>
              <a:buNone/>
              <a:defRPr sz="1800" kern="1200">
                <a:solidFill>
                  <a:schemeClr val="tx1">
                    <a:tint val="75000"/>
                  </a:schemeClr>
                </a:solidFill>
                <a:latin typeface="+mn-lt"/>
                <a:ea typeface="+mn-ea"/>
                <a:cs typeface="+mn-cs"/>
              </a:defRPr>
            </a:lvl2pPr>
            <a:lvl3pPr marL="914400" indent="0" algn="l" defTabSz="457200" rtl="0" eaLnBrk="1" latinLnBrk="0" hangingPunct="1">
              <a:spcBef>
                <a:spcPts val="1000"/>
              </a:spcBef>
              <a:spcAft>
                <a:spcPts val="0"/>
              </a:spcAft>
              <a:buClr>
                <a:schemeClr val="accent1"/>
              </a:buClr>
              <a:buSzPct val="80000"/>
              <a:buFont typeface="Wingdings 3" charset="2"/>
              <a:buNone/>
              <a:defRPr sz="1600" kern="1200">
                <a:solidFill>
                  <a:schemeClr val="tx1">
                    <a:tint val="75000"/>
                  </a:schemeClr>
                </a:solidFill>
                <a:latin typeface="+mn-lt"/>
                <a:ea typeface="+mn-ea"/>
                <a:cs typeface="+mn-cs"/>
              </a:defRPr>
            </a:lvl3pPr>
            <a:lvl4pPr marL="1371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4pPr>
            <a:lvl5pPr marL="18288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5pPr>
            <a:lvl6pPr marL="22860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6pPr>
            <a:lvl7pPr marL="27432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7pPr>
            <a:lvl8pPr marL="32004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8pPr>
            <a:lvl9pPr marL="3657600" indent="0" algn="l" defTabSz="457200" rtl="0" eaLnBrk="1" latinLnBrk="0" hangingPunct="1">
              <a:spcBef>
                <a:spcPts val="1000"/>
              </a:spcBef>
              <a:spcAft>
                <a:spcPts val="0"/>
              </a:spcAft>
              <a:buClr>
                <a:schemeClr val="accent1"/>
              </a:buClr>
              <a:buSzPct val="80000"/>
              <a:buFont typeface="Wingdings 3" charset="2"/>
              <a:buNone/>
              <a:defRPr sz="1400" kern="1200">
                <a:solidFill>
                  <a:schemeClr val="tx1">
                    <a:tint val="75000"/>
                  </a:schemeClr>
                </a:solidFill>
                <a:latin typeface="+mn-lt"/>
                <a:ea typeface="+mn-ea"/>
                <a:cs typeface="+mn-cs"/>
              </a:defRPr>
            </a:lvl9pPr>
          </a:lstStyle>
          <a:p>
            <a:endParaRPr lang="en-US" sz="2000" dirty="0"/>
          </a:p>
        </p:txBody>
      </p:sp>
      <p:pic>
        <p:nvPicPr>
          <p:cNvPr id="2" name="Picture 1">
            <a:extLst>
              <a:ext uri="{FF2B5EF4-FFF2-40B4-BE49-F238E27FC236}">
                <a16:creationId xmlns:a16="http://schemas.microsoft.com/office/drawing/2014/main" id="{5E8024DD-3B67-49F4-82FC-47C2C31DE030}"/>
              </a:ext>
            </a:extLst>
          </p:cNvPr>
          <p:cNvPicPr>
            <a:picLocks noChangeAspect="1"/>
          </p:cNvPicPr>
          <p:nvPr/>
        </p:nvPicPr>
        <p:blipFill>
          <a:blip r:embed="rId4"/>
          <a:stretch>
            <a:fillRect/>
          </a:stretch>
        </p:blipFill>
        <p:spPr>
          <a:xfrm>
            <a:off x="9353859" y="-654003"/>
            <a:ext cx="3578662" cy="2920237"/>
          </a:xfrm>
          <a:prstGeom prst="rect">
            <a:avLst/>
          </a:prstGeom>
        </p:spPr>
      </p:pic>
    </p:spTree>
    <p:extLst>
      <p:ext uri="{BB962C8B-B14F-4D97-AF65-F5344CB8AC3E}">
        <p14:creationId xmlns:p14="http://schemas.microsoft.com/office/powerpoint/2010/main" val="18947638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5367-8AE4-4401-83C5-CAE43E1A3DF0}"/>
              </a:ext>
            </a:extLst>
          </p:cNvPr>
          <p:cNvSpPr>
            <a:spLocks noGrp="1"/>
          </p:cNvSpPr>
          <p:nvPr>
            <p:ph type="title"/>
          </p:nvPr>
        </p:nvSpPr>
        <p:spPr>
          <a:xfrm>
            <a:off x="677334" y="609600"/>
            <a:ext cx="8596668" cy="762000"/>
          </a:xfrm>
        </p:spPr>
        <p:txBody>
          <a:bodyPr/>
          <a:lstStyle/>
          <a:p>
            <a:r>
              <a:rPr lang="en-US" dirty="0"/>
              <a:t>Overfishing and Rebuilding Plans</a:t>
            </a:r>
          </a:p>
        </p:txBody>
      </p:sp>
      <p:sp>
        <p:nvSpPr>
          <p:cNvPr id="3" name="Content Placeholder 2">
            <a:extLst>
              <a:ext uri="{FF2B5EF4-FFF2-40B4-BE49-F238E27FC236}">
                <a16:creationId xmlns:a16="http://schemas.microsoft.com/office/drawing/2014/main" id="{59E35FE6-98BE-4E34-9625-F0E4C57B9DDE}"/>
              </a:ext>
            </a:extLst>
          </p:cNvPr>
          <p:cNvSpPr>
            <a:spLocks noGrp="1"/>
          </p:cNvSpPr>
          <p:nvPr>
            <p:ph idx="1"/>
          </p:nvPr>
        </p:nvSpPr>
        <p:spPr>
          <a:xfrm>
            <a:off x="677334" y="1287379"/>
            <a:ext cx="8596668" cy="4753983"/>
          </a:xfrm>
        </p:spPr>
        <p:txBody>
          <a:bodyPr>
            <a:noAutofit/>
          </a:bodyPr>
          <a:lstStyle/>
          <a:p>
            <a:r>
              <a:rPr lang="en-US" sz="1700" dirty="0">
                <a:cs typeface="Arial" panose="020B0604020202020204" pitchFamily="34" charset="0"/>
              </a:rPr>
              <a:t>Section 2.1 provides MSA section 304 and the NS 1 guidelines for rebuilding overfished stocks</a:t>
            </a:r>
          </a:p>
          <a:p>
            <a:r>
              <a:rPr lang="en-US" sz="1700" dirty="0">
                <a:cs typeface="Arial" panose="020B0604020202020204" pitchFamily="34" charset="0"/>
              </a:rPr>
              <a:t>Overfished if MMB &lt; MSST </a:t>
            </a:r>
          </a:p>
          <a:p>
            <a:pPr lvl="1"/>
            <a:r>
              <a:rPr lang="en-US" sz="1500" dirty="0">
                <a:cs typeface="Arial" panose="020B0604020202020204" pitchFamily="34" charset="0"/>
              </a:rPr>
              <a:t>MMB </a:t>
            </a:r>
            <a:r>
              <a:rPr lang="en-US" sz="1500" dirty="0"/>
              <a:t>is 50,600 mt, which is less than the MSST threshold of 76,700 mt</a:t>
            </a:r>
          </a:p>
          <a:p>
            <a:r>
              <a:rPr lang="en-US" sz="1700" dirty="0">
                <a:cs typeface="Arial" panose="020B0604020202020204" pitchFamily="34" charset="0"/>
              </a:rPr>
              <a:t>This triggers MSA and NS1 guidelines to rebuild stock within an appropriate timeframe </a:t>
            </a:r>
          </a:p>
          <a:p>
            <a:r>
              <a:rPr kumimoji="0" lang="en-US" sz="1700" i="0" u="none" strike="noStrike" kern="1200" cap="none" spc="0" normalizeH="0" baseline="0" noProof="0" dirty="0">
                <a:ln>
                  <a:noFill/>
                </a:ln>
                <a:solidFill>
                  <a:prstClr val="black"/>
                </a:solidFill>
                <a:effectLst/>
                <a:uLnTx/>
                <a:uFillTx/>
                <a:cs typeface="Arial" panose="020B0604020202020204" pitchFamily="34" charset="0"/>
              </a:rPr>
              <a:t>Council must specify a time period for rebuilding the stock</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 (</a:t>
            </a:r>
            <a:r>
              <a:rPr kumimoji="0" lang="en-US" sz="1700" b="0" i="0" u="none" strike="noStrike" kern="1200" cap="none" spc="0" normalizeH="0" baseline="0" noProof="0" dirty="0" err="1">
                <a:ln>
                  <a:noFill/>
                </a:ln>
                <a:solidFill>
                  <a:prstClr val="black"/>
                </a:solidFill>
                <a:effectLst/>
                <a:uLnTx/>
                <a:uFillTx/>
                <a:latin typeface="Calibri" panose="020F0502020204030204"/>
                <a:ea typeface="+mn-ea"/>
                <a:cs typeface="Arial" panose="020B0604020202020204" pitchFamily="34" charset="0"/>
              </a:rPr>
              <a:t>T</a:t>
            </a:r>
            <a:r>
              <a:rPr kumimoji="0" lang="en-US" sz="1700" b="0" i="0" u="none" strike="noStrike" kern="1200" cap="none" spc="0" normalizeH="0" baseline="-25000" noProof="0" dirty="0" err="1">
                <a:ln>
                  <a:noFill/>
                </a:ln>
                <a:solidFill>
                  <a:prstClr val="black"/>
                </a:solidFill>
                <a:effectLst/>
                <a:uLnTx/>
                <a:uFillTx/>
                <a:latin typeface="Calibri" panose="020F0502020204030204"/>
                <a:ea typeface="+mn-ea"/>
                <a:cs typeface="Arial" panose="020B0604020202020204" pitchFamily="34" charset="0"/>
              </a:rPr>
              <a:t>target</a:t>
            </a:r>
            <a:r>
              <a:rPr kumimoji="0" lang="en-US" sz="1700" b="0" i="0" u="none" strike="noStrike" kern="1200" cap="none" spc="0" normalizeH="0" baseline="0" noProof="0" dirty="0">
                <a:ln>
                  <a:noFill/>
                </a:ln>
                <a:solidFill>
                  <a:prstClr val="black"/>
                </a:solidFill>
                <a:effectLst/>
                <a:uLnTx/>
                <a:uFillTx/>
                <a:latin typeface="Calibri" panose="020F0502020204030204"/>
                <a:ea typeface="+mn-ea"/>
                <a:cs typeface="Arial" panose="020B0604020202020204" pitchFamily="34" charset="0"/>
              </a:rPr>
              <a:t>)</a:t>
            </a:r>
            <a:r>
              <a:rPr kumimoji="0" lang="en-US" sz="1700" i="0" u="none" strike="noStrike" kern="1200" cap="none" spc="0" normalizeH="0" baseline="0" noProof="0" dirty="0">
                <a:ln>
                  <a:noFill/>
                </a:ln>
                <a:solidFill>
                  <a:prstClr val="black"/>
                </a:solidFill>
                <a:effectLst/>
                <a:uLnTx/>
                <a:uFillTx/>
                <a:cs typeface="Arial" panose="020B0604020202020204" pitchFamily="34" charset="0"/>
              </a:rPr>
              <a:t> based on being as short as possible taking into account:</a:t>
            </a:r>
          </a:p>
          <a:p>
            <a:pPr lvl="1"/>
            <a:r>
              <a:rPr kumimoji="0" lang="en-US" sz="1700" i="0" u="none" strike="noStrike" kern="1200" cap="none" spc="0" normalizeH="0" baseline="0" noProof="0" dirty="0">
                <a:ln>
                  <a:noFill/>
                </a:ln>
                <a:solidFill>
                  <a:prstClr val="black"/>
                </a:solidFill>
                <a:effectLst/>
                <a:uLnTx/>
                <a:uFillTx/>
                <a:cs typeface="Arial" panose="020B0604020202020204" pitchFamily="34" charset="0"/>
              </a:rPr>
              <a:t>Status and biology of the stock</a:t>
            </a:r>
          </a:p>
          <a:p>
            <a:pPr lvl="1"/>
            <a:r>
              <a:rPr kumimoji="0" lang="en-US" sz="1700" i="0" u="none" strike="noStrike" kern="1200" cap="none" spc="0" normalizeH="0" baseline="0" noProof="0" dirty="0">
                <a:ln>
                  <a:noFill/>
                </a:ln>
                <a:solidFill>
                  <a:prstClr val="black"/>
                </a:solidFill>
                <a:effectLst/>
                <a:uLnTx/>
                <a:uFillTx/>
                <a:cs typeface="Arial" panose="020B0604020202020204" pitchFamily="34" charset="0"/>
              </a:rPr>
              <a:t>Needs of fishing communities</a:t>
            </a:r>
          </a:p>
          <a:p>
            <a:pPr lvl="1"/>
            <a:r>
              <a:rPr kumimoji="0" lang="en-US" sz="1700" i="0" u="none" strike="noStrike" kern="1200" cap="none" spc="0" normalizeH="0" baseline="0" noProof="0" dirty="0">
                <a:ln>
                  <a:noFill/>
                </a:ln>
                <a:solidFill>
                  <a:prstClr val="black"/>
                </a:solidFill>
                <a:effectLst/>
                <a:uLnTx/>
                <a:uFillTx/>
                <a:cs typeface="Arial" panose="020B0604020202020204" pitchFamily="34" charset="0"/>
              </a:rPr>
              <a:t>Recommendation by international organizations in which the U.S. participates, and </a:t>
            </a:r>
          </a:p>
          <a:p>
            <a:pPr lvl="1"/>
            <a:r>
              <a:rPr kumimoji="0" lang="en-US" sz="1700" i="0" u="none" strike="noStrike" kern="1200" cap="none" spc="0" normalizeH="0" baseline="0" noProof="0" dirty="0">
                <a:ln>
                  <a:noFill/>
                </a:ln>
                <a:solidFill>
                  <a:prstClr val="black"/>
                </a:solidFill>
                <a:effectLst/>
                <a:uLnTx/>
                <a:uFillTx/>
                <a:cs typeface="Arial" panose="020B0604020202020204" pitchFamily="34" charset="0"/>
              </a:rPr>
              <a:t>Interaction of the overfished stock within the marine ecosystem</a:t>
            </a:r>
          </a:p>
          <a:p>
            <a:r>
              <a:rPr lang="en-US" sz="1700" dirty="0">
                <a:solidFill>
                  <a:prstClr val="black"/>
                </a:solidFill>
                <a:cs typeface="Arial" panose="020B0604020202020204" pitchFamily="34" charset="0"/>
              </a:rPr>
              <a:t>Time period shall not exceed 10 year, except where biology of the stock, other environmental conditions, or management measures under an international agreement dictate otherwise. </a:t>
            </a:r>
            <a:endParaRPr kumimoji="0" lang="en-US" sz="1700" i="0" u="none" strike="noStrike" kern="1200" cap="none" spc="0" normalizeH="0" baseline="0" noProof="0" dirty="0">
              <a:ln>
                <a:noFill/>
              </a:ln>
              <a:solidFill>
                <a:prstClr val="black"/>
              </a:solidFill>
              <a:effectLst/>
              <a:uLnTx/>
              <a:uFillTx/>
              <a:cs typeface="Arial" panose="020B0604020202020204" pitchFamily="34" charset="0"/>
            </a:endParaRPr>
          </a:p>
        </p:txBody>
      </p:sp>
      <p:sp>
        <p:nvSpPr>
          <p:cNvPr id="4" name="Slide Number Placeholder 3">
            <a:extLst>
              <a:ext uri="{FF2B5EF4-FFF2-40B4-BE49-F238E27FC236}">
                <a16:creationId xmlns:a16="http://schemas.microsoft.com/office/drawing/2014/main" id="{914B2542-46BD-4048-A869-5D73D844CBC3}"/>
              </a:ext>
            </a:extLst>
          </p:cNvPr>
          <p:cNvSpPr>
            <a:spLocks noGrp="1"/>
          </p:cNvSpPr>
          <p:nvPr>
            <p:ph type="sldNum" sz="quarter" idx="12"/>
          </p:nvPr>
        </p:nvSpPr>
        <p:spPr/>
        <p:txBody>
          <a:bodyPr/>
          <a:lstStyle/>
          <a:p>
            <a:fld id="{519954A3-9DFD-4C44-94BA-B95130A3BA1C}" type="slidenum">
              <a:rPr lang="en-US" smtClean="0"/>
              <a:t>3</a:t>
            </a:fld>
            <a:endParaRPr lang="en-US" dirty="0"/>
          </a:p>
        </p:txBody>
      </p:sp>
      <p:pic>
        <p:nvPicPr>
          <p:cNvPr id="5" name="Picture 4">
            <a:extLst>
              <a:ext uri="{FF2B5EF4-FFF2-40B4-BE49-F238E27FC236}">
                <a16:creationId xmlns:a16="http://schemas.microsoft.com/office/drawing/2014/main" id="{91FD52C9-C8E7-4F6A-8A0C-8D3860D7E294}"/>
              </a:ext>
            </a:extLst>
          </p:cNvPr>
          <p:cNvPicPr>
            <a:picLocks noChangeAspect="1"/>
          </p:cNvPicPr>
          <p:nvPr/>
        </p:nvPicPr>
        <p:blipFill>
          <a:blip r:embed="rId3"/>
          <a:stretch>
            <a:fillRect/>
          </a:stretch>
        </p:blipFill>
        <p:spPr>
          <a:xfrm>
            <a:off x="0" y="5614308"/>
            <a:ext cx="963251" cy="1243692"/>
          </a:xfrm>
          <a:prstGeom prst="rect">
            <a:avLst/>
          </a:prstGeom>
        </p:spPr>
      </p:pic>
      <p:pic>
        <p:nvPicPr>
          <p:cNvPr id="6" name="Picture 5">
            <a:extLst>
              <a:ext uri="{FF2B5EF4-FFF2-40B4-BE49-F238E27FC236}">
                <a16:creationId xmlns:a16="http://schemas.microsoft.com/office/drawing/2014/main" id="{64BEE36D-C15F-40BD-8A3C-29814D74EB27}"/>
              </a:ext>
            </a:extLst>
          </p:cNvPr>
          <p:cNvPicPr>
            <a:picLocks noChangeAspect="1"/>
          </p:cNvPicPr>
          <p:nvPr/>
        </p:nvPicPr>
        <p:blipFill>
          <a:blip r:embed="rId4"/>
          <a:stretch>
            <a:fillRect/>
          </a:stretch>
        </p:blipFill>
        <p:spPr>
          <a:xfrm>
            <a:off x="9432121" y="-617908"/>
            <a:ext cx="3578662" cy="2920237"/>
          </a:xfrm>
          <a:prstGeom prst="rect">
            <a:avLst/>
          </a:prstGeom>
        </p:spPr>
      </p:pic>
    </p:spTree>
    <p:extLst>
      <p:ext uri="{BB962C8B-B14F-4D97-AF65-F5344CB8AC3E}">
        <p14:creationId xmlns:p14="http://schemas.microsoft.com/office/powerpoint/2010/main" val="25714426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5367-8AE4-4401-83C5-CAE43E1A3DF0}"/>
              </a:ext>
            </a:extLst>
          </p:cNvPr>
          <p:cNvSpPr>
            <a:spLocks noGrp="1"/>
          </p:cNvSpPr>
          <p:nvPr>
            <p:ph type="title"/>
          </p:nvPr>
        </p:nvSpPr>
        <p:spPr/>
        <p:txBody>
          <a:bodyPr/>
          <a:lstStyle/>
          <a:p>
            <a:r>
              <a:rPr lang="en-US" dirty="0"/>
              <a:t>Overfishing and Rebuilding Plans</a:t>
            </a:r>
          </a:p>
        </p:txBody>
      </p:sp>
      <p:sp>
        <p:nvSpPr>
          <p:cNvPr id="3" name="Content Placeholder 2">
            <a:extLst>
              <a:ext uri="{FF2B5EF4-FFF2-40B4-BE49-F238E27FC236}">
                <a16:creationId xmlns:a16="http://schemas.microsoft.com/office/drawing/2014/main" id="{59E35FE6-98BE-4E34-9625-F0E4C57B9DDE}"/>
              </a:ext>
            </a:extLst>
          </p:cNvPr>
          <p:cNvSpPr>
            <a:spLocks noGrp="1"/>
          </p:cNvSpPr>
          <p:nvPr>
            <p:ph idx="1"/>
          </p:nvPr>
        </p:nvSpPr>
        <p:spPr>
          <a:xfrm>
            <a:off x="677334" y="1488613"/>
            <a:ext cx="8596668" cy="3880773"/>
          </a:xfrm>
        </p:spPr>
        <p:txBody>
          <a:bodyPr>
            <a:normAutofit fontScale="92500" lnSpcReduction="20000"/>
          </a:bodyPr>
          <a:lstStyle/>
          <a:p>
            <a: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The shortest rebuilding time (</a:t>
            </a:r>
            <a:r>
              <a:rPr kumimoji="0" lang="en-US" sz="2000" i="0" u="none" strike="noStrike" kern="1200" cap="none" spc="0" normalizeH="0" baseline="0" noProof="0" dirty="0" err="1">
                <a:ln>
                  <a:noFill/>
                </a:ln>
                <a:solidFill>
                  <a:prstClr val="black"/>
                </a:solidFill>
                <a:effectLst/>
                <a:uLnTx/>
                <a:uFillTx/>
                <a:latin typeface="Arial" panose="020B0604020202020204" pitchFamily="34" charset="0"/>
                <a:cs typeface="Arial" panose="020B0604020202020204" pitchFamily="34" charset="0"/>
              </a:rPr>
              <a:t>T</a:t>
            </a:r>
            <a:r>
              <a:rPr kumimoji="0" lang="en-US" sz="2000" i="0" u="none" strike="noStrike" kern="1200" cap="none" spc="0" normalizeH="0" baseline="-25000" noProof="0" dirty="0" err="1">
                <a:ln>
                  <a:noFill/>
                </a:ln>
                <a:solidFill>
                  <a:prstClr val="black"/>
                </a:solidFill>
                <a:effectLst/>
                <a:uLnTx/>
                <a:uFillTx/>
                <a:latin typeface="Arial" panose="020B0604020202020204" pitchFamily="34" charset="0"/>
                <a:cs typeface="Arial" panose="020B0604020202020204" pitchFamily="34" charset="0"/>
              </a:rPr>
              <a:t>min</a:t>
            </a:r>
            <a:r>
              <a:rPr kumimoji="0" lang="en-US" sz="2000" i="0" u="none" strike="noStrike" kern="1200" cap="none" spc="0" normalizeH="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is calculated based on time frame to rebuild the stock to its MSY biomass (B</a:t>
            </a:r>
            <a:r>
              <a:rPr kumimoji="0" lang="en-US" sz="2000" i="0" u="none" strike="noStrike" kern="1200" cap="small" spc="0" normalizeH="0" baseline="-25000" noProof="0" dirty="0">
                <a:ln>
                  <a:noFill/>
                </a:ln>
                <a:solidFill>
                  <a:prstClr val="black"/>
                </a:solidFill>
                <a:effectLst/>
                <a:uLnTx/>
                <a:uFillTx/>
                <a:latin typeface="Arial" panose="020B0604020202020204" pitchFamily="34" charset="0"/>
                <a:cs typeface="Arial" panose="020B0604020202020204" pitchFamily="34" charset="0"/>
              </a:rPr>
              <a:t>MSY</a:t>
            </a:r>
            <a:r>
              <a:rPr kumimoji="0" lang="en-US" sz="2000" i="0" u="none" strike="noStrike" kern="1200" cap="small" spc="0" normalizeH="0" noProof="0" dirty="0">
                <a:ln>
                  <a:noFill/>
                </a:ln>
                <a:solidFill>
                  <a:prstClr val="black"/>
                </a:solidFill>
                <a:effectLst/>
                <a:uLnTx/>
                <a:uFillTx/>
                <a:latin typeface="Arial" panose="020B0604020202020204" pitchFamily="34" charset="0"/>
                <a:cs typeface="Arial" panose="020B0604020202020204" pitchFamily="34" charset="0"/>
              </a:rPr>
              <a:t>)</a:t>
            </a:r>
            <a: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 in </a:t>
            </a:r>
            <a:r>
              <a:rPr lang="en-US" sz="2000" dirty="0">
                <a:solidFill>
                  <a:prstClr val="black"/>
                </a:solidFill>
                <a:latin typeface="Arial" panose="020B0604020202020204" pitchFamily="34" charset="0"/>
                <a:cs typeface="Arial" panose="020B0604020202020204" pitchFamily="34" charset="0"/>
              </a:rPr>
              <a:t>the absence of </a:t>
            </a:r>
            <a:r>
              <a:rPr kumimoji="0" lang="en-US" sz="200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no fishing mortality (F=0)</a:t>
            </a:r>
          </a:p>
          <a:p>
            <a:pPr lvl="1"/>
            <a:r>
              <a:rPr lang="en-US" sz="1800" dirty="0">
                <a:latin typeface="Arial" panose="020B0604020202020204" pitchFamily="34" charset="0"/>
                <a:cs typeface="Arial" panose="020B0604020202020204" pitchFamily="34" charset="0"/>
              </a:rPr>
              <a:t>If </a:t>
            </a:r>
            <a:r>
              <a:rPr kumimoji="0" lang="en-US" sz="20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lang="en-US" sz="2000" b="0" i="0" u="none" strike="noStrike" kern="120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min</a:t>
            </a:r>
            <a:r>
              <a:rPr kumimoji="0" lang="en-US" sz="2000" b="0" i="0" u="none" strike="noStrike" kern="1200" cap="none"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is ≤ 10 years, then the maximum rebuilding time (</a:t>
            </a:r>
            <a:r>
              <a:rPr kumimoji="0" lang="en-US" sz="2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lang="en-US" sz="2000" b="0" i="0" u="none" strike="noStrike" kern="120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max</a:t>
            </a:r>
            <a:r>
              <a:rPr kumimoji="0" lang="en-US"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is 10 years for rebuilding a stock to its </a:t>
            </a:r>
            <a:r>
              <a:rPr kumimoji="0" lang="en-US" sz="2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B</a:t>
            </a:r>
            <a:r>
              <a:rPr kumimoji="0" lang="en-US" sz="2000" b="0" i="0" u="none" strike="noStrike" kern="1200" cap="small"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msy</a:t>
            </a:r>
            <a:endParaRPr kumimoji="0" lang="en-US" sz="2000" b="0" i="0" u="none" strike="noStrike" kern="1200" cap="small"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2"/>
            <a:r>
              <a:rPr kumimoji="0" lang="en-US" sz="1800" b="0" i="0" u="none" strike="noStrike" kern="1200" cap="small"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a:t>
            </a:r>
            <a:r>
              <a:rPr kumimoji="0" lang="en-US" sz="1800" b="0" i="0" u="none" strike="noStrike" kern="1200"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n other words, </a:t>
            </a:r>
            <a:r>
              <a:rPr kumimoji="0" lang="en-US" sz="1800" b="0" i="0" u="none" strike="noStrike" kern="1200"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lang="en-US" sz="1800" b="0" i="0" u="none" strike="noStrike" kern="1200"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target</a:t>
            </a:r>
            <a:r>
              <a:rPr kumimoji="0" lang="en-US" sz="1800" b="0" i="0" u="none" strike="noStrike" kern="1200" spc="0" normalizeH="0" baseline="-2500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US" sz="1800" b="0" i="0" u="none" strike="noStrike" kern="1200"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cannot exceed 10 years</a:t>
            </a:r>
            <a:endParaRPr kumimoji="0" lang="en-US" sz="1800" b="0" i="0" u="none" strike="noStrike" kern="1200" cap="small" spc="0" normalizeH="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lvl="1"/>
            <a:r>
              <a:rPr kumimoji="0" lang="en-US"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If </a:t>
            </a:r>
            <a:r>
              <a:rPr kumimoji="0" lang="en-US" sz="2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lang="en-US" sz="2000" b="0" i="0" u="none" strike="noStrike" kern="120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min</a:t>
            </a:r>
            <a:r>
              <a:rPr kumimoji="0" lang="en-US"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for the stock exceeds 10 years, then one of the following methods can be used to determine </a:t>
            </a:r>
            <a:r>
              <a:rPr kumimoji="0" lang="en-US" sz="2000" b="0" i="0" u="none" strike="noStrike" kern="1200" cap="none" spc="0" normalizeH="0" noProof="0" dirty="0" err="1">
                <a:ln>
                  <a:noFill/>
                </a:ln>
                <a:solidFill>
                  <a:prstClr val="black"/>
                </a:solidFill>
                <a:effectLst/>
                <a:uLnTx/>
                <a:uFillTx/>
                <a:latin typeface="Arial" panose="020B0604020202020204" pitchFamily="34" charset="0"/>
                <a:ea typeface="+mn-ea"/>
                <a:cs typeface="Arial" panose="020B0604020202020204" pitchFamily="34" charset="0"/>
              </a:rPr>
              <a:t>T</a:t>
            </a:r>
            <a:r>
              <a:rPr kumimoji="0" lang="en-US" sz="2000" b="0" i="0" u="none" strike="noStrike" kern="1200" cap="none" spc="0" normalizeH="0" baseline="-25000" noProof="0" dirty="0" err="1">
                <a:ln>
                  <a:noFill/>
                </a:ln>
                <a:solidFill>
                  <a:prstClr val="black"/>
                </a:solidFill>
                <a:effectLst/>
                <a:uLnTx/>
                <a:uFillTx/>
                <a:latin typeface="Arial" panose="020B0604020202020204" pitchFamily="34" charset="0"/>
                <a:ea typeface="+mn-ea"/>
                <a:cs typeface="Arial" panose="020B0604020202020204" pitchFamily="34" charset="0"/>
              </a:rPr>
              <a:t>max</a:t>
            </a:r>
            <a:r>
              <a:rPr kumimoji="0" lang="en-US" sz="20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a:t>
            </a:r>
          </a:p>
          <a:p>
            <a:pPr lvl="2"/>
            <a:r>
              <a:rPr lang="en-US" sz="1800" dirty="0" err="1">
                <a:solidFill>
                  <a:prstClr val="black"/>
                </a:solidFill>
                <a:latin typeface="Arial" panose="020B0604020202020204" pitchFamily="34" charset="0"/>
                <a:cs typeface="Arial" panose="020B0604020202020204" pitchFamily="34" charset="0"/>
              </a:rPr>
              <a:t>T</a:t>
            </a:r>
            <a:r>
              <a:rPr lang="en-US" sz="1800" baseline="-25000" dirty="0" err="1">
                <a:solidFill>
                  <a:prstClr val="black"/>
                </a:solidFill>
                <a:latin typeface="Arial" panose="020B0604020202020204" pitchFamily="34" charset="0"/>
                <a:cs typeface="Arial" panose="020B0604020202020204" pitchFamily="34" charset="0"/>
              </a:rPr>
              <a:t>min</a:t>
            </a:r>
            <a:r>
              <a:rPr lang="en-US" sz="1800" dirty="0">
                <a:solidFill>
                  <a:prstClr val="black"/>
                </a:solidFill>
                <a:latin typeface="Arial" panose="020B0604020202020204" pitchFamily="34" charset="0"/>
                <a:cs typeface="Arial" panose="020B0604020202020204" pitchFamily="34" charset="0"/>
              </a:rPr>
              <a:t> plus the length of time associated with one generation time for the stock</a:t>
            </a:r>
          </a:p>
          <a:p>
            <a:pPr lvl="2"/>
            <a:r>
              <a:rPr lang="en-US" sz="1800" dirty="0">
                <a:solidFill>
                  <a:prstClr val="black"/>
                </a:solidFill>
                <a:latin typeface="Arial" panose="020B0604020202020204" pitchFamily="34" charset="0"/>
                <a:cs typeface="Arial" panose="020B0604020202020204" pitchFamily="34" charset="0"/>
              </a:rPr>
              <a:t>Amount of time the stock is expected to take to rebuild to </a:t>
            </a:r>
            <a:r>
              <a:rPr lang="en-US" sz="1800" dirty="0" err="1">
                <a:solidFill>
                  <a:prstClr val="black"/>
                </a:solidFill>
                <a:latin typeface="Arial" panose="020B0604020202020204" pitchFamily="34" charset="0"/>
                <a:cs typeface="Arial" panose="020B0604020202020204" pitchFamily="34" charset="0"/>
              </a:rPr>
              <a:t>B</a:t>
            </a:r>
            <a:r>
              <a:rPr lang="en-US" sz="1800" baseline="-25000" dirty="0" err="1">
                <a:solidFill>
                  <a:prstClr val="black"/>
                </a:solidFill>
                <a:latin typeface="Arial" panose="020B0604020202020204" pitchFamily="34" charset="0"/>
                <a:cs typeface="Arial" panose="020B0604020202020204" pitchFamily="34" charset="0"/>
              </a:rPr>
              <a:t>msy</a:t>
            </a:r>
            <a:r>
              <a:rPr lang="en-US" sz="1800" dirty="0">
                <a:solidFill>
                  <a:prstClr val="black"/>
                </a:solidFill>
                <a:latin typeface="Arial" panose="020B0604020202020204" pitchFamily="34" charset="0"/>
                <a:cs typeface="Arial" panose="020B0604020202020204" pitchFamily="34" charset="0"/>
              </a:rPr>
              <a:t> if fished at 75% of maximum fishing mortality threshold, or </a:t>
            </a:r>
          </a:p>
          <a:p>
            <a:pPr lvl="2"/>
            <a:r>
              <a:rPr lang="en-US" sz="1800" dirty="0" err="1">
                <a:solidFill>
                  <a:prstClr val="black"/>
                </a:solidFill>
                <a:latin typeface="Arial" panose="020B0604020202020204" pitchFamily="34" charset="0"/>
                <a:cs typeface="Arial" panose="020B0604020202020204" pitchFamily="34" charset="0"/>
              </a:rPr>
              <a:t>T</a:t>
            </a:r>
            <a:r>
              <a:rPr lang="en-US" sz="1800" baseline="-25000" dirty="0" err="1">
                <a:solidFill>
                  <a:prstClr val="black"/>
                </a:solidFill>
                <a:latin typeface="Arial" panose="020B0604020202020204" pitchFamily="34" charset="0"/>
                <a:cs typeface="Arial" panose="020B0604020202020204" pitchFamily="34" charset="0"/>
              </a:rPr>
              <a:t>min</a:t>
            </a:r>
            <a:r>
              <a:rPr lang="en-US" sz="1800" dirty="0">
                <a:solidFill>
                  <a:prstClr val="black"/>
                </a:solidFill>
                <a:latin typeface="Arial" panose="020B0604020202020204" pitchFamily="34" charset="0"/>
                <a:cs typeface="Arial" panose="020B0604020202020204" pitchFamily="34" charset="0"/>
              </a:rPr>
              <a:t> multiplied by 2</a:t>
            </a:r>
          </a:p>
        </p:txBody>
      </p:sp>
      <p:sp>
        <p:nvSpPr>
          <p:cNvPr id="4" name="Slide Number Placeholder 3">
            <a:extLst>
              <a:ext uri="{FF2B5EF4-FFF2-40B4-BE49-F238E27FC236}">
                <a16:creationId xmlns:a16="http://schemas.microsoft.com/office/drawing/2014/main" id="{914B2542-46BD-4048-A869-5D73D844CBC3}"/>
              </a:ext>
            </a:extLst>
          </p:cNvPr>
          <p:cNvSpPr>
            <a:spLocks noGrp="1"/>
          </p:cNvSpPr>
          <p:nvPr>
            <p:ph type="sldNum" sz="quarter" idx="12"/>
          </p:nvPr>
        </p:nvSpPr>
        <p:spPr/>
        <p:txBody>
          <a:bodyPr/>
          <a:lstStyle/>
          <a:p>
            <a:fld id="{519954A3-9DFD-4C44-94BA-B95130A3BA1C}" type="slidenum">
              <a:rPr lang="en-US" smtClean="0"/>
              <a:t>4</a:t>
            </a:fld>
            <a:endParaRPr lang="en-US" dirty="0"/>
          </a:p>
        </p:txBody>
      </p:sp>
      <p:pic>
        <p:nvPicPr>
          <p:cNvPr id="5" name="Picture 4">
            <a:extLst>
              <a:ext uri="{FF2B5EF4-FFF2-40B4-BE49-F238E27FC236}">
                <a16:creationId xmlns:a16="http://schemas.microsoft.com/office/drawing/2014/main" id="{91FD52C9-C8E7-4F6A-8A0C-8D3860D7E294}"/>
              </a:ext>
            </a:extLst>
          </p:cNvPr>
          <p:cNvPicPr>
            <a:picLocks noChangeAspect="1"/>
          </p:cNvPicPr>
          <p:nvPr/>
        </p:nvPicPr>
        <p:blipFill>
          <a:blip r:embed="rId3"/>
          <a:stretch>
            <a:fillRect/>
          </a:stretch>
        </p:blipFill>
        <p:spPr>
          <a:xfrm>
            <a:off x="0" y="5614308"/>
            <a:ext cx="963251" cy="1243692"/>
          </a:xfrm>
          <a:prstGeom prst="rect">
            <a:avLst/>
          </a:prstGeom>
        </p:spPr>
      </p:pic>
      <p:pic>
        <p:nvPicPr>
          <p:cNvPr id="6" name="Picture 5">
            <a:extLst>
              <a:ext uri="{FF2B5EF4-FFF2-40B4-BE49-F238E27FC236}">
                <a16:creationId xmlns:a16="http://schemas.microsoft.com/office/drawing/2014/main" id="{18934A86-3BCB-4670-8CD1-326C5773C796}"/>
              </a:ext>
            </a:extLst>
          </p:cNvPr>
          <p:cNvPicPr>
            <a:picLocks noChangeAspect="1"/>
          </p:cNvPicPr>
          <p:nvPr/>
        </p:nvPicPr>
        <p:blipFill>
          <a:blip r:embed="rId4"/>
          <a:stretch>
            <a:fillRect/>
          </a:stretch>
        </p:blipFill>
        <p:spPr>
          <a:xfrm>
            <a:off x="9444153" y="-641972"/>
            <a:ext cx="3578662" cy="2920237"/>
          </a:xfrm>
          <a:prstGeom prst="rect">
            <a:avLst/>
          </a:prstGeom>
        </p:spPr>
      </p:pic>
    </p:spTree>
    <p:extLst>
      <p:ext uri="{BB962C8B-B14F-4D97-AF65-F5344CB8AC3E}">
        <p14:creationId xmlns:p14="http://schemas.microsoft.com/office/powerpoint/2010/main" val="314262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5367-8AE4-4401-83C5-CAE43E1A3DF0}"/>
              </a:ext>
            </a:extLst>
          </p:cNvPr>
          <p:cNvSpPr>
            <a:spLocks noGrp="1"/>
          </p:cNvSpPr>
          <p:nvPr>
            <p:ph type="title"/>
          </p:nvPr>
        </p:nvSpPr>
        <p:spPr/>
        <p:txBody>
          <a:bodyPr/>
          <a:lstStyle/>
          <a:p>
            <a:r>
              <a:rPr lang="en-US" dirty="0"/>
              <a:t>Overfishing and Rebuilding Plans</a:t>
            </a:r>
          </a:p>
        </p:txBody>
      </p:sp>
      <p:sp>
        <p:nvSpPr>
          <p:cNvPr id="3" name="Content Placeholder 2">
            <a:extLst>
              <a:ext uri="{FF2B5EF4-FFF2-40B4-BE49-F238E27FC236}">
                <a16:creationId xmlns:a16="http://schemas.microsoft.com/office/drawing/2014/main" id="{59E35FE6-98BE-4E34-9625-F0E4C57B9DDE}"/>
              </a:ext>
            </a:extLst>
          </p:cNvPr>
          <p:cNvSpPr>
            <a:spLocks noGrp="1"/>
          </p:cNvSpPr>
          <p:nvPr>
            <p:ph idx="1"/>
          </p:nvPr>
        </p:nvSpPr>
        <p:spPr>
          <a:xfrm>
            <a:off x="677334" y="1488613"/>
            <a:ext cx="8596668" cy="3880773"/>
          </a:xfrm>
        </p:spPr>
        <p:txBody>
          <a:bodyPr>
            <a:normAutofit/>
          </a:bodyPr>
          <a:lstStyle/>
          <a:p>
            <a:r>
              <a:rPr lang="en-US" sz="2000" dirty="0">
                <a:solidFill>
                  <a:prstClr val="black"/>
                </a:solidFill>
                <a:latin typeface="Arial" panose="020B0604020202020204" pitchFamily="34" charset="0"/>
                <a:cs typeface="Arial" panose="020B0604020202020204" pitchFamily="34" charset="0"/>
              </a:rPr>
              <a:t>Section 2.1 also includes information on the process for determining status of BSAI crab stocks</a:t>
            </a:r>
          </a:p>
          <a:p>
            <a:pPr lvl="1"/>
            <a:r>
              <a:rPr lang="en-US" sz="1800" dirty="0">
                <a:solidFill>
                  <a:prstClr val="black"/>
                </a:solidFill>
                <a:latin typeface="Arial" panose="020B0604020202020204" pitchFamily="34" charset="0"/>
                <a:cs typeface="Arial" panose="020B0604020202020204" pitchFamily="34" charset="0"/>
              </a:rPr>
              <a:t>Status determination for crab stocks are calculated using a five-tier system that accommodate varying levels of uncertainty of information (provided in Table 1 on page 9)</a:t>
            </a:r>
          </a:p>
          <a:p>
            <a:pPr lvl="1"/>
            <a:r>
              <a:rPr lang="en-US" sz="1800" dirty="0">
                <a:solidFill>
                  <a:prstClr val="black"/>
                </a:solidFill>
                <a:latin typeface="Arial" panose="020B0604020202020204" pitchFamily="34" charset="0"/>
                <a:cs typeface="Arial" panose="020B0604020202020204" pitchFamily="34" charset="0"/>
              </a:rPr>
              <a:t>It incorporates new scientific information and provides a mechanism to continually improve the status determination criteria as new information becomes available </a:t>
            </a:r>
          </a:p>
          <a:p>
            <a:pPr lvl="2" indent="-285750">
              <a:buClr>
                <a:srgbClr val="5FCBEF"/>
              </a:buClr>
              <a:defRPr/>
            </a:pPr>
            <a:r>
              <a:rPr kumimoji="0" lang="en-US"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BS snow crab is a Tier 3 stock</a:t>
            </a:r>
          </a:p>
          <a:p>
            <a:pPr lvl="1"/>
            <a:r>
              <a:rPr lang="en-US" sz="1800" dirty="0">
                <a:solidFill>
                  <a:prstClr val="black"/>
                </a:solidFill>
                <a:latin typeface="Arial" panose="020B0604020202020204" pitchFamily="34" charset="0"/>
                <a:cs typeface="Arial" panose="020B0604020202020204" pitchFamily="34" charset="0"/>
              </a:rPr>
              <a:t>Under the five-tier system, overfishing and overfished criteria and ABC levels for most stocks are annually formulated</a:t>
            </a:r>
          </a:p>
          <a:p>
            <a:pPr lvl="2"/>
            <a:endParaRPr lang="en-US" sz="1200" dirty="0">
              <a:solidFill>
                <a:prstClr val="black"/>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14B2542-46BD-4048-A869-5D73D844CBC3}"/>
              </a:ext>
            </a:extLst>
          </p:cNvPr>
          <p:cNvSpPr>
            <a:spLocks noGrp="1"/>
          </p:cNvSpPr>
          <p:nvPr>
            <p:ph type="sldNum" sz="quarter" idx="12"/>
          </p:nvPr>
        </p:nvSpPr>
        <p:spPr/>
        <p:txBody>
          <a:bodyPr/>
          <a:lstStyle/>
          <a:p>
            <a:fld id="{519954A3-9DFD-4C44-94BA-B95130A3BA1C}" type="slidenum">
              <a:rPr lang="en-US" smtClean="0"/>
              <a:t>5</a:t>
            </a:fld>
            <a:endParaRPr lang="en-US" dirty="0"/>
          </a:p>
        </p:txBody>
      </p:sp>
      <p:pic>
        <p:nvPicPr>
          <p:cNvPr id="5" name="Picture 4">
            <a:extLst>
              <a:ext uri="{FF2B5EF4-FFF2-40B4-BE49-F238E27FC236}">
                <a16:creationId xmlns:a16="http://schemas.microsoft.com/office/drawing/2014/main" id="{91FD52C9-C8E7-4F6A-8A0C-8D3860D7E294}"/>
              </a:ext>
            </a:extLst>
          </p:cNvPr>
          <p:cNvPicPr>
            <a:picLocks noChangeAspect="1"/>
          </p:cNvPicPr>
          <p:nvPr/>
        </p:nvPicPr>
        <p:blipFill>
          <a:blip r:embed="rId3"/>
          <a:stretch>
            <a:fillRect/>
          </a:stretch>
        </p:blipFill>
        <p:spPr>
          <a:xfrm>
            <a:off x="0" y="5614308"/>
            <a:ext cx="963251" cy="1243692"/>
          </a:xfrm>
          <a:prstGeom prst="rect">
            <a:avLst/>
          </a:prstGeom>
        </p:spPr>
      </p:pic>
      <p:pic>
        <p:nvPicPr>
          <p:cNvPr id="6" name="Picture 5">
            <a:extLst>
              <a:ext uri="{FF2B5EF4-FFF2-40B4-BE49-F238E27FC236}">
                <a16:creationId xmlns:a16="http://schemas.microsoft.com/office/drawing/2014/main" id="{4CDD72B7-51B1-4C55-9C4A-A248AFFA439B}"/>
              </a:ext>
            </a:extLst>
          </p:cNvPr>
          <p:cNvPicPr>
            <a:picLocks noChangeAspect="1"/>
          </p:cNvPicPr>
          <p:nvPr/>
        </p:nvPicPr>
        <p:blipFill>
          <a:blip r:embed="rId4"/>
          <a:stretch>
            <a:fillRect/>
          </a:stretch>
        </p:blipFill>
        <p:spPr>
          <a:xfrm>
            <a:off x="9444153" y="-690098"/>
            <a:ext cx="3578662" cy="2920237"/>
          </a:xfrm>
          <a:prstGeom prst="rect">
            <a:avLst/>
          </a:prstGeom>
        </p:spPr>
      </p:pic>
    </p:spTree>
    <p:extLst>
      <p:ext uri="{BB962C8B-B14F-4D97-AF65-F5344CB8AC3E}">
        <p14:creationId xmlns:p14="http://schemas.microsoft.com/office/powerpoint/2010/main" val="40147556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5367-8AE4-4401-83C5-CAE43E1A3DF0}"/>
              </a:ext>
            </a:extLst>
          </p:cNvPr>
          <p:cNvSpPr>
            <a:spLocks noGrp="1"/>
          </p:cNvSpPr>
          <p:nvPr>
            <p:ph type="title"/>
          </p:nvPr>
        </p:nvSpPr>
        <p:spPr/>
        <p:txBody>
          <a:bodyPr/>
          <a:lstStyle/>
          <a:p>
            <a:r>
              <a:rPr lang="en-US" dirty="0"/>
              <a:t>Stock Status for Snow Crab</a:t>
            </a:r>
          </a:p>
        </p:txBody>
      </p:sp>
      <p:sp>
        <p:nvSpPr>
          <p:cNvPr id="3" name="Content Placeholder 2">
            <a:extLst>
              <a:ext uri="{FF2B5EF4-FFF2-40B4-BE49-F238E27FC236}">
                <a16:creationId xmlns:a16="http://schemas.microsoft.com/office/drawing/2014/main" id="{59E35FE6-98BE-4E34-9625-F0E4C57B9DDE}"/>
              </a:ext>
            </a:extLst>
          </p:cNvPr>
          <p:cNvSpPr>
            <a:spLocks noGrp="1"/>
          </p:cNvSpPr>
          <p:nvPr>
            <p:ph idx="1"/>
          </p:nvPr>
        </p:nvSpPr>
        <p:spPr>
          <a:xfrm>
            <a:off x="677334" y="1488613"/>
            <a:ext cx="8596668" cy="3880773"/>
          </a:xfrm>
        </p:spPr>
        <p:txBody>
          <a:bodyPr>
            <a:normAutofit lnSpcReduction="10000"/>
          </a:bodyPr>
          <a:lstStyle/>
          <a:p>
            <a:r>
              <a:rPr lang="en-US" sz="2000" dirty="0">
                <a:solidFill>
                  <a:prstClr val="black"/>
                </a:solidFill>
                <a:latin typeface="Arial" panose="020B0604020202020204" pitchFamily="34" charset="0"/>
                <a:cs typeface="Arial" panose="020B0604020202020204" pitchFamily="34" charset="0"/>
              </a:rPr>
              <a:t>Section 2.2 provides an overview of the stock status of BS snow crab</a:t>
            </a:r>
          </a:p>
          <a:p>
            <a:r>
              <a:rPr lang="en-US" sz="2000" dirty="0">
                <a:solidFill>
                  <a:prstClr val="black"/>
                </a:solidFill>
                <a:latin typeface="Arial" panose="020B0604020202020204" pitchFamily="34" charset="0"/>
                <a:cs typeface="Arial" panose="020B0604020202020204" pitchFamily="34" charset="0"/>
              </a:rPr>
              <a:t>Survey data show spatial gradients by maturity and size for both sexes of snow crab</a:t>
            </a:r>
          </a:p>
          <a:p>
            <a:pPr lvl="1"/>
            <a:r>
              <a:rPr lang="en-US" dirty="0">
                <a:solidFill>
                  <a:prstClr val="black"/>
                </a:solidFill>
                <a:latin typeface="Arial" panose="020B0604020202020204" pitchFamily="34" charset="0"/>
                <a:cs typeface="Arial" panose="020B0604020202020204" pitchFamily="34" charset="0"/>
              </a:rPr>
              <a:t>Larger males have been more prevalent on the southwest portion of the shelf while smaller males have been more prevalent on the northwest portion of the shelf</a:t>
            </a:r>
          </a:p>
          <a:p>
            <a:pPr lvl="1"/>
            <a:r>
              <a:rPr lang="en-US" dirty="0">
                <a:solidFill>
                  <a:prstClr val="black"/>
                </a:solidFill>
                <a:latin typeface="Arial" panose="020B0604020202020204" pitchFamily="34" charset="0"/>
                <a:cs typeface="Arial" panose="020B0604020202020204" pitchFamily="34" charset="0"/>
              </a:rPr>
              <a:t>Females show a similar pattern</a:t>
            </a:r>
          </a:p>
          <a:p>
            <a:pPr lvl="1"/>
            <a:r>
              <a:rPr lang="en-US" dirty="0">
                <a:solidFill>
                  <a:prstClr val="black"/>
                </a:solidFill>
                <a:latin typeface="Arial" panose="020B0604020202020204" pitchFamily="34" charset="0"/>
                <a:cs typeface="Arial" panose="020B0604020202020204" pitchFamily="34" charset="0"/>
              </a:rPr>
              <a:t>The distributions of crab by size and maturity have also change over time</a:t>
            </a:r>
          </a:p>
          <a:p>
            <a:pPr lvl="1"/>
            <a:r>
              <a:rPr lang="en-US" dirty="0">
                <a:solidFill>
                  <a:prstClr val="black"/>
                </a:solidFill>
                <a:latin typeface="Arial" panose="020B0604020202020204" pitchFamily="34" charset="0"/>
                <a:cs typeface="Arial" panose="020B0604020202020204" pitchFamily="34" charset="0"/>
              </a:rPr>
              <a:t>Figure 1 on page 12 show the biomass of mature male and female snow crab from 1982 to 2020</a:t>
            </a:r>
          </a:p>
          <a:p>
            <a:pPr lvl="1"/>
            <a:r>
              <a:rPr lang="en-US" dirty="0">
                <a:solidFill>
                  <a:prstClr val="black"/>
                </a:solidFill>
                <a:latin typeface="Arial" panose="020B0604020202020204" pitchFamily="34" charset="0"/>
                <a:cs typeface="Arial" panose="020B0604020202020204" pitchFamily="34" charset="0"/>
              </a:rPr>
              <a:t>In recent years, MMB was increasing as a large recruitment moved through the size classes, but that recruitment has since disappeared with MMB of 50.6 kt in 2021 survey</a:t>
            </a:r>
          </a:p>
        </p:txBody>
      </p:sp>
      <p:sp>
        <p:nvSpPr>
          <p:cNvPr id="4" name="Slide Number Placeholder 3">
            <a:extLst>
              <a:ext uri="{FF2B5EF4-FFF2-40B4-BE49-F238E27FC236}">
                <a16:creationId xmlns:a16="http://schemas.microsoft.com/office/drawing/2014/main" id="{914B2542-46BD-4048-A869-5D73D844CBC3}"/>
              </a:ext>
            </a:extLst>
          </p:cNvPr>
          <p:cNvSpPr>
            <a:spLocks noGrp="1"/>
          </p:cNvSpPr>
          <p:nvPr>
            <p:ph type="sldNum" sz="quarter" idx="12"/>
          </p:nvPr>
        </p:nvSpPr>
        <p:spPr/>
        <p:txBody>
          <a:bodyPr/>
          <a:lstStyle/>
          <a:p>
            <a:fld id="{519954A3-9DFD-4C44-94BA-B95130A3BA1C}" type="slidenum">
              <a:rPr lang="en-US" smtClean="0"/>
              <a:t>6</a:t>
            </a:fld>
            <a:endParaRPr lang="en-US" dirty="0"/>
          </a:p>
        </p:txBody>
      </p:sp>
      <p:pic>
        <p:nvPicPr>
          <p:cNvPr id="5" name="Picture 4">
            <a:extLst>
              <a:ext uri="{FF2B5EF4-FFF2-40B4-BE49-F238E27FC236}">
                <a16:creationId xmlns:a16="http://schemas.microsoft.com/office/drawing/2014/main" id="{91FD52C9-C8E7-4F6A-8A0C-8D3860D7E294}"/>
              </a:ext>
            </a:extLst>
          </p:cNvPr>
          <p:cNvPicPr>
            <a:picLocks noChangeAspect="1"/>
          </p:cNvPicPr>
          <p:nvPr/>
        </p:nvPicPr>
        <p:blipFill>
          <a:blip r:embed="rId3"/>
          <a:stretch>
            <a:fillRect/>
          </a:stretch>
        </p:blipFill>
        <p:spPr>
          <a:xfrm>
            <a:off x="0" y="5614308"/>
            <a:ext cx="963251" cy="1243692"/>
          </a:xfrm>
          <a:prstGeom prst="rect">
            <a:avLst/>
          </a:prstGeom>
        </p:spPr>
      </p:pic>
      <p:pic>
        <p:nvPicPr>
          <p:cNvPr id="6" name="Picture 5">
            <a:extLst>
              <a:ext uri="{FF2B5EF4-FFF2-40B4-BE49-F238E27FC236}">
                <a16:creationId xmlns:a16="http://schemas.microsoft.com/office/drawing/2014/main" id="{57ECE671-E01C-4DE8-8397-69B08F34D126}"/>
              </a:ext>
            </a:extLst>
          </p:cNvPr>
          <p:cNvPicPr>
            <a:picLocks noChangeAspect="1"/>
          </p:cNvPicPr>
          <p:nvPr/>
        </p:nvPicPr>
        <p:blipFill>
          <a:blip r:embed="rId4"/>
          <a:stretch>
            <a:fillRect/>
          </a:stretch>
        </p:blipFill>
        <p:spPr>
          <a:xfrm>
            <a:off x="9420090" y="-605877"/>
            <a:ext cx="3578662" cy="2920237"/>
          </a:xfrm>
          <a:prstGeom prst="rect">
            <a:avLst/>
          </a:prstGeom>
        </p:spPr>
      </p:pic>
    </p:spTree>
    <p:extLst>
      <p:ext uri="{BB962C8B-B14F-4D97-AF65-F5344CB8AC3E}">
        <p14:creationId xmlns:p14="http://schemas.microsoft.com/office/powerpoint/2010/main" val="2622776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5367-8AE4-4401-83C5-CAE43E1A3DF0}"/>
              </a:ext>
            </a:extLst>
          </p:cNvPr>
          <p:cNvSpPr>
            <a:spLocks noGrp="1"/>
          </p:cNvSpPr>
          <p:nvPr>
            <p:ph type="title"/>
          </p:nvPr>
        </p:nvSpPr>
        <p:spPr/>
        <p:txBody>
          <a:bodyPr/>
          <a:lstStyle/>
          <a:p>
            <a:r>
              <a:rPr lang="en-US" dirty="0"/>
              <a:t>Natural Mortality </a:t>
            </a:r>
          </a:p>
        </p:txBody>
      </p:sp>
      <p:sp>
        <p:nvSpPr>
          <p:cNvPr id="3" name="Content Placeholder 2">
            <a:extLst>
              <a:ext uri="{FF2B5EF4-FFF2-40B4-BE49-F238E27FC236}">
                <a16:creationId xmlns:a16="http://schemas.microsoft.com/office/drawing/2014/main" id="{59E35FE6-98BE-4E34-9625-F0E4C57B9DDE}"/>
              </a:ext>
            </a:extLst>
          </p:cNvPr>
          <p:cNvSpPr>
            <a:spLocks noGrp="1"/>
          </p:cNvSpPr>
          <p:nvPr>
            <p:ph idx="1"/>
          </p:nvPr>
        </p:nvSpPr>
        <p:spPr>
          <a:xfrm>
            <a:off x="677334" y="1488613"/>
            <a:ext cx="8596668" cy="3880773"/>
          </a:xfrm>
        </p:spPr>
        <p:txBody>
          <a:bodyPr>
            <a:normAutofit/>
          </a:bodyPr>
          <a:lstStyle/>
          <a:p>
            <a:r>
              <a:rPr lang="en-US" sz="2000" dirty="0">
                <a:solidFill>
                  <a:prstClr val="black"/>
                </a:solidFill>
                <a:latin typeface="Arial" panose="020B0604020202020204" pitchFamily="34" charset="0"/>
                <a:cs typeface="Arial" panose="020B0604020202020204" pitchFamily="34" charset="0"/>
              </a:rPr>
              <a:t>Section 2.3 starting on page 12 provides an overview of different sources of mortality </a:t>
            </a:r>
          </a:p>
          <a:p>
            <a:r>
              <a:rPr lang="en-US" sz="2000" dirty="0">
                <a:solidFill>
                  <a:prstClr val="black"/>
                </a:solidFill>
                <a:latin typeface="Arial" panose="020B0604020202020204" pitchFamily="34" charset="0"/>
                <a:cs typeface="Arial" panose="020B0604020202020204" pitchFamily="34" charset="0"/>
              </a:rPr>
              <a:t>Section 2.3.1 provides brief description of natural mortality</a:t>
            </a:r>
          </a:p>
          <a:p>
            <a:pPr lvl="1"/>
            <a:r>
              <a:rPr lang="en-US" sz="1800" dirty="0">
                <a:solidFill>
                  <a:prstClr val="black"/>
                </a:solidFill>
                <a:latin typeface="Arial" panose="020B0604020202020204" pitchFamily="34" charset="0"/>
                <a:cs typeface="Arial" panose="020B0604020202020204" pitchFamily="34" charset="0"/>
              </a:rPr>
              <a:t>Currently, analyses are underway to understand the feasibility of estimating both time-varying mortality and catchability within a population dynamics model </a:t>
            </a:r>
          </a:p>
          <a:p>
            <a:pPr lvl="1"/>
            <a:r>
              <a:rPr lang="en-US" sz="1800" dirty="0">
                <a:solidFill>
                  <a:prstClr val="black"/>
                </a:solidFill>
                <a:latin typeface="Arial" panose="020B0604020202020204" pitchFamily="34" charset="0"/>
                <a:cs typeface="Arial" panose="020B0604020202020204" pitchFamily="34" charset="0"/>
              </a:rPr>
              <a:t>The goal of these analyses are to provide evidence to support or refute the assumptions about variation in mortality made in the stock assessment about elevated natural mortality in recent years</a:t>
            </a:r>
          </a:p>
          <a:p>
            <a:pPr lvl="2"/>
            <a:r>
              <a:rPr lang="en-US" sz="1600" dirty="0">
                <a:solidFill>
                  <a:prstClr val="black"/>
                </a:solidFill>
                <a:latin typeface="Arial" panose="020B0604020202020204" pitchFamily="34" charset="0"/>
                <a:cs typeface="Arial" panose="020B0604020202020204" pitchFamily="34" charset="0"/>
              </a:rPr>
              <a:t>Hypotheses related to temperature, disease, bycatch, discards, cannibalism, and predation are being explored</a:t>
            </a:r>
          </a:p>
          <a:p>
            <a:pPr lvl="2"/>
            <a:endParaRPr lang="en-US" sz="1200" dirty="0">
              <a:solidFill>
                <a:prstClr val="black"/>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14B2542-46BD-4048-A869-5D73D844CBC3}"/>
              </a:ext>
            </a:extLst>
          </p:cNvPr>
          <p:cNvSpPr>
            <a:spLocks noGrp="1"/>
          </p:cNvSpPr>
          <p:nvPr>
            <p:ph type="sldNum" sz="quarter" idx="12"/>
          </p:nvPr>
        </p:nvSpPr>
        <p:spPr/>
        <p:txBody>
          <a:bodyPr/>
          <a:lstStyle/>
          <a:p>
            <a:fld id="{519954A3-9DFD-4C44-94BA-B95130A3BA1C}" type="slidenum">
              <a:rPr lang="en-US" smtClean="0"/>
              <a:t>7</a:t>
            </a:fld>
            <a:endParaRPr lang="en-US" dirty="0"/>
          </a:p>
        </p:txBody>
      </p:sp>
      <p:pic>
        <p:nvPicPr>
          <p:cNvPr id="5" name="Picture 4">
            <a:extLst>
              <a:ext uri="{FF2B5EF4-FFF2-40B4-BE49-F238E27FC236}">
                <a16:creationId xmlns:a16="http://schemas.microsoft.com/office/drawing/2014/main" id="{91FD52C9-C8E7-4F6A-8A0C-8D3860D7E294}"/>
              </a:ext>
            </a:extLst>
          </p:cNvPr>
          <p:cNvPicPr>
            <a:picLocks noChangeAspect="1"/>
          </p:cNvPicPr>
          <p:nvPr/>
        </p:nvPicPr>
        <p:blipFill>
          <a:blip r:embed="rId3"/>
          <a:stretch>
            <a:fillRect/>
          </a:stretch>
        </p:blipFill>
        <p:spPr>
          <a:xfrm>
            <a:off x="0" y="5614308"/>
            <a:ext cx="963251" cy="1243692"/>
          </a:xfrm>
          <a:prstGeom prst="rect">
            <a:avLst/>
          </a:prstGeom>
        </p:spPr>
      </p:pic>
      <p:pic>
        <p:nvPicPr>
          <p:cNvPr id="6" name="Picture 5">
            <a:extLst>
              <a:ext uri="{FF2B5EF4-FFF2-40B4-BE49-F238E27FC236}">
                <a16:creationId xmlns:a16="http://schemas.microsoft.com/office/drawing/2014/main" id="{938CC729-33F8-4F14-9A7B-B7DFA4F4E1A4}"/>
              </a:ext>
            </a:extLst>
          </p:cNvPr>
          <p:cNvPicPr>
            <a:picLocks noChangeAspect="1"/>
          </p:cNvPicPr>
          <p:nvPr/>
        </p:nvPicPr>
        <p:blipFill>
          <a:blip r:embed="rId4"/>
          <a:stretch>
            <a:fillRect/>
          </a:stretch>
        </p:blipFill>
        <p:spPr>
          <a:xfrm>
            <a:off x="9408058" y="-581813"/>
            <a:ext cx="3578662" cy="2920237"/>
          </a:xfrm>
          <a:prstGeom prst="rect">
            <a:avLst/>
          </a:prstGeom>
        </p:spPr>
      </p:pic>
    </p:spTree>
    <p:extLst>
      <p:ext uri="{BB962C8B-B14F-4D97-AF65-F5344CB8AC3E}">
        <p14:creationId xmlns:p14="http://schemas.microsoft.com/office/powerpoint/2010/main" val="6152436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5367-8AE4-4401-83C5-CAE43E1A3DF0}"/>
              </a:ext>
            </a:extLst>
          </p:cNvPr>
          <p:cNvSpPr>
            <a:spLocks noGrp="1"/>
          </p:cNvSpPr>
          <p:nvPr>
            <p:ph type="title"/>
          </p:nvPr>
        </p:nvSpPr>
        <p:spPr/>
        <p:txBody>
          <a:bodyPr/>
          <a:lstStyle/>
          <a:p>
            <a:r>
              <a:rPr lang="en-US" dirty="0"/>
              <a:t>Directed Fishing Mortality</a:t>
            </a:r>
          </a:p>
        </p:txBody>
      </p:sp>
      <p:sp>
        <p:nvSpPr>
          <p:cNvPr id="3" name="Content Placeholder 2">
            <a:extLst>
              <a:ext uri="{FF2B5EF4-FFF2-40B4-BE49-F238E27FC236}">
                <a16:creationId xmlns:a16="http://schemas.microsoft.com/office/drawing/2014/main" id="{59E35FE6-98BE-4E34-9625-F0E4C57B9DDE}"/>
              </a:ext>
            </a:extLst>
          </p:cNvPr>
          <p:cNvSpPr>
            <a:spLocks noGrp="1"/>
          </p:cNvSpPr>
          <p:nvPr>
            <p:ph idx="1"/>
          </p:nvPr>
        </p:nvSpPr>
        <p:spPr>
          <a:xfrm>
            <a:off x="677334" y="1488612"/>
            <a:ext cx="8596668" cy="4125695"/>
          </a:xfrm>
        </p:spPr>
        <p:txBody>
          <a:bodyPr>
            <a:normAutofit/>
          </a:bodyPr>
          <a:lstStyle/>
          <a:p>
            <a:r>
              <a:rPr lang="en-US" sz="2400" dirty="0">
                <a:solidFill>
                  <a:prstClr val="black"/>
                </a:solidFill>
                <a:latin typeface="Arial" panose="020B0604020202020204" pitchFamily="34" charset="0"/>
                <a:cs typeface="Arial" panose="020B0604020202020204" pitchFamily="34" charset="0"/>
              </a:rPr>
              <a:t>Section 2.3.2 starting on page 12 provides information on the directed fishery</a:t>
            </a:r>
          </a:p>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Typically, the snow crab season starts Oct 15 and ends on May 15 for Eastern subdistrict and May 31 for Western subdistrict</a:t>
            </a:r>
          </a:p>
          <a:p>
            <a:r>
              <a:rPr lang="en-US" sz="2400" dirty="0">
                <a:solidFill>
                  <a:prstClr val="black"/>
                </a:solidFill>
                <a:latin typeface="Calibri" panose="020F0502020204030204"/>
              </a:rPr>
              <a:t>Only male crab may be harvested</a:t>
            </a:r>
          </a:p>
          <a:p>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Fishing is not allowed during mating and molting periods (spring)</a:t>
            </a:r>
          </a:p>
          <a:p>
            <a:r>
              <a:rPr lang="en-US" sz="2400" dirty="0">
                <a:solidFill>
                  <a:prstClr val="black"/>
                </a:solidFill>
                <a:latin typeface="Calibri" panose="020F0502020204030204"/>
              </a:rPr>
              <a:t>Size limit is greater than or equal than 3.1 inches or 78mm carapace width</a:t>
            </a:r>
          </a:p>
          <a:p>
            <a:endParaRPr lang="en-US" sz="1200" dirty="0">
              <a:solidFill>
                <a:prstClr val="black"/>
              </a:solidFill>
              <a:latin typeface="Calibri" panose="020F0502020204030204"/>
            </a:endParaRPr>
          </a:p>
          <a:p>
            <a:pPr lvl="1"/>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solidFill>
                <a:prstClr val="black"/>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14B2542-46BD-4048-A869-5D73D844CBC3}"/>
              </a:ext>
            </a:extLst>
          </p:cNvPr>
          <p:cNvSpPr>
            <a:spLocks noGrp="1"/>
          </p:cNvSpPr>
          <p:nvPr>
            <p:ph type="sldNum" sz="quarter" idx="12"/>
          </p:nvPr>
        </p:nvSpPr>
        <p:spPr/>
        <p:txBody>
          <a:bodyPr/>
          <a:lstStyle/>
          <a:p>
            <a:fld id="{519954A3-9DFD-4C44-94BA-B95130A3BA1C}" type="slidenum">
              <a:rPr lang="en-US" smtClean="0"/>
              <a:t>8</a:t>
            </a:fld>
            <a:endParaRPr lang="en-US" dirty="0"/>
          </a:p>
        </p:txBody>
      </p:sp>
      <p:pic>
        <p:nvPicPr>
          <p:cNvPr id="5" name="Picture 4">
            <a:extLst>
              <a:ext uri="{FF2B5EF4-FFF2-40B4-BE49-F238E27FC236}">
                <a16:creationId xmlns:a16="http://schemas.microsoft.com/office/drawing/2014/main" id="{91FD52C9-C8E7-4F6A-8A0C-8D3860D7E294}"/>
              </a:ext>
            </a:extLst>
          </p:cNvPr>
          <p:cNvPicPr>
            <a:picLocks noChangeAspect="1"/>
          </p:cNvPicPr>
          <p:nvPr/>
        </p:nvPicPr>
        <p:blipFill>
          <a:blip r:embed="rId3"/>
          <a:stretch>
            <a:fillRect/>
          </a:stretch>
        </p:blipFill>
        <p:spPr>
          <a:xfrm>
            <a:off x="0" y="5614308"/>
            <a:ext cx="963251" cy="1243692"/>
          </a:xfrm>
          <a:prstGeom prst="rect">
            <a:avLst/>
          </a:prstGeom>
        </p:spPr>
      </p:pic>
      <p:pic>
        <p:nvPicPr>
          <p:cNvPr id="6" name="Picture 5">
            <a:extLst>
              <a:ext uri="{FF2B5EF4-FFF2-40B4-BE49-F238E27FC236}">
                <a16:creationId xmlns:a16="http://schemas.microsoft.com/office/drawing/2014/main" id="{33EF4BD4-7DE2-4A08-B1D8-22C7371CDDD3}"/>
              </a:ext>
            </a:extLst>
          </p:cNvPr>
          <p:cNvPicPr>
            <a:picLocks noChangeAspect="1"/>
          </p:cNvPicPr>
          <p:nvPr/>
        </p:nvPicPr>
        <p:blipFill>
          <a:blip r:embed="rId4"/>
          <a:stretch>
            <a:fillRect/>
          </a:stretch>
        </p:blipFill>
        <p:spPr>
          <a:xfrm>
            <a:off x="9444154" y="-629940"/>
            <a:ext cx="3578662" cy="2920237"/>
          </a:xfrm>
          <a:prstGeom prst="rect">
            <a:avLst/>
          </a:prstGeom>
        </p:spPr>
      </p:pic>
    </p:spTree>
    <p:extLst>
      <p:ext uri="{BB962C8B-B14F-4D97-AF65-F5344CB8AC3E}">
        <p14:creationId xmlns:p14="http://schemas.microsoft.com/office/powerpoint/2010/main" val="20668858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CA5367-8AE4-4401-83C5-CAE43E1A3DF0}"/>
              </a:ext>
            </a:extLst>
          </p:cNvPr>
          <p:cNvSpPr>
            <a:spLocks noGrp="1"/>
          </p:cNvSpPr>
          <p:nvPr>
            <p:ph type="title"/>
          </p:nvPr>
        </p:nvSpPr>
        <p:spPr/>
        <p:txBody>
          <a:bodyPr/>
          <a:lstStyle/>
          <a:p>
            <a:r>
              <a:rPr kumimoji="0" lang="en-US" sz="3600" b="0" i="0" u="none" strike="noStrike" kern="1200" cap="none" spc="0" normalizeH="0" baseline="0" noProof="0" dirty="0">
                <a:ln>
                  <a:noFill/>
                </a:ln>
                <a:solidFill>
                  <a:srgbClr val="5FCBEF"/>
                </a:solidFill>
                <a:effectLst/>
                <a:uLnTx/>
                <a:uFillTx/>
                <a:latin typeface="Calibri Light" panose="020F0302020204030204"/>
                <a:ea typeface="+mj-ea"/>
                <a:cs typeface="+mj-cs"/>
              </a:rPr>
              <a:t>Directed Fishing Mortality</a:t>
            </a:r>
            <a:endParaRPr lang="en-US" dirty="0"/>
          </a:p>
        </p:txBody>
      </p:sp>
      <p:sp>
        <p:nvSpPr>
          <p:cNvPr id="3" name="Content Placeholder 2">
            <a:extLst>
              <a:ext uri="{FF2B5EF4-FFF2-40B4-BE49-F238E27FC236}">
                <a16:creationId xmlns:a16="http://schemas.microsoft.com/office/drawing/2014/main" id="{59E35FE6-98BE-4E34-9625-F0E4C57B9DDE}"/>
              </a:ext>
            </a:extLst>
          </p:cNvPr>
          <p:cNvSpPr>
            <a:spLocks noGrp="1"/>
          </p:cNvSpPr>
          <p:nvPr>
            <p:ph idx="1"/>
          </p:nvPr>
        </p:nvSpPr>
        <p:spPr>
          <a:xfrm>
            <a:off x="677334" y="1488613"/>
            <a:ext cx="8596668" cy="4033882"/>
          </a:xfrm>
        </p:spPr>
        <p:txBody>
          <a:bodyPr>
            <a:normAutofit/>
          </a:bodyPr>
          <a:lstStyle/>
          <a:p>
            <a:pPr lvl="1"/>
            <a:r>
              <a:rPr lang="en-US" sz="1800" dirty="0">
                <a:solidFill>
                  <a:prstClr val="black"/>
                </a:solidFill>
                <a:latin typeface="Arial" panose="020B0604020202020204" pitchFamily="34" charset="0"/>
                <a:cs typeface="Arial" panose="020B0604020202020204" pitchFamily="34" charset="0"/>
              </a:rPr>
              <a:t>Figure 4 (page 18) shows directed snow crab catch, discards from other crab fisheries, and trawl and fixed gear PSC in the groundfish fisheries</a:t>
            </a:r>
          </a:p>
          <a:p>
            <a:pPr marL="457200" lvl="1" indent="0">
              <a:buNone/>
            </a:pPr>
            <a:endParaRPr lang="en-US" sz="2000" dirty="0">
              <a:solidFill>
                <a:prstClr val="black"/>
              </a:solidFill>
              <a:latin typeface="Calibri" panose="020F0502020204030204"/>
            </a:endParaRPr>
          </a:p>
          <a:p>
            <a:pPr lvl="1"/>
            <a:endParaRPr kumimoji="0" lang="en-US" sz="10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solidFill>
                <a:prstClr val="black"/>
              </a:solidFill>
              <a:latin typeface="Arial" panose="020B06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914B2542-46BD-4048-A869-5D73D844CBC3}"/>
              </a:ext>
            </a:extLst>
          </p:cNvPr>
          <p:cNvSpPr>
            <a:spLocks noGrp="1"/>
          </p:cNvSpPr>
          <p:nvPr>
            <p:ph type="sldNum" sz="quarter" idx="12"/>
          </p:nvPr>
        </p:nvSpPr>
        <p:spPr/>
        <p:txBody>
          <a:bodyPr/>
          <a:lstStyle/>
          <a:p>
            <a:fld id="{519954A3-9DFD-4C44-94BA-B95130A3BA1C}" type="slidenum">
              <a:rPr lang="en-US" smtClean="0"/>
              <a:t>9</a:t>
            </a:fld>
            <a:endParaRPr lang="en-US" dirty="0"/>
          </a:p>
        </p:txBody>
      </p:sp>
      <p:pic>
        <p:nvPicPr>
          <p:cNvPr id="5" name="Picture 4">
            <a:extLst>
              <a:ext uri="{FF2B5EF4-FFF2-40B4-BE49-F238E27FC236}">
                <a16:creationId xmlns:a16="http://schemas.microsoft.com/office/drawing/2014/main" id="{91FD52C9-C8E7-4F6A-8A0C-8D3860D7E294}"/>
              </a:ext>
            </a:extLst>
          </p:cNvPr>
          <p:cNvPicPr>
            <a:picLocks noChangeAspect="1"/>
          </p:cNvPicPr>
          <p:nvPr/>
        </p:nvPicPr>
        <p:blipFill>
          <a:blip r:embed="rId3"/>
          <a:stretch>
            <a:fillRect/>
          </a:stretch>
        </p:blipFill>
        <p:spPr>
          <a:xfrm>
            <a:off x="0" y="5614308"/>
            <a:ext cx="963251" cy="1243692"/>
          </a:xfrm>
          <a:prstGeom prst="rect">
            <a:avLst/>
          </a:prstGeom>
        </p:spPr>
      </p:pic>
      <p:pic>
        <p:nvPicPr>
          <p:cNvPr id="6" name="Picture 5">
            <a:extLst>
              <a:ext uri="{FF2B5EF4-FFF2-40B4-BE49-F238E27FC236}">
                <a16:creationId xmlns:a16="http://schemas.microsoft.com/office/drawing/2014/main" id="{2C58340F-967E-42E7-B1B8-DF0C121EF451}"/>
              </a:ext>
            </a:extLst>
          </p:cNvPr>
          <p:cNvPicPr>
            <a:picLocks noChangeAspect="1"/>
          </p:cNvPicPr>
          <p:nvPr/>
        </p:nvPicPr>
        <p:blipFill>
          <a:blip r:embed="rId4"/>
          <a:stretch>
            <a:fillRect/>
          </a:stretch>
        </p:blipFill>
        <p:spPr>
          <a:xfrm>
            <a:off x="1275348" y="2303856"/>
            <a:ext cx="7878339" cy="3627712"/>
          </a:xfrm>
          <a:prstGeom prst="rect">
            <a:avLst/>
          </a:prstGeom>
        </p:spPr>
      </p:pic>
      <p:pic>
        <p:nvPicPr>
          <p:cNvPr id="7" name="Picture 6">
            <a:extLst>
              <a:ext uri="{FF2B5EF4-FFF2-40B4-BE49-F238E27FC236}">
                <a16:creationId xmlns:a16="http://schemas.microsoft.com/office/drawing/2014/main" id="{5179877D-7CEF-4543-AEAB-D3DA08FC2E19}"/>
              </a:ext>
            </a:extLst>
          </p:cNvPr>
          <p:cNvPicPr>
            <a:picLocks noChangeAspect="1"/>
          </p:cNvPicPr>
          <p:nvPr/>
        </p:nvPicPr>
        <p:blipFill>
          <a:blip r:embed="rId5"/>
          <a:stretch>
            <a:fillRect/>
          </a:stretch>
        </p:blipFill>
        <p:spPr>
          <a:xfrm>
            <a:off x="9381563" y="-616381"/>
            <a:ext cx="3578662" cy="2920237"/>
          </a:xfrm>
          <a:prstGeom prst="rect">
            <a:avLst/>
          </a:prstGeom>
        </p:spPr>
      </p:pic>
    </p:spTree>
    <p:extLst>
      <p:ext uri="{BB962C8B-B14F-4D97-AF65-F5344CB8AC3E}">
        <p14:creationId xmlns:p14="http://schemas.microsoft.com/office/powerpoint/2010/main" val="1600516723"/>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5FCBEF"/>
      </a:accent1>
      <a:accent2>
        <a:srgbClr val="2E83C3"/>
      </a:accent2>
      <a:accent3>
        <a:srgbClr val="42D0A2"/>
      </a:accent3>
      <a:accent4>
        <a:srgbClr val="2E946B"/>
      </a:accent4>
      <a:accent5>
        <a:srgbClr val="42B051"/>
      </a:accent5>
      <a:accent6>
        <a:srgbClr val="96D141"/>
      </a:accent6>
      <a:hlink>
        <a:srgbClr val="3FCDE7"/>
      </a:hlink>
      <a:folHlink>
        <a:srgbClr val="A9D3E1"/>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0B5AB586-D108-4FC1-8368-649FE654B89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19588</TotalTime>
  <Words>4067</Words>
  <Application>Microsoft Office PowerPoint</Application>
  <PresentationFormat>Widescreen</PresentationFormat>
  <Paragraphs>231</Paragraphs>
  <Slides>23</Slides>
  <Notes>22</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23</vt:i4>
      </vt:variant>
    </vt:vector>
  </HeadingPairs>
  <TitlesOfParts>
    <vt:vector size="29" baseType="lpstr">
      <vt:lpstr>Times New Roman</vt:lpstr>
      <vt:lpstr>Wingdings 3</vt:lpstr>
      <vt:lpstr>Calibri Light</vt:lpstr>
      <vt:lpstr>Calibri</vt:lpstr>
      <vt:lpstr>Arial</vt:lpstr>
      <vt:lpstr>Facet</vt:lpstr>
      <vt:lpstr>C3 Bering Sea Snow Crab Rebuilding Plan  Progress Report</vt:lpstr>
      <vt:lpstr>Introduction </vt:lpstr>
      <vt:lpstr>Overfishing and Rebuilding Plans</vt:lpstr>
      <vt:lpstr>Overfishing and Rebuilding Plans</vt:lpstr>
      <vt:lpstr>Overfishing and Rebuilding Plans</vt:lpstr>
      <vt:lpstr>Stock Status for Snow Crab</vt:lpstr>
      <vt:lpstr>Natural Mortality </vt:lpstr>
      <vt:lpstr>Directed Fishing Mortality</vt:lpstr>
      <vt:lpstr>Directed Fishing Mortality</vt:lpstr>
      <vt:lpstr>Directed Fishing</vt:lpstr>
      <vt:lpstr>Directed Fishing</vt:lpstr>
      <vt:lpstr>Directed Fishing</vt:lpstr>
      <vt:lpstr>PSC Mortality</vt:lpstr>
      <vt:lpstr>COBLZ Snow Crab PSC Limits</vt:lpstr>
      <vt:lpstr>Table 5 Snow Crab PSC (page 23) </vt:lpstr>
      <vt:lpstr>Figure 9 Snow Crab PSC (page 24) </vt:lpstr>
      <vt:lpstr>Other PSC Data</vt:lpstr>
      <vt:lpstr>Unobserved Crab Mortality</vt:lpstr>
      <vt:lpstr>Unobserved Crab Mortality</vt:lpstr>
      <vt:lpstr>Next Step  </vt:lpstr>
      <vt:lpstr>Next Step</vt:lpstr>
      <vt:lpstr>Next Step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Preliminary/Initial Review of Crab Prohibited Species Catch Limits in the BSAI Groundfish Trawl Fisheries</dc:title>
  <dc:creator>Sarah Marrinan</dc:creator>
  <cp:lastModifiedBy>John McCracken</cp:lastModifiedBy>
  <cp:revision>145</cp:revision>
  <dcterms:created xsi:type="dcterms:W3CDTF">2021-01-27T23:52:16Z</dcterms:created>
  <dcterms:modified xsi:type="dcterms:W3CDTF">2022-01-31T17:54:43Z</dcterms:modified>
</cp:coreProperties>
</file>