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</p:sldMasterIdLst>
  <p:notesMasterIdLst>
    <p:notesMasterId r:id="rId35"/>
  </p:notesMasterIdLst>
  <p:sldIdLst>
    <p:sldId id="525" r:id="rId4"/>
    <p:sldId id="257" r:id="rId5"/>
    <p:sldId id="258" r:id="rId6"/>
    <p:sldId id="352" r:id="rId7"/>
    <p:sldId id="259" r:id="rId8"/>
    <p:sldId id="260" r:id="rId9"/>
    <p:sldId id="364" r:id="rId10"/>
    <p:sldId id="327" r:id="rId11"/>
    <p:sldId id="526" r:id="rId12"/>
    <p:sldId id="330" r:id="rId13"/>
    <p:sldId id="328" r:id="rId14"/>
    <p:sldId id="527" r:id="rId15"/>
    <p:sldId id="528" r:id="rId16"/>
    <p:sldId id="329" r:id="rId17"/>
    <p:sldId id="320" r:id="rId18"/>
    <p:sldId id="362" r:id="rId19"/>
    <p:sldId id="504" r:id="rId20"/>
    <p:sldId id="512" r:id="rId21"/>
    <p:sldId id="513" r:id="rId22"/>
    <p:sldId id="521" r:id="rId23"/>
    <p:sldId id="419" r:id="rId24"/>
    <p:sldId id="530" r:id="rId25"/>
    <p:sldId id="514" r:id="rId26"/>
    <p:sldId id="515" r:id="rId27"/>
    <p:sldId id="517" r:id="rId28"/>
    <p:sldId id="522" r:id="rId29"/>
    <p:sldId id="520" r:id="rId30"/>
    <p:sldId id="524" r:id="rId31"/>
    <p:sldId id="519" r:id="rId32"/>
    <p:sldId id="529" r:id="rId33"/>
    <p:sldId id="35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0" autoAdjust="0"/>
    <p:restoredTop sz="88079" autoAdjust="0"/>
  </p:normalViewPr>
  <p:slideViewPr>
    <p:cSldViewPr snapToGrid="0">
      <p:cViewPr varScale="1">
        <p:scale>
          <a:sx n="57" d="100"/>
          <a:sy n="57" d="100"/>
        </p:scale>
        <p:origin x="1630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684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FEAE-BA55-4E16-B4DE-F366C7A38C9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1BA6-4A42-4265-A714-43E75663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takes over a year from the time the first fish is caught until stock composition estimates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takes over a year from the time the first fish is caught until stock composition estimates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71BA6-4A42-4265-A714-43E756634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1C9A-31C4-4AF4-AB9C-B7A706C9BFC9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3807-ABD2-4211-81D0-D9A19931E67A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F5CE-291C-41CF-9217-5908A57D78D6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0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9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5D91-851F-49B3-B515-92C9E0CB2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A0D9-FE9B-4CD1-8EC3-32A3D7387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8052-CB7F-42BA-B894-C4E0A682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5D91-851F-49B3-B515-92C9E0CB2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4432-124B-47D4-8FFA-3270A088C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2B51-DD83-473E-886C-4575650B49BA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A0D9-FE9B-4CD1-8EC3-32A3D7387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8A50-C3B6-4A48-868A-DF730D42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2CF8B-C8E5-460B-9CF7-3ABA56CF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6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0F32-095A-4C1D-9E8C-E8543DE7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4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3AB9-01CD-4235-9091-E69F98964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1D65-9A21-4D1A-AC1A-B83D4B02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1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9675-736E-43C4-A547-B99D4AB3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7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1555-F095-49A2-A2CA-38FCCA5B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71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98D7-C605-4903-8D57-6BC7DC75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265A-57ED-4470-8C4B-F65F6AADD41C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87F0-1B9F-47FE-85CF-7FC09D6B5BE0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B4BC-ED35-4694-9400-5CA3EE1B3535}" type="datetime1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777-67D8-4E9C-ABDD-48EC22692901}" type="datetime1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D4CC-CC90-405C-B044-269FA421F5C8}" type="datetime1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652D-63A8-4FE1-B3DF-5557E6B813D2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F43-E8D6-4E1D-A967-B3617B748352}" type="datetime1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3F1B-315D-4294-9135-409FC2FECC90}" type="datetime1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4548-4A7D-4FB0-803F-F61DCAFE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BC9260D2-1F44-405E-8157-F43AE885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535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1076-E645-4CF8-967D-DE1798DE9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384" y="0"/>
            <a:ext cx="7772400" cy="2387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Developing Capabilities:  What else might be possible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978B3-A497-43EF-85D7-84AA0C072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64" y="2887282"/>
            <a:ext cx="8239760" cy="2140394"/>
          </a:xfrm>
        </p:spPr>
        <p:txBody>
          <a:bodyPr>
            <a:normAutofit/>
          </a:bodyPr>
          <a:lstStyle/>
          <a:p>
            <a:r>
              <a:rPr lang="en-US" sz="2600" dirty="0"/>
              <a:t>Chris Habicht</a:t>
            </a:r>
            <a:r>
              <a:rPr lang="en-US" sz="2600" baseline="30000" dirty="0"/>
              <a:t>1</a:t>
            </a:r>
            <a:r>
              <a:rPr lang="en-US" sz="2600" dirty="0"/>
              <a:t> and Jordan Watson</a:t>
            </a:r>
            <a:r>
              <a:rPr lang="en-US" sz="2600" baseline="30000" dirty="0"/>
              <a:t>2</a:t>
            </a:r>
          </a:p>
          <a:p>
            <a:r>
              <a:rPr lang="en-US" sz="1700" baseline="30000" dirty="0"/>
              <a:t>1</a:t>
            </a:r>
            <a:r>
              <a:rPr lang="en-US" sz="1700" dirty="0"/>
              <a:t>Alaska Department of Fish and Game, Gene Conservation Laboratory</a:t>
            </a:r>
          </a:p>
          <a:p>
            <a:r>
              <a:rPr lang="en-US" sz="1700" baseline="30000" dirty="0"/>
              <a:t>2</a:t>
            </a:r>
            <a:r>
              <a:rPr lang="en-US" sz="1700" dirty="0"/>
              <a:t>Auke Bay Laboratories, AFSC/NMFS/NOAA/DOC, Ted Stevens Marine Research Institute</a:t>
            </a:r>
            <a:endParaRPr lang="en-US" sz="2200" dirty="0"/>
          </a:p>
          <a:p>
            <a:r>
              <a:rPr lang="en-US" sz="2200" dirty="0"/>
              <a:t>NPFMC Salmon Bycatch Workshop</a:t>
            </a:r>
          </a:p>
          <a:p>
            <a:r>
              <a:rPr lang="en-US" sz="2200" dirty="0"/>
              <a:t>April 15,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968EE-FBE4-47A0-8AE9-F2F05EF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534" y="4757675"/>
            <a:ext cx="2057400" cy="365125"/>
          </a:xfrm>
        </p:spPr>
        <p:txBody>
          <a:bodyPr/>
          <a:lstStyle/>
          <a:p>
            <a:fld id="{3B9C4548-4A7D-4FB0-803F-F61DCAFE0CA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F4B69-CA6F-445F-BCF7-BE0B5667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6" y="5122800"/>
            <a:ext cx="1548384" cy="15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808D1-9844-459C-BD06-30FE5B822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87" y="5027676"/>
            <a:ext cx="1548385" cy="15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09" y="1376044"/>
            <a:ext cx="8207743" cy="52653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analyzed?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day – shipside genotyping</a:t>
            </a:r>
          </a:p>
          <a:p>
            <a:pPr lvl="1"/>
            <a:r>
              <a:rPr lang="en-US" dirty="0"/>
              <a:t>Same week – in season genotyping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40E5-2B56-42A6-A45A-0C49E55A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3391-53A3-4E4D-A3AE-050DCEED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FDED9E-2CD6-40E1-BB6A-A7FD25126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332"/>
            <a:ext cx="9124353" cy="6016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EEF869-89DE-4425-B0BF-EF3FB1D3BF2B}"/>
              </a:ext>
            </a:extLst>
          </p:cNvPr>
          <p:cNvSpPr/>
          <p:nvPr/>
        </p:nvSpPr>
        <p:spPr>
          <a:xfrm>
            <a:off x="0" y="6259193"/>
            <a:ext cx="901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Map from:  Ianelli, J.N., Honkalehto, T., Barbeaux, S.J., Fissel, B.E. and Kotwicki, S., 2016. Assessment of the walleye pollock stock in the Eastern Bering Sea.</a:t>
            </a:r>
            <a:endParaRPr lang="en-US" sz="1600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9FF6974-7C9E-4322-AFF9-42313ABD9CE4}"/>
              </a:ext>
            </a:extLst>
          </p:cNvPr>
          <p:cNvSpPr/>
          <p:nvPr/>
        </p:nvSpPr>
        <p:spPr>
          <a:xfrm>
            <a:off x="5550568" y="5486400"/>
            <a:ext cx="264695" cy="2406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F7501C-4484-423F-9AF4-A1DBEDECBBD9}"/>
              </a:ext>
            </a:extLst>
          </p:cNvPr>
          <p:cNvCxnSpPr>
            <a:cxnSpLocks/>
          </p:cNvCxnSpPr>
          <p:nvPr/>
        </p:nvCxnSpPr>
        <p:spPr>
          <a:xfrm>
            <a:off x="2109537" y="2286000"/>
            <a:ext cx="3354805" cy="332071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AC9674-2A02-4697-AE07-0446A7A3FFDA}"/>
              </a:ext>
            </a:extLst>
          </p:cNvPr>
          <p:cNvCxnSpPr>
            <a:cxnSpLocks/>
          </p:cNvCxnSpPr>
          <p:nvPr/>
        </p:nvCxnSpPr>
        <p:spPr>
          <a:xfrm flipH="1">
            <a:off x="5662864" y="4764128"/>
            <a:ext cx="649704" cy="70623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E79DB8-9AB3-4948-8567-2BE426B686C0}"/>
              </a:ext>
            </a:extLst>
          </p:cNvPr>
          <p:cNvCxnSpPr>
            <a:cxnSpLocks/>
          </p:cNvCxnSpPr>
          <p:nvPr/>
        </p:nvCxnSpPr>
        <p:spPr>
          <a:xfrm>
            <a:off x="4796590" y="4033835"/>
            <a:ext cx="828200" cy="143652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0E79F3-31F3-4DEF-BE30-D96DF887B07A}"/>
              </a:ext>
            </a:extLst>
          </p:cNvPr>
          <p:cNvCxnSpPr>
            <a:cxnSpLocks/>
          </p:cNvCxnSpPr>
          <p:nvPr/>
        </p:nvCxnSpPr>
        <p:spPr>
          <a:xfrm>
            <a:off x="3138237" y="2805776"/>
            <a:ext cx="2397115" cy="268062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76E1E24C-887B-47A6-8898-E1546F28028B}"/>
              </a:ext>
            </a:extLst>
          </p:cNvPr>
          <p:cNvCxnSpPr/>
          <p:nvPr/>
        </p:nvCxnSpPr>
        <p:spPr>
          <a:xfrm flipV="1">
            <a:off x="5662863" y="2903621"/>
            <a:ext cx="3043990" cy="271111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DF05B2A-2DEC-4DE5-8648-380879D2C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" b="53991"/>
          <a:stretch/>
        </p:blipFill>
        <p:spPr>
          <a:xfrm>
            <a:off x="5464342" y="1865980"/>
            <a:ext cx="3061292" cy="996282"/>
          </a:xfrm>
          <a:prstGeom prst="rect">
            <a:avLst/>
          </a:prstGeom>
        </p:spPr>
      </p:pic>
      <p:pic>
        <p:nvPicPr>
          <p:cNvPr id="26" name="Graphic 25" descr="Tug boat">
            <a:extLst>
              <a:ext uri="{FF2B5EF4-FFF2-40B4-BE49-F238E27FC236}">
                <a16:creationId xmlns:a16="http://schemas.microsoft.com/office/drawing/2014/main" id="{797587F3-1320-4B64-805E-F85494D4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8326" y="4585502"/>
            <a:ext cx="1149551" cy="114955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30FCC88-83F4-4515-A847-A5895CC4DBA9}"/>
              </a:ext>
            </a:extLst>
          </p:cNvPr>
          <p:cNvSpPr/>
          <p:nvPr/>
        </p:nvSpPr>
        <p:spPr>
          <a:xfrm>
            <a:off x="1911676" y="348279"/>
            <a:ext cx="633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Same week – in season analyses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E5D32C0-1CC7-45E3-875B-39981A72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09" y="1376044"/>
            <a:ext cx="8207743" cy="52653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analyzed?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day – shipside genotyping</a:t>
            </a:r>
          </a:p>
          <a:p>
            <a:pPr lvl="1"/>
            <a:r>
              <a:rPr lang="en-US" dirty="0"/>
              <a:t>Same week – in season genotyping.  Requires:</a:t>
            </a:r>
          </a:p>
          <a:p>
            <a:pPr lvl="2"/>
            <a:r>
              <a:rPr lang="en-US" dirty="0"/>
              <a:t>Fast turnaround technology (SNPs; existing)</a:t>
            </a:r>
          </a:p>
          <a:p>
            <a:pPr lvl="2"/>
            <a:r>
              <a:rPr lang="en-US" dirty="0"/>
              <a:t>Logistics to get samples from ship to lab</a:t>
            </a:r>
          </a:p>
          <a:p>
            <a:pPr lvl="2"/>
            <a:r>
              <a:rPr lang="en-US" dirty="0"/>
              <a:t>Changes to the observer program</a:t>
            </a:r>
          </a:p>
          <a:p>
            <a:pPr lvl="2"/>
            <a:r>
              <a:rPr lang="en-US" dirty="0"/>
              <a:t>Adequate lab staffing</a:t>
            </a:r>
          </a:p>
          <a:p>
            <a:pPr lvl="2"/>
            <a:r>
              <a:rPr lang="en-US" dirty="0"/>
              <a:t>Preliminary and final estimates (adds confusion and staff costs)</a:t>
            </a:r>
          </a:p>
          <a:p>
            <a:pPr lvl="2"/>
            <a:r>
              <a:rPr lang="en-US" dirty="0"/>
              <a:t>Delivers current stock group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40E5-2B56-42A6-A45A-0C49E55A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78"/>
            <a:ext cx="7886700" cy="1325563"/>
          </a:xfrm>
        </p:spPr>
        <p:txBody>
          <a:bodyPr>
            <a:normAutofit/>
          </a:bodyPr>
          <a:lstStyle/>
          <a:p>
            <a:pPr defTabSz="457200"/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93" y="989418"/>
            <a:ext cx="8186487" cy="4729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day – shipside genotyping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week – in season genotyping</a:t>
            </a:r>
          </a:p>
          <a:p>
            <a:pPr lvl="1"/>
            <a:r>
              <a:rPr lang="en-US" dirty="0"/>
              <a:t>Same year – expedited processing and shipping. Requires:</a:t>
            </a:r>
          </a:p>
          <a:p>
            <a:pPr lvl="2"/>
            <a:r>
              <a:rPr lang="en-US" dirty="0"/>
              <a:t>Changes to the observer program</a:t>
            </a:r>
          </a:p>
          <a:p>
            <a:pPr lvl="2"/>
            <a:r>
              <a:rPr lang="en-US" dirty="0"/>
              <a:t>Preliminary and final estimates (adds confusion and staff costs)</a:t>
            </a:r>
          </a:p>
          <a:p>
            <a:pPr lvl="2"/>
            <a:r>
              <a:rPr lang="en-US" dirty="0"/>
              <a:t>Could use new marker panels with higher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95B7-00EA-4E6F-8044-6697B5C5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78"/>
            <a:ext cx="7886700" cy="1325563"/>
          </a:xfrm>
        </p:spPr>
        <p:txBody>
          <a:bodyPr>
            <a:normAutofit/>
          </a:bodyPr>
          <a:lstStyle/>
          <a:p>
            <a:pPr defTabSz="457200"/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93" y="989418"/>
            <a:ext cx="8186487" cy="4729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95B7-00EA-4E6F-8044-6697B5C5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6847F3-1864-4078-997F-C20C5D8E58DD}"/>
              </a:ext>
            </a:extLst>
          </p:cNvPr>
          <p:cNvSpPr/>
          <p:nvPr/>
        </p:nvSpPr>
        <p:spPr>
          <a:xfrm>
            <a:off x="3886042" y="5046078"/>
            <a:ext cx="691200" cy="3947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9CF9D-05B6-4BBF-BDE1-D0CD8E67F0EB}"/>
              </a:ext>
            </a:extLst>
          </p:cNvPr>
          <p:cNvSpPr/>
          <p:nvPr/>
        </p:nvSpPr>
        <p:spPr>
          <a:xfrm rot="331238">
            <a:off x="1312042" y="4929166"/>
            <a:ext cx="5839200" cy="116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EF31E-29CF-4B08-9935-83AC4B4BD3E6}"/>
              </a:ext>
            </a:extLst>
          </p:cNvPr>
          <p:cNvSpPr/>
          <p:nvPr/>
        </p:nvSpPr>
        <p:spPr>
          <a:xfrm>
            <a:off x="1107836" y="4291761"/>
            <a:ext cx="1957730" cy="4579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Processing Speed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6C900C-48E9-4077-989B-660D726ECB53}"/>
              </a:ext>
            </a:extLst>
          </p:cNvPr>
          <p:cNvSpPr/>
          <p:nvPr/>
        </p:nvSpPr>
        <p:spPr>
          <a:xfrm>
            <a:off x="6057032" y="4004429"/>
            <a:ext cx="1603665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 Efficiency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059843-EBC7-45C3-9658-D92103F2A739}"/>
              </a:ext>
            </a:extLst>
          </p:cNvPr>
          <p:cNvSpPr/>
          <p:nvPr/>
        </p:nvSpPr>
        <p:spPr>
          <a:xfrm>
            <a:off x="5856831" y="4815299"/>
            <a:ext cx="205740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Stock Resolution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B5F8C3-675E-4091-9948-7B5D2FC348E6}"/>
              </a:ext>
            </a:extLst>
          </p:cNvPr>
          <p:cNvSpPr/>
          <p:nvPr/>
        </p:nvSpPr>
        <p:spPr>
          <a:xfrm>
            <a:off x="5966664" y="4414961"/>
            <a:ext cx="184491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Logistical Ease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59FEAA-C1F5-40AB-8170-39440A63DE2D}"/>
              </a:ext>
            </a:extLst>
          </p:cNvPr>
          <p:cNvSpPr/>
          <p:nvPr/>
        </p:nvSpPr>
        <p:spPr>
          <a:xfrm>
            <a:off x="5936410" y="3604091"/>
            <a:ext cx="184491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Vetted Results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1CB11F-AF71-435A-B0FA-898BE1A49F89}"/>
              </a:ext>
            </a:extLst>
          </p:cNvPr>
          <p:cNvSpPr/>
          <p:nvPr/>
        </p:nvSpPr>
        <p:spPr>
          <a:xfrm>
            <a:off x="5856831" y="3201580"/>
            <a:ext cx="205740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Fishery Resolution</a:t>
            </a:r>
          </a:p>
        </p:txBody>
      </p:sp>
    </p:spTree>
    <p:extLst>
      <p:ext uri="{BB962C8B-B14F-4D97-AF65-F5344CB8AC3E}">
        <p14:creationId xmlns:p14="http://schemas.microsoft.com/office/powerpoint/2010/main" val="2002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FA3-AADC-4D49-854B-948B4F10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365126"/>
            <a:ext cx="8493743" cy="1680242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r>
              <a:rPr lang="en-US" sz="40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Trade-offs between genotyping processing speed and stock group resolution</a:t>
            </a:r>
            <a:br>
              <a:rPr lang="en-US" dirty="0"/>
            </a:b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CAB4B-A2EB-4F15-9760-C93013C4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2663" y="6279106"/>
            <a:ext cx="2057400" cy="365125"/>
          </a:xfrm>
        </p:spPr>
        <p:txBody>
          <a:bodyPr/>
          <a:lstStyle/>
          <a:p>
            <a:fld id="{6FF802E5-E653-4626-ACD6-8A1BA958022E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D48E7-B5F6-419B-B0E1-02145F99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9115"/>
              </p:ext>
            </p:extLst>
          </p:nvPr>
        </p:nvGraphicFramePr>
        <p:xfrm>
          <a:off x="529112" y="4877881"/>
          <a:ext cx="8189495" cy="883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084">
                  <a:extLst>
                    <a:ext uri="{9D8B030D-6E8A-4147-A177-3AD203B41FA5}">
                      <a16:colId xmlns:a16="http://schemas.microsoft.com/office/drawing/2014/main" val="3299393715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1538338092"/>
                    </a:ext>
                  </a:extLst>
                </a:gridCol>
                <a:gridCol w="2407411">
                  <a:extLst>
                    <a:ext uri="{9D8B030D-6E8A-4147-A177-3AD203B41FA5}">
                      <a16:colId xmlns:a16="http://schemas.microsoft.com/office/drawing/2014/main" val="1653185516"/>
                    </a:ext>
                  </a:extLst>
                </a:gridCol>
                <a:gridCol w="2127979">
                  <a:extLst>
                    <a:ext uri="{9D8B030D-6E8A-4147-A177-3AD203B41FA5}">
                      <a16:colId xmlns:a16="http://schemas.microsoft.com/office/drawing/2014/main" val="4185037994"/>
                    </a:ext>
                  </a:extLst>
                </a:gridCol>
              </a:tblGrid>
              <a:tr h="8831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One 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96 - 1,000's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Current or increased res.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Traditional</a:t>
                      </a:r>
                    </a:p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or GT-seq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965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A07970-A6A6-4C90-BBB0-1C042ABEF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36984"/>
              </p:ext>
            </p:extLst>
          </p:nvPr>
        </p:nvGraphicFramePr>
        <p:xfrm>
          <a:off x="529112" y="3994706"/>
          <a:ext cx="8189495" cy="883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084">
                  <a:extLst>
                    <a:ext uri="{9D8B030D-6E8A-4147-A177-3AD203B41FA5}">
                      <a16:colId xmlns:a16="http://schemas.microsoft.com/office/drawing/2014/main" val="3299393715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1538338092"/>
                    </a:ext>
                  </a:extLst>
                </a:gridCol>
                <a:gridCol w="2407411">
                  <a:extLst>
                    <a:ext uri="{9D8B030D-6E8A-4147-A177-3AD203B41FA5}">
                      <a16:colId xmlns:a16="http://schemas.microsoft.com/office/drawing/2014/main" val="1653185516"/>
                    </a:ext>
                  </a:extLst>
                </a:gridCol>
                <a:gridCol w="2127979">
                  <a:extLst>
                    <a:ext uri="{9D8B030D-6E8A-4147-A177-3AD203B41FA5}">
                      <a16:colId xmlns:a16="http://schemas.microsoft.com/office/drawing/2014/main" val="4185037994"/>
                    </a:ext>
                  </a:extLst>
                </a:gridCol>
              </a:tblGrid>
              <a:tr h="8831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One week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24 - 96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Current res.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Traditional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038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C8E53A-A1CA-4BC5-AF41-680B15112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78803"/>
              </p:ext>
            </p:extLst>
          </p:nvPr>
        </p:nvGraphicFramePr>
        <p:xfrm>
          <a:off x="529112" y="3185439"/>
          <a:ext cx="8189495" cy="735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084">
                  <a:extLst>
                    <a:ext uri="{9D8B030D-6E8A-4147-A177-3AD203B41FA5}">
                      <a16:colId xmlns:a16="http://schemas.microsoft.com/office/drawing/2014/main" val="3299393715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1538338092"/>
                    </a:ext>
                  </a:extLst>
                </a:gridCol>
                <a:gridCol w="2407411">
                  <a:extLst>
                    <a:ext uri="{9D8B030D-6E8A-4147-A177-3AD203B41FA5}">
                      <a16:colId xmlns:a16="http://schemas.microsoft.com/office/drawing/2014/main" val="1653185516"/>
                    </a:ext>
                  </a:extLst>
                </a:gridCol>
                <a:gridCol w="2127979">
                  <a:extLst>
                    <a:ext uri="{9D8B030D-6E8A-4147-A177-3AD203B41FA5}">
                      <a16:colId xmlns:a16="http://schemas.microsoft.com/office/drawing/2014/main" val="4185037994"/>
                    </a:ext>
                  </a:extLst>
                </a:gridCol>
              </a:tblGrid>
              <a:tr h="735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One day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1 - 10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2 - 3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err="1">
                          <a:effectLst/>
                        </a:rPr>
                        <a:t>MinION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430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806850-2784-4516-9EA6-AFC4B30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35018"/>
              </p:ext>
            </p:extLst>
          </p:nvPr>
        </p:nvGraphicFramePr>
        <p:xfrm>
          <a:off x="529111" y="2275703"/>
          <a:ext cx="8189495" cy="909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084">
                  <a:extLst>
                    <a:ext uri="{9D8B030D-6E8A-4147-A177-3AD203B41FA5}">
                      <a16:colId xmlns:a16="http://schemas.microsoft.com/office/drawing/2014/main" val="3299393715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1538338092"/>
                    </a:ext>
                  </a:extLst>
                </a:gridCol>
                <a:gridCol w="2407411">
                  <a:extLst>
                    <a:ext uri="{9D8B030D-6E8A-4147-A177-3AD203B41FA5}">
                      <a16:colId xmlns:a16="http://schemas.microsoft.com/office/drawing/2014/main" val="1653185516"/>
                    </a:ext>
                  </a:extLst>
                </a:gridCol>
                <a:gridCol w="2127979">
                  <a:extLst>
                    <a:ext uri="{9D8B030D-6E8A-4147-A177-3AD203B41FA5}">
                      <a16:colId xmlns:a16="http://schemas.microsoft.com/office/drawing/2014/main" val="4185037994"/>
                    </a:ext>
                  </a:extLst>
                </a:gridCol>
              </a:tblGrid>
              <a:tr h="9097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Processing Speed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# Markers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# Stock Groups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Methods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1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accurately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estimate?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analyzed?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When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the results?</a:t>
            </a:r>
          </a:p>
          <a:p>
            <a:r>
              <a:rPr lang="en-US" dirty="0"/>
              <a:t>What result formats do you </a:t>
            </a:r>
            <a:r>
              <a:rPr lang="en-US" b="1" dirty="0"/>
              <a:t>need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95B7-00EA-4E6F-8044-6697B5C5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411A05-7CCB-E045-868E-BDB79CE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61070" cy="676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GSI Software transition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9AE68-24CD-C94C-8506-95F00C77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561070" cy="511349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From manual, slow, inefficient to faster more customizable and automatable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Easier to respond to custom requests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Industry standard (consistency across agencies)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Latest technology (virtual machines, remote access)</a:t>
            </a:r>
          </a:p>
        </p:txBody>
      </p:sp>
    </p:spTree>
    <p:extLst>
      <p:ext uri="{BB962C8B-B14F-4D97-AF65-F5344CB8AC3E}">
        <p14:creationId xmlns:p14="http://schemas.microsoft.com/office/powerpoint/2010/main" val="78186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411A05-7CCB-E045-868E-BDB79CE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61070" cy="676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Reapportioning salmon PSC by stat area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9AE68-24CD-C94C-8506-95F00C77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561070" cy="511349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Trip-level salmon PSC is spatially apportioned based on where pollock were caught (~40% of 2017 Chinook).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data from haul-level observations or from more certain locations of salmon catches, create probabilistic spatial reallocation.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Implications for spatial clustering and GSI</a:t>
            </a:r>
          </a:p>
        </p:txBody>
      </p:sp>
    </p:spTree>
    <p:extLst>
      <p:ext uri="{BB962C8B-B14F-4D97-AF65-F5344CB8AC3E}">
        <p14:creationId xmlns:p14="http://schemas.microsoft.com/office/powerpoint/2010/main" val="105987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411A05-7CCB-E045-868E-BDB79CE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61070" cy="676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Environmental data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9AE68-24CD-C94C-8506-95F00C77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561070" cy="511349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Linking satellite environmental data for each stat area to better understand patterns in catches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Implications for spatially-explicit GSI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23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52" y="1749324"/>
            <a:ext cx="8646695" cy="4351338"/>
          </a:xfrm>
        </p:spPr>
        <p:txBody>
          <a:bodyPr>
            <a:normAutofit/>
          </a:bodyPr>
          <a:lstStyle/>
          <a:p>
            <a:r>
              <a:rPr lang="en-US" dirty="0"/>
              <a:t>What information, and when is it needed, to make a decision?</a:t>
            </a:r>
          </a:p>
          <a:p>
            <a:endParaRPr lang="en-US" dirty="0"/>
          </a:p>
          <a:p>
            <a:r>
              <a:rPr lang="en-US" dirty="0"/>
              <a:t>Prioritizing </a:t>
            </a:r>
            <a:r>
              <a:rPr lang="en-US" b="1" dirty="0"/>
              <a:t>needs</a:t>
            </a:r>
            <a:r>
              <a:rPr lang="en-US" dirty="0"/>
              <a:t> is key:  </a:t>
            </a:r>
          </a:p>
          <a:p>
            <a:pPr lvl="1"/>
            <a:r>
              <a:rPr lang="en-US" dirty="0"/>
              <a:t>Balancing priorities determines analytical design  </a:t>
            </a:r>
          </a:p>
          <a:p>
            <a:pPr lvl="1"/>
            <a:r>
              <a:rPr lang="en-US" dirty="0"/>
              <a:t>Often you have to give up one thing to get another</a:t>
            </a:r>
          </a:p>
          <a:p>
            <a:pPr lvl="1"/>
            <a:r>
              <a:rPr lang="en-US" dirty="0"/>
              <a:t>Sometimes, it just takes more funding/logistics/coordination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B5EA9-9BA8-4A8D-A1EB-ACF2C917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08C365-FE99-40BE-95C8-4D22C482A9B5}"/>
              </a:ext>
            </a:extLst>
          </p:cNvPr>
          <p:cNvSpPr/>
          <p:nvPr/>
        </p:nvSpPr>
        <p:spPr>
          <a:xfrm>
            <a:off x="4327200" y="6120000"/>
            <a:ext cx="691200" cy="3947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D8DD6-6C77-4349-98FA-A8500C7889EC}"/>
              </a:ext>
            </a:extLst>
          </p:cNvPr>
          <p:cNvSpPr/>
          <p:nvPr/>
        </p:nvSpPr>
        <p:spPr>
          <a:xfrm rot="331238">
            <a:off x="1753200" y="6003088"/>
            <a:ext cx="5839200" cy="116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3A5C6-583A-46C9-8326-6A46E4E166E1}"/>
              </a:ext>
            </a:extLst>
          </p:cNvPr>
          <p:cNvSpPr/>
          <p:nvPr/>
        </p:nvSpPr>
        <p:spPr>
          <a:xfrm>
            <a:off x="1374834" y="5401612"/>
            <a:ext cx="1715822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 Efficiency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9A01F8-39B3-42AA-86B6-C467A53DB371}"/>
              </a:ext>
            </a:extLst>
          </p:cNvPr>
          <p:cNvSpPr/>
          <p:nvPr/>
        </p:nvSpPr>
        <p:spPr>
          <a:xfrm>
            <a:off x="6401802" y="5885509"/>
            <a:ext cx="1763115" cy="3651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Stock Resolution</a:t>
            </a:r>
          </a:p>
        </p:txBody>
      </p:sp>
    </p:spTree>
    <p:extLst>
      <p:ext uri="{BB962C8B-B14F-4D97-AF65-F5344CB8AC3E}">
        <p14:creationId xmlns:p14="http://schemas.microsoft.com/office/powerpoint/2010/main" val="29718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411A05-7CCB-E045-868E-BDB79CE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61070" cy="676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Environmental data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9AE68-24CD-C94C-8506-95F00C77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561070" cy="511349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Linking satellite environmental data for each stat area to better understand patterns in catches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Implications for spatially-explicit GSI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C0FD0E2-B0F5-4435-AA1A-984FE57B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002"/>
            <a:ext cx="4572000" cy="45720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5CEF4B1-9AC5-4EB1-89EE-A2EDF839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8" y="123800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C0FD0E2-B0F5-4435-AA1A-984FE57B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002"/>
            <a:ext cx="4572000" cy="45720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5CEF4B1-9AC5-4EB1-89EE-A2EDF839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8" y="1238002"/>
            <a:ext cx="4572000" cy="4572000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45149AE-26CB-4111-94CF-6017E57F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3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411A05-7CCB-E045-868E-BDB79CE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3821"/>
            <a:ext cx="8561070" cy="6760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New visualizations of bycatch / genetics data</a:t>
            </a:r>
          </a:p>
        </p:txBody>
      </p:sp>
    </p:spTree>
    <p:extLst>
      <p:ext uri="{BB962C8B-B14F-4D97-AF65-F5344CB8AC3E}">
        <p14:creationId xmlns:p14="http://schemas.microsoft.com/office/powerpoint/2010/main" val="290610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:\Analysis\4_Westward\Sockeye\KMA Commercial Harvest 2014-2016\Mixtures\Figures\Harvest Maps\17UCIRG Bubble Plots\Strata\2015 2_Middle Marginal Unsamp Bub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62" y="651752"/>
            <a:ext cx="4433628" cy="52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Analysis\4_Westward\Sockeye\KMA Commercial Harvest 2014-2016\Mixtures\Figures\Harvest Maps\PBS Mapping\Strata\7_s15_Mid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10741" r="7456" b="8962"/>
          <a:stretch/>
        </p:blipFill>
        <p:spPr bwMode="auto">
          <a:xfrm>
            <a:off x="340470" y="980427"/>
            <a:ext cx="3965724" cy="41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470" y="547667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Courtesy: Kyle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(ADF&amp;G)</a:t>
            </a:r>
          </a:p>
        </p:txBody>
      </p:sp>
    </p:spTree>
    <p:extLst>
      <p:ext uri="{BB962C8B-B14F-4D97-AF65-F5344CB8AC3E}">
        <p14:creationId xmlns:p14="http://schemas.microsoft.com/office/powerpoint/2010/main" val="382188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" y="0"/>
            <a:ext cx="557212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91" y="1331015"/>
            <a:ext cx="332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 specific area, are fish of a particular stock group likely to be the same age? </a:t>
            </a:r>
          </a:p>
        </p:txBody>
      </p:sp>
    </p:spTree>
    <p:extLst>
      <p:ext uri="{BB962C8B-B14F-4D97-AF65-F5344CB8AC3E}">
        <p14:creationId xmlns:p14="http://schemas.microsoft.com/office/powerpoint/2010/main" val="333906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" y="0"/>
            <a:ext cx="557212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91" y="1331015"/>
            <a:ext cx="332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 specific area, are fish of a particular stock group likely to be the same age?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1093" y="4231690"/>
            <a:ext cx="3322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 particular stock group (e.g., SE Asia), how does the stock proportion vary across age and space?</a:t>
            </a:r>
          </a:p>
        </p:txBody>
      </p:sp>
    </p:spTree>
    <p:extLst>
      <p:ext uri="{BB962C8B-B14F-4D97-AF65-F5344CB8AC3E}">
        <p14:creationId xmlns:p14="http://schemas.microsoft.com/office/powerpoint/2010/main" val="171246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" y="0"/>
            <a:ext cx="55721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093" y="1186771"/>
            <a:ext cx="3322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 particular stock group (e.g., SE Asia), how does the stock proportion vary across age and space?</a:t>
            </a:r>
          </a:p>
        </p:txBody>
      </p:sp>
    </p:spTree>
    <p:extLst>
      <p:ext uri="{BB962C8B-B14F-4D97-AF65-F5344CB8AC3E}">
        <p14:creationId xmlns:p14="http://schemas.microsoft.com/office/powerpoint/2010/main" val="4273649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" y="0"/>
            <a:ext cx="55721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093" y="1186771"/>
            <a:ext cx="3322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 particular stock group (e.g., SE Asia), how does the stock proportion vary across age and space?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1092" y="4207051"/>
            <a:ext cx="332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 particular age fish (e.g., 3), how does stock origin vary across space?</a:t>
            </a:r>
          </a:p>
        </p:txBody>
      </p:sp>
    </p:spTree>
    <p:extLst>
      <p:ext uri="{BB962C8B-B14F-4D97-AF65-F5344CB8AC3E}">
        <p14:creationId xmlns:p14="http://schemas.microsoft.com/office/powerpoint/2010/main" val="423325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" y="0"/>
            <a:ext cx="5572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1092" y="1867708"/>
            <a:ext cx="332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 particular age fish (e.g., 5), how does stock origin vary across space?</a:t>
            </a:r>
          </a:p>
        </p:txBody>
      </p:sp>
    </p:spTree>
    <p:extLst>
      <p:ext uri="{BB962C8B-B14F-4D97-AF65-F5344CB8AC3E}">
        <p14:creationId xmlns:p14="http://schemas.microsoft.com/office/powerpoint/2010/main" val="175456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6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8" y="121288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stocks do you </a:t>
            </a:r>
            <a:r>
              <a:rPr lang="en-US" b="1" dirty="0"/>
              <a:t>need</a:t>
            </a:r>
            <a:r>
              <a:rPr lang="en-US" dirty="0"/>
              <a:t> to identify?</a:t>
            </a:r>
          </a:p>
          <a:p>
            <a:pPr lvl="1"/>
            <a:r>
              <a:rPr lang="en-US" dirty="0"/>
              <a:t>The fewer, the smaller the mixture sample size needed</a:t>
            </a:r>
          </a:p>
          <a:p>
            <a:pPr lvl="2"/>
            <a:r>
              <a:rPr lang="en-US" dirty="0"/>
              <a:t>200 fish may be adequate for 3 stocks</a:t>
            </a:r>
          </a:p>
          <a:p>
            <a:pPr lvl="2"/>
            <a:r>
              <a:rPr lang="en-US" dirty="0"/>
              <a:t>400 fish for 6 to 11 stocks (as is currently done)</a:t>
            </a:r>
          </a:p>
          <a:p>
            <a:pPr lvl="2"/>
            <a:r>
              <a:rPr lang="en-US" dirty="0"/>
              <a:t>1,000 fish for 20 stocks</a:t>
            </a:r>
          </a:p>
          <a:p>
            <a:pPr lvl="1"/>
            <a:r>
              <a:rPr lang="en-US" dirty="0"/>
              <a:t>The fewer, the smaller the relative error in the estimates</a:t>
            </a:r>
          </a:p>
          <a:p>
            <a:pPr lvl="1"/>
            <a:r>
              <a:rPr lang="en-US" dirty="0"/>
              <a:t>Pool stock groups with anticipated estimates below </a:t>
            </a:r>
            <a:r>
              <a:rPr lang="en-US" b="1" dirty="0"/>
              <a:t>5%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The less genetically differentiated the stock groups:</a:t>
            </a:r>
          </a:p>
          <a:p>
            <a:pPr lvl="2"/>
            <a:r>
              <a:rPr lang="en-US" dirty="0"/>
              <a:t>The higher the costs:</a:t>
            </a:r>
          </a:p>
          <a:p>
            <a:pPr lvl="3"/>
            <a:r>
              <a:rPr lang="en-US" dirty="0"/>
              <a:t>develop marker panels </a:t>
            </a:r>
          </a:p>
          <a:p>
            <a:pPr lvl="3"/>
            <a:r>
              <a:rPr lang="en-US" dirty="0"/>
              <a:t>screen baselines </a:t>
            </a:r>
          </a:p>
          <a:p>
            <a:pPr lvl="3"/>
            <a:r>
              <a:rPr lang="en-US" dirty="0"/>
              <a:t>screen mixtures</a:t>
            </a:r>
          </a:p>
          <a:p>
            <a:pPr lvl="2"/>
            <a:r>
              <a:rPr lang="en-US" dirty="0"/>
              <a:t>The lower the precision of estimates</a:t>
            </a:r>
          </a:p>
          <a:p>
            <a:pPr lvl="1"/>
            <a:r>
              <a:rPr lang="en-US" dirty="0"/>
              <a:t>Just because you can genetically separate stocks in a mixture, does not mean that you should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3548-137B-4EA6-9E71-D3D21577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B9C4548-4A7D-4FB0-803F-F61DCAFE0CA4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50EB97-00BC-45A8-A73F-E3DEAE54EB74}"/>
              </a:ext>
            </a:extLst>
          </p:cNvPr>
          <p:cNvSpPr/>
          <p:nvPr/>
        </p:nvSpPr>
        <p:spPr>
          <a:xfrm>
            <a:off x="4327200" y="6320525"/>
            <a:ext cx="691200" cy="3947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E7A3D-F4E0-46CE-B120-EFDEF409D3C2}"/>
              </a:ext>
            </a:extLst>
          </p:cNvPr>
          <p:cNvSpPr/>
          <p:nvPr/>
        </p:nvSpPr>
        <p:spPr>
          <a:xfrm rot="331238">
            <a:off x="1753200" y="6203613"/>
            <a:ext cx="5839200" cy="116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28375F-237E-4D65-879F-EDFED5EE1532}"/>
              </a:ext>
            </a:extLst>
          </p:cNvPr>
          <p:cNvSpPr/>
          <p:nvPr/>
        </p:nvSpPr>
        <p:spPr>
          <a:xfrm>
            <a:off x="1559518" y="5564221"/>
            <a:ext cx="1797309" cy="4302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Stock Resolution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6AE52C-F546-4B91-B339-1F81693BDF85}"/>
              </a:ext>
            </a:extLst>
          </p:cNvPr>
          <p:cNvSpPr/>
          <p:nvPr/>
        </p:nvSpPr>
        <p:spPr>
          <a:xfrm>
            <a:off x="6063916" y="5687042"/>
            <a:ext cx="2481176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 and Time Efficiency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0C5C8-3FF5-4839-B68C-4E22D9F8900A}"/>
              </a:ext>
            </a:extLst>
          </p:cNvPr>
          <p:cNvSpPr/>
          <p:nvPr/>
        </p:nvSpPr>
        <p:spPr>
          <a:xfrm>
            <a:off x="6778765" y="5295710"/>
            <a:ext cx="1095848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Precision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B3FCFD-3FFD-48C0-B1AE-A9E4B3426629}"/>
              </a:ext>
            </a:extLst>
          </p:cNvPr>
          <p:cNvSpPr/>
          <p:nvPr/>
        </p:nvSpPr>
        <p:spPr>
          <a:xfrm>
            <a:off x="6297989" y="6089746"/>
            <a:ext cx="205740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Fishery Resolution</a:t>
            </a:r>
          </a:p>
        </p:txBody>
      </p:sp>
    </p:spTree>
    <p:extLst>
      <p:ext uri="{BB962C8B-B14F-4D97-AF65-F5344CB8AC3E}">
        <p14:creationId xmlns:p14="http://schemas.microsoft.com/office/powerpoint/2010/main" val="35884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6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tic BSAI Salmon Bycatch Graphics_CP.pdf and 1 more page ‎- Microsoft Edge">
            <a:extLst>
              <a:ext uri="{FF2B5EF4-FFF2-40B4-BE49-F238E27FC236}">
                <a16:creationId xmlns:a16="http://schemas.microsoft.com/office/drawing/2014/main" id="{708CAC08-0557-4ABC-9FAE-5DF1275FE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23185" r="7084" b="2932"/>
          <a:stretch/>
        </p:blipFill>
        <p:spPr>
          <a:xfrm>
            <a:off x="57634" y="1099222"/>
            <a:ext cx="9018270" cy="41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7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D333-5311-490F-92F5-3F3A731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9DED-89A3-45D8-8D50-14F557A60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F5F22-DFF0-4FD8-87D1-8BC05EBF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48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/>
              <a:t>How precise do you </a:t>
            </a:r>
            <a:r>
              <a:rPr lang="en-US" b="1" dirty="0"/>
              <a:t>need </a:t>
            </a:r>
            <a:r>
              <a:rPr lang="en-US" dirty="0"/>
              <a:t>your estimates?</a:t>
            </a:r>
          </a:p>
          <a:p>
            <a:pPr lvl="1"/>
            <a:r>
              <a:rPr lang="en-US" dirty="0"/>
              <a:t>Less precision needed, fewer samples needed</a:t>
            </a:r>
          </a:p>
          <a:p>
            <a:pPr lvl="2"/>
            <a:r>
              <a:rPr lang="en-US" dirty="0"/>
              <a:t>100 fish:  get within </a:t>
            </a:r>
            <a:r>
              <a:rPr lang="en-US" b="1" dirty="0"/>
              <a:t>10% </a:t>
            </a:r>
            <a:r>
              <a:rPr lang="en-US" dirty="0"/>
              <a:t>of true, 90% of the time</a:t>
            </a:r>
          </a:p>
          <a:p>
            <a:pPr lvl="2"/>
            <a:r>
              <a:rPr lang="en-US" dirty="0"/>
              <a:t>200 fish:  +/- </a:t>
            </a:r>
            <a:r>
              <a:rPr lang="en-US" b="1" dirty="0"/>
              <a:t>7% </a:t>
            </a:r>
          </a:p>
          <a:p>
            <a:pPr lvl="2"/>
            <a:r>
              <a:rPr lang="en-US" dirty="0"/>
              <a:t>400 fish:  +/- </a:t>
            </a:r>
            <a:r>
              <a:rPr lang="en-US" b="1" dirty="0"/>
              <a:t>5%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3548-137B-4EA6-9E71-D3D21577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2CE67-C641-4F2D-9764-3A0ED4BC34FC}"/>
              </a:ext>
            </a:extLst>
          </p:cNvPr>
          <p:cNvSpPr/>
          <p:nvPr/>
        </p:nvSpPr>
        <p:spPr>
          <a:xfrm>
            <a:off x="3998337" y="5718946"/>
            <a:ext cx="691200" cy="3947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7F2C9-EC16-4BEA-94B5-3B7C7E14E9AC}"/>
              </a:ext>
            </a:extLst>
          </p:cNvPr>
          <p:cNvSpPr/>
          <p:nvPr/>
        </p:nvSpPr>
        <p:spPr>
          <a:xfrm rot="331238">
            <a:off x="1424337" y="5602034"/>
            <a:ext cx="5839200" cy="116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BC992C-3597-43EC-9E5F-4E93ABCD0C6C}"/>
              </a:ext>
            </a:extLst>
          </p:cNvPr>
          <p:cNvSpPr/>
          <p:nvPr/>
        </p:nvSpPr>
        <p:spPr>
          <a:xfrm>
            <a:off x="1220131" y="4908884"/>
            <a:ext cx="1274397" cy="4579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Precision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472108-5ACB-4F2D-8F34-AFA7A0243CD8}"/>
              </a:ext>
            </a:extLst>
          </p:cNvPr>
          <p:cNvSpPr/>
          <p:nvPr/>
        </p:nvSpPr>
        <p:spPr>
          <a:xfrm>
            <a:off x="6185391" y="4320156"/>
            <a:ext cx="1603665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 Efficiency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BA0F85-1FB3-4BF9-B3EB-C0CC254A7F5C}"/>
              </a:ext>
            </a:extLst>
          </p:cNvPr>
          <p:cNvSpPr/>
          <p:nvPr/>
        </p:nvSpPr>
        <p:spPr>
          <a:xfrm>
            <a:off x="5969126" y="5488167"/>
            <a:ext cx="205740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Fishery Resolution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5782CE-23B7-4DBB-9F99-301C75858302}"/>
              </a:ext>
            </a:extLst>
          </p:cNvPr>
          <p:cNvSpPr/>
          <p:nvPr/>
        </p:nvSpPr>
        <p:spPr>
          <a:xfrm>
            <a:off x="6087001" y="4715851"/>
            <a:ext cx="184491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Processing Speed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DFB773-AC6F-44F5-8115-DEF0529108B1}"/>
              </a:ext>
            </a:extLst>
          </p:cNvPr>
          <p:cNvSpPr/>
          <p:nvPr/>
        </p:nvSpPr>
        <p:spPr>
          <a:xfrm>
            <a:off x="6123234" y="5113222"/>
            <a:ext cx="1797309" cy="33905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Stock Resolution</a:t>
            </a:r>
          </a:p>
        </p:txBody>
      </p:sp>
    </p:spTree>
    <p:extLst>
      <p:ext uri="{BB962C8B-B14F-4D97-AF65-F5344CB8AC3E}">
        <p14:creationId xmlns:p14="http://schemas.microsoft.com/office/powerpoint/2010/main" val="26748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0825"/>
            <a:ext cx="8322845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/>
              <a:t>What fishing area/time scales do you </a:t>
            </a:r>
            <a:r>
              <a:rPr lang="en-US" b="1" dirty="0"/>
              <a:t>need</a:t>
            </a:r>
            <a:r>
              <a:rPr lang="en-US" dirty="0"/>
              <a:t> analyzed?</a:t>
            </a:r>
          </a:p>
          <a:p>
            <a:pPr lvl="1"/>
            <a:r>
              <a:rPr lang="en-US" dirty="0"/>
              <a:t>Bigger strata good enough: </a:t>
            </a:r>
          </a:p>
          <a:p>
            <a:pPr lvl="2"/>
            <a:r>
              <a:rPr lang="en-US" dirty="0"/>
              <a:t>Fewer samples required, or </a:t>
            </a:r>
          </a:p>
          <a:p>
            <a:pPr lvl="2"/>
            <a:r>
              <a:rPr lang="en-US" dirty="0"/>
              <a:t>Higher precision</a:t>
            </a:r>
          </a:p>
          <a:p>
            <a:pPr lvl="1"/>
            <a:r>
              <a:rPr lang="en-US" dirty="0"/>
              <a:t>Smaller strata needed: </a:t>
            </a:r>
          </a:p>
          <a:p>
            <a:pPr lvl="2"/>
            <a:r>
              <a:rPr lang="en-US" dirty="0"/>
              <a:t>More samples required, or</a:t>
            </a:r>
          </a:p>
          <a:p>
            <a:pPr lvl="2"/>
            <a:r>
              <a:rPr lang="en-US" dirty="0"/>
              <a:t>Lower precision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16F02-2984-4AF8-9B0C-AB2E738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EB2043-0994-4E43-B996-EADB6CC5A1FF}"/>
              </a:ext>
            </a:extLst>
          </p:cNvPr>
          <p:cNvSpPr/>
          <p:nvPr/>
        </p:nvSpPr>
        <p:spPr>
          <a:xfrm>
            <a:off x="3998337" y="6095933"/>
            <a:ext cx="691200" cy="39475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A3B8B-BFF2-498A-A455-B6A94FBCF5B7}"/>
              </a:ext>
            </a:extLst>
          </p:cNvPr>
          <p:cNvSpPr/>
          <p:nvPr/>
        </p:nvSpPr>
        <p:spPr>
          <a:xfrm rot="331238">
            <a:off x="1424337" y="5979021"/>
            <a:ext cx="5839200" cy="116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036EA7-DA93-4C3F-AC5F-1938117223E5}"/>
              </a:ext>
            </a:extLst>
          </p:cNvPr>
          <p:cNvSpPr/>
          <p:nvPr/>
        </p:nvSpPr>
        <p:spPr>
          <a:xfrm>
            <a:off x="1220131" y="5341616"/>
            <a:ext cx="1957730" cy="4579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Fishery Resolution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C96B4D-36F4-4A67-B583-DF27FB906C2C}"/>
              </a:ext>
            </a:extLst>
          </p:cNvPr>
          <p:cNvSpPr/>
          <p:nvPr/>
        </p:nvSpPr>
        <p:spPr>
          <a:xfrm>
            <a:off x="6169328" y="5069121"/>
            <a:ext cx="1603665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Cost Efficiency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5C719B-73F3-4247-82D7-D347C39039F6}"/>
              </a:ext>
            </a:extLst>
          </p:cNvPr>
          <p:cNvSpPr/>
          <p:nvPr/>
        </p:nvSpPr>
        <p:spPr>
          <a:xfrm>
            <a:off x="5969126" y="5865154"/>
            <a:ext cx="205740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Stock Resolution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C33580-BC73-4437-AED6-81305D042767}"/>
              </a:ext>
            </a:extLst>
          </p:cNvPr>
          <p:cNvSpPr/>
          <p:nvPr/>
        </p:nvSpPr>
        <p:spPr>
          <a:xfrm>
            <a:off x="6078959" y="5464816"/>
            <a:ext cx="1844910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Processing speed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DDB337-3CB0-4ABA-B5AA-FBFD16E1CEE1}"/>
              </a:ext>
            </a:extLst>
          </p:cNvPr>
          <p:cNvSpPr/>
          <p:nvPr/>
        </p:nvSpPr>
        <p:spPr>
          <a:xfrm>
            <a:off x="6457950" y="4668724"/>
            <a:ext cx="1095848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16556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685"/>
            <a:ext cx="8226592" cy="5258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analyzed?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  <a:p>
            <a:pPr lvl="1"/>
            <a:r>
              <a:rPr lang="en-US" dirty="0"/>
              <a:t>Same day – shipside genotyping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126F-0DED-4C51-8555-82B73236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025" y="-377479"/>
            <a:ext cx="8772939" cy="237855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Toward Shipside Stock ID With </a:t>
            </a:r>
            <a:r>
              <a:rPr lang="en-US" sz="4400" dirty="0" err="1"/>
              <a:t>Nanopore</a:t>
            </a:r>
            <a:r>
              <a:rPr lang="en-US" sz="4400" dirty="0"/>
              <a:t> Sequencing</a:t>
            </a:r>
            <a:br>
              <a:rPr lang="en-US" dirty="0"/>
            </a:br>
            <a:r>
              <a:rPr lang="en-US" sz="2400" dirty="0"/>
              <a:t>Megan McPhee &amp; Pat Barry, UAF</a:t>
            </a:r>
            <a:br>
              <a:rPr lang="en-US" sz="2400" dirty="0"/>
            </a:br>
            <a:r>
              <a:rPr lang="en-US" sz="2400" dirty="0"/>
              <a:t>Pollock Conservation Cooperative Research Center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Objectives:</a:t>
            </a:r>
          </a:p>
          <a:p>
            <a:pPr marL="457200" indent="-457200">
              <a:buAutoNum type="arabicParenR"/>
            </a:pPr>
            <a:r>
              <a:rPr lang="en-US" dirty="0"/>
              <a:t>assess whether the </a:t>
            </a:r>
            <a:r>
              <a:rPr lang="en-US" dirty="0" err="1"/>
              <a:t>MinION</a:t>
            </a:r>
            <a:r>
              <a:rPr lang="en-US" dirty="0"/>
              <a:t> pocket sequencer is accurate enough for distinguishing Alaskan from Asian chum stocks;</a:t>
            </a:r>
          </a:p>
          <a:p>
            <a:pPr marL="457200" indent="-457200">
              <a:buAutoNum type="arabicParenR"/>
            </a:pPr>
            <a:r>
              <a:rPr lang="en-US" dirty="0"/>
              <a:t>develop laboratory &amp; analytic work flows that would be feasible for onboard sample and data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840" y="2239513"/>
            <a:ext cx="4217748" cy="2349951"/>
          </a:xfrm>
          <a:prstGeom prst="rect">
            <a:avLst/>
          </a:prstGeom>
        </p:spPr>
      </p:pic>
      <p:pic>
        <p:nvPicPr>
          <p:cNvPr id="1026" name="Picture 2" descr="mage result for minion nano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7" y="2570332"/>
            <a:ext cx="4412974" cy="19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697" y="4374020"/>
            <a:ext cx="15488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(Oxford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Nanopore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Technologies)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0527" y="4414524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(</a:t>
            </a:r>
            <a:r>
              <a:rPr lang="en-US" sz="800" dirty="0" err="1">
                <a:solidFill>
                  <a:schemeClr val="bg1"/>
                </a:solidFill>
              </a:rPr>
              <a:t>media.uaf.edu</a:t>
            </a:r>
            <a:r>
              <a:rPr lang="en-US" sz="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59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CF0A-6363-4780-AE22-3502503B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231" y="171504"/>
            <a:ext cx="420002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2019:  </a:t>
            </a:r>
            <a:r>
              <a:rPr lang="en-US" sz="3600" b="1" dirty="0" err="1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MinION</a:t>
            </a:r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for Pacific salmon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2DFC53-F318-460B-9CF7-226E6DC14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795"/>
            <a:ext cx="3645408" cy="3744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830CCD-8396-4A0A-9117-C598EC244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" y="3809995"/>
            <a:ext cx="5319113" cy="3040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45C690-872B-4157-829E-DF5F85E2BD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475"/>
          <a:stretch/>
        </p:blipFill>
        <p:spPr>
          <a:xfrm>
            <a:off x="5535033" y="3817869"/>
            <a:ext cx="3440525" cy="304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842EA5-F510-4105-B707-69D1B9524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31" y="1215286"/>
            <a:ext cx="5077327" cy="221371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9AA43D9-FF43-4FAE-B3DB-A97F075C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F0562-6589-4D9A-AAE7-946E125F92C2}"/>
              </a:ext>
            </a:extLst>
          </p:cNvPr>
          <p:cNvSpPr/>
          <p:nvPr/>
        </p:nvSpPr>
        <p:spPr>
          <a:xfrm>
            <a:off x="-4271" y="6488668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Dr. Christoph Dee</a:t>
            </a:r>
          </a:p>
        </p:txBody>
      </p:sp>
    </p:spTree>
    <p:extLst>
      <p:ext uri="{BB962C8B-B14F-4D97-AF65-F5344CB8AC3E}">
        <p14:creationId xmlns:p14="http://schemas.microsoft.com/office/powerpoint/2010/main" val="30207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D6F0-1F30-4544-BEEF-86AB36DE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Questions for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9522-59ED-41EC-B944-C0BC5492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685"/>
            <a:ext cx="8226592" cy="5258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stocks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identify?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precise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your estimates?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fishing area/time scales do you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need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analyzed?</a:t>
            </a:r>
          </a:p>
          <a:p>
            <a:r>
              <a:rPr lang="en-US" dirty="0"/>
              <a:t>When do you </a:t>
            </a:r>
            <a:r>
              <a:rPr lang="en-US" b="1" dirty="0"/>
              <a:t>need</a:t>
            </a:r>
            <a:r>
              <a:rPr lang="en-US" dirty="0"/>
              <a:t> the results?</a:t>
            </a:r>
          </a:p>
          <a:p>
            <a:pPr lvl="1"/>
            <a:r>
              <a:rPr lang="en-US" dirty="0"/>
              <a:t>Same day – shipside genotyping.  Requires: </a:t>
            </a:r>
          </a:p>
          <a:p>
            <a:pPr lvl="2"/>
            <a:r>
              <a:rPr lang="en-US" dirty="0"/>
              <a:t>Technical feasibility (in test phase by Megan McPhee)</a:t>
            </a:r>
          </a:p>
          <a:p>
            <a:pPr lvl="2"/>
            <a:r>
              <a:rPr lang="en-US" dirty="0"/>
              <a:t>Logistics on vessel (trained personnel and space)</a:t>
            </a:r>
          </a:p>
          <a:p>
            <a:pPr lvl="2"/>
            <a:r>
              <a:rPr lang="en-US" dirty="0"/>
              <a:t>Changes to the observer program</a:t>
            </a:r>
          </a:p>
          <a:p>
            <a:pPr lvl="2"/>
            <a:r>
              <a:rPr lang="en-US" dirty="0"/>
              <a:t>Preliminary and final estimates (confusion? and adds staff costs)</a:t>
            </a:r>
          </a:p>
          <a:p>
            <a:pPr lvl="2"/>
            <a:r>
              <a:rPr lang="en-US" dirty="0"/>
              <a:t>Limited stock group resolution with current technology (2-3 stock groups)</a:t>
            </a:r>
          </a:p>
          <a:p>
            <a:pPr lvl="3"/>
            <a:r>
              <a:rPr lang="en-US" dirty="0"/>
              <a:t>Chum:  Asia/America</a:t>
            </a:r>
          </a:p>
          <a:p>
            <a:pPr lvl="3"/>
            <a:r>
              <a:rPr lang="en-US" dirty="0"/>
              <a:t>Chinook:  North/South of Yakutat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126F-0DED-4C51-8555-82B73236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4548-4A7D-4FB0-803F-F61DCAFE0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Divid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20178</TotalTime>
  <Words>1312</Words>
  <Application>Microsoft Office PowerPoint</Application>
  <PresentationFormat>On-screen Show (4:3)</PresentationFormat>
  <Paragraphs>203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Tahoma</vt:lpstr>
      <vt:lpstr>Wingdings</vt:lpstr>
      <vt:lpstr>Office Theme</vt:lpstr>
      <vt:lpstr>NOAA Divider Slides</vt:lpstr>
      <vt:lpstr>Stream</vt:lpstr>
      <vt:lpstr>Developing Capabilities:  What else might be possible</vt:lpstr>
      <vt:lpstr>Questions for industry:</vt:lpstr>
      <vt:lpstr>Questions for industry</vt:lpstr>
      <vt:lpstr>Questions for industry</vt:lpstr>
      <vt:lpstr>Questions for industry</vt:lpstr>
      <vt:lpstr>Questions for industry</vt:lpstr>
      <vt:lpstr>Toward Shipside Stock ID With Nanopore Sequencing Megan McPhee &amp; Pat Barry, UAF Pollock Conservation Cooperative Research Center</vt:lpstr>
      <vt:lpstr>2019:  MinION for Pacific salmon </vt:lpstr>
      <vt:lpstr>Questions for industry</vt:lpstr>
      <vt:lpstr>Questions for industry</vt:lpstr>
      <vt:lpstr>PowerPoint Presentation</vt:lpstr>
      <vt:lpstr>Questions for industry</vt:lpstr>
      <vt:lpstr>Questions for industry</vt:lpstr>
      <vt:lpstr>Questions for industry</vt:lpstr>
      <vt:lpstr> Trade-offs between genotyping processing speed and stock group resolution </vt:lpstr>
      <vt:lpstr>Questions for industry</vt:lpstr>
      <vt:lpstr>GSI Software transition</vt:lpstr>
      <vt:lpstr>Reapportioning salmon PSC by stat area</vt:lpstr>
      <vt:lpstr>Environmental data integration</vt:lpstr>
      <vt:lpstr>Environmental data integration</vt:lpstr>
      <vt:lpstr>PowerPoint Presentation</vt:lpstr>
      <vt:lpstr>PowerPoint Presentation</vt:lpstr>
      <vt:lpstr>New visualizations of bycatch / genetics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Capabilities:  what else might be possible</dc:title>
  <dc:creator>Habicht, Chris (DFG)</dc:creator>
  <cp:lastModifiedBy>Diana Stram</cp:lastModifiedBy>
  <cp:revision>129</cp:revision>
  <dcterms:created xsi:type="dcterms:W3CDTF">2019-03-27T23:03:04Z</dcterms:created>
  <dcterms:modified xsi:type="dcterms:W3CDTF">2019-04-15T20:53:13Z</dcterms:modified>
</cp:coreProperties>
</file>