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5" r:id="rId10"/>
    <p:sldId id="267" r:id="rId11"/>
    <p:sldId id="263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FC23-4915-4885-9774-138070A8B88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D2C8E-EF06-44F1-BF5A-1168018E2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D2C8E-EF06-44F1-BF5A-1168018E2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BEB9-4FCB-9C41-AE14-3AE8883B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8A3BF-FC55-F9B0-4F4D-B657C7F94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30CA2-6001-9F12-FC4D-0D72FDB73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61E5-7E38-B6BD-195A-CABD8BEE9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D2C8E-EF06-44F1-BF5A-1168018E2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7078-232C-C1AF-6682-B7B2A71E4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748BA-85FE-29AC-34C7-36F232CBB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EF9DE-6751-5456-A354-EED6760D7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E119D-930A-A649-9098-2598916F3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D2C8E-EF06-44F1-BF5A-1168018E2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C1D8-6885-6F35-BA3B-C8EB2323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0341A-6ECA-E4CC-FAF6-7062E3B1F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6A695-1989-A02B-80F9-CED12E02D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8E267-977B-1A3A-367C-E1B60AC73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D2C8E-EF06-44F1-BF5A-1168018E2B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C9766-F424-EF21-E0C4-EC752AA0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76C08-E0E2-7992-6971-2CE30A6C6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06F94-819B-9E71-0B00-277FB7FB8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431F4-3D44-7A04-884C-7B471D41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D2C8E-EF06-44F1-BF5A-1168018E2B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634A-17EC-13C8-562D-428F96E4B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685C0-5AD2-4F4A-F4D7-7A7890B47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2C84-C6B5-BEAB-DACB-E36F9F62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52537-DD3A-7B22-A3EF-0CC910BA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129FE-E4AA-3C27-FB3E-3E86CDD1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0539-A0A7-2F68-C6BE-D1D3DD95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01F55-64EF-D828-40C4-B9BAD1712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469F-0D24-B421-E829-133FB3F9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4B42C-CE67-2221-079D-09CACABB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82A3-5233-068D-4ECF-44596D62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886C7-D6CA-0B89-85AF-D5FDBD4CE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F487B-B525-9D24-6622-36D34D705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4E86B-3B94-213D-F452-C3E16D25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0173-91DC-71F4-EB38-C20BDE2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5C40B-E523-ECA1-F94D-5F5BAF3B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ABE-C43A-60FC-4D12-5A01AD35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BDE0-2DAD-9B16-EF1D-EE8522C7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F37E-C4A7-8645-11E7-6C3017CD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24D4F-E09C-F58E-C9B9-961BFBFA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277A-AAA9-6591-CACF-9FBD2009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81C0-95DE-326A-45C4-D28362A5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0F5C3-1A84-76A6-5EE7-1C1300300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1761-DAF7-BD50-D92E-A6F5C26B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42596-4291-1E30-D7FB-4A585574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ECDC-5477-2144-BFC8-D3D33837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C5EC-083F-EEBD-A62B-60E0D3CC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E8480-68FF-854F-DEA0-3EB3BFBC8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76A71-D565-F44D-F41C-CF2CC254D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B775-DF5E-080F-11AE-51D6FCB0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56B3-DBEE-A9C3-BE77-521EFA20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41ED-42C6-23F2-0956-19293D72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9B46-9638-4A3E-7901-8A47430D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B257-326F-6EBD-B2B2-BA20828B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F29CA-919C-EA1C-521C-1301612A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8ED3F-9F98-0A32-B3FF-BBF1D461A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D3C99-ED6A-0F6D-EE27-70D19A434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51D25-33F9-7816-42F6-C7F04FE1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2463A-B656-1303-F219-CFDA25B2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F53E5-21D9-4DC6-0A6C-50A04401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DB96-0DBA-1100-6982-FED0FF4D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2E77A-F127-D30A-56B6-1A0555A9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931FC-318D-5A24-6914-C009FB3C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5A657-7BB4-B3BF-00A1-CCB47A45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57C6F-0FFA-581A-A089-F2AA1941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7F05C-FD95-E2AF-17AD-B6F3BE0A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00198-AE58-933E-404D-5D37D1A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D55F-26DD-F918-0D88-5C08DAE7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FD7-7932-CF3B-A11C-AF08EEB3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52117-F4CC-FEEC-7194-678FD9834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949C5-57A0-54A6-E3F5-A21D626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37AC4-6DD1-D215-0B64-77081E11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A8E2B-30C4-7491-2586-8C300A03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971D-74F2-E2F7-6863-FC854FD6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90C1A-79A9-4696-9768-D4C6BA381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B9115-23D1-2D01-6278-F5D2E6C5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85FE3-1A83-5DE1-0DD9-2D0F36A6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35202-E5D3-F50E-0122-9B2A24AE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25286-2472-287B-2A26-02E47A5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D301B-7D72-C677-05EC-7F7189B2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FD322-BA3D-CE13-19AB-D3810BFC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BD87-EDCA-09C4-CD87-21DEA099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68FD6B-3746-46F7-90FF-32E22FBE3C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68D8-594C-F789-7293-D77066482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A0B4-E16E-02B8-934C-901962D46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6F8CF-E786-49EF-8989-FD8B6922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MACS-project/GMACS_tpl-cpp_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BEC3-AF40-4D0A-8294-F3718B328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size-structured model for weathervane scallops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DB3C2-230A-906E-5EE4-0000FD5A0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Tyler Jackson</a:t>
            </a:r>
          </a:p>
          <a:p>
            <a:r>
              <a:rPr lang="en-US" dirty="0"/>
              <a:t>March, 2025 Scallop Plan Team</a:t>
            </a:r>
          </a:p>
        </p:txBody>
      </p:sp>
    </p:spTree>
    <p:extLst>
      <p:ext uri="{BB962C8B-B14F-4D97-AF65-F5344CB8AC3E}">
        <p14:creationId xmlns:p14="http://schemas.microsoft.com/office/powerpoint/2010/main" val="329554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535E61-A65C-DAFB-A59E-9C313798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Growth Transition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FA47B-6834-3711-400C-F610A55C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30" y="1535045"/>
            <a:ext cx="645914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8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F70B-5B0B-3BA4-612E-CB439FD4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EF33-6ECF-E3E6-4938-E2D18A25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F907-ED14-6AA2-4577-C445FB76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1434" cy="4351338"/>
          </a:xfrm>
        </p:spPr>
        <p:txBody>
          <a:bodyPr>
            <a:normAutofit/>
          </a:bodyPr>
          <a:lstStyle/>
          <a:p>
            <a:r>
              <a:rPr lang="en-US" b="1" u="sng" dirty="0"/>
              <a:t>Round</a:t>
            </a:r>
            <a:r>
              <a:rPr lang="en-US" dirty="0"/>
              <a:t> biomass</a:t>
            </a:r>
          </a:p>
          <a:p>
            <a:r>
              <a:rPr lang="en-US" dirty="0"/>
              <a:t>Logistic Selectivity</a:t>
            </a:r>
          </a:p>
          <a:p>
            <a:r>
              <a:rPr lang="en-US" dirty="0"/>
              <a:t>Retained catch 1993/94 –</a:t>
            </a:r>
          </a:p>
          <a:p>
            <a:pPr lvl="1"/>
            <a:r>
              <a:rPr lang="en-US" dirty="0"/>
              <a:t>1993 – 2008 CV = 0.05</a:t>
            </a:r>
          </a:p>
          <a:p>
            <a:pPr lvl="1"/>
            <a:r>
              <a:rPr lang="en-US" dirty="0"/>
              <a:t>2009 – present CV = 0.03</a:t>
            </a:r>
          </a:p>
          <a:p>
            <a:r>
              <a:rPr lang="en-US" dirty="0"/>
              <a:t>Discarded catch  1996/97 – </a:t>
            </a:r>
          </a:p>
          <a:p>
            <a:pPr lvl="1"/>
            <a:r>
              <a:rPr lang="en-US" dirty="0"/>
              <a:t>20% discard morality</a:t>
            </a:r>
          </a:p>
          <a:p>
            <a:pPr lvl="1"/>
            <a:r>
              <a:rPr lang="en-US" dirty="0"/>
              <a:t>CV computed from observer data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0874-2AEE-64B1-1C3B-9A1F4CB90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14" y="129241"/>
            <a:ext cx="5416293" cy="32497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6F2ED9-8BF7-AA68-2907-6EE3FB1C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107" y="3379017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7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31EDF-BA85-A6A3-6C00-96A5C4A9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1BBF-E786-16A6-4C8D-80F889A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4076-F42F-3128-A8F9-88EB4991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1434" cy="4351338"/>
          </a:xfrm>
        </p:spPr>
        <p:txBody>
          <a:bodyPr>
            <a:normAutofit/>
          </a:bodyPr>
          <a:lstStyle/>
          <a:p>
            <a:r>
              <a:rPr lang="en-US" dirty="0"/>
              <a:t>Standardized CPUE 1996/97 –</a:t>
            </a:r>
          </a:p>
          <a:p>
            <a:pPr lvl="1"/>
            <a:r>
              <a:rPr lang="en-US" dirty="0"/>
              <a:t>Added observation error</a:t>
            </a:r>
          </a:p>
          <a:p>
            <a:pPr lvl="1"/>
            <a:r>
              <a:rPr lang="en-US" dirty="0"/>
              <a:t>Time Invariant Catchability</a:t>
            </a:r>
          </a:p>
          <a:p>
            <a:pPr lvl="1"/>
            <a:r>
              <a:rPr lang="en-US" dirty="0"/>
              <a:t>Logistic Selectivity</a:t>
            </a:r>
          </a:p>
          <a:p>
            <a:pPr lvl="1"/>
            <a:endParaRPr lang="en-US" dirty="0"/>
          </a:p>
          <a:p>
            <a:r>
              <a:rPr lang="en-US" dirty="0"/>
              <a:t>Survey Biomass 2016 – </a:t>
            </a:r>
          </a:p>
          <a:p>
            <a:pPr lvl="1"/>
            <a:r>
              <a:rPr lang="en-US" dirty="0"/>
              <a:t>Catchability estimated</a:t>
            </a:r>
          </a:p>
          <a:p>
            <a:pPr lvl="1"/>
            <a:r>
              <a:rPr lang="en-US" dirty="0"/>
              <a:t>Logistic Selectivity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2F470-0DC6-BFB6-F259-B129FF6F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67" y="202565"/>
            <a:ext cx="5410200" cy="3246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367A3-4B3F-74E1-572E-CFC5FFBF5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67" y="3434877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4ED4-593B-7513-BFB9-3B70492E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Height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9F37-0989-F524-0865-52C6F1BC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5130" cy="4351338"/>
          </a:xfrm>
        </p:spPr>
        <p:txBody>
          <a:bodyPr/>
          <a:lstStyle/>
          <a:p>
            <a:r>
              <a:rPr lang="en-US" dirty="0"/>
              <a:t>Dirichlet multinomial likelihood, overdispersion estimated</a:t>
            </a:r>
          </a:p>
          <a:p>
            <a:r>
              <a:rPr lang="en-US" dirty="0"/>
              <a:t>Retained 1993/94 – </a:t>
            </a:r>
          </a:p>
          <a:p>
            <a:pPr lvl="1"/>
            <a:r>
              <a:rPr lang="en-US" dirty="0"/>
              <a:t>Input N = 100</a:t>
            </a:r>
          </a:p>
          <a:p>
            <a:r>
              <a:rPr lang="en-US" dirty="0"/>
              <a:t>Discarded 1996/97 – </a:t>
            </a:r>
          </a:p>
          <a:p>
            <a:pPr lvl="1"/>
            <a:r>
              <a:rPr lang="en-US" dirty="0"/>
              <a:t>Input N = 100</a:t>
            </a:r>
          </a:p>
          <a:p>
            <a:r>
              <a:rPr lang="en-US" dirty="0"/>
              <a:t>Survey 2016/17 – </a:t>
            </a:r>
          </a:p>
          <a:p>
            <a:pPr lvl="1"/>
            <a:r>
              <a:rPr lang="en-US" dirty="0"/>
              <a:t>Input N = 500</a:t>
            </a:r>
          </a:p>
          <a:p>
            <a:pPr lvl="1"/>
            <a:r>
              <a:rPr lang="en-US" dirty="0"/>
              <a:t>Overdispersion at lower bound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83403-D8BE-F13D-C6D4-CAFAB3BBA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104" y="153212"/>
            <a:ext cx="46482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728098-8C48-9582-F174-D6513DA5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152" y="2357769"/>
            <a:ext cx="4645152" cy="2322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BFDA4-DE88-E7FB-F336-CE96A6CE0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104" y="4346058"/>
            <a:ext cx="4645152" cy="2322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B8EC2-68CE-6458-078F-B8FC9781DD6C}"/>
              </a:ext>
            </a:extLst>
          </p:cNvPr>
          <p:cNvSpPr txBox="1"/>
          <p:nvPr/>
        </p:nvSpPr>
        <p:spPr>
          <a:xfrm rot="16200000">
            <a:off x="6709144" y="999333"/>
            <a:ext cx="114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B5949-8643-9C44-4441-70CBC6FF29C7}"/>
              </a:ext>
            </a:extLst>
          </p:cNvPr>
          <p:cNvSpPr txBox="1"/>
          <p:nvPr/>
        </p:nvSpPr>
        <p:spPr>
          <a:xfrm rot="16200000">
            <a:off x="6682942" y="3085316"/>
            <a:ext cx="120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Discarded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4E1CD-7EE7-060B-08A4-D91C2C08E5FF}"/>
              </a:ext>
            </a:extLst>
          </p:cNvPr>
          <p:cNvSpPr txBox="1"/>
          <p:nvPr/>
        </p:nvSpPr>
        <p:spPr>
          <a:xfrm rot="16200000">
            <a:off x="6682940" y="5197502"/>
            <a:ext cx="120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74184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EFE3-84D0-77F3-2D4A-EC68CFE9F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A200189-B17B-78A5-11B7-4A76B898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05" y="164805"/>
            <a:ext cx="5626395" cy="3375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6939-7F1C-C36B-284C-7C1B444F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Height Composition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5C828-9252-08DF-5699-9C70F2BF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2" y="2360538"/>
            <a:ext cx="5440325" cy="32641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8D8-A08B-7D8D-5E10-D0D74F8E2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235" y="3540642"/>
            <a:ext cx="5381133" cy="3228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A36F46-94D1-F41B-F494-290DF4654C1C}"/>
              </a:ext>
            </a:extLst>
          </p:cNvPr>
          <p:cNvSpPr txBox="1"/>
          <p:nvPr/>
        </p:nvSpPr>
        <p:spPr>
          <a:xfrm>
            <a:off x="2860157" y="2061667"/>
            <a:ext cx="114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F711D6-5476-E4EA-9565-5F4F6C7C05F2}"/>
              </a:ext>
            </a:extLst>
          </p:cNvPr>
          <p:cNvSpPr txBox="1"/>
          <p:nvPr/>
        </p:nvSpPr>
        <p:spPr>
          <a:xfrm>
            <a:off x="7501649" y="365125"/>
            <a:ext cx="120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Discarded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A5BB8-E237-9EFC-7C21-39D2DD975FDE}"/>
              </a:ext>
            </a:extLst>
          </p:cNvPr>
          <p:cNvSpPr txBox="1"/>
          <p:nvPr/>
        </p:nvSpPr>
        <p:spPr>
          <a:xfrm>
            <a:off x="7671768" y="3690901"/>
            <a:ext cx="120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281306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073E-5EC5-3EF9-70E4-89346FE9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4D1C-A8DD-3692-579E-8341684E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740B7-ECF8-7173-E50C-3DF30141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00308"/>
            <a:ext cx="8901223" cy="53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84CD-31EA-3EA1-8C34-A40CBBF7F1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Spawning Biomass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C02EE-C788-E314-953C-E1CEF716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50" y="1294617"/>
            <a:ext cx="8663763" cy="51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6F52-890F-BC98-55FB-747ACF23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A126-3905-3F93-F4DA-2AAF2913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appears to generally capture population dynamics, though with clear misspecification</a:t>
            </a:r>
          </a:p>
          <a:p>
            <a:endParaRPr lang="en-US" dirty="0"/>
          </a:p>
          <a:p>
            <a:r>
              <a:rPr lang="en-US" dirty="0"/>
              <a:t>Requires further diagnostics and exploration</a:t>
            </a:r>
          </a:p>
          <a:p>
            <a:endParaRPr lang="en-US" dirty="0"/>
          </a:p>
          <a:p>
            <a:r>
              <a:rPr lang="en-US" dirty="0"/>
              <a:t>Trying to avoid too much added complexity – </a:t>
            </a:r>
            <a:r>
              <a:rPr lang="en-US" i="1" dirty="0"/>
              <a:t>we lack capacity for maintenance and don’t require fine resolution for management</a:t>
            </a:r>
          </a:p>
          <a:p>
            <a:endParaRPr lang="en-US" i="1" dirty="0"/>
          </a:p>
          <a:p>
            <a:r>
              <a:rPr lang="en-US" dirty="0"/>
              <a:t>Need a fairly general framework to apply to KNE, WKI, EKI/YAK</a:t>
            </a:r>
          </a:p>
          <a:p>
            <a:pPr lvl="1"/>
            <a:r>
              <a:rPr lang="en-US" i="1" dirty="0"/>
              <a:t>Explorations using YAK data were not quite as promising…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83DDE-B8B3-6037-27E6-6E7CCC5F6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642B-5813-FD60-8735-A828FDFB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21F2-A37F-23BB-CE20-091AC25E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Progress?</a:t>
            </a:r>
          </a:p>
          <a:p>
            <a:endParaRPr lang="en-US" i="1" dirty="0"/>
          </a:p>
          <a:p>
            <a:r>
              <a:rPr lang="en-US" dirty="0"/>
              <a:t>Not the direction we want?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8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16D2-B47B-7515-8955-35239E40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Cycle…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1094-8CED-CD51-C7D3-7AE8E61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Established the idea of ‘core’ and ‘non-core’ stock for assessment</a:t>
            </a:r>
          </a:p>
          <a:p>
            <a:endParaRPr lang="en-US" dirty="0"/>
          </a:p>
          <a:p>
            <a:r>
              <a:rPr lang="en-US" dirty="0"/>
              <a:t>Move on from goal of age-structured model</a:t>
            </a:r>
          </a:p>
          <a:p>
            <a:endParaRPr lang="en-US" dirty="0"/>
          </a:p>
          <a:p>
            <a:r>
              <a:rPr lang="en-US" dirty="0"/>
              <a:t>Data-limited modelling approach for surveyed, ‘core’ areas (REMA, Sullivan et al. 2022)</a:t>
            </a:r>
          </a:p>
          <a:p>
            <a:endParaRPr lang="en-US" dirty="0"/>
          </a:p>
          <a:p>
            <a:r>
              <a:rPr lang="en-US" dirty="0"/>
              <a:t>Hypothetical OFL calculation using split F</a:t>
            </a:r>
            <a:r>
              <a:rPr lang="en-US" baseline="-25000" dirty="0"/>
              <a:t>OFL</a:t>
            </a:r>
            <a:r>
              <a:rPr lang="en-US" dirty="0"/>
              <a:t> control rule</a:t>
            </a:r>
          </a:p>
          <a:p>
            <a:pPr lvl="1"/>
            <a:r>
              <a:rPr lang="en-US" dirty="0"/>
              <a:t>Sloping control rule with max F</a:t>
            </a:r>
            <a:r>
              <a:rPr lang="en-US" baseline="-25000" dirty="0"/>
              <a:t>OFL</a:t>
            </a:r>
            <a:r>
              <a:rPr lang="en-US" dirty="0"/>
              <a:t> = M for ‘core’ stock</a:t>
            </a:r>
          </a:p>
          <a:p>
            <a:pPr lvl="1"/>
            <a:r>
              <a:rPr lang="en-US" dirty="0"/>
              <a:t>Total catch (i.e., status quo) OFL for ‘non-core’ stock</a:t>
            </a:r>
          </a:p>
        </p:txBody>
      </p:sp>
    </p:spTree>
    <p:extLst>
      <p:ext uri="{BB962C8B-B14F-4D97-AF65-F5344CB8AC3E}">
        <p14:creationId xmlns:p14="http://schemas.microsoft.com/office/powerpoint/2010/main" val="157152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2AD8D-9CBA-BFA6-17AA-1C5E1105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5377-BB70-D470-FDFE-2C0DD73F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Cycle…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4DAE-0F35-C0CE-9617-1256AB3B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Established the idea of ‘core’ and ‘non-core’ stock for assessment</a:t>
            </a:r>
          </a:p>
          <a:p>
            <a:endParaRPr lang="en-US" dirty="0"/>
          </a:p>
          <a:p>
            <a:r>
              <a:rPr lang="en-US" dirty="0"/>
              <a:t>Move on from goal of age-structured model</a:t>
            </a:r>
          </a:p>
          <a:p>
            <a:endParaRPr lang="en-US" dirty="0"/>
          </a:p>
          <a:p>
            <a:r>
              <a:rPr lang="en-US" strike="sngStrike" dirty="0">
                <a:solidFill>
                  <a:srgbClr val="C00000"/>
                </a:solidFill>
              </a:rPr>
              <a:t>Data-limited modelling approach for surveyed, ‘core’ areas (REMA, Sullivan et al. 2022)</a:t>
            </a:r>
          </a:p>
          <a:p>
            <a:r>
              <a:rPr lang="en-US" dirty="0">
                <a:solidFill>
                  <a:srgbClr val="C00000"/>
                </a:solidFill>
              </a:rPr>
              <a:t>Explore simple size/stage structured models that make more comprehensive use of available data – GMACS, see SMBKC</a:t>
            </a:r>
          </a:p>
          <a:p>
            <a:endParaRPr lang="en-US" dirty="0"/>
          </a:p>
          <a:p>
            <a:r>
              <a:rPr lang="en-US" dirty="0"/>
              <a:t>Hypothetical OFL calculation using split F</a:t>
            </a:r>
            <a:r>
              <a:rPr lang="en-US" baseline="-25000" dirty="0"/>
              <a:t>OFL</a:t>
            </a:r>
            <a:r>
              <a:rPr lang="en-US" dirty="0"/>
              <a:t> control rule</a:t>
            </a:r>
          </a:p>
          <a:p>
            <a:pPr lvl="1"/>
            <a:r>
              <a:rPr lang="en-US" dirty="0"/>
              <a:t>Sloping control rule with max F</a:t>
            </a:r>
            <a:r>
              <a:rPr lang="en-US" baseline="-25000" dirty="0"/>
              <a:t>OFL</a:t>
            </a:r>
            <a:r>
              <a:rPr lang="en-US" dirty="0"/>
              <a:t> = M for ‘core’ stock</a:t>
            </a:r>
          </a:p>
          <a:p>
            <a:pPr lvl="1"/>
            <a:r>
              <a:rPr lang="en-US" dirty="0"/>
              <a:t>Total catch (i.e., status quo) OFL for ‘non-core’ stock</a:t>
            </a:r>
          </a:p>
        </p:txBody>
      </p:sp>
    </p:spTree>
    <p:extLst>
      <p:ext uri="{BB962C8B-B14F-4D97-AF65-F5344CB8AC3E}">
        <p14:creationId xmlns:p14="http://schemas.microsoft.com/office/powerpoint/2010/main" val="308145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3722F-2855-2E57-2CA5-4754FE18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1B74-1334-104C-D6CD-146FC0A8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eneralized </a:t>
            </a:r>
            <a:r>
              <a:rPr lang="en-US" b="1" dirty="0"/>
              <a:t>M</a:t>
            </a:r>
            <a:r>
              <a:rPr lang="en-US" dirty="0"/>
              <a:t>odel for </a:t>
            </a:r>
            <a:r>
              <a:rPr lang="en-US" b="1" dirty="0"/>
              <a:t>A</a:t>
            </a:r>
            <a:r>
              <a:rPr lang="en-US" dirty="0"/>
              <a:t>ssessing </a:t>
            </a:r>
            <a:r>
              <a:rPr lang="en-US" b="1" dirty="0"/>
              <a:t>C</a:t>
            </a:r>
            <a:r>
              <a:rPr lang="en-US" dirty="0"/>
              <a:t>rustacean </a:t>
            </a:r>
            <a:r>
              <a:rPr lang="en-US" b="1" dirty="0"/>
              <a:t>S</a:t>
            </a:r>
            <a:r>
              <a:rPr lang="en-US" dirty="0"/>
              <a:t>tocks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7E836-347A-F94E-B1CC-2DC36D5C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size structured modelling framework used extensively by BSAI crab stocks: </a:t>
            </a:r>
            <a:r>
              <a:rPr lang="en-US" dirty="0">
                <a:hlinkClick r:id="rId3"/>
              </a:rPr>
              <a:t>GitHub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Designed specifically for crustacean stocks, but flexible enough to develop a simple scallop model – try KSH first</a:t>
            </a:r>
          </a:p>
          <a:p>
            <a:endParaRPr lang="en-US" dirty="0"/>
          </a:p>
          <a:p>
            <a:r>
              <a:rPr lang="en-US" i="1" dirty="0"/>
              <a:t>At this point, advantageous over CASA (Sullivan et al., 1990) because of familiarity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5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C949C-7688-F56C-A542-EBDF3C326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4FE3-2BA5-7D8F-699B-D5A1AC49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881E-8368-A7A9-D828-B42B0D77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runs from 1993/94 – 2023/24</a:t>
            </a:r>
          </a:p>
          <a:p>
            <a:endParaRPr lang="en-US" dirty="0"/>
          </a:p>
          <a:p>
            <a:r>
              <a:rPr lang="en-US" dirty="0"/>
              <a:t>Single sex (i.e., males + females combined)</a:t>
            </a:r>
          </a:p>
          <a:p>
            <a:endParaRPr lang="en-US" dirty="0"/>
          </a:p>
          <a:p>
            <a:r>
              <a:rPr lang="en-US" dirty="0"/>
              <a:t>No shell condition, no maturity groups</a:t>
            </a:r>
          </a:p>
          <a:p>
            <a:endParaRPr lang="en-US" dirty="0"/>
          </a:p>
          <a:p>
            <a:r>
              <a:rPr lang="en-US" dirty="0"/>
              <a:t>10 mm size classes from 31 mm – 160+ mm</a:t>
            </a:r>
          </a:p>
          <a:p>
            <a:endParaRPr lang="en-US" dirty="0"/>
          </a:p>
          <a:p>
            <a:r>
              <a:rPr lang="en-US" dirty="0"/>
              <a:t>Two fleets: directed fishery, dredge survey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3627-4A1A-27D5-0D85-3B65683C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0126-3733-A357-1E56-AC387C7A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Structure: May 1 – Apr 30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D6E72-9434-47B1-5626-9BDF60D84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12582"/>
              </p:ext>
            </p:extLst>
          </p:nvPr>
        </p:nvGraphicFramePr>
        <p:xfrm>
          <a:off x="838200" y="3662617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328187633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6026667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0845958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296670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4257377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1983956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540802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6254979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624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183384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3914538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97043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476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D231AB-7A84-C13F-1637-8E5FCA66E8E8}"/>
              </a:ext>
            </a:extLst>
          </p:cNvPr>
          <p:cNvSpPr txBox="1"/>
          <p:nvPr/>
        </p:nvSpPr>
        <p:spPr>
          <a:xfrm>
            <a:off x="343205" y="2205575"/>
            <a:ext cx="10715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Dredge Survey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ED5F95-D115-C239-1923-67DAD7697E51}"/>
              </a:ext>
            </a:extLst>
          </p:cNvPr>
          <p:cNvCxnSpPr/>
          <p:nvPr/>
        </p:nvCxnSpPr>
        <p:spPr>
          <a:xfrm>
            <a:off x="838200" y="2921225"/>
            <a:ext cx="0" cy="60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42115C-EB08-9449-9F9E-99BE64716530}"/>
              </a:ext>
            </a:extLst>
          </p:cNvPr>
          <p:cNvSpPr txBox="1"/>
          <p:nvPr/>
        </p:nvSpPr>
        <p:spPr>
          <a:xfrm>
            <a:off x="838200" y="4559872"/>
            <a:ext cx="119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Nat M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7EE2473-5A7C-1C71-1009-0B60D6C0EB35}"/>
              </a:ext>
            </a:extLst>
          </p:cNvPr>
          <p:cNvSpPr/>
          <p:nvPr/>
        </p:nvSpPr>
        <p:spPr>
          <a:xfrm rot="16200000">
            <a:off x="1103031" y="3901118"/>
            <a:ext cx="372234" cy="8203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66C6F-698E-7B3A-8DE1-263BD4A0EBBE}"/>
              </a:ext>
            </a:extLst>
          </p:cNvPr>
          <p:cNvSpPr txBox="1"/>
          <p:nvPr/>
        </p:nvSpPr>
        <p:spPr>
          <a:xfrm>
            <a:off x="1573227" y="2521115"/>
            <a:ext cx="6601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SSB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6AC6B7-10D2-EDB9-9594-E0B923EEB945}"/>
              </a:ext>
            </a:extLst>
          </p:cNvPr>
          <p:cNvCxnSpPr/>
          <p:nvPr/>
        </p:nvCxnSpPr>
        <p:spPr>
          <a:xfrm>
            <a:off x="1710794" y="2921225"/>
            <a:ext cx="0" cy="60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DF9E6EBB-24A6-B70F-5E0A-152B54B80060}"/>
              </a:ext>
            </a:extLst>
          </p:cNvPr>
          <p:cNvSpPr/>
          <p:nvPr/>
        </p:nvSpPr>
        <p:spPr>
          <a:xfrm rot="16200000">
            <a:off x="3717280" y="2118697"/>
            <a:ext cx="372234" cy="43852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58D26-9283-3692-7D18-8B2AC4200250}"/>
              </a:ext>
            </a:extLst>
          </p:cNvPr>
          <p:cNvSpPr txBox="1"/>
          <p:nvPr/>
        </p:nvSpPr>
        <p:spPr>
          <a:xfrm>
            <a:off x="3466762" y="4559872"/>
            <a:ext cx="119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Nat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6F5C5D13-81F6-973C-24C4-652F0F3C57EA}"/>
              </a:ext>
            </a:extLst>
          </p:cNvPr>
          <p:cNvSpPr/>
          <p:nvPr/>
        </p:nvSpPr>
        <p:spPr>
          <a:xfrm rot="16200000">
            <a:off x="8524132" y="1693878"/>
            <a:ext cx="372234" cy="52055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3EAD1F-F12B-E0DB-6931-B30410A863CB}"/>
              </a:ext>
            </a:extLst>
          </p:cNvPr>
          <p:cNvSpPr txBox="1"/>
          <p:nvPr/>
        </p:nvSpPr>
        <p:spPr>
          <a:xfrm>
            <a:off x="7532339" y="4559870"/>
            <a:ext cx="361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Nat M, Growth, Recruitment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E3ED18-9137-3890-E4DE-6D54970A3B3A}"/>
              </a:ext>
            </a:extLst>
          </p:cNvPr>
          <p:cNvSpPr txBox="1"/>
          <p:nvPr/>
        </p:nvSpPr>
        <p:spPr>
          <a:xfrm>
            <a:off x="5421325" y="2600687"/>
            <a:ext cx="137227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Fishery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60406A-9B22-6D99-6E11-FDC4385939BE}"/>
              </a:ext>
            </a:extLst>
          </p:cNvPr>
          <p:cNvCxnSpPr/>
          <p:nvPr/>
        </p:nvCxnSpPr>
        <p:spPr>
          <a:xfrm>
            <a:off x="6095328" y="3000797"/>
            <a:ext cx="0" cy="60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9212-D70E-93AD-5606-09CAFBBE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860"/>
            <a:ext cx="10515600" cy="1325563"/>
          </a:xfrm>
        </p:spPr>
        <p:txBody>
          <a:bodyPr/>
          <a:lstStyle/>
          <a:p>
            <a:r>
              <a:rPr lang="en-US" dirty="0"/>
              <a:t>Biological Info and Natural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9261-09DE-7DF9-E3BB-4202A791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Knife-edge maturity at 71 mm (Jackson et al. 2021)</a:t>
            </a:r>
          </a:p>
          <a:p>
            <a:pPr lvl="1"/>
            <a:r>
              <a:rPr lang="en-US" i="1" dirty="0"/>
              <a:t>This does not affect population dynamics, just  SSB</a:t>
            </a:r>
          </a:p>
          <a:p>
            <a:endParaRPr lang="en-US" dirty="0"/>
          </a:p>
          <a:p>
            <a:r>
              <a:rPr lang="en-US" dirty="0"/>
              <a:t>Weight at length is allometric </a:t>
            </a:r>
          </a:p>
          <a:p>
            <a:pPr marL="0" indent="0">
              <a:buNone/>
            </a:pPr>
            <a:r>
              <a:rPr lang="en-US" dirty="0"/>
              <a:t>  (from survey data)</a:t>
            </a:r>
          </a:p>
          <a:p>
            <a:endParaRPr lang="en-US" dirty="0"/>
          </a:p>
          <a:p>
            <a:r>
              <a:rPr lang="en-US" dirty="0"/>
              <a:t>All sizes are legal</a:t>
            </a:r>
          </a:p>
          <a:p>
            <a:endParaRPr lang="en-US" dirty="0"/>
          </a:p>
          <a:p>
            <a:r>
              <a:rPr lang="en-US" dirty="0"/>
              <a:t>Natural Mortality = 0.13 (FMP)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495B1-81E5-1320-3D04-5D7D6576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48515"/>
            <a:ext cx="5376124" cy="40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F169-9A9D-2EE0-96BB-CADCE02F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Conditions and Recruitment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E689D-CCA5-CC9B-A5CA-25B39B2C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84" y="2002110"/>
            <a:ext cx="6250173" cy="3750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F46478-B84A-84F6-F094-9E3318175454}"/>
                  </a:ext>
                </a:extLst>
              </p:cNvPr>
              <p:cNvSpPr txBox="1"/>
              <p:nvPr/>
            </p:nvSpPr>
            <p:spPr>
              <a:xfrm>
                <a:off x="332727" y="4799848"/>
                <a:ext cx="3047437" cy="69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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F46478-B84A-84F6-F094-9E331817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7" y="4799848"/>
                <a:ext cx="3047437" cy="69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6B6DA0-516D-23DF-FE65-98E065FD45B8}"/>
                  </a:ext>
                </a:extLst>
              </p:cNvPr>
              <p:cNvSpPr txBox="1"/>
              <p:nvPr/>
            </p:nvSpPr>
            <p:spPr>
              <a:xfrm>
                <a:off x="3380164" y="4799848"/>
                <a:ext cx="2238690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(0;</m:t>
                    </m:r>
                  </m:oMath>
                </a14:m>
                <a:r>
                  <a:rPr lang="en-US" sz="3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sub>
                      <m:sup>
                        <m: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000" dirty="0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6B6DA0-516D-23DF-FE65-98E065FD4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64" y="4799848"/>
                <a:ext cx="2238690" cy="590418"/>
              </a:xfrm>
              <a:prstGeom prst="rect">
                <a:avLst/>
              </a:prstGeom>
              <a:blipFill>
                <a:blip r:embed="rId4"/>
                <a:stretch>
                  <a:fillRect t="-10309" r="-4891" b="-27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AC1768-1CAC-EB65-F46C-1DAB38A6D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35186"/>
                <a:ext cx="4949952" cy="4841777"/>
              </a:xfrm>
            </p:spPr>
            <p:txBody>
              <a:bodyPr/>
              <a:lstStyle/>
              <a:p>
                <a:r>
                  <a:rPr lang="en-US" dirty="0"/>
                  <a:t>Non-equilibrium conditions</a:t>
                </a:r>
              </a:p>
              <a:p>
                <a:pPr lvl="1"/>
                <a:r>
                  <a:rPr lang="en-US" dirty="0"/>
                  <a:t>Estimate initial recruitment</a:t>
                </a:r>
              </a:p>
              <a:p>
                <a:pPr lvl="1"/>
                <a:r>
                  <a:rPr lang="en-US" dirty="0"/>
                  <a:t>N at size</a:t>
                </a:r>
              </a:p>
              <a:p>
                <a:r>
                  <a:rPr lang="en-US" dirty="0"/>
                  <a:t>Recruitment estimated as series of deviations from mean recruitment with variance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AC1768-1CAC-EB65-F46C-1DAB38A6D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35186"/>
                <a:ext cx="4949952" cy="4841777"/>
              </a:xfrm>
              <a:blipFill>
                <a:blip r:embed="rId5"/>
                <a:stretch>
                  <a:fillRect l="-2217" t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41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17511-77F2-9133-581D-82F97968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8966-8DA8-1173-5575-910F4B2C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01D2A-B3A6-F0CA-FB08-C1BD88040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186"/>
                <a:ext cx="5360581" cy="4841777"/>
              </a:xfrm>
            </p:spPr>
            <p:txBody>
              <a:bodyPr/>
              <a:lstStyle/>
              <a:p>
                <a:r>
                  <a:rPr lang="en-US" dirty="0"/>
                  <a:t>Growth occurs annually for all sizes</a:t>
                </a:r>
              </a:p>
              <a:p>
                <a:r>
                  <a:rPr lang="en-US" dirty="0"/>
                  <a:t>Assumes LVB growth,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(individual variation in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inf</a:t>
                </a:r>
                <a:r>
                  <a:rPr lang="en-US" dirty="0"/>
                  <a:t>)(Cronin-Fine and Punt 2020)</a:t>
                </a:r>
              </a:p>
              <a:p>
                <a:r>
                  <a:rPr lang="en-US" dirty="0"/>
                  <a:t>Mean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inf</a:t>
                </a:r>
                <a:r>
                  <a:rPr lang="en-US" dirty="0"/>
                  <a:t> and </a:t>
                </a:r>
                <a:r>
                  <a:rPr lang="en-US" i="1" dirty="0"/>
                  <a:t>K</a:t>
                </a:r>
                <a:r>
                  <a:rPr lang="en-US" dirty="0"/>
                  <a:t> estimated from mixed model on growth increment data (Hart and Chute 2009)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estimated in GMACS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01D2A-B3A6-F0CA-FB08-C1BD88040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186"/>
                <a:ext cx="5360581" cy="4841777"/>
              </a:xfrm>
              <a:blipFill>
                <a:blip r:embed="rId2"/>
                <a:stretch>
                  <a:fillRect l="-2048" t="-2141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B24803C-FF42-EC7A-1126-E265F33D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6741"/>
            <a:ext cx="5948459" cy="44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647</Words>
  <Application>Microsoft Office PowerPoint</Application>
  <PresentationFormat>Widescreen</PresentationFormat>
  <Paragraphs>138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Symbol</vt:lpstr>
      <vt:lpstr>Office Theme</vt:lpstr>
      <vt:lpstr>Building a size-structured model for weathervane scallops</vt:lpstr>
      <vt:lpstr>Last Cycle…</vt:lpstr>
      <vt:lpstr>Last Cycle…</vt:lpstr>
      <vt:lpstr>Generalized Model for Assessing Crustacean Stocks</vt:lpstr>
      <vt:lpstr>Model Dimensions</vt:lpstr>
      <vt:lpstr>Annual Structure: May 1 – Apr 30</vt:lpstr>
      <vt:lpstr>Biological Info and Natural Mortality</vt:lpstr>
      <vt:lpstr>Initial Conditions and Recruitment</vt:lpstr>
      <vt:lpstr>Growth Transition</vt:lpstr>
      <vt:lpstr>Growth Transition</vt:lpstr>
      <vt:lpstr>Catch Data</vt:lpstr>
      <vt:lpstr>Index Data</vt:lpstr>
      <vt:lpstr>Shell Height Composition</vt:lpstr>
      <vt:lpstr>Shell Height Composition</vt:lpstr>
      <vt:lpstr>Selectivity</vt:lpstr>
      <vt:lpstr>PowerPoint Presentation</vt:lpstr>
      <vt:lpstr>What now?</vt:lpstr>
      <vt:lpstr>Feedback?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Tyler M (DFG)</dc:creator>
  <cp:lastModifiedBy>Jackson, Tyler M (DFG)</cp:lastModifiedBy>
  <cp:revision>7</cp:revision>
  <dcterms:created xsi:type="dcterms:W3CDTF">2025-02-28T17:35:00Z</dcterms:created>
  <dcterms:modified xsi:type="dcterms:W3CDTF">2025-03-03T17:32:19Z</dcterms:modified>
</cp:coreProperties>
</file>