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179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86" y="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(with disclaim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686800" cy="67601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7293"/>
            <a:ext cx="8686800" cy="5147787"/>
          </a:xfrm>
        </p:spPr>
        <p:txBody>
          <a:bodyPr>
            <a:normAutofit/>
          </a:bodyPr>
          <a:lstStyle>
            <a:lvl1pPr marL="257175" indent="-257175">
              <a:lnSpc>
                <a:spcPct val="95000"/>
              </a:lnSpc>
              <a:spcBef>
                <a:spcPts val="450"/>
              </a:spcBef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</a:defRPr>
            </a:lvl1pPr>
            <a:lvl2pPr>
              <a:lnSpc>
                <a:spcPct val="95000"/>
              </a:lnSpc>
              <a:spcBef>
                <a:spcPts val="450"/>
              </a:spcBef>
              <a:defRPr sz="1800">
                <a:solidFill>
                  <a:schemeClr val="tx2"/>
                </a:solidFill>
              </a:defRPr>
            </a:lvl2pPr>
            <a:lvl3pPr marL="857250" indent="-171450">
              <a:lnSpc>
                <a:spcPct val="95000"/>
              </a:lnSpc>
              <a:spcBef>
                <a:spcPts val="450"/>
              </a:spcBef>
              <a:buFont typeface="System Font Regular"/>
              <a:buChar char="−"/>
              <a:defRPr sz="1800">
                <a:solidFill>
                  <a:schemeClr val="tx2"/>
                </a:solidFill>
              </a:defRPr>
            </a:lvl3pPr>
            <a:lvl4pPr>
              <a:lnSpc>
                <a:spcPct val="95000"/>
              </a:lnSpc>
              <a:spcBef>
                <a:spcPts val="450"/>
              </a:spcBef>
              <a:defRPr sz="1800">
                <a:solidFill>
                  <a:schemeClr val="tx2"/>
                </a:solidFill>
              </a:defRPr>
            </a:lvl4pPr>
            <a:lvl5pPr>
              <a:lnSpc>
                <a:spcPct val="95000"/>
              </a:lnSpc>
              <a:spcBef>
                <a:spcPts val="450"/>
              </a:spcBef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286000" y="6355082"/>
            <a:ext cx="6786881" cy="50291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  <a:p>
            <a:r>
              <a:rPr lang="en-US" dirty="0"/>
              <a:t>This information is distributed solely for the purpose of pre-dissemination peer review under applicable information quality guidelines.</a:t>
            </a:r>
          </a:p>
          <a:p>
            <a:r>
              <a:rPr lang="en-US" dirty="0"/>
              <a:t>It has not been formally disseminated by the National Marine Fisheries Service and should not be construed to represent any agency determination or policy.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45CB02-307E-4D42-82BD-BE80701989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57924" y="6355080"/>
            <a:ext cx="804672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355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"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" y="-24487"/>
            <a:ext cx="9138586" cy="2515079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  <a:gd name="connsiteX0" fmla="*/ 2887 w 9170673"/>
              <a:gd name="connsiteY0" fmla="*/ 2375696 h 2508024"/>
              <a:gd name="connsiteX1" fmla="*/ 9170673 w 9170673"/>
              <a:gd name="connsiteY1" fmla="*/ 0 h 2508024"/>
              <a:gd name="connsiteX2" fmla="*/ 9169295 w 9170673"/>
              <a:gd name="connsiteY2" fmla="*/ 2508024 h 2508024"/>
              <a:gd name="connsiteX3" fmla="*/ 0 w 9170673"/>
              <a:gd name="connsiteY3" fmla="*/ 2457785 h 2508024"/>
              <a:gd name="connsiteX4" fmla="*/ 2887 w 9170673"/>
              <a:gd name="connsiteY4" fmla="*/ 2375696 h 2508024"/>
              <a:gd name="connsiteX0" fmla="*/ 0 w 9167786"/>
              <a:gd name="connsiteY0" fmla="*/ 2375696 h 2508024"/>
              <a:gd name="connsiteX1" fmla="*/ 9167786 w 9167786"/>
              <a:gd name="connsiteY1" fmla="*/ 0 h 2508024"/>
              <a:gd name="connsiteX2" fmla="*/ 9166408 w 9167786"/>
              <a:gd name="connsiteY2" fmla="*/ 2508024 h 2508024"/>
              <a:gd name="connsiteX3" fmla="*/ 4169 w 9167786"/>
              <a:gd name="connsiteY3" fmla="*/ 2500118 h 2508024"/>
              <a:gd name="connsiteX4" fmla="*/ 0 w 9167786"/>
              <a:gd name="connsiteY4" fmla="*/ 2375696 h 2508024"/>
              <a:gd name="connsiteX0" fmla="*/ 0 w 9166452"/>
              <a:gd name="connsiteY0" fmla="*/ 2375696 h 2508024"/>
              <a:gd name="connsiteX1" fmla="*/ 9061952 w 9166452"/>
              <a:gd name="connsiteY1" fmla="*/ 0 h 2508024"/>
              <a:gd name="connsiteX2" fmla="*/ 9166408 w 9166452"/>
              <a:gd name="connsiteY2" fmla="*/ 2508024 h 2508024"/>
              <a:gd name="connsiteX3" fmla="*/ 4169 w 9166452"/>
              <a:gd name="connsiteY3" fmla="*/ 2500118 h 2508024"/>
              <a:gd name="connsiteX4" fmla="*/ 0 w 9166452"/>
              <a:gd name="connsiteY4" fmla="*/ 2375696 h 2508024"/>
              <a:gd name="connsiteX0" fmla="*/ 0 w 9166808"/>
              <a:gd name="connsiteY0" fmla="*/ 2382751 h 2515079"/>
              <a:gd name="connsiteX1" fmla="*/ 9160729 w 9166808"/>
              <a:gd name="connsiteY1" fmla="*/ 0 h 2515079"/>
              <a:gd name="connsiteX2" fmla="*/ 9166408 w 9166808"/>
              <a:gd name="connsiteY2" fmla="*/ 2515079 h 2515079"/>
              <a:gd name="connsiteX3" fmla="*/ 4169 w 9166808"/>
              <a:gd name="connsiteY3" fmla="*/ 2507173 h 2515079"/>
              <a:gd name="connsiteX4" fmla="*/ 0 w 9166808"/>
              <a:gd name="connsiteY4" fmla="*/ 2382751 h 2515079"/>
              <a:gd name="connsiteX0" fmla="*/ 9943 w 9162640"/>
              <a:gd name="connsiteY0" fmla="*/ 2382751 h 2515079"/>
              <a:gd name="connsiteX1" fmla="*/ 9156561 w 9162640"/>
              <a:gd name="connsiteY1" fmla="*/ 0 h 2515079"/>
              <a:gd name="connsiteX2" fmla="*/ 9162240 w 9162640"/>
              <a:gd name="connsiteY2" fmla="*/ 2515079 h 2515079"/>
              <a:gd name="connsiteX3" fmla="*/ 1 w 9162640"/>
              <a:gd name="connsiteY3" fmla="*/ 2507173 h 2515079"/>
              <a:gd name="connsiteX4" fmla="*/ 9943 w 9162640"/>
              <a:gd name="connsiteY4" fmla="*/ 2382751 h 2515079"/>
              <a:gd name="connsiteX0" fmla="*/ 0 w 9152697"/>
              <a:gd name="connsiteY0" fmla="*/ 2382751 h 2515079"/>
              <a:gd name="connsiteX1" fmla="*/ 9146618 w 9152697"/>
              <a:gd name="connsiteY1" fmla="*/ 0 h 2515079"/>
              <a:gd name="connsiteX2" fmla="*/ 9152297 w 9152697"/>
              <a:gd name="connsiteY2" fmla="*/ 2515079 h 2515079"/>
              <a:gd name="connsiteX3" fmla="*/ 187614 w 9152697"/>
              <a:gd name="connsiteY3" fmla="*/ 2507173 h 2515079"/>
              <a:gd name="connsiteX4" fmla="*/ 0 w 9152697"/>
              <a:gd name="connsiteY4" fmla="*/ 2382751 h 2515079"/>
              <a:gd name="connsiteX0" fmla="*/ 0 w 9068030"/>
              <a:gd name="connsiteY0" fmla="*/ 2382751 h 2515079"/>
              <a:gd name="connsiteX1" fmla="*/ 9061951 w 9068030"/>
              <a:gd name="connsiteY1" fmla="*/ 0 h 2515079"/>
              <a:gd name="connsiteX2" fmla="*/ 9067630 w 9068030"/>
              <a:gd name="connsiteY2" fmla="*/ 2515079 h 2515079"/>
              <a:gd name="connsiteX3" fmla="*/ 102947 w 9068030"/>
              <a:gd name="connsiteY3" fmla="*/ 2507173 h 2515079"/>
              <a:gd name="connsiteX4" fmla="*/ 0 w 9068030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173503 w 9138586"/>
              <a:gd name="connsiteY3" fmla="*/ 2507173 h 2515079"/>
              <a:gd name="connsiteX4" fmla="*/ 0 w 9138586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4170 w 9138586"/>
              <a:gd name="connsiteY3" fmla="*/ 2507173 h 2515079"/>
              <a:gd name="connsiteX4" fmla="*/ 0 w 9138586"/>
              <a:gd name="connsiteY4" fmla="*/ 2382751 h 251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586" h="2515079">
                <a:moveTo>
                  <a:pt x="0" y="2382751"/>
                </a:moveTo>
                <a:cubicBezTo>
                  <a:pt x="20661" y="2379422"/>
                  <a:pt x="7306149" y="2502055"/>
                  <a:pt x="9132507" y="0"/>
                </a:cubicBezTo>
                <a:cubicBezTo>
                  <a:pt x="9129925" y="819774"/>
                  <a:pt x="9140768" y="1695305"/>
                  <a:pt x="9138186" y="2515079"/>
                </a:cubicBezTo>
                <a:lnTo>
                  <a:pt x="4170" y="2507173"/>
                </a:lnTo>
                <a:cubicBezTo>
                  <a:pt x="4169" y="2465011"/>
                  <a:pt x="1" y="2424913"/>
                  <a:pt x="0" y="238275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169"/>
            <a:ext cx="8229600" cy="772250"/>
          </a:xfrm>
        </p:spPr>
        <p:txBody>
          <a:bodyPr anchor="t"/>
          <a:lstStyle>
            <a:lvl1pPr algn="l">
              <a:defRPr sz="3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24"/>
            <a:ext cx="8229600" cy="1500187"/>
          </a:xfrm>
        </p:spPr>
        <p:txBody>
          <a:bodyPr anchor="t" anchorCtr="0"/>
          <a:lstStyle>
            <a:lvl1pPr marL="0" indent="0" algn="r">
              <a:buNone/>
              <a:defRPr sz="1500">
                <a:solidFill>
                  <a:srgbClr val="FFFFFF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9CF8375-13C7-E444-8DF1-3D18AA9C9F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286000" y="6355082"/>
            <a:ext cx="6786881" cy="50291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  <a:p>
            <a:r>
              <a:rPr lang="en-US" dirty="0"/>
              <a:t>This information is distributed solely for the purpose of pre-dissemination peer review under applicable information quality guidelines.</a:t>
            </a:r>
          </a:p>
          <a:p>
            <a:r>
              <a:rPr lang="en-US" dirty="0"/>
              <a:t>It has not been formally disseminated by the National Marine Fisheries Service and should not be construed to represent any agency determination or policy.</a:t>
            </a:r>
          </a:p>
        </p:txBody>
      </p:sp>
    </p:spTree>
    <p:extLst>
      <p:ext uri="{BB962C8B-B14F-4D97-AF65-F5344CB8AC3E}">
        <p14:creationId xmlns:p14="http://schemas.microsoft.com/office/powerpoint/2010/main" val="638798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B16B7-8676-B84B-B318-69DF069FA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60CBB-2CA6-FC4A-824F-771E1E1BA5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AE6F92-3C3C-CA4A-B804-A46C6E529A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C36BEE-54BF-584A-A4D3-ABC6EFCF9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17/11/2021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C19C4-B24F-D647-B320-1E0335A23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12D9C4-03E4-134E-9D3B-CF412C725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86000" y="6355082"/>
            <a:ext cx="6400801" cy="502919"/>
          </a:xfrm>
          <a:prstGeom prst="rect">
            <a:avLst/>
          </a:prstGeom>
        </p:spPr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6F77CF5-042D-C94F-899F-A977A55508AD}"/>
              </a:ext>
            </a:extLst>
          </p:cNvPr>
          <p:cNvSpPr txBox="1">
            <a:spLocks/>
          </p:cNvSpPr>
          <p:nvPr userDrawn="1"/>
        </p:nvSpPr>
        <p:spPr>
          <a:xfrm>
            <a:off x="2286000" y="6355082"/>
            <a:ext cx="6786881" cy="502919"/>
          </a:xfrm>
          <a:prstGeom prst="rect">
            <a:avLst/>
          </a:prstGeom>
        </p:spPr>
        <p:txBody>
          <a:bodyPr vert="horz" lIns="0" tIns="34290" rIns="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/>
              <a:t>U.S. Department of Commerce | National Oceanic and Atmospheric Administration | NOAA Fisheries | Page </a:t>
            </a:r>
            <a:fld id="{632D3AEB-7CBE-3049-91AC-335C6B4F5BF6}" type="slidenum">
              <a:rPr lang="en-US" sz="600" smtClean="0"/>
              <a:pPr/>
              <a:t>‹#›</a:t>
            </a:fld>
            <a:endParaRPr lang="en-US" sz="600"/>
          </a:p>
          <a:p>
            <a:r>
              <a:rPr lang="en-US" sz="600"/>
              <a:t>This information is distributed solely for the purpose of pre-dissemination peer review under applicable information quality guidelines.</a:t>
            </a:r>
          </a:p>
          <a:p>
            <a:r>
              <a:rPr lang="en-US" sz="600"/>
              <a:t>It has not been formally disseminated by the National Marine Fisheries Service and should not be construed to represent any agency determination or policy.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3309051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/>
          <a:lstStyle>
            <a:lvl1pPr lvl="0" algn="l" rtl="0">
              <a:spcBef>
                <a:spcPts val="0"/>
              </a:spcBef>
              <a:buSzPct val="100000"/>
              <a:buFont typeface="Arial"/>
              <a:buNone/>
              <a:defRPr sz="1519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buSzPct val="100000"/>
              <a:buFont typeface="Arial"/>
              <a:buNone/>
              <a:defRPr sz="1519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buSzPct val="100000"/>
              <a:buFont typeface="Arial"/>
              <a:buNone/>
              <a:defRPr sz="1519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buSzPct val="100000"/>
              <a:buFont typeface="Arial"/>
              <a:buNone/>
              <a:defRPr sz="1519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buSzPct val="100000"/>
              <a:buFont typeface="Arial"/>
              <a:buNone/>
              <a:defRPr sz="1519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buSzPct val="100000"/>
              <a:buFont typeface="Arial"/>
              <a:buNone/>
              <a:defRPr sz="1519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buSzPct val="100000"/>
              <a:buFont typeface="Arial"/>
              <a:buNone/>
              <a:defRPr sz="1519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buSzPct val="100000"/>
              <a:buFont typeface="Arial"/>
              <a:buNone/>
              <a:defRPr sz="1519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buSzPct val="100000"/>
              <a:buFont typeface="Arial"/>
              <a:buNone/>
              <a:defRPr sz="1519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 sz="760"/>
            </a:lvl5pPr>
            <a:lvl6pPr lvl="5" rtl="0">
              <a:spcBef>
                <a:spcPts val="0"/>
              </a:spcBef>
              <a:defRPr sz="760"/>
            </a:lvl6pPr>
            <a:lvl7pPr lvl="6" rtl="0">
              <a:spcBef>
                <a:spcPts val="0"/>
              </a:spcBef>
              <a:defRPr sz="760"/>
            </a:lvl7pPr>
            <a:lvl8pPr lvl="7" rtl="0">
              <a:spcBef>
                <a:spcPts val="0"/>
              </a:spcBef>
              <a:defRPr sz="760"/>
            </a:lvl8pPr>
            <a:lvl9pPr lvl="8" rtl="0">
              <a:spcBef>
                <a:spcPts val="0"/>
              </a:spcBef>
              <a:defRPr sz="760"/>
            </a:lvl9pPr>
          </a:lstStyle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4DA6D3-D343-234C-80BC-B3AD6937A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286000" y="6355082"/>
            <a:ext cx="6786881" cy="50291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  <a:p>
            <a:r>
              <a:rPr lang="en-US" dirty="0"/>
              <a:t>This information is distributed solely for the purpose of pre-dissemination peer review under applicable information quality guidelines.</a:t>
            </a:r>
          </a:p>
          <a:p>
            <a:r>
              <a:rPr lang="en-US" dirty="0"/>
              <a:t>It has not been formally disseminated by the National Marine Fisheries Service and should not be construed to represent any agency determination or policy.</a:t>
            </a:r>
          </a:p>
        </p:txBody>
      </p:sp>
    </p:spTree>
    <p:extLst>
      <p:ext uri="{BB962C8B-B14F-4D97-AF65-F5344CB8AC3E}">
        <p14:creationId xmlns:p14="http://schemas.microsoft.com/office/powerpoint/2010/main" val="320420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F3F9-B555-4E01-A649-3DE308DF31F4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6000" y="6355082"/>
            <a:ext cx="6400801" cy="502919"/>
          </a:xfrm>
          <a:prstGeom prst="rect">
            <a:avLst/>
          </a:prstGeom>
        </p:spPr>
        <p:txBody>
          <a:bodyPr/>
          <a:lstStyle/>
          <a:p>
            <a:fld id="{928703AC-49BC-483E-89D8-2FF2DB954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229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Dar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9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1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35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July 19, 2012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2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387467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8" name="Picture 7" descr="NOAA-Fisheries-horizontal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4" y="6419090"/>
            <a:ext cx="1643940" cy="388747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23F31B7-BFFD-D24B-8122-E16C810534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86000" y="6355082"/>
            <a:ext cx="6786881" cy="502919"/>
          </a:xfrm>
          <a:prstGeom prst="rect">
            <a:avLst/>
          </a:prstGeom>
        </p:spPr>
        <p:txBody>
          <a:bodyPr/>
          <a:lstStyle>
            <a:lvl1pPr algn="r">
              <a:defRPr sz="675"/>
            </a:lvl1pPr>
          </a:lstStyle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/>
          </a:p>
          <a:p>
            <a:r>
              <a:rPr lang="en-US" sz="600"/>
              <a:t>This information is distributed solely for the purpose of pre-dissemination peer review under applicable information quality guidelines.</a:t>
            </a:r>
          </a:p>
          <a:p>
            <a:r>
              <a:rPr lang="en-US" sz="600"/>
              <a:t>It has not been formally disseminated by the National Marine Fisheries Service and should not be construed to represent any agency determination or policy.</a:t>
            </a:r>
            <a:endParaRPr lang="en-US" sz="6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B8CF0E9-5655-304B-93A7-529FAF29A0F7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2357924" y="6355080"/>
            <a:ext cx="804672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81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/>
  <p:txStyles>
    <p:titleStyle>
      <a:lvl1pPr algn="l" defTabSz="342900" rtl="0" eaLnBrk="1" latinLnBrk="0" hangingPunct="1">
        <a:spcBef>
          <a:spcPct val="0"/>
        </a:spcBef>
        <a:buNone/>
        <a:defRPr sz="27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2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2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377" y="0"/>
            <a:ext cx="8829320" cy="1655379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Aleutian Islands Walleye pollock (partial)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2431" y="2363549"/>
          <a:ext cx="5256536" cy="39800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3004">
                  <a:extLst>
                    <a:ext uri="{9D8B030D-6E8A-4147-A177-3AD203B41FA5}">
                      <a16:colId xmlns:a16="http://schemas.microsoft.com/office/drawing/2014/main" val="4063615079"/>
                    </a:ext>
                  </a:extLst>
                </a:gridCol>
                <a:gridCol w="847546">
                  <a:extLst>
                    <a:ext uri="{9D8B030D-6E8A-4147-A177-3AD203B41FA5}">
                      <a16:colId xmlns:a16="http://schemas.microsoft.com/office/drawing/2014/main" val="3901581297"/>
                    </a:ext>
                  </a:extLst>
                </a:gridCol>
                <a:gridCol w="93980">
                  <a:extLst>
                    <a:ext uri="{9D8B030D-6E8A-4147-A177-3AD203B41FA5}">
                      <a16:colId xmlns:a16="http://schemas.microsoft.com/office/drawing/2014/main" val="1396480312"/>
                    </a:ext>
                  </a:extLst>
                </a:gridCol>
                <a:gridCol w="650980">
                  <a:extLst>
                    <a:ext uri="{9D8B030D-6E8A-4147-A177-3AD203B41FA5}">
                      <a16:colId xmlns:a16="http://schemas.microsoft.com/office/drawing/2014/main" val="2945913076"/>
                    </a:ext>
                  </a:extLst>
                </a:gridCol>
                <a:gridCol w="683355">
                  <a:extLst>
                    <a:ext uri="{9D8B030D-6E8A-4147-A177-3AD203B41FA5}">
                      <a16:colId xmlns:a16="http://schemas.microsoft.com/office/drawing/2014/main" val="2903959424"/>
                    </a:ext>
                  </a:extLst>
                </a:gridCol>
                <a:gridCol w="93980">
                  <a:extLst>
                    <a:ext uri="{9D8B030D-6E8A-4147-A177-3AD203B41FA5}">
                      <a16:colId xmlns:a16="http://schemas.microsoft.com/office/drawing/2014/main" val="3496678902"/>
                    </a:ext>
                  </a:extLst>
                </a:gridCol>
                <a:gridCol w="93980">
                  <a:extLst>
                    <a:ext uri="{9D8B030D-6E8A-4147-A177-3AD203B41FA5}">
                      <a16:colId xmlns:a16="http://schemas.microsoft.com/office/drawing/2014/main" val="2840542354"/>
                    </a:ext>
                  </a:extLst>
                </a:gridCol>
                <a:gridCol w="93980">
                  <a:extLst>
                    <a:ext uri="{9D8B030D-6E8A-4147-A177-3AD203B41FA5}">
                      <a16:colId xmlns:a16="http://schemas.microsoft.com/office/drawing/2014/main" val="1493746785"/>
                    </a:ext>
                  </a:extLst>
                </a:gridCol>
                <a:gridCol w="715731">
                  <a:extLst>
                    <a:ext uri="{9D8B030D-6E8A-4147-A177-3AD203B41FA5}">
                      <a16:colId xmlns:a16="http://schemas.microsoft.com/office/drawing/2014/main" val="953587894"/>
                    </a:ext>
                  </a:extLst>
                </a:gridCol>
              </a:tblGrid>
              <a:tr h="47694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As estimated or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specified last year for: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As estimated or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recommended this year for: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0280161"/>
                  </a:ext>
                </a:extLst>
              </a:tr>
              <a:tr h="1589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 dirty="0">
                          <a:effectLst/>
                        </a:rPr>
                        <a:t>Quantity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2021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2022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2022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2023*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81254464"/>
                  </a:ext>
                </a:extLst>
              </a:tr>
              <a:tr h="1589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 dirty="0">
                          <a:effectLst/>
                        </a:rPr>
                        <a:t>M (natural mortality rate)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0.21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0.21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7253623"/>
                  </a:ext>
                </a:extLst>
              </a:tr>
              <a:tr h="1589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>
                          <a:effectLst/>
                        </a:rPr>
                        <a:t>Tier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3a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3a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839378"/>
                  </a:ext>
                </a:extLst>
              </a:tr>
              <a:tr h="1589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>
                          <a:effectLst/>
                        </a:rPr>
                        <a:t>Total (age 1+) biomass (t)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292,967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308,671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308,525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330,375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66263"/>
                  </a:ext>
                </a:extLst>
              </a:tr>
              <a:tr h="31796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>
                          <a:effectLst/>
                        </a:rPr>
                        <a:t>Female spawning biomass (t)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>
                          <a:effectLst/>
                        </a:rPr>
                        <a:t>	Projected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89,906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85,785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89,516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87,650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553256"/>
                  </a:ext>
                </a:extLst>
              </a:tr>
              <a:tr h="1589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>
                          <a:effectLst/>
                        </a:rPr>
                        <a:t>	B</a:t>
                      </a:r>
                      <a:r>
                        <a:rPr lang="en-US" sz="1100" baseline="-25000">
                          <a:effectLst/>
                        </a:rPr>
                        <a:t>100%</a:t>
                      </a: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185,475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185,475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1035358"/>
                  </a:ext>
                </a:extLst>
              </a:tr>
              <a:tr h="1589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>
                          <a:effectLst/>
                        </a:rPr>
                        <a:t>	B</a:t>
                      </a:r>
                      <a:r>
                        <a:rPr lang="en-US" sz="1100" baseline="-25000">
                          <a:effectLst/>
                        </a:rPr>
                        <a:t>40%</a:t>
                      </a: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74,190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74,190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941284"/>
                  </a:ext>
                </a:extLst>
              </a:tr>
              <a:tr h="1589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>
                          <a:effectLst/>
                        </a:rPr>
                        <a:t>	B</a:t>
                      </a:r>
                      <a:r>
                        <a:rPr lang="en-US" sz="1100" baseline="-25000">
                          <a:effectLst/>
                        </a:rPr>
                        <a:t>35%</a:t>
                      </a:r>
                      <a:r>
                        <a:rPr lang="en-US" sz="1100">
                          <a:effectLst/>
                        </a:rPr>
                        <a:t>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64,916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64,916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220442"/>
                  </a:ext>
                </a:extLst>
              </a:tr>
              <a:tr h="1589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>
                          <a:effectLst/>
                        </a:rPr>
                        <a:t>F</a:t>
                      </a:r>
                      <a:r>
                        <a:rPr lang="en-US" sz="1100" baseline="-25000">
                          <a:effectLst/>
                        </a:rPr>
                        <a:t>OFL**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0.390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0.390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0.390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4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0.390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981607"/>
                  </a:ext>
                </a:extLst>
              </a:tr>
              <a:tr h="1589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>
                          <a:effectLst/>
                        </a:rPr>
                        <a:t>maxF</a:t>
                      </a:r>
                      <a:r>
                        <a:rPr lang="en-US" sz="1100" baseline="-25000">
                          <a:effectLst/>
                        </a:rPr>
                        <a:t>ABC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0.313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0.313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0.313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4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0.313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816698"/>
                  </a:ext>
                </a:extLst>
              </a:tr>
              <a:tr h="1589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>
                          <a:effectLst/>
                        </a:rPr>
                        <a:t>F</a:t>
                      </a:r>
                      <a:r>
                        <a:rPr lang="en-US" sz="1100" baseline="-25000">
                          <a:effectLst/>
                        </a:rPr>
                        <a:t>ABC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0.313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0.313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0.313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4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0.313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7279070"/>
                  </a:ext>
                </a:extLst>
              </a:tr>
              <a:tr h="1589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>
                          <a:effectLst/>
                        </a:rPr>
                        <a:t>OFL (t)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61,856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61,308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61,264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4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61,379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4385318"/>
                  </a:ext>
                </a:extLst>
              </a:tr>
              <a:tr h="1589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>
                          <a:effectLst/>
                        </a:rPr>
                        <a:t>maxABC (t)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51,241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50,789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50,752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4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50,825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5796241"/>
                  </a:ext>
                </a:extLst>
              </a:tr>
              <a:tr h="1589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>
                          <a:effectLst/>
                        </a:rPr>
                        <a:t>ABC (t)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51,241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50,789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50,752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4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50,825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5878050"/>
                  </a:ext>
                </a:extLst>
              </a:tr>
              <a:tr h="317963"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>
                          <a:effectLst/>
                        </a:rPr>
                        <a:t>Status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As determined this year for: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As determined this year for: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6922557"/>
                  </a:ext>
                </a:extLst>
              </a:tr>
              <a:tr h="1589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2020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2020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2021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709159"/>
                  </a:ext>
                </a:extLst>
              </a:tr>
              <a:tr h="1589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>
                          <a:effectLst/>
                        </a:rPr>
                        <a:t>Overfishing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no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n/a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122913"/>
                  </a:ext>
                </a:extLst>
              </a:tr>
              <a:tr h="1589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>
                          <a:effectLst/>
                        </a:rPr>
                        <a:t>Overfished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n/a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no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3166420"/>
                  </a:ext>
                </a:extLst>
              </a:tr>
              <a:tr h="1589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100">
                          <a:effectLst/>
                        </a:rPr>
                        <a:t>Approaching overfished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n/a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no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064356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968" y="3581739"/>
            <a:ext cx="3771302" cy="273568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728524" y="2024504"/>
            <a:ext cx="33617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19,000 t cap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2021 catch = 1,695 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Catch has been less than 4,000 t since 1999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376" y="1660550"/>
            <a:ext cx="644939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Steven J. Barbeaux, Jim </a:t>
            </a:r>
            <a:r>
              <a:rPr lang="en-US" sz="2400" dirty="0" err="1"/>
              <a:t>Ianelli</a:t>
            </a:r>
            <a:r>
              <a:rPr lang="en-US" sz="2400" dirty="0"/>
              <a:t>, and Wayne </a:t>
            </a:r>
            <a:r>
              <a:rPr lang="en-US" sz="2400" dirty="0" err="1"/>
              <a:t>Palsson</a:t>
            </a:r>
            <a:endParaRPr lang="en-US" sz="2400" dirty="0"/>
          </a:p>
          <a:p>
            <a:endParaRPr lang="en-US" dirty="0"/>
          </a:p>
        </p:txBody>
      </p:sp>
      <p:pic>
        <p:nvPicPr>
          <p:cNvPr id="1026" name="Picture 2" descr="Alaska Pollock | FishWat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767" y="741177"/>
            <a:ext cx="2985149" cy="91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9A91FBF-E612-2F49-8245-E191075E5706}"/>
              </a:ext>
            </a:extLst>
          </p:cNvPr>
          <p:cNvSpPr txBox="1">
            <a:spLocks/>
          </p:cNvSpPr>
          <p:nvPr/>
        </p:nvSpPr>
        <p:spPr>
          <a:xfrm>
            <a:off x="2285999" y="6426998"/>
            <a:ext cx="6786881" cy="502919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800"/>
              <a:t>U.S. Department of Commerce | National Oceanic and Atmospheric Administration | NOAA Fisheries | Page </a:t>
            </a:r>
            <a:fld id="{632D3AEB-7CBE-3049-91AC-335C6B4F5BF6}" type="slidenum">
              <a:rPr lang="en-US" sz="800" smtClean="0"/>
              <a:pPr algn="r"/>
              <a:t>1</a:t>
            </a:fld>
            <a:endParaRPr lang="en-US" sz="800"/>
          </a:p>
          <a:p>
            <a:pPr algn="r"/>
            <a:r>
              <a:rPr lang="en-US" sz="800"/>
              <a:t>This information is distributed solely for the purpose of pre-dissemination peer review under applicable information quality guidelines.</a:t>
            </a:r>
          </a:p>
          <a:p>
            <a:pPr algn="r"/>
            <a:r>
              <a:rPr lang="en-US" sz="800"/>
              <a:t>It has not been formally disseminated by the National Marine Fisheries Service and should not be construed to represent any agency determination or policy.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119261044"/>
      </p:ext>
    </p:extLst>
  </p:cSld>
  <p:clrMapOvr>
    <a:masterClrMapping/>
  </p:clrMapOvr>
</p:sld>
</file>

<file path=ppt/theme/theme1.xml><?xml version="1.0" encoding="utf-8"?>
<a:theme xmlns:a="http://schemas.openxmlformats.org/drawingml/2006/main" name="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258</Words>
  <Application>Microsoft Office PowerPoint</Application>
  <PresentationFormat>On-screen Show (4:3)</PresentationFormat>
  <Paragraphs>96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Courier New</vt:lpstr>
      <vt:lpstr>System Font Regular</vt:lpstr>
      <vt:lpstr>Times New Roman</vt:lpstr>
      <vt:lpstr>NOAA Fisheries Content Slides</vt:lpstr>
      <vt:lpstr>Aleutian Islands Walleye pollock (partial)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Aleutian Islands Walleye pollock (partial)</dc:title>
  <dc:creator>Diana Stram</dc:creator>
  <cp:lastModifiedBy>Diana Stram</cp:lastModifiedBy>
  <cp:revision>1</cp:revision>
  <dcterms:created xsi:type="dcterms:W3CDTF">2021-11-17T16:45:03Z</dcterms:created>
  <dcterms:modified xsi:type="dcterms:W3CDTF">2021-11-17T16:46:51Z</dcterms:modified>
</cp:coreProperties>
</file>