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sldIdLst>
    <p:sldId id="256" r:id="rId2"/>
    <p:sldId id="257" r:id="rId3"/>
    <p:sldId id="258" r:id="rId4"/>
    <p:sldId id="259" r:id="rId5"/>
    <p:sldId id="260" r:id="rId6"/>
    <p:sldId id="263" r:id="rId7"/>
    <p:sldId id="280" r:id="rId8"/>
    <p:sldId id="264" r:id="rId9"/>
    <p:sldId id="265" r:id="rId10"/>
    <p:sldId id="278" r:id="rId11"/>
    <p:sldId id="266" r:id="rId12"/>
    <p:sldId id="267" r:id="rId13"/>
    <p:sldId id="271" r:id="rId14"/>
    <p:sldId id="272" r:id="rId15"/>
    <p:sldId id="359" r:id="rId16"/>
    <p:sldId id="268" r:id="rId17"/>
    <p:sldId id="269" r:id="rId18"/>
    <p:sldId id="362" r:id="rId19"/>
    <p:sldId id="273" r:id="rId20"/>
    <p:sldId id="274" r:id="rId21"/>
    <p:sldId id="275" r:id="rId22"/>
    <p:sldId id="320" r:id="rId23"/>
    <p:sldId id="321" r:id="rId24"/>
    <p:sldId id="322" r:id="rId25"/>
    <p:sldId id="323" r:id="rId26"/>
    <p:sldId id="324" r:id="rId27"/>
    <p:sldId id="325" r:id="rId28"/>
    <p:sldId id="326" r:id="rId29"/>
    <p:sldId id="327" r:id="rId30"/>
    <p:sldId id="281" r:id="rId31"/>
    <p:sldId id="356" r:id="rId32"/>
    <p:sldId id="282" r:id="rId33"/>
    <p:sldId id="283" r:id="rId34"/>
    <p:sldId id="337" r:id="rId35"/>
    <p:sldId id="284" r:id="rId36"/>
    <p:sldId id="285" r:id="rId37"/>
    <p:sldId id="286" r:id="rId38"/>
    <p:sldId id="287" r:id="rId39"/>
    <p:sldId id="289" r:id="rId40"/>
    <p:sldId id="290" r:id="rId41"/>
    <p:sldId id="292" r:id="rId42"/>
    <p:sldId id="294" r:id="rId43"/>
    <p:sldId id="295" r:id="rId44"/>
    <p:sldId id="297" r:id="rId45"/>
    <p:sldId id="298" r:id="rId46"/>
    <p:sldId id="299" r:id="rId47"/>
    <p:sldId id="300" r:id="rId48"/>
    <p:sldId id="301" r:id="rId49"/>
    <p:sldId id="302" r:id="rId50"/>
    <p:sldId id="343" r:id="rId51"/>
    <p:sldId id="303" r:id="rId52"/>
    <p:sldId id="332" r:id="rId53"/>
    <p:sldId id="350" r:id="rId54"/>
    <p:sldId id="351" r:id="rId55"/>
    <p:sldId id="349" r:id="rId56"/>
    <p:sldId id="353" r:id="rId57"/>
    <p:sldId id="305" r:id="rId58"/>
    <p:sldId id="309" r:id="rId59"/>
    <p:sldId id="304" r:id="rId60"/>
    <p:sldId id="348" r:id="rId61"/>
    <p:sldId id="311" r:id="rId62"/>
    <p:sldId id="313" r:id="rId63"/>
    <p:sldId id="314" r:id="rId64"/>
    <p:sldId id="315" r:id="rId65"/>
    <p:sldId id="316" r:id="rId66"/>
    <p:sldId id="317" r:id="rId67"/>
    <p:sldId id="319" r:id="rId68"/>
    <p:sldId id="344" r:id="rId69"/>
    <p:sldId id="365" r:id="rId70"/>
    <p:sldId id="364" r:id="rId71"/>
    <p:sldId id="366" r:id="rId72"/>
    <p:sldId id="367" r:id="rId73"/>
    <p:sldId id="368" r:id="rId74"/>
    <p:sldId id="375" r:id="rId75"/>
    <p:sldId id="371" r:id="rId76"/>
    <p:sldId id="372" r:id="rId77"/>
    <p:sldId id="373" r:id="rId78"/>
    <p:sldId id="363" r:id="rId79"/>
    <p:sldId id="276" r:id="rId80"/>
    <p:sldId id="329" r:id="rId81"/>
    <p:sldId id="345" r:id="rId82"/>
    <p:sldId id="334" r:id="rId83"/>
    <p:sldId id="341" r:id="rId84"/>
    <p:sldId id="369" r:id="rId85"/>
    <p:sldId id="370" r:id="rId86"/>
    <p:sldId id="342" r:id="rId87"/>
    <p:sldId id="333" r:id="rId88"/>
    <p:sldId id="374"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54" autoAdjust="0"/>
    <p:restoredTop sz="94660"/>
  </p:normalViewPr>
  <p:slideViewPr>
    <p:cSldViewPr snapToGrid="0">
      <p:cViewPr varScale="1">
        <p:scale>
          <a:sx n="78" d="100"/>
          <a:sy n="78" d="100"/>
        </p:scale>
        <p:origin x="16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76DED3-9453-4811-86E8-04B5FE61EAAF}" type="datetimeFigureOut">
              <a:rPr lang="en-US" smtClean="0"/>
              <a:t>5/17/2021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FD0221-5F5C-4AA8-A936-68D55BBF33B2}" type="slidenum">
              <a:rPr lang="en-US" smtClean="0"/>
              <a:t>‹#›</a:t>
            </a:fld>
            <a:endParaRPr lang="en-US"/>
          </a:p>
        </p:txBody>
      </p:sp>
    </p:spTree>
    <p:extLst>
      <p:ext uri="{BB962C8B-B14F-4D97-AF65-F5344CB8AC3E}">
        <p14:creationId xmlns:p14="http://schemas.microsoft.com/office/powerpoint/2010/main" val="1024920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a:fld id="{69B6C93D-F016-41FD-B620-B290F7F2C7C4}" type="slidenum">
              <a:rPr lang="en-US" altLang="en-US">
                <a:solidFill>
                  <a:srgbClr val="000000"/>
                </a:solidFill>
                <a:latin typeface="Times New Roman" panose="02020603050405020304" pitchFamily="18" charset="0"/>
              </a:rPr>
              <a:pPr eaLnBrk="1"/>
              <a:t>22</a:t>
            </a:fld>
            <a:endParaRPr lang="en-US" altLang="en-US">
              <a:solidFill>
                <a:srgbClr val="000000"/>
              </a:solidFill>
              <a:latin typeface="Times New Roman" panose="02020603050405020304" pitchFamily="18" charset="0"/>
            </a:endParaRPr>
          </a:p>
        </p:txBody>
      </p:sp>
      <p:sp>
        <p:nvSpPr>
          <p:cNvPr id="98307" name="Rectangle 1"/>
          <p:cNvSpPr txBox="1">
            <a:spLocks noGrp="1" noRot="1" noChangeAspect="1" noChangeArrowheads="1" noTextEdit="1"/>
          </p:cNvSpPr>
          <p:nvPr>
            <p:ph type="sldImg"/>
          </p:nvPr>
        </p:nvSpPr>
        <p:spPr>
          <a:xfrm>
            <a:off x="534988" y="763588"/>
            <a:ext cx="6699250" cy="37687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8" name="Rectangle 2"/>
          <p:cNvSpPr txBox="1">
            <a:spLocks noGrp="1" noChangeArrowheads="1"/>
          </p:cNvSpPr>
          <p:nvPr>
            <p:ph type="body" idx="1"/>
          </p:nvPr>
        </p:nvSpPr>
        <p:spPr>
          <a:xfrm>
            <a:off x="777875" y="4776788"/>
            <a:ext cx="6215063" cy="4522787"/>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970036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a:fld id="{2F7293A2-39A5-4FF4-ADFC-EDAD8B880AE9}" type="slidenum">
              <a:rPr lang="en-US" altLang="en-US">
                <a:solidFill>
                  <a:srgbClr val="000000"/>
                </a:solidFill>
                <a:latin typeface="Times New Roman" panose="02020603050405020304" pitchFamily="18" charset="0"/>
              </a:rPr>
              <a:pPr eaLnBrk="1"/>
              <a:t>23</a:t>
            </a:fld>
            <a:endParaRPr lang="en-US" altLang="en-US">
              <a:solidFill>
                <a:srgbClr val="000000"/>
              </a:solidFill>
              <a:latin typeface="Times New Roman" panose="02020603050405020304" pitchFamily="18" charset="0"/>
            </a:endParaRPr>
          </a:p>
        </p:txBody>
      </p:sp>
      <p:sp>
        <p:nvSpPr>
          <p:cNvPr id="99331" name="Rectangle 1"/>
          <p:cNvSpPr txBox="1">
            <a:spLocks noGrp="1" noRot="1" noChangeAspect="1" noChangeArrowheads="1" noTextEdit="1"/>
          </p:cNvSpPr>
          <p:nvPr>
            <p:ph type="sldImg"/>
          </p:nvPr>
        </p:nvSpPr>
        <p:spPr>
          <a:xfrm>
            <a:off x="534988" y="763588"/>
            <a:ext cx="6699250" cy="37687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2" name="Rectangle 2"/>
          <p:cNvSpPr txBox="1">
            <a:spLocks noGrp="1" noChangeArrowheads="1"/>
          </p:cNvSpPr>
          <p:nvPr>
            <p:ph type="body" idx="1"/>
          </p:nvPr>
        </p:nvSpPr>
        <p:spPr>
          <a:xfrm>
            <a:off x="777875" y="4776788"/>
            <a:ext cx="6215063" cy="4522787"/>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045394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a:fld id="{C44EFB3B-4F62-4D18-9725-1FBFD5DD3B1F}" type="slidenum">
              <a:rPr lang="en-US" altLang="en-US">
                <a:solidFill>
                  <a:srgbClr val="000000"/>
                </a:solidFill>
                <a:latin typeface="Times New Roman" panose="02020603050405020304" pitchFamily="18" charset="0"/>
              </a:rPr>
              <a:pPr eaLnBrk="1"/>
              <a:t>24</a:t>
            </a:fld>
            <a:endParaRPr lang="en-US" altLang="en-US">
              <a:solidFill>
                <a:srgbClr val="000000"/>
              </a:solidFill>
              <a:latin typeface="Times New Roman" panose="02020603050405020304" pitchFamily="18" charset="0"/>
            </a:endParaRPr>
          </a:p>
        </p:txBody>
      </p:sp>
      <p:sp>
        <p:nvSpPr>
          <p:cNvPr id="100355" name="Rectangle 1"/>
          <p:cNvSpPr txBox="1">
            <a:spLocks noGrp="1" noRot="1" noChangeAspect="1" noChangeArrowheads="1" noTextEdit="1"/>
          </p:cNvSpPr>
          <p:nvPr>
            <p:ph type="sldImg"/>
          </p:nvPr>
        </p:nvSpPr>
        <p:spPr>
          <a:xfrm>
            <a:off x="534988" y="763588"/>
            <a:ext cx="6699250" cy="37687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6" name="Rectangle 2"/>
          <p:cNvSpPr txBox="1">
            <a:spLocks noGrp="1" noChangeArrowheads="1"/>
          </p:cNvSpPr>
          <p:nvPr>
            <p:ph type="body" idx="1"/>
          </p:nvPr>
        </p:nvSpPr>
        <p:spPr>
          <a:xfrm>
            <a:off x="777875" y="4776788"/>
            <a:ext cx="6215063" cy="4522787"/>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198871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a:fld id="{FC56409F-56DC-42A2-819F-2328993256DC}" type="slidenum">
              <a:rPr lang="en-US" altLang="en-US">
                <a:solidFill>
                  <a:srgbClr val="000000"/>
                </a:solidFill>
                <a:latin typeface="Times New Roman" panose="02020603050405020304" pitchFamily="18" charset="0"/>
              </a:rPr>
              <a:pPr eaLnBrk="1"/>
              <a:t>25</a:t>
            </a:fld>
            <a:endParaRPr lang="en-US" altLang="en-US">
              <a:solidFill>
                <a:srgbClr val="000000"/>
              </a:solidFill>
              <a:latin typeface="Times New Roman" panose="02020603050405020304" pitchFamily="18" charset="0"/>
            </a:endParaRPr>
          </a:p>
        </p:txBody>
      </p:sp>
      <p:sp>
        <p:nvSpPr>
          <p:cNvPr id="101379" name="Rectangle 1"/>
          <p:cNvSpPr txBox="1">
            <a:spLocks noGrp="1" noRot="1" noChangeAspect="1" noChangeArrowheads="1" noTextEdit="1"/>
          </p:cNvSpPr>
          <p:nvPr>
            <p:ph type="sldImg"/>
          </p:nvPr>
        </p:nvSpPr>
        <p:spPr>
          <a:xfrm>
            <a:off x="534988" y="763588"/>
            <a:ext cx="6699250" cy="37687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80" name="Rectangle 2"/>
          <p:cNvSpPr txBox="1">
            <a:spLocks noGrp="1" noChangeArrowheads="1"/>
          </p:cNvSpPr>
          <p:nvPr>
            <p:ph type="body" idx="1"/>
          </p:nvPr>
        </p:nvSpPr>
        <p:spPr>
          <a:xfrm>
            <a:off x="777875" y="4776788"/>
            <a:ext cx="6215063" cy="4522787"/>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4263965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a:fld id="{CBAF71B9-C14F-4CB1-A418-C77DA8098866}" type="slidenum">
              <a:rPr lang="en-US" altLang="en-US">
                <a:solidFill>
                  <a:srgbClr val="000000"/>
                </a:solidFill>
                <a:latin typeface="Times New Roman" panose="02020603050405020304" pitchFamily="18" charset="0"/>
              </a:rPr>
              <a:pPr eaLnBrk="1"/>
              <a:t>26</a:t>
            </a:fld>
            <a:endParaRPr lang="en-US" altLang="en-US">
              <a:solidFill>
                <a:srgbClr val="000000"/>
              </a:solidFill>
              <a:latin typeface="Times New Roman" panose="02020603050405020304" pitchFamily="18" charset="0"/>
            </a:endParaRPr>
          </a:p>
        </p:txBody>
      </p:sp>
      <p:sp>
        <p:nvSpPr>
          <p:cNvPr id="102403" name="Rectangle 1"/>
          <p:cNvSpPr txBox="1">
            <a:spLocks noGrp="1" noRot="1" noChangeAspect="1" noChangeArrowheads="1" noTextEdit="1"/>
          </p:cNvSpPr>
          <p:nvPr>
            <p:ph type="sldImg"/>
          </p:nvPr>
        </p:nvSpPr>
        <p:spPr>
          <a:xfrm>
            <a:off x="534988" y="763588"/>
            <a:ext cx="6699250" cy="37687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4" name="Rectangle 2"/>
          <p:cNvSpPr txBox="1">
            <a:spLocks noGrp="1" noChangeArrowheads="1"/>
          </p:cNvSpPr>
          <p:nvPr>
            <p:ph type="body" idx="1"/>
          </p:nvPr>
        </p:nvSpPr>
        <p:spPr>
          <a:xfrm>
            <a:off x="777875" y="4776788"/>
            <a:ext cx="6215063" cy="4522787"/>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477601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a:fld id="{0AFBE079-0D03-41CC-8322-FD4D08AF9998}" type="slidenum">
              <a:rPr lang="en-US" altLang="en-US">
                <a:solidFill>
                  <a:srgbClr val="000000"/>
                </a:solidFill>
                <a:latin typeface="Times New Roman" panose="02020603050405020304" pitchFamily="18" charset="0"/>
              </a:rPr>
              <a:pPr eaLnBrk="1"/>
              <a:t>27</a:t>
            </a:fld>
            <a:endParaRPr lang="en-US" altLang="en-US">
              <a:solidFill>
                <a:srgbClr val="000000"/>
              </a:solidFill>
              <a:latin typeface="Times New Roman" panose="02020603050405020304" pitchFamily="18" charset="0"/>
            </a:endParaRPr>
          </a:p>
        </p:txBody>
      </p:sp>
      <p:sp>
        <p:nvSpPr>
          <p:cNvPr id="103427" name="Rectangle 1"/>
          <p:cNvSpPr txBox="1">
            <a:spLocks noGrp="1" noRot="1" noChangeAspect="1" noChangeArrowheads="1" noTextEdit="1"/>
          </p:cNvSpPr>
          <p:nvPr>
            <p:ph type="sldImg"/>
          </p:nvPr>
        </p:nvSpPr>
        <p:spPr>
          <a:xfrm>
            <a:off x="534988" y="763588"/>
            <a:ext cx="6699250" cy="37687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3428" name="Rectangle 2"/>
          <p:cNvSpPr txBox="1">
            <a:spLocks noGrp="1" noChangeArrowheads="1"/>
          </p:cNvSpPr>
          <p:nvPr>
            <p:ph type="body" idx="1"/>
          </p:nvPr>
        </p:nvSpPr>
        <p:spPr>
          <a:xfrm>
            <a:off x="777875" y="4776788"/>
            <a:ext cx="6215063" cy="4522787"/>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4004732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a:fld id="{A3302BAC-8B03-4DDC-AB58-F027BC345E07}" type="slidenum">
              <a:rPr lang="en-US" altLang="en-US">
                <a:solidFill>
                  <a:srgbClr val="000000"/>
                </a:solidFill>
                <a:latin typeface="Times New Roman" panose="02020603050405020304" pitchFamily="18" charset="0"/>
              </a:rPr>
              <a:pPr eaLnBrk="1"/>
              <a:t>28</a:t>
            </a:fld>
            <a:endParaRPr lang="en-US" altLang="en-US">
              <a:solidFill>
                <a:srgbClr val="000000"/>
              </a:solidFill>
              <a:latin typeface="Times New Roman" panose="02020603050405020304" pitchFamily="18" charset="0"/>
            </a:endParaRPr>
          </a:p>
        </p:txBody>
      </p:sp>
      <p:sp>
        <p:nvSpPr>
          <p:cNvPr id="104451" name="Rectangle 1"/>
          <p:cNvSpPr txBox="1">
            <a:spLocks noGrp="1" noRot="1" noChangeAspect="1" noChangeArrowheads="1" noTextEdit="1"/>
          </p:cNvSpPr>
          <p:nvPr>
            <p:ph type="sldImg"/>
          </p:nvPr>
        </p:nvSpPr>
        <p:spPr>
          <a:xfrm>
            <a:off x="534988" y="763588"/>
            <a:ext cx="6699250" cy="37687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2" name="Rectangle 2"/>
          <p:cNvSpPr txBox="1">
            <a:spLocks noGrp="1" noChangeArrowheads="1"/>
          </p:cNvSpPr>
          <p:nvPr>
            <p:ph type="body" idx="1"/>
          </p:nvPr>
        </p:nvSpPr>
        <p:spPr>
          <a:xfrm>
            <a:off x="777875" y="4776788"/>
            <a:ext cx="6215063" cy="4522787"/>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649461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E5DC23-6F0E-49D3-880C-8400EFC5FCB5}" type="datetimeFigureOut">
              <a:rPr lang="en-US" smtClean="0"/>
              <a:t>5/17/2021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6D5F26-9276-4249-BB9B-4E7DA31B17AD}" type="slidenum">
              <a:rPr lang="en-US" smtClean="0"/>
              <a:t>‹#›</a:t>
            </a:fld>
            <a:endParaRPr lang="en-US"/>
          </a:p>
        </p:txBody>
      </p:sp>
    </p:spTree>
    <p:extLst>
      <p:ext uri="{BB962C8B-B14F-4D97-AF65-F5344CB8AC3E}">
        <p14:creationId xmlns:p14="http://schemas.microsoft.com/office/powerpoint/2010/main" val="3040220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DC23-6F0E-49D3-880C-8400EFC5FCB5}" type="datetimeFigureOut">
              <a:rPr lang="en-US" smtClean="0"/>
              <a:t>5/17/2021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6D5F26-9276-4249-BB9B-4E7DA31B17AD}" type="slidenum">
              <a:rPr lang="en-US" smtClean="0"/>
              <a:t>‹#›</a:t>
            </a:fld>
            <a:endParaRPr lang="en-US"/>
          </a:p>
        </p:txBody>
      </p:sp>
    </p:spTree>
    <p:extLst>
      <p:ext uri="{BB962C8B-B14F-4D97-AF65-F5344CB8AC3E}">
        <p14:creationId xmlns:p14="http://schemas.microsoft.com/office/powerpoint/2010/main" val="310046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DC23-6F0E-49D3-880C-8400EFC5FCB5}" type="datetimeFigureOut">
              <a:rPr lang="en-US" smtClean="0"/>
              <a:t>5/17/2021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6D5F26-9276-4249-BB9B-4E7DA31B17AD}" type="slidenum">
              <a:rPr lang="en-US" smtClean="0"/>
              <a:t>‹#›</a:t>
            </a:fld>
            <a:endParaRPr lang="en-US"/>
          </a:p>
        </p:txBody>
      </p:sp>
    </p:spTree>
    <p:extLst>
      <p:ext uri="{BB962C8B-B14F-4D97-AF65-F5344CB8AC3E}">
        <p14:creationId xmlns:p14="http://schemas.microsoft.com/office/powerpoint/2010/main" val="3860014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8642" y="273629"/>
            <a:ext cx="10965119" cy="1140600"/>
          </a:xfrm>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US" altLang="en-US"/>
          </a:p>
        </p:txBody>
      </p:sp>
      <p:sp>
        <p:nvSpPr>
          <p:cNvPr id="4" name="Rectangle 4"/>
          <p:cNvSpPr>
            <a:spLocks noGrp="1" noChangeArrowheads="1"/>
          </p:cNvSpPr>
          <p:nvPr>
            <p:ph type="ftr" idx="11"/>
          </p:nvPr>
        </p:nvSpPr>
        <p:spPr>
          <a:ln/>
        </p:spPr>
        <p:txBody>
          <a:bodyPr/>
          <a:lstStyle>
            <a:lvl1pPr>
              <a:defRPr/>
            </a:lvl1pPr>
          </a:lstStyle>
          <a:p>
            <a:pPr>
              <a:defRPr/>
            </a:pPr>
            <a:endParaRPr lang="en-US" altLang="en-US"/>
          </a:p>
        </p:txBody>
      </p:sp>
      <p:sp>
        <p:nvSpPr>
          <p:cNvPr id="5" name="Rectangle 5"/>
          <p:cNvSpPr>
            <a:spLocks noGrp="1" noChangeArrowheads="1"/>
          </p:cNvSpPr>
          <p:nvPr>
            <p:ph type="sldNum" idx="12"/>
          </p:nvPr>
        </p:nvSpPr>
        <p:spPr>
          <a:ln/>
        </p:spPr>
        <p:txBody>
          <a:bodyPr/>
          <a:lstStyle>
            <a:lvl1pPr>
              <a:defRPr/>
            </a:lvl1pPr>
          </a:lstStyle>
          <a:p>
            <a:fld id="{61CD33E2-D258-4F68-9182-36345505A523}" type="slidenum">
              <a:rPr lang="en-US" altLang="en-US"/>
              <a:pPr/>
              <a:t>‹#›</a:t>
            </a:fld>
            <a:endParaRPr lang="en-US" altLang="en-US"/>
          </a:p>
        </p:txBody>
      </p:sp>
    </p:spTree>
    <p:extLst>
      <p:ext uri="{BB962C8B-B14F-4D97-AF65-F5344CB8AC3E}">
        <p14:creationId xmlns:p14="http://schemas.microsoft.com/office/powerpoint/2010/main" val="1134701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DC23-6F0E-49D3-880C-8400EFC5FCB5}" type="datetimeFigureOut">
              <a:rPr lang="en-US" smtClean="0"/>
              <a:t>5/17/2021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6D5F26-9276-4249-BB9B-4E7DA31B17AD}" type="slidenum">
              <a:rPr lang="en-US" smtClean="0"/>
              <a:t>‹#›</a:t>
            </a:fld>
            <a:endParaRPr lang="en-US"/>
          </a:p>
        </p:txBody>
      </p:sp>
    </p:spTree>
    <p:extLst>
      <p:ext uri="{BB962C8B-B14F-4D97-AF65-F5344CB8AC3E}">
        <p14:creationId xmlns:p14="http://schemas.microsoft.com/office/powerpoint/2010/main" val="1403543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7E5DC23-6F0E-49D3-880C-8400EFC5FCB5}" type="datetimeFigureOut">
              <a:rPr lang="en-US" smtClean="0"/>
              <a:t>5/17/2021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6D5F26-9276-4249-BB9B-4E7DA31B17AD}" type="slidenum">
              <a:rPr lang="en-US" smtClean="0"/>
              <a:t>‹#›</a:t>
            </a:fld>
            <a:endParaRPr lang="en-US"/>
          </a:p>
        </p:txBody>
      </p:sp>
    </p:spTree>
    <p:extLst>
      <p:ext uri="{BB962C8B-B14F-4D97-AF65-F5344CB8AC3E}">
        <p14:creationId xmlns:p14="http://schemas.microsoft.com/office/powerpoint/2010/main" val="278008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E5DC23-6F0E-49D3-880C-8400EFC5FCB5}" type="datetimeFigureOut">
              <a:rPr lang="en-US" smtClean="0"/>
              <a:t>5/17/2021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6D5F26-9276-4249-BB9B-4E7DA31B17AD}" type="slidenum">
              <a:rPr lang="en-US" smtClean="0"/>
              <a:t>‹#›</a:t>
            </a:fld>
            <a:endParaRPr lang="en-US"/>
          </a:p>
        </p:txBody>
      </p:sp>
    </p:spTree>
    <p:extLst>
      <p:ext uri="{BB962C8B-B14F-4D97-AF65-F5344CB8AC3E}">
        <p14:creationId xmlns:p14="http://schemas.microsoft.com/office/powerpoint/2010/main" val="1945723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E5DC23-6F0E-49D3-880C-8400EFC5FCB5}" type="datetimeFigureOut">
              <a:rPr lang="en-US" smtClean="0"/>
              <a:t>5/17/2021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6D5F26-9276-4249-BB9B-4E7DA31B17AD}" type="slidenum">
              <a:rPr lang="en-US" smtClean="0"/>
              <a:t>‹#›</a:t>
            </a:fld>
            <a:endParaRPr lang="en-US"/>
          </a:p>
        </p:txBody>
      </p:sp>
    </p:spTree>
    <p:extLst>
      <p:ext uri="{BB962C8B-B14F-4D97-AF65-F5344CB8AC3E}">
        <p14:creationId xmlns:p14="http://schemas.microsoft.com/office/powerpoint/2010/main" val="2655475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E5DC23-6F0E-49D3-880C-8400EFC5FCB5}" type="datetimeFigureOut">
              <a:rPr lang="en-US" smtClean="0"/>
              <a:t>5/17/2021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6D5F26-9276-4249-BB9B-4E7DA31B17AD}" type="slidenum">
              <a:rPr lang="en-US" smtClean="0"/>
              <a:t>‹#›</a:t>
            </a:fld>
            <a:endParaRPr lang="en-US"/>
          </a:p>
        </p:txBody>
      </p:sp>
    </p:spTree>
    <p:extLst>
      <p:ext uri="{BB962C8B-B14F-4D97-AF65-F5344CB8AC3E}">
        <p14:creationId xmlns:p14="http://schemas.microsoft.com/office/powerpoint/2010/main" val="3538220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E5DC23-6F0E-49D3-880C-8400EFC5FCB5}" type="datetimeFigureOut">
              <a:rPr lang="en-US" smtClean="0"/>
              <a:t>5/17/2021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6D5F26-9276-4249-BB9B-4E7DA31B17AD}" type="slidenum">
              <a:rPr lang="en-US" smtClean="0"/>
              <a:t>‹#›</a:t>
            </a:fld>
            <a:endParaRPr lang="en-US"/>
          </a:p>
        </p:txBody>
      </p:sp>
    </p:spTree>
    <p:extLst>
      <p:ext uri="{BB962C8B-B14F-4D97-AF65-F5344CB8AC3E}">
        <p14:creationId xmlns:p14="http://schemas.microsoft.com/office/powerpoint/2010/main" val="1059462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7E5DC23-6F0E-49D3-880C-8400EFC5FCB5}" type="datetimeFigureOut">
              <a:rPr lang="en-US" smtClean="0"/>
              <a:t>5/17/2021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6D5F26-9276-4249-BB9B-4E7DA31B17AD}" type="slidenum">
              <a:rPr lang="en-US" smtClean="0"/>
              <a:t>‹#›</a:t>
            </a:fld>
            <a:endParaRPr lang="en-US"/>
          </a:p>
        </p:txBody>
      </p:sp>
    </p:spTree>
    <p:extLst>
      <p:ext uri="{BB962C8B-B14F-4D97-AF65-F5344CB8AC3E}">
        <p14:creationId xmlns:p14="http://schemas.microsoft.com/office/powerpoint/2010/main" val="2954398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7E5DC23-6F0E-49D3-880C-8400EFC5FCB5}" type="datetimeFigureOut">
              <a:rPr lang="en-US" smtClean="0"/>
              <a:t>5/17/2021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6D5F26-9276-4249-BB9B-4E7DA31B17AD}" type="slidenum">
              <a:rPr lang="en-US" smtClean="0"/>
              <a:t>‹#›</a:t>
            </a:fld>
            <a:endParaRPr lang="en-US"/>
          </a:p>
        </p:txBody>
      </p:sp>
    </p:spTree>
    <p:extLst>
      <p:ext uri="{BB962C8B-B14F-4D97-AF65-F5344CB8AC3E}">
        <p14:creationId xmlns:p14="http://schemas.microsoft.com/office/powerpoint/2010/main" val="1813524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E5DC23-6F0E-49D3-880C-8400EFC5FCB5}" type="datetimeFigureOut">
              <a:rPr lang="en-US" smtClean="0"/>
              <a:t>5/17/2021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6D5F26-9276-4249-BB9B-4E7DA31B17AD}" type="slidenum">
              <a:rPr lang="en-US" smtClean="0"/>
              <a:t>‹#›</a:t>
            </a:fld>
            <a:endParaRPr lang="en-US"/>
          </a:p>
        </p:txBody>
      </p:sp>
    </p:spTree>
    <p:extLst>
      <p:ext uri="{BB962C8B-B14F-4D97-AF65-F5344CB8AC3E}">
        <p14:creationId xmlns:p14="http://schemas.microsoft.com/office/powerpoint/2010/main" val="26794492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An exploration of assessment methods for EBS snow crab</a:t>
            </a:r>
            <a:endParaRPr lang="en-US" dirty="0"/>
          </a:p>
        </p:txBody>
      </p:sp>
      <p:sp>
        <p:nvSpPr>
          <p:cNvPr id="3" name="Subtitle 2"/>
          <p:cNvSpPr>
            <a:spLocks noGrp="1"/>
          </p:cNvSpPr>
          <p:nvPr>
            <p:ph type="subTitle" idx="1"/>
          </p:nvPr>
        </p:nvSpPr>
        <p:spPr>
          <a:xfrm>
            <a:off x="1533099" y="3509963"/>
            <a:ext cx="9548884" cy="2539270"/>
          </a:xfrm>
        </p:spPr>
        <p:txBody>
          <a:bodyPr>
            <a:normAutofit/>
          </a:bodyPr>
          <a:lstStyle/>
          <a:p>
            <a:r>
              <a:rPr lang="en-US" dirty="0" smtClean="0">
                <a:solidFill>
                  <a:schemeClr val="bg1">
                    <a:lumMod val="65000"/>
                  </a:schemeClr>
                </a:solidFill>
              </a:rPr>
              <a:t>Addressing retrospective patterns through consideration of time-variation</a:t>
            </a:r>
          </a:p>
          <a:p>
            <a:endParaRPr lang="en-US" dirty="0">
              <a:solidFill>
                <a:schemeClr val="bg1">
                  <a:lumMod val="65000"/>
                </a:schemeClr>
              </a:solidFill>
            </a:endParaRPr>
          </a:p>
          <a:p>
            <a:r>
              <a:rPr lang="en-US" dirty="0" smtClean="0">
                <a:solidFill>
                  <a:schemeClr val="bg1">
                    <a:lumMod val="65000"/>
                  </a:schemeClr>
                </a:solidFill>
              </a:rPr>
              <a:t>Cody </a:t>
            </a:r>
            <a:r>
              <a:rPr lang="en-US" dirty="0" err="1" smtClean="0">
                <a:solidFill>
                  <a:schemeClr val="bg1">
                    <a:lumMod val="65000"/>
                  </a:schemeClr>
                </a:solidFill>
              </a:rPr>
              <a:t>Szuwalski</a:t>
            </a:r>
            <a:endParaRPr lang="en-US" dirty="0" smtClean="0">
              <a:solidFill>
                <a:schemeClr val="bg1">
                  <a:lumMod val="65000"/>
                </a:schemeClr>
              </a:solidFill>
            </a:endParaRPr>
          </a:p>
          <a:p>
            <a:r>
              <a:rPr lang="en-US" dirty="0" smtClean="0">
                <a:solidFill>
                  <a:schemeClr val="bg1">
                    <a:lumMod val="65000"/>
                  </a:schemeClr>
                </a:solidFill>
              </a:rPr>
              <a:t>May 17, 2021</a:t>
            </a:r>
          </a:p>
          <a:p>
            <a:r>
              <a:rPr lang="en-US" dirty="0" smtClean="0">
                <a:solidFill>
                  <a:schemeClr val="bg1">
                    <a:lumMod val="65000"/>
                  </a:schemeClr>
                </a:solidFill>
              </a:rPr>
              <a:t>Crab Plan Team</a:t>
            </a:r>
            <a:endParaRPr lang="en-US" dirty="0">
              <a:solidFill>
                <a:schemeClr val="bg1">
                  <a:lumMod val="65000"/>
                </a:schemeClr>
              </a:solidFill>
            </a:endParaRPr>
          </a:p>
        </p:txBody>
      </p:sp>
    </p:spTree>
    <p:extLst>
      <p:ext uri="{BB962C8B-B14F-4D97-AF65-F5344CB8AC3E}">
        <p14:creationId xmlns:p14="http://schemas.microsoft.com/office/powerpoint/2010/main" val="17503602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56598" y="-270703"/>
            <a:ext cx="7397086" cy="7397086"/>
          </a:xfrm>
        </p:spPr>
      </p:pic>
    </p:spTree>
    <p:extLst>
      <p:ext uri="{BB962C8B-B14F-4D97-AF65-F5344CB8AC3E}">
        <p14:creationId xmlns:p14="http://schemas.microsoft.com/office/powerpoint/2010/main" val="24206205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0684" y="237456"/>
            <a:ext cx="11690683" cy="1912186"/>
          </a:xfrm>
        </p:spPr>
        <p:txBody>
          <a:bodyPr>
            <a:normAutofit/>
          </a:bodyPr>
          <a:lstStyle/>
          <a:p>
            <a:pPr marL="0" lvl="0" indent="0">
              <a:buNone/>
            </a:pPr>
            <a:r>
              <a:rPr lang="en-US" i="1" dirty="0" smtClean="0"/>
              <a:t>SSC comments: Another feature of the author-preferred </a:t>
            </a:r>
            <a:r>
              <a:rPr lang="en-US" i="1" dirty="0" smtClean="0">
                <a:solidFill>
                  <a:srgbClr val="FF0000"/>
                </a:solidFill>
              </a:rPr>
              <a:t>GMACS model is extremely high fully-selected fishing mortality</a:t>
            </a:r>
            <a:r>
              <a:rPr lang="en-US" i="1" dirty="0" smtClean="0"/>
              <a:t> in some years that would imply that 95 - 98% of fully-available large crab would have been harvested, which does not seem logistically possible.</a:t>
            </a:r>
          </a:p>
        </p:txBody>
      </p:sp>
      <p:pic>
        <p:nvPicPr>
          <p:cNvPr id="4" name="Picture 3" descr="SAFE_may_pres_files/figure-pptx/unnamed-chunk-39-1.png"/>
          <p:cNvPicPr>
            <a:picLocks noGrp="1" noChangeAspect="1"/>
          </p:cNvPicPr>
          <p:nvPr/>
        </p:nvPicPr>
        <p:blipFill rotWithShape="1">
          <a:blip r:embed="rId2"/>
          <a:srcRect r="49279" b="66760"/>
          <a:stretch/>
        </p:blipFill>
        <p:spPr bwMode="auto">
          <a:xfrm>
            <a:off x="5788223" y="1529180"/>
            <a:ext cx="6383723" cy="4704681"/>
          </a:xfrm>
          <a:prstGeom prst="rect">
            <a:avLst/>
          </a:prstGeom>
          <a:noFill/>
          <a:ln w="9525">
            <a:noFill/>
            <a:headEnd/>
            <a:tailEnd/>
          </a:ln>
        </p:spPr>
      </p:pic>
      <p:sp>
        <p:nvSpPr>
          <p:cNvPr id="2" name="Rectangle 1"/>
          <p:cNvSpPr/>
          <p:nvPr/>
        </p:nvSpPr>
        <p:spPr>
          <a:xfrm>
            <a:off x="481263" y="2127194"/>
            <a:ext cx="5742116" cy="2031325"/>
          </a:xfrm>
          <a:prstGeom prst="rect">
            <a:avLst/>
          </a:prstGeom>
        </p:spPr>
        <p:txBody>
          <a:bodyPr wrap="square">
            <a:spAutoFit/>
          </a:bodyPr>
          <a:lstStyle/>
          <a:p>
            <a:pPr lvl="0"/>
            <a:r>
              <a:rPr lang="en-US" dirty="0" smtClean="0"/>
              <a:t>Author response: </a:t>
            </a:r>
            <a:r>
              <a:rPr lang="en-US" dirty="0" smtClean="0">
                <a:solidFill>
                  <a:srgbClr val="FF0000"/>
                </a:solidFill>
              </a:rPr>
              <a:t>This is actually a feature of the status quo model</a:t>
            </a:r>
            <a:r>
              <a:rPr lang="en-US" dirty="0" smtClean="0"/>
              <a:t>, not GMACS. Fishing mortality estimates from GMACS in the period over which those high exploitation rates occur in the status quo model are much lower. This is one of the reasons GMACS was the author-preferred model in 2020.</a:t>
            </a:r>
          </a:p>
          <a:p>
            <a:endParaRPr lang="en-US" dirty="0"/>
          </a:p>
        </p:txBody>
      </p:sp>
      <p:pic>
        <p:nvPicPr>
          <p:cNvPr id="5" name="Picture 4" descr="SAFE_may_pres_files/figure-pptx/unnamed-chunk-40-1.png"/>
          <p:cNvPicPr>
            <a:picLocks noGrp="1" noChangeAspect="1"/>
          </p:cNvPicPr>
          <p:nvPr/>
        </p:nvPicPr>
        <p:blipFill rotWithShape="1">
          <a:blip r:embed="rId3"/>
          <a:srcRect l="88580" t="8971" r="2284" b="78383"/>
          <a:stretch/>
        </p:blipFill>
        <p:spPr bwMode="auto">
          <a:xfrm>
            <a:off x="8980084" y="2350441"/>
            <a:ext cx="1675857" cy="2181849"/>
          </a:xfrm>
          <a:prstGeom prst="rect">
            <a:avLst/>
          </a:prstGeom>
          <a:noFill/>
          <a:ln w="9525">
            <a:noFill/>
            <a:headEnd/>
            <a:tailEnd/>
          </a:ln>
        </p:spPr>
      </p:pic>
    </p:spTree>
    <p:extLst>
      <p:ext uri="{BB962C8B-B14F-4D97-AF65-F5344CB8AC3E}">
        <p14:creationId xmlns:p14="http://schemas.microsoft.com/office/powerpoint/2010/main" val="275242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0684" y="237456"/>
            <a:ext cx="11690683" cy="4351338"/>
          </a:xfrm>
        </p:spPr>
        <p:txBody>
          <a:bodyPr>
            <a:normAutofit/>
          </a:bodyPr>
          <a:lstStyle/>
          <a:p>
            <a:pPr marL="0" lvl="0" indent="0">
              <a:buNone/>
            </a:pPr>
            <a:r>
              <a:rPr lang="en-US" i="1" dirty="0" smtClean="0"/>
              <a:t>SSC comments: The SSC requests the authors provide a biological rationale, if there is one, for differences in the sex ratio of recruitment.</a:t>
            </a:r>
          </a:p>
          <a:p>
            <a:pPr marL="0" lvl="0" indent="0">
              <a:buNone/>
            </a:pPr>
            <a:r>
              <a:rPr lang="en-US" dirty="0" smtClean="0"/>
              <a:t>Author response: Differences in growth, different spatial distributions, differences in time-variation in other processes like maturity are all possible reasons this might occur. </a:t>
            </a:r>
            <a:endParaRPr lang="en-US" dirty="0"/>
          </a:p>
        </p:txBody>
      </p:sp>
    </p:spTree>
    <p:extLst>
      <p:ext uri="{BB962C8B-B14F-4D97-AF65-F5344CB8AC3E}">
        <p14:creationId xmlns:p14="http://schemas.microsoft.com/office/powerpoint/2010/main" val="36049958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76540" y="-1"/>
            <a:ext cx="6988301" cy="6988301"/>
          </a:xfrm>
        </p:spPr>
      </p:pic>
      <p:sp>
        <p:nvSpPr>
          <p:cNvPr id="6" name="TextBox 5"/>
          <p:cNvSpPr txBox="1"/>
          <p:nvPr/>
        </p:nvSpPr>
        <p:spPr>
          <a:xfrm>
            <a:off x="232013" y="504967"/>
            <a:ext cx="2244528" cy="923330"/>
          </a:xfrm>
          <a:prstGeom prst="rect">
            <a:avLst/>
          </a:prstGeom>
          <a:noFill/>
        </p:spPr>
        <p:txBody>
          <a:bodyPr wrap="square" rtlCol="0">
            <a:spAutoFit/>
          </a:bodyPr>
          <a:lstStyle/>
          <a:p>
            <a:r>
              <a:rPr lang="en-US" dirty="0" smtClean="0"/>
              <a:t>Males</a:t>
            </a:r>
          </a:p>
          <a:p>
            <a:r>
              <a:rPr lang="en-US" dirty="0" smtClean="0"/>
              <a:t>(45&lt;carapace&lt;55mm)</a:t>
            </a:r>
          </a:p>
          <a:p>
            <a:endParaRPr lang="en-US" dirty="0"/>
          </a:p>
        </p:txBody>
      </p:sp>
    </p:spTree>
    <p:extLst>
      <p:ext uri="{BB962C8B-B14F-4D97-AF65-F5344CB8AC3E}">
        <p14:creationId xmlns:p14="http://schemas.microsoft.com/office/powerpoint/2010/main" val="22026322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76540" y="-1"/>
            <a:ext cx="6988301" cy="6988301"/>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7483" y="-1"/>
            <a:ext cx="6988301" cy="6988301"/>
          </a:xfrm>
          <a:prstGeom prst="rect">
            <a:avLst/>
          </a:prstGeom>
        </p:spPr>
      </p:pic>
      <p:sp>
        <p:nvSpPr>
          <p:cNvPr id="5" name="TextBox 4"/>
          <p:cNvSpPr txBox="1"/>
          <p:nvPr/>
        </p:nvSpPr>
        <p:spPr>
          <a:xfrm>
            <a:off x="191069" y="504967"/>
            <a:ext cx="2285471" cy="646331"/>
          </a:xfrm>
          <a:prstGeom prst="rect">
            <a:avLst/>
          </a:prstGeom>
          <a:noFill/>
        </p:spPr>
        <p:txBody>
          <a:bodyPr wrap="square" rtlCol="0">
            <a:spAutoFit/>
          </a:bodyPr>
          <a:lstStyle/>
          <a:p>
            <a:r>
              <a:rPr lang="en-US" dirty="0" smtClean="0"/>
              <a:t>Females (45&lt;carapace&lt;55mm)</a:t>
            </a:r>
            <a:endParaRPr lang="en-US" dirty="0"/>
          </a:p>
        </p:txBody>
      </p:sp>
    </p:spTree>
    <p:extLst>
      <p:ext uri="{BB962C8B-B14F-4D97-AF65-F5344CB8AC3E}">
        <p14:creationId xmlns:p14="http://schemas.microsoft.com/office/powerpoint/2010/main" val="32982795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0684" y="237456"/>
            <a:ext cx="11690683" cy="4351338"/>
          </a:xfrm>
        </p:spPr>
        <p:txBody>
          <a:bodyPr>
            <a:normAutofit/>
          </a:bodyPr>
          <a:lstStyle/>
          <a:p>
            <a:pPr marL="0" lvl="0" indent="0">
              <a:buNone/>
            </a:pPr>
            <a:r>
              <a:rPr lang="en-US" i="1" dirty="0" smtClean="0"/>
              <a:t>SSC comments: The SSC requests the authors provide a biological rationale, if there is one, for differences in the sex ratio of recruitment.</a:t>
            </a:r>
          </a:p>
          <a:p>
            <a:pPr marL="0" lvl="0" indent="0">
              <a:buNone/>
            </a:pPr>
            <a:r>
              <a:rPr lang="en-US" dirty="0" smtClean="0"/>
              <a:t>Author response: Differences in growth, different spatial distributions, differences in time-variation in other processes like maturity are all possible reasons this might occur. All of that said, </a:t>
            </a:r>
            <a:r>
              <a:rPr lang="en-US" dirty="0" smtClean="0">
                <a:solidFill>
                  <a:srgbClr val="FF0000"/>
                </a:solidFill>
              </a:rPr>
              <a:t>females do not enter either the federal or state harvest control rules</a:t>
            </a:r>
            <a:r>
              <a:rPr lang="en-US" dirty="0" smtClean="0"/>
              <a:t>. Given the numerous uncertainties in attempting to estimate mature male biomass, adding another source of uncertainty by forcing males to be linked to females does not seem sensible given the outcomes, which include even larger retrospective patterns than currently observed in the status quo and GMACS models.</a:t>
            </a:r>
            <a:endParaRPr lang="en-US" dirty="0"/>
          </a:p>
        </p:txBody>
      </p:sp>
    </p:spTree>
    <p:extLst>
      <p:ext uri="{BB962C8B-B14F-4D97-AF65-F5344CB8AC3E}">
        <p14:creationId xmlns:p14="http://schemas.microsoft.com/office/powerpoint/2010/main" val="5899230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0684" y="237456"/>
            <a:ext cx="11690683" cy="4351338"/>
          </a:xfrm>
        </p:spPr>
        <p:txBody>
          <a:bodyPr>
            <a:normAutofit/>
          </a:bodyPr>
          <a:lstStyle/>
          <a:p>
            <a:pPr marL="0" lvl="0" indent="0">
              <a:buNone/>
            </a:pPr>
            <a:r>
              <a:rPr lang="en-US" i="1" dirty="0" smtClean="0"/>
              <a:t>SSC comments: As with all assessments, the estimation of natural mortality is a challenge for snow crab. The SSC recommends that the authors </a:t>
            </a:r>
            <a:r>
              <a:rPr lang="en-US" i="1" dirty="0" smtClean="0">
                <a:solidFill>
                  <a:srgbClr val="FF0000"/>
                </a:solidFill>
              </a:rPr>
              <a:t>consider examining the web-based Barefoot Ecologist </a:t>
            </a:r>
            <a:r>
              <a:rPr lang="en-US" i="1" dirty="0" smtClean="0"/>
              <a:t>tool to develop a natural mortality prior distribution for snow crab. </a:t>
            </a:r>
          </a:p>
          <a:p>
            <a:pPr marL="0" lvl="0" indent="0">
              <a:buNone/>
            </a:pPr>
            <a:r>
              <a:rPr lang="en-US" dirty="0" smtClean="0"/>
              <a:t>Author response: The </a:t>
            </a:r>
            <a:r>
              <a:rPr lang="en-US" dirty="0" smtClean="0">
                <a:solidFill>
                  <a:srgbClr val="FF0000"/>
                </a:solidFill>
              </a:rPr>
              <a:t>methods used to calculate a prior for natural mortality in the 2020 assessment were the same methods used </a:t>
            </a:r>
            <a:r>
              <a:rPr lang="en-US" dirty="0" smtClean="0"/>
              <a:t>by the Barefoot Ecologist when maximum age is available.</a:t>
            </a:r>
            <a:endParaRPr lang="en-US" dirty="0"/>
          </a:p>
        </p:txBody>
      </p:sp>
    </p:spTree>
    <p:extLst>
      <p:ext uri="{BB962C8B-B14F-4D97-AF65-F5344CB8AC3E}">
        <p14:creationId xmlns:p14="http://schemas.microsoft.com/office/powerpoint/2010/main" val="24153441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0684" y="237456"/>
            <a:ext cx="11690683" cy="4351338"/>
          </a:xfrm>
        </p:spPr>
        <p:txBody>
          <a:bodyPr>
            <a:normAutofit lnSpcReduction="10000"/>
          </a:bodyPr>
          <a:lstStyle/>
          <a:p>
            <a:pPr marL="0" lvl="0" indent="0">
              <a:buNone/>
            </a:pPr>
            <a:r>
              <a:rPr lang="en-US" i="1" dirty="0" smtClean="0"/>
              <a:t>SSC: comments: VAST modeling for the bottom trawl survey was postponed this year and the SSC would like to see it move forward as model-based indices may help add robustness to future missing survey data or a potential change in spatial distribution into the northern Bering Sea.</a:t>
            </a:r>
          </a:p>
          <a:p>
            <a:pPr marL="0" lvl="0" indent="0">
              <a:buNone/>
            </a:pPr>
            <a:r>
              <a:rPr lang="en-US" dirty="0" smtClean="0"/>
              <a:t>Author response: A run with VAST indices is included this year. The estimates from VAST are markedly different in some years and, while CVs are smaller in many years, in other years they are much larger. It is not difficult to perform another run with a VAST-derived index each year, but understanding whether or not the outcomes are sensible when large differences appear is less easy. Given the number of other issues with the snow crab assessment, this should be a low priority.</a:t>
            </a:r>
            <a:endParaRPr lang="en-US" dirty="0"/>
          </a:p>
        </p:txBody>
      </p:sp>
    </p:spTree>
    <p:extLst>
      <p:ext uri="{BB962C8B-B14F-4D97-AF65-F5344CB8AC3E}">
        <p14:creationId xmlns:p14="http://schemas.microsoft.com/office/powerpoint/2010/main" val="26721247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6314" y="859810"/>
            <a:ext cx="10515600" cy="4790364"/>
          </a:xfrm>
        </p:spPr>
        <p:txBody>
          <a:bodyPr/>
          <a:lstStyle/>
          <a:p>
            <a:pPr marL="0" indent="0" algn="ctr">
              <a:buNone/>
            </a:pPr>
            <a:r>
              <a:rPr lang="en-US" dirty="0" smtClean="0"/>
              <a:t>GMACS is superior to the status quo model, </a:t>
            </a:r>
          </a:p>
          <a:p>
            <a:pPr marL="0" indent="0" algn="ctr">
              <a:buNone/>
            </a:pPr>
            <a:r>
              <a:rPr lang="en-US" dirty="0" smtClean="0"/>
              <a:t>BUT it still has retrospective patterns,</a:t>
            </a:r>
          </a:p>
          <a:p>
            <a:pPr marL="0" indent="0" algn="ctr">
              <a:buNone/>
            </a:pPr>
            <a:r>
              <a:rPr lang="en-US" dirty="0"/>
              <a:t>w</a:t>
            </a:r>
            <a:r>
              <a:rPr lang="en-US" dirty="0" smtClean="0"/>
              <a:t>hich is a problem. </a:t>
            </a:r>
          </a:p>
          <a:p>
            <a:pPr marL="0" indent="0" algn="ctr">
              <a:buNone/>
            </a:pPr>
            <a:endParaRPr lang="en-US" dirty="0"/>
          </a:p>
          <a:p>
            <a:pPr marL="0" indent="0" algn="ctr">
              <a:buNone/>
            </a:pPr>
            <a:r>
              <a:rPr lang="en-US" dirty="0" smtClean="0"/>
              <a:t>Or, in haiku form:</a:t>
            </a:r>
          </a:p>
          <a:p>
            <a:pPr marL="0" indent="0" algn="ctr">
              <a:buNone/>
            </a:pPr>
            <a:endParaRPr lang="en-US" dirty="0"/>
          </a:p>
          <a:p>
            <a:pPr marL="0" indent="0" algn="ctr">
              <a:buNone/>
            </a:pPr>
            <a:r>
              <a:rPr lang="en-US" b="1" i="1" dirty="0" smtClean="0"/>
              <a:t>New beats status quo</a:t>
            </a:r>
          </a:p>
          <a:p>
            <a:pPr marL="0" indent="0" algn="ctr">
              <a:buNone/>
            </a:pPr>
            <a:r>
              <a:rPr lang="en-US" b="1" i="1" dirty="0" smtClean="0"/>
              <a:t>But retrospective pattern</a:t>
            </a:r>
          </a:p>
          <a:p>
            <a:pPr marL="0" indent="0" algn="ctr">
              <a:buNone/>
            </a:pPr>
            <a:r>
              <a:rPr lang="en-US" b="1" i="1" dirty="0" smtClean="0"/>
              <a:t>Problem not solved yet</a:t>
            </a:r>
          </a:p>
          <a:p>
            <a:pPr marL="0" indent="0" algn="ctr">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1314" y="3589360"/>
            <a:ext cx="4240685" cy="3268639"/>
          </a:xfrm>
          <a:prstGeom prst="rect">
            <a:avLst/>
          </a:prstGeom>
        </p:spPr>
      </p:pic>
    </p:spTree>
    <p:extLst>
      <p:ext uri="{BB962C8B-B14F-4D97-AF65-F5344CB8AC3E}">
        <p14:creationId xmlns:p14="http://schemas.microsoft.com/office/powerpoint/2010/main" val="13422816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do about retrospective patterns?</a:t>
            </a:r>
            <a:endParaRPr lang="en-US" dirty="0"/>
          </a:p>
        </p:txBody>
      </p:sp>
      <p:sp>
        <p:nvSpPr>
          <p:cNvPr id="3" name="Content Placeholder 2"/>
          <p:cNvSpPr>
            <a:spLocks noGrp="1"/>
          </p:cNvSpPr>
          <p:nvPr>
            <p:ph idx="1"/>
          </p:nvPr>
        </p:nvSpPr>
        <p:spPr/>
        <p:txBody>
          <a:bodyPr/>
          <a:lstStyle/>
          <a:p>
            <a:pPr lvl="0"/>
            <a:r>
              <a:rPr lang="en-US" dirty="0" smtClean="0"/>
              <a:t>1) incorporate more </a:t>
            </a:r>
            <a:r>
              <a:rPr lang="en-US" b="1" dirty="0" smtClean="0">
                <a:solidFill>
                  <a:srgbClr val="00B050"/>
                </a:solidFill>
              </a:rPr>
              <a:t>model structure </a:t>
            </a:r>
            <a:r>
              <a:rPr lang="en-US" dirty="0" smtClean="0"/>
              <a:t>to allow the necessary flexibility to fit the data (e.g. allow a process to vary over time that was not previously varying over time), </a:t>
            </a:r>
          </a:p>
          <a:p>
            <a:pPr lvl="0"/>
            <a:r>
              <a:rPr lang="en-US" dirty="0" smtClean="0"/>
              <a:t>2) perform </a:t>
            </a:r>
            <a:r>
              <a:rPr lang="en-US" b="1" dirty="0" smtClean="0">
                <a:solidFill>
                  <a:srgbClr val="00B050"/>
                </a:solidFill>
              </a:rPr>
              <a:t>post hoc adjustments </a:t>
            </a:r>
            <a:r>
              <a:rPr lang="en-US" dirty="0" smtClean="0"/>
              <a:t>of the management quantities based on the magnitude of retrospective patterns (similar to what the CPT suggested by increasing the buffer to 50% for the ABC in 2020), </a:t>
            </a:r>
          </a:p>
          <a:p>
            <a:pPr lvl="0"/>
            <a:r>
              <a:rPr lang="en-US" dirty="0" smtClean="0"/>
              <a:t>3) use a </a:t>
            </a:r>
            <a:r>
              <a:rPr lang="en-US" b="1" dirty="0" smtClean="0">
                <a:solidFill>
                  <a:srgbClr val="00B050"/>
                </a:solidFill>
              </a:rPr>
              <a:t>survey-based index </a:t>
            </a:r>
            <a:r>
              <a:rPr lang="en-US" dirty="0" smtClean="0"/>
              <a:t>of abundance or biomass to set the OFL (similar to the Tier 4 harvest control rules).</a:t>
            </a:r>
          </a:p>
          <a:p>
            <a:endParaRPr lang="en-US" dirty="0"/>
          </a:p>
        </p:txBody>
      </p:sp>
    </p:spTree>
    <p:extLst>
      <p:ext uri="{BB962C8B-B14F-4D97-AF65-F5344CB8AC3E}">
        <p14:creationId xmlns:p14="http://schemas.microsoft.com/office/powerpoint/2010/main" val="28312659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2995" y="123567"/>
            <a:ext cx="2780270" cy="646331"/>
          </a:xfrm>
          <a:prstGeom prst="rect">
            <a:avLst/>
          </a:prstGeom>
          <a:noFill/>
        </p:spPr>
        <p:txBody>
          <a:bodyPr wrap="square" rtlCol="0">
            <a:spAutoFit/>
          </a:bodyPr>
          <a:lstStyle/>
          <a:p>
            <a:r>
              <a:rPr lang="en-US" sz="3600" dirty="0" smtClean="0">
                <a:solidFill>
                  <a:srgbClr val="00B050"/>
                </a:solidFill>
              </a:rPr>
              <a:t>Retrospective</a:t>
            </a:r>
            <a:r>
              <a:rPr lang="en-US" sz="3600" dirty="0" smtClean="0"/>
              <a:t> </a:t>
            </a:r>
            <a:endParaRPr lang="en-US" sz="3600" dirty="0"/>
          </a:p>
        </p:txBody>
      </p:sp>
      <p:sp>
        <p:nvSpPr>
          <p:cNvPr id="5" name="TextBox 4"/>
          <p:cNvSpPr txBox="1"/>
          <p:nvPr/>
        </p:nvSpPr>
        <p:spPr>
          <a:xfrm>
            <a:off x="3601995" y="123567"/>
            <a:ext cx="2780270" cy="646331"/>
          </a:xfrm>
          <a:prstGeom prst="rect">
            <a:avLst/>
          </a:prstGeom>
          <a:noFill/>
        </p:spPr>
        <p:txBody>
          <a:bodyPr wrap="square" rtlCol="0">
            <a:spAutoFit/>
          </a:bodyPr>
          <a:lstStyle/>
          <a:p>
            <a:r>
              <a:rPr lang="en-US" sz="3600" dirty="0" smtClean="0"/>
              <a:t>Recruitment </a:t>
            </a:r>
            <a:endParaRPr lang="en-US" sz="3600" dirty="0"/>
          </a:p>
        </p:txBody>
      </p:sp>
      <p:sp>
        <p:nvSpPr>
          <p:cNvPr id="6" name="TextBox 5"/>
          <p:cNvSpPr txBox="1"/>
          <p:nvPr/>
        </p:nvSpPr>
        <p:spPr>
          <a:xfrm>
            <a:off x="7030995" y="123567"/>
            <a:ext cx="2780270" cy="646331"/>
          </a:xfrm>
          <a:prstGeom prst="rect">
            <a:avLst/>
          </a:prstGeom>
          <a:noFill/>
        </p:spPr>
        <p:txBody>
          <a:bodyPr wrap="square" rtlCol="0">
            <a:spAutoFit/>
          </a:bodyPr>
          <a:lstStyle/>
          <a:p>
            <a:r>
              <a:rPr lang="en-US" sz="3600" dirty="0" smtClean="0"/>
              <a:t>Tier 3.5 </a:t>
            </a:r>
            <a:endParaRPr lang="en-US" sz="3600" dirty="0"/>
          </a:p>
        </p:txBody>
      </p:sp>
      <p:sp>
        <p:nvSpPr>
          <p:cNvPr id="7" name="TextBox 6"/>
          <p:cNvSpPr txBox="1"/>
          <p:nvPr/>
        </p:nvSpPr>
        <p:spPr>
          <a:xfrm>
            <a:off x="9568249" y="123567"/>
            <a:ext cx="2780270" cy="646331"/>
          </a:xfrm>
          <a:prstGeom prst="rect">
            <a:avLst/>
          </a:prstGeom>
          <a:noFill/>
        </p:spPr>
        <p:txBody>
          <a:bodyPr wrap="square" rtlCol="0">
            <a:spAutoFit/>
          </a:bodyPr>
          <a:lstStyle/>
          <a:p>
            <a:r>
              <a:rPr lang="en-US" sz="3600" dirty="0" smtClean="0"/>
              <a:t>‘Empirics’</a:t>
            </a:r>
            <a:endParaRPr lang="en-US" sz="3600" dirty="0"/>
          </a:p>
        </p:txBody>
      </p:sp>
      <p:pic>
        <p:nvPicPr>
          <p:cNvPr id="8" name="Picture 7" descr="plots/retro_mmb_2.png"/>
          <p:cNvPicPr>
            <a:picLocks noGrp="1" noChangeAspect="1"/>
          </p:cNvPicPr>
          <p:nvPr/>
        </p:nvPicPr>
        <p:blipFill rotWithShape="1">
          <a:blip r:embed="rId2"/>
          <a:srcRect l="4516" b="53815"/>
          <a:stretch/>
        </p:blipFill>
        <p:spPr bwMode="auto">
          <a:xfrm>
            <a:off x="877951" y="769898"/>
            <a:ext cx="10800702" cy="5224270"/>
          </a:xfrm>
          <a:prstGeom prst="rect">
            <a:avLst/>
          </a:prstGeom>
          <a:noFill/>
          <a:ln w="9525">
            <a:noFill/>
            <a:headEnd/>
            <a:tailEnd/>
          </a:ln>
        </p:spPr>
      </p:pic>
      <p:pic>
        <p:nvPicPr>
          <p:cNvPr id="9" name="Picture 8" descr="plots/retro_mmb_2.png"/>
          <p:cNvPicPr>
            <a:picLocks noGrp="1" noChangeAspect="1"/>
          </p:cNvPicPr>
          <p:nvPr/>
        </p:nvPicPr>
        <p:blipFill rotWithShape="1">
          <a:blip r:embed="rId2"/>
          <a:srcRect t="89970"/>
          <a:stretch/>
        </p:blipFill>
        <p:spPr bwMode="auto">
          <a:xfrm>
            <a:off x="-692926" y="5994168"/>
            <a:ext cx="12371579" cy="1240821"/>
          </a:xfrm>
          <a:prstGeom prst="rect">
            <a:avLst/>
          </a:prstGeom>
          <a:noFill/>
          <a:ln w="9525">
            <a:noFill/>
            <a:headEnd/>
            <a:tailEnd/>
          </a:ln>
        </p:spPr>
      </p:pic>
      <p:sp>
        <p:nvSpPr>
          <p:cNvPr id="10" name="Rectangle 9"/>
          <p:cNvSpPr/>
          <p:nvPr/>
        </p:nvSpPr>
        <p:spPr>
          <a:xfrm>
            <a:off x="1899581" y="5110892"/>
            <a:ext cx="6742670" cy="523220"/>
          </a:xfrm>
          <a:prstGeom prst="rect">
            <a:avLst/>
          </a:prstGeom>
        </p:spPr>
        <p:txBody>
          <a:bodyPr wrap="square">
            <a:spAutoFit/>
          </a:bodyPr>
          <a:lstStyle/>
          <a:p>
            <a:r>
              <a:rPr lang="en-US" sz="2800" dirty="0"/>
              <a:t>How can we address retrospective patterns?</a:t>
            </a:r>
          </a:p>
        </p:txBody>
      </p:sp>
    </p:spTree>
    <p:extLst>
      <p:ext uri="{BB962C8B-B14F-4D97-AF65-F5344CB8AC3E}">
        <p14:creationId xmlns:p14="http://schemas.microsoft.com/office/powerpoint/2010/main" val="25513583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do about retrospective patterns?</a:t>
            </a:r>
            <a:endParaRPr lang="en-US" dirty="0"/>
          </a:p>
        </p:txBody>
      </p:sp>
      <p:sp>
        <p:nvSpPr>
          <p:cNvPr id="3" name="Content Placeholder 2"/>
          <p:cNvSpPr>
            <a:spLocks noGrp="1"/>
          </p:cNvSpPr>
          <p:nvPr>
            <p:ph idx="1"/>
          </p:nvPr>
        </p:nvSpPr>
        <p:spPr/>
        <p:txBody>
          <a:bodyPr/>
          <a:lstStyle/>
          <a:p>
            <a:pPr lvl="0"/>
            <a:r>
              <a:rPr lang="en-US" dirty="0" smtClean="0">
                <a:solidFill>
                  <a:srgbClr val="00B050"/>
                </a:solidFill>
              </a:rPr>
              <a:t>1) incorporate more model structure to allow the necessary flexibility to fit the data (e.g. allow a process to vary over time that was not previously varying over time), </a:t>
            </a:r>
          </a:p>
          <a:p>
            <a:pPr lvl="0"/>
            <a:r>
              <a:rPr lang="en-US" dirty="0" smtClean="0">
                <a:solidFill>
                  <a:schemeClr val="bg1">
                    <a:lumMod val="65000"/>
                  </a:schemeClr>
                </a:solidFill>
              </a:rPr>
              <a:t>2) perform post hoc adjustments of the management quantities based on the magnitude of retrospective patterns (similar to what the CPT suggested by increasing the buffer to 50% for the ABC in 2020), </a:t>
            </a:r>
          </a:p>
          <a:p>
            <a:pPr lvl="0"/>
            <a:r>
              <a:rPr lang="en-US" dirty="0" smtClean="0">
                <a:solidFill>
                  <a:srgbClr val="00B050"/>
                </a:solidFill>
              </a:rPr>
              <a:t>3) use a survey-based index of abundance or biomass to set the OFL (similar to the Tier 4 harvest control rules).</a:t>
            </a:r>
          </a:p>
          <a:p>
            <a:endParaRPr lang="en-US" dirty="0"/>
          </a:p>
        </p:txBody>
      </p:sp>
    </p:spTree>
    <p:extLst>
      <p:ext uri="{BB962C8B-B14F-4D97-AF65-F5344CB8AC3E}">
        <p14:creationId xmlns:p14="http://schemas.microsoft.com/office/powerpoint/2010/main" val="5064425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194" y="300251"/>
            <a:ext cx="11641540" cy="5876712"/>
          </a:xfrm>
        </p:spPr>
        <p:txBody>
          <a:bodyPr>
            <a:normAutofit fontScale="92500"/>
          </a:bodyPr>
          <a:lstStyle/>
          <a:p>
            <a:pPr marL="0" lvl="0" indent="0">
              <a:buNone/>
            </a:pPr>
            <a:r>
              <a:rPr lang="en-US" sz="3600" dirty="0" smtClean="0"/>
              <a:t>Tier 3 assessment models :</a:t>
            </a:r>
          </a:p>
          <a:p>
            <a:pPr lvl="1"/>
            <a:r>
              <a:rPr lang="en-US" sz="3200" dirty="0" smtClean="0"/>
              <a:t>20.1 – Last year’s accepted model (status quo) fit to last year’s data</a:t>
            </a:r>
          </a:p>
          <a:p>
            <a:pPr lvl="1"/>
            <a:r>
              <a:rPr lang="en-US" sz="3200" dirty="0" smtClean="0"/>
              <a:t>20.1g – Last year’s GMACS model fit to last year’s data</a:t>
            </a:r>
          </a:p>
          <a:p>
            <a:pPr lvl="1"/>
            <a:r>
              <a:rPr lang="en-US" sz="3200" dirty="0" smtClean="0"/>
              <a:t>20.2 – Last year’s accepted model (status quo) fit to last year’s data with down-weighted size composition data (all weights equal 100, rather than 200)</a:t>
            </a:r>
          </a:p>
          <a:p>
            <a:pPr lvl="1"/>
            <a:r>
              <a:rPr lang="en-US" sz="3200" dirty="0" smtClean="0"/>
              <a:t>20.2q – 20.2 + time-varying survey catchability from 1989-present</a:t>
            </a:r>
          </a:p>
          <a:p>
            <a:pPr lvl="1"/>
            <a:r>
              <a:rPr lang="en-US" sz="3200" dirty="0" smtClean="0"/>
              <a:t>20.2m – 20.2 + time-varying natural mortality for mature males and females</a:t>
            </a:r>
          </a:p>
          <a:p>
            <a:pPr lvl="1"/>
            <a:r>
              <a:rPr lang="en-US" sz="3200" dirty="0" smtClean="0"/>
              <a:t>20.2qm – 20.2 + time-varying survey catchability from 1989-present and time-varying natural mortality for mature males and females</a:t>
            </a:r>
          </a:p>
          <a:p>
            <a:pPr lvl="1"/>
            <a:r>
              <a:rPr lang="en-US" sz="3200" dirty="0" smtClean="0"/>
              <a:t>20.2v – 20.2 + VAST survey estimates</a:t>
            </a:r>
          </a:p>
          <a:p>
            <a:endParaRPr lang="en-US" dirty="0"/>
          </a:p>
        </p:txBody>
      </p:sp>
    </p:spTree>
    <p:extLst>
      <p:ext uri="{BB962C8B-B14F-4D97-AF65-F5344CB8AC3E}">
        <p14:creationId xmlns:p14="http://schemas.microsoft.com/office/powerpoint/2010/main" val="27614763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23530" y="871293"/>
            <a:ext cx="3110727" cy="691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3265" dirty="0"/>
              <a:t>Survey</a:t>
            </a:r>
            <a:endParaRPr lang="en-US" sz="2903" dirty="0"/>
          </a:p>
        </p:txBody>
      </p:sp>
      <p:sp>
        <p:nvSpPr>
          <p:cNvPr id="7" name="Rectangle 6"/>
          <p:cNvSpPr/>
          <p:nvPr/>
        </p:nvSpPr>
        <p:spPr>
          <a:xfrm>
            <a:off x="3123530" y="1977329"/>
            <a:ext cx="3041599" cy="553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Directed fishery</a:t>
            </a:r>
          </a:p>
        </p:txBody>
      </p:sp>
      <p:sp>
        <p:nvSpPr>
          <p:cNvPr id="8" name="Down Arrow 7"/>
          <p:cNvSpPr/>
          <p:nvPr/>
        </p:nvSpPr>
        <p:spPr>
          <a:xfrm>
            <a:off x="3607420" y="1631693"/>
            <a:ext cx="2212072" cy="345636"/>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1633" dirty="0"/>
              <a:t>7.5/12 M</a:t>
            </a:r>
          </a:p>
        </p:txBody>
      </p:sp>
      <p:sp>
        <p:nvSpPr>
          <p:cNvPr id="9" name="Rectangle 8"/>
          <p:cNvSpPr/>
          <p:nvPr/>
        </p:nvSpPr>
        <p:spPr>
          <a:xfrm>
            <a:off x="3123530" y="2599473"/>
            <a:ext cx="3041599" cy="553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177" dirty="0"/>
              <a:t>Non-directed fishery</a:t>
            </a:r>
          </a:p>
        </p:txBody>
      </p:sp>
      <p:sp>
        <p:nvSpPr>
          <p:cNvPr id="10" name="Rectangle 9"/>
          <p:cNvSpPr/>
          <p:nvPr/>
        </p:nvSpPr>
        <p:spPr>
          <a:xfrm>
            <a:off x="3261784" y="4189401"/>
            <a:ext cx="2765091" cy="553019"/>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Molting</a:t>
            </a:r>
          </a:p>
        </p:txBody>
      </p:sp>
      <p:sp>
        <p:nvSpPr>
          <p:cNvPr id="11" name="Rectangle 10"/>
          <p:cNvSpPr/>
          <p:nvPr/>
        </p:nvSpPr>
        <p:spPr>
          <a:xfrm>
            <a:off x="3261784" y="4811547"/>
            <a:ext cx="2765091" cy="48389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Growth</a:t>
            </a:r>
          </a:p>
        </p:txBody>
      </p:sp>
      <p:sp>
        <p:nvSpPr>
          <p:cNvPr id="12" name="Rectangle 11"/>
          <p:cNvSpPr/>
          <p:nvPr/>
        </p:nvSpPr>
        <p:spPr>
          <a:xfrm>
            <a:off x="3261784" y="5364565"/>
            <a:ext cx="2765091" cy="48389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Recruitment</a:t>
            </a:r>
          </a:p>
        </p:txBody>
      </p:sp>
      <p:cxnSp>
        <p:nvCxnSpPr>
          <p:cNvPr id="14" name="Curved Connector 13"/>
          <p:cNvCxnSpPr>
            <a:stCxn id="12" idx="1"/>
            <a:endCxn id="6" idx="1"/>
          </p:cNvCxnSpPr>
          <p:nvPr/>
        </p:nvCxnSpPr>
        <p:spPr>
          <a:xfrm rot="10800000">
            <a:off x="3123530" y="1216930"/>
            <a:ext cx="138255" cy="4389581"/>
          </a:xfrm>
          <a:prstGeom prst="curvedConnector3">
            <a:avLst>
              <a:gd name="adj1" fmla="val 1329984"/>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261784" y="3221620"/>
            <a:ext cx="2765091" cy="48389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Mating</a:t>
            </a:r>
          </a:p>
        </p:txBody>
      </p:sp>
      <p:sp>
        <p:nvSpPr>
          <p:cNvPr id="16" name="Down Arrow 15"/>
          <p:cNvSpPr/>
          <p:nvPr/>
        </p:nvSpPr>
        <p:spPr>
          <a:xfrm>
            <a:off x="3676547" y="3774638"/>
            <a:ext cx="2004691" cy="345636"/>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1633" dirty="0"/>
              <a:t>4.5/12 M</a:t>
            </a:r>
          </a:p>
        </p:txBody>
      </p:sp>
      <p:sp>
        <p:nvSpPr>
          <p:cNvPr id="27660" name="TextBox 20"/>
          <p:cNvSpPr txBox="1">
            <a:spLocks noChangeArrowheads="1"/>
          </p:cNvSpPr>
          <p:nvPr/>
        </p:nvSpPr>
        <p:spPr bwMode="auto">
          <a:xfrm>
            <a:off x="6437317" y="871293"/>
            <a:ext cx="56327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a:buFont typeface="Arial" panose="020B0604020202020204" pitchFamily="34" charset="0"/>
              <a:buAutoNum type="arabicPeriod"/>
            </a:pPr>
            <a:r>
              <a:rPr lang="en-US" altLang="en-US" sz="2400" dirty="0">
                <a:solidFill>
                  <a:schemeClr val="tx1"/>
                </a:solidFill>
              </a:rPr>
              <a:t>Logistic selectivity in </a:t>
            </a:r>
            <a:r>
              <a:rPr lang="en-US" altLang="en-US" sz="2400" dirty="0" smtClean="0">
                <a:solidFill>
                  <a:schemeClr val="tx1"/>
                </a:solidFill>
              </a:rPr>
              <a:t>2 </a:t>
            </a:r>
            <a:r>
              <a:rPr lang="en-US" altLang="en-US" sz="2400" dirty="0">
                <a:solidFill>
                  <a:schemeClr val="tx1"/>
                </a:solidFill>
              </a:rPr>
              <a:t>‘eras’</a:t>
            </a:r>
          </a:p>
          <a:p>
            <a:pPr eaLnBrk="1">
              <a:buFont typeface="Arial" panose="020B0604020202020204" pitchFamily="34" charset="0"/>
              <a:buAutoNum type="arabicPeriod"/>
            </a:pPr>
            <a:r>
              <a:rPr lang="en-US" altLang="en-US" sz="2400" dirty="0">
                <a:solidFill>
                  <a:schemeClr val="tx1"/>
                </a:solidFill>
              </a:rPr>
              <a:t>Linked to BSFRF data </a:t>
            </a:r>
          </a:p>
          <a:p>
            <a:pPr eaLnBrk="1">
              <a:buFont typeface="Arial" panose="020B0604020202020204" pitchFamily="34" charset="0"/>
              <a:buAutoNum type="arabicPeriod"/>
            </a:pPr>
            <a:r>
              <a:rPr lang="en-US" altLang="en-US" sz="2400" dirty="0" smtClean="0">
                <a:solidFill>
                  <a:schemeClr val="tx1"/>
                </a:solidFill>
              </a:rPr>
              <a:t>Size </a:t>
            </a:r>
            <a:r>
              <a:rPr lang="en-US" altLang="en-US" sz="2400" dirty="0">
                <a:solidFill>
                  <a:schemeClr val="tx1"/>
                </a:solidFill>
              </a:rPr>
              <a:t>composition and biomass index</a:t>
            </a:r>
          </a:p>
        </p:txBody>
      </p:sp>
      <p:sp>
        <p:nvSpPr>
          <p:cNvPr id="17" name="Title 1"/>
          <p:cNvSpPr txBox="1">
            <a:spLocks/>
          </p:cNvSpPr>
          <p:nvPr/>
        </p:nvSpPr>
        <p:spPr>
          <a:xfrm>
            <a:off x="0" y="-18287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u="sng" dirty="0"/>
              <a:t>Model overview</a:t>
            </a:r>
            <a:endParaRPr lang="en-US" b="1" u="sng" dirty="0"/>
          </a:p>
        </p:txBody>
      </p:sp>
      <p:sp>
        <p:nvSpPr>
          <p:cNvPr id="2" name="TextBox 1"/>
          <p:cNvSpPr txBox="1"/>
          <p:nvPr/>
        </p:nvSpPr>
        <p:spPr>
          <a:xfrm>
            <a:off x="4294372" y="487680"/>
            <a:ext cx="2142945" cy="383613"/>
          </a:xfrm>
          <a:prstGeom prst="rect">
            <a:avLst/>
          </a:prstGeom>
          <a:noFill/>
        </p:spPr>
        <p:txBody>
          <a:bodyPr wrap="square" rtlCol="0">
            <a:spAutoFit/>
          </a:bodyPr>
          <a:lstStyle/>
          <a:p>
            <a:r>
              <a:rPr lang="en-US" dirty="0" smtClean="0"/>
              <a:t>July 1</a:t>
            </a:r>
            <a:endParaRPr lang="en-US" dirty="0"/>
          </a:p>
        </p:txBody>
      </p:sp>
    </p:spTree>
    <p:extLst>
      <p:ext uri="{BB962C8B-B14F-4D97-AF65-F5344CB8AC3E}">
        <p14:creationId xmlns:p14="http://schemas.microsoft.com/office/powerpoint/2010/main" val="5697050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23530" y="871293"/>
            <a:ext cx="3110727" cy="691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3265" dirty="0"/>
              <a:t>Survey</a:t>
            </a:r>
            <a:endParaRPr lang="en-US" sz="2903" dirty="0"/>
          </a:p>
        </p:txBody>
      </p:sp>
      <p:sp>
        <p:nvSpPr>
          <p:cNvPr id="7" name="Rectangle 6"/>
          <p:cNvSpPr/>
          <p:nvPr/>
        </p:nvSpPr>
        <p:spPr>
          <a:xfrm>
            <a:off x="3123530" y="1977329"/>
            <a:ext cx="3041599" cy="553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Directed fishery</a:t>
            </a:r>
          </a:p>
        </p:txBody>
      </p:sp>
      <p:sp>
        <p:nvSpPr>
          <p:cNvPr id="8" name="Down Arrow 7"/>
          <p:cNvSpPr/>
          <p:nvPr/>
        </p:nvSpPr>
        <p:spPr>
          <a:xfrm>
            <a:off x="3607420" y="1631693"/>
            <a:ext cx="2212072" cy="345636"/>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1633" dirty="0"/>
              <a:t>7.5/12 M</a:t>
            </a:r>
          </a:p>
        </p:txBody>
      </p:sp>
      <p:sp>
        <p:nvSpPr>
          <p:cNvPr id="9" name="Rectangle 8"/>
          <p:cNvSpPr/>
          <p:nvPr/>
        </p:nvSpPr>
        <p:spPr>
          <a:xfrm>
            <a:off x="3123530" y="2599473"/>
            <a:ext cx="3041599" cy="553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177" dirty="0"/>
              <a:t>Non-directed fishery</a:t>
            </a:r>
          </a:p>
        </p:txBody>
      </p:sp>
      <p:sp>
        <p:nvSpPr>
          <p:cNvPr id="10" name="Rectangle 9"/>
          <p:cNvSpPr/>
          <p:nvPr/>
        </p:nvSpPr>
        <p:spPr>
          <a:xfrm>
            <a:off x="3261784" y="4189401"/>
            <a:ext cx="2765091" cy="553019"/>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Molting</a:t>
            </a:r>
          </a:p>
        </p:txBody>
      </p:sp>
      <p:sp>
        <p:nvSpPr>
          <p:cNvPr id="11" name="Rectangle 10"/>
          <p:cNvSpPr/>
          <p:nvPr/>
        </p:nvSpPr>
        <p:spPr>
          <a:xfrm>
            <a:off x="3261784" y="4811547"/>
            <a:ext cx="2765091" cy="48389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Growth</a:t>
            </a:r>
          </a:p>
        </p:txBody>
      </p:sp>
      <p:sp>
        <p:nvSpPr>
          <p:cNvPr id="12" name="Rectangle 11"/>
          <p:cNvSpPr/>
          <p:nvPr/>
        </p:nvSpPr>
        <p:spPr>
          <a:xfrm>
            <a:off x="3261784" y="5364565"/>
            <a:ext cx="2765091" cy="48389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Recruitment</a:t>
            </a:r>
          </a:p>
        </p:txBody>
      </p:sp>
      <p:cxnSp>
        <p:nvCxnSpPr>
          <p:cNvPr id="14" name="Curved Connector 13"/>
          <p:cNvCxnSpPr>
            <a:stCxn id="12" idx="1"/>
            <a:endCxn id="6" idx="1"/>
          </p:cNvCxnSpPr>
          <p:nvPr/>
        </p:nvCxnSpPr>
        <p:spPr>
          <a:xfrm rot="10800000">
            <a:off x="3123530" y="1216930"/>
            <a:ext cx="138255" cy="4389581"/>
          </a:xfrm>
          <a:prstGeom prst="curvedConnector3">
            <a:avLst>
              <a:gd name="adj1" fmla="val 1329984"/>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261784" y="3221620"/>
            <a:ext cx="2765091" cy="48389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Mating</a:t>
            </a:r>
          </a:p>
        </p:txBody>
      </p:sp>
      <p:sp>
        <p:nvSpPr>
          <p:cNvPr id="16" name="Down Arrow 15"/>
          <p:cNvSpPr/>
          <p:nvPr/>
        </p:nvSpPr>
        <p:spPr>
          <a:xfrm>
            <a:off x="3676547" y="3774638"/>
            <a:ext cx="2004691" cy="345636"/>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1633" dirty="0"/>
              <a:t>4.5/12 M</a:t>
            </a:r>
          </a:p>
        </p:txBody>
      </p:sp>
      <p:sp>
        <p:nvSpPr>
          <p:cNvPr id="28684" name="TextBox 20"/>
          <p:cNvSpPr txBox="1">
            <a:spLocks noChangeArrowheads="1"/>
          </p:cNvSpPr>
          <p:nvPr/>
        </p:nvSpPr>
        <p:spPr bwMode="auto">
          <a:xfrm>
            <a:off x="6412835" y="1373905"/>
            <a:ext cx="513908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a:buFont typeface="Arial" panose="020B0604020202020204" pitchFamily="34" charset="0"/>
              <a:buAutoNum type="arabicPeriod"/>
            </a:pPr>
            <a:r>
              <a:rPr lang="en-US" altLang="en-US" sz="2400" dirty="0">
                <a:solidFill>
                  <a:schemeClr val="tx1"/>
                </a:solidFill>
              </a:rPr>
              <a:t>Mature males, </a:t>
            </a:r>
            <a:r>
              <a:rPr lang="en-US" altLang="en-US" sz="2400" dirty="0" smtClean="0">
                <a:solidFill>
                  <a:schemeClr val="tx1"/>
                </a:solidFill>
              </a:rPr>
              <a:t>immature </a:t>
            </a:r>
            <a:r>
              <a:rPr lang="en-US" altLang="en-US" sz="2400" dirty="0">
                <a:solidFill>
                  <a:schemeClr val="tx1"/>
                </a:solidFill>
              </a:rPr>
              <a:t>for both </a:t>
            </a:r>
            <a:r>
              <a:rPr lang="en-US" altLang="en-US" sz="2400" dirty="0" smtClean="0">
                <a:solidFill>
                  <a:schemeClr val="tx1"/>
                </a:solidFill>
              </a:rPr>
              <a:t>sexes, mature females </a:t>
            </a:r>
          </a:p>
          <a:p>
            <a:pPr eaLnBrk="1">
              <a:buFont typeface="Arial" panose="020B0604020202020204" pitchFamily="34" charset="0"/>
              <a:buAutoNum type="arabicPeriod"/>
            </a:pPr>
            <a:r>
              <a:rPr lang="en-US" altLang="en-US" sz="2400" dirty="0" smtClean="0">
                <a:solidFill>
                  <a:schemeClr val="tx1"/>
                </a:solidFill>
              </a:rPr>
              <a:t>Estimated </a:t>
            </a:r>
            <a:r>
              <a:rPr lang="en-US" altLang="en-US" sz="2400" dirty="0">
                <a:solidFill>
                  <a:schemeClr val="tx1"/>
                </a:solidFill>
              </a:rPr>
              <a:t>with a prior</a:t>
            </a:r>
          </a:p>
          <a:p>
            <a:pPr eaLnBrk="1">
              <a:buFont typeface="Arial" panose="020B0604020202020204" pitchFamily="34" charset="0"/>
              <a:buAutoNum type="arabicPeriod"/>
            </a:pPr>
            <a:endParaRPr lang="en-US" altLang="en-US" sz="2400" dirty="0">
              <a:solidFill>
                <a:schemeClr val="tx1"/>
              </a:solidFill>
            </a:endParaRPr>
          </a:p>
        </p:txBody>
      </p:sp>
      <p:sp>
        <p:nvSpPr>
          <p:cNvPr id="17" name="Title 1"/>
          <p:cNvSpPr txBox="1">
            <a:spLocks/>
          </p:cNvSpPr>
          <p:nvPr/>
        </p:nvSpPr>
        <p:spPr>
          <a:xfrm>
            <a:off x="0" y="-18287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u="sng" dirty="0"/>
              <a:t>Model overview</a:t>
            </a:r>
            <a:endParaRPr lang="en-US" b="1" u="sng" dirty="0"/>
          </a:p>
        </p:txBody>
      </p:sp>
    </p:spTree>
    <p:extLst>
      <p:ext uri="{BB962C8B-B14F-4D97-AF65-F5344CB8AC3E}">
        <p14:creationId xmlns:p14="http://schemas.microsoft.com/office/powerpoint/2010/main" val="15183184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23530" y="871293"/>
            <a:ext cx="3110727" cy="691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3265" dirty="0"/>
              <a:t>Survey</a:t>
            </a:r>
            <a:endParaRPr lang="en-US" sz="2903" dirty="0"/>
          </a:p>
        </p:txBody>
      </p:sp>
      <p:sp>
        <p:nvSpPr>
          <p:cNvPr id="7" name="Rectangle 6"/>
          <p:cNvSpPr/>
          <p:nvPr/>
        </p:nvSpPr>
        <p:spPr>
          <a:xfrm>
            <a:off x="3123530" y="1977329"/>
            <a:ext cx="3041599" cy="553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Directed fishery</a:t>
            </a:r>
          </a:p>
        </p:txBody>
      </p:sp>
      <p:sp>
        <p:nvSpPr>
          <p:cNvPr id="8" name="Down Arrow 7"/>
          <p:cNvSpPr/>
          <p:nvPr/>
        </p:nvSpPr>
        <p:spPr>
          <a:xfrm>
            <a:off x="3607420" y="1631693"/>
            <a:ext cx="2212072" cy="345636"/>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1633" dirty="0"/>
              <a:t>7.5/12 M</a:t>
            </a:r>
          </a:p>
        </p:txBody>
      </p:sp>
      <p:sp>
        <p:nvSpPr>
          <p:cNvPr id="9" name="Rectangle 8"/>
          <p:cNvSpPr/>
          <p:nvPr/>
        </p:nvSpPr>
        <p:spPr>
          <a:xfrm>
            <a:off x="3123530" y="2599473"/>
            <a:ext cx="3041599" cy="553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177" dirty="0"/>
              <a:t>Non-directed fishery</a:t>
            </a:r>
          </a:p>
        </p:txBody>
      </p:sp>
      <p:sp>
        <p:nvSpPr>
          <p:cNvPr id="10" name="Rectangle 9"/>
          <p:cNvSpPr/>
          <p:nvPr/>
        </p:nvSpPr>
        <p:spPr>
          <a:xfrm>
            <a:off x="3261784" y="4189401"/>
            <a:ext cx="2765091" cy="553019"/>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Molting</a:t>
            </a:r>
          </a:p>
        </p:txBody>
      </p:sp>
      <p:sp>
        <p:nvSpPr>
          <p:cNvPr id="11" name="Rectangle 10"/>
          <p:cNvSpPr/>
          <p:nvPr/>
        </p:nvSpPr>
        <p:spPr>
          <a:xfrm>
            <a:off x="3261784" y="4811547"/>
            <a:ext cx="2765091" cy="48389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Growth</a:t>
            </a:r>
          </a:p>
        </p:txBody>
      </p:sp>
      <p:sp>
        <p:nvSpPr>
          <p:cNvPr id="12" name="Rectangle 11"/>
          <p:cNvSpPr/>
          <p:nvPr/>
        </p:nvSpPr>
        <p:spPr>
          <a:xfrm>
            <a:off x="3261784" y="5364565"/>
            <a:ext cx="2765091" cy="48389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Recruitment</a:t>
            </a:r>
          </a:p>
        </p:txBody>
      </p:sp>
      <p:cxnSp>
        <p:nvCxnSpPr>
          <p:cNvPr id="14" name="Curved Connector 13"/>
          <p:cNvCxnSpPr>
            <a:stCxn id="12" idx="1"/>
            <a:endCxn id="6" idx="1"/>
          </p:cNvCxnSpPr>
          <p:nvPr/>
        </p:nvCxnSpPr>
        <p:spPr>
          <a:xfrm rot="10800000">
            <a:off x="3123530" y="1216930"/>
            <a:ext cx="138255" cy="4389581"/>
          </a:xfrm>
          <a:prstGeom prst="curvedConnector3">
            <a:avLst>
              <a:gd name="adj1" fmla="val 1329984"/>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261784" y="3221620"/>
            <a:ext cx="2765091" cy="48389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Mating</a:t>
            </a:r>
          </a:p>
        </p:txBody>
      </p:sp>
      <p:sp>
        <p:nvSpPr>
          <p:cNvPr id="16" name="Down Arrow 15"/>
          <p:cNvSpPr/>
          <p:nvPr/>
        </p:nvSpPr>
        <p:spPr>
          <a:xfrm>
            <a:off x="3676547" y="3774638"/>
            <a:ext cx="2004691" cy="345636"/>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1633" dirty="0"/>
              <a:t>4.5/12 M</a:t>
            </a:r>
          </a:p>
        </p:txBody>
      </p:sp>
      <p:sp>
        <p:nvSpPr>
          <p:cNvPr id="29708" name="TextBox 20"/>
          <p:cNvSpPr txBox="1">
            <a:spLocks noChangeArrowheads="1"/>
          </p:cNvSpPr>
          <p:nvPr/>
        </p:nvSpPr>
        <p:spPr bwMode="auto">
          <a:xfrm>
            <a:off x="6434436" y="1977329"/>
            <a:ext cx="644336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a:buFont typeface="Arial" panose="020B0604020202020204" pitchFamily="34" charset="0"/>
              <a:buAutoNum type="arabicPeriod"/>
            </a:pPr>
            <a:r>
              <a:rPr lang="en-US" altLang="en-US" sz="2400" dirty="0">
                <a:solidFill>
                  <a:schemeClr val="tx1"/>
                </a:solidFill>
              </a:rPr>
              <a:t>Logistic selectivity </a:t>
            </a:r>
          </a:p>
          <a:p>
            <a:pPr eaLnBrk="1">
              <a:buFont typeface="Arial" panose="020B0604020202020204" pitchFamily="34" charset="0"/>
              <a:buAutoNum type="arabicPeriod"/>
            </a:pPr>
            <a:r>
              <a:rPr lang="en-US" altLang="en-US" sz="2400" dirty="0">
                <a:solidFill>
                  <a:schemeClr val="tx1"/>
                </a:solidFill>
              </a:rPr>
              <a:t>Retention selectivity</a:t>
            </a:r>
          </a:p>
          <a:p>
            <a:pPr eaLnBrk="1">
              <a:buFont typeface="Arial" panose="020B0604020202020204" pitchFamily="34" charset="0"/>
              <a:buAutoNum type="arabicPeriod"/>
            </a:pPr>
            <a:r>
              <a:rPr lang="en-US" altLang="en-US" sz="2400" dirty="0">
                <a:solidFill>
                  <a:schemeClr val="tx1"/>
                </a:solidFill>
              </a:rPr>
              <a:t>Discard mortality equal to 30</a:t>
            </a:r>
            <a:r>
              <a:rPr lang="en-US" altLang="en-US" sz="2400" dirty="0" smtClean="0">
                <a:solidFill>
                  <a:schemeClr val="tx1"/>
                </a:solidFill>
              </a:rPr>
              <a:t>%</a:t>
            </a:r>
          </a:p>
          <a:p>
            <a:pPr eaLnBrk="1">
              <a:buFont typeface="Arial" panose="020B0604020202020204" pitchFamily="34" charset="0"/>
              <a:buAutoNum type="arabicPeriod"/>
            </a:pPr>
            <a:endParaRPr lang="en-US" altLang="en-US" sz="2400" dirty="0">
              <a:solidFill>
                <a:schemeClr val="tx1"/>
              </a:solidFill>
            </a:endParaRPr>
          </a:p>
          <a:p>
            <a:pPr marL="0" indent="0" eaLnBrk="1"/>
            <a:r>
              <a:rPr lang="en-US" altLang="en-US" sz="2400" dirty="0" smtClean="0">
                <a:solidFill>
                  <a:schemeClr val="tx1"/>
                </a:solidFill>
              </a:rPr>
              <a:t>Fit to:</a:t>
            </a:r>
          </a:p>
          <a:p>
            <a:pPr marL="0" indent="0" eaLnBrk="1"/>
            <a:r>
              <a:rPr lang="en-US" altLang="en-US" sz="2400" dirty="0">
                <a:solidFill>
                  <a:schemeClr val="tx1"/>
                </a:solidFill>
              </a:rPr>
              <a:t> </a:t>
            </a:r>
            <a:r>
              <a:rPr lang="en-US" altLang="en-US" sz="2400" dirty="0" smtClean="0">
                <a:solidFill>
                  <a:schemeClr val="tx1"/>
                </a:solidFill>
              </a:rPr>
              <a:t>Retained length comps</a:t>
            </a:r>
          </a:p>
          <a:p>
            <a:pPr marL="0" indent="0" eaLnBrk="1"/>
            <a:r>
              <a:rPr lang="en-US" altLang="en-US" sz="2400" dirty="0">
                <a:solidFill>
                  <a:schemeClr val="tx1"/>
                </a:solidFill>
              </a:rPr>
              <a:t> </a:t>
            </a:r>
            <a:r>
              <a:rPr lang="en-US" altLang="en-US" sz="2400" dirty="0" smtClean="0">
                <a:solidFill>
                  <a:schemeClr val="tx1"/>
                </a:solidFill>
              </a:rPr>
              <a:t>Total length comps</a:t>
            </a:r>
          </a:p>
          <a:p>
            <a:pPr marL="0" indent="0" eaLnBrk="1"/>
            <a:r>
              <a:rPr lang="en-US" altLang="en-US" sz="2400" dirty="0">
                <a:solidFill>
                  <a:schemeClr val="tx1"/>
                </a:solidFill>
              </a:rPr>
              <a:t> </a:t>
            </a:r>
            <a:r>
              <a:rPr lang="en-US" altLang="en-US" sz="2400" dirty="0" smtClean="0">
                <a:solidFill>
                  <a:schemeClr val="tx1"/>
                </a:solidFill>
              </a:rPr>
              <a:t>Retained biomass</a:t>
            </a:r>
          </a:p>
          <a:p>
            <a:pPr marL="0" indent="0" eaLnBrk="1"/>
            <a:r>
              <a:rPr lang="en-US" altLang="en-US" sz="2400" dirty="0">
                <a:solidFill>
                  <a:schemeClr val="tx1"/>
                </a:solidFill>
              </a:rPr>
              <a:t> </a:t>
            </a:r>
            <a:r>
              <a:rPr lang="en-US" altLang="en-US" sz="2400" dirty="0" smtClean="0">
                <a:solidFill>
                  <a:schemeClr val="tx1"/>
                </a:solidFill>
              </a:rPr>
              <a:t>Male and female discard biomass</a:t>
            </a:r>
          </a:p>
          <a:p>
            <a:pPr marL="0" indent="0" eaLnBrk="1"/>
            <a:r>
              <a:rPr lang="en-US" altLang="en-US" sz="2400" dirty="0" smtClean="0">
                <a:solidFill>
                  <a:schemeClr val="tx1"/>
                </a:solidFill>
              </a:rPr>
              <a:t>   </a:t>
            </a:r>
          </a:p>
          <a:p>
            <a:pPr marL="0" indent="0" eaLnBrk="1"/>
            <a:endParaRPr lang="en-US" altLang="en-US" sz="2400" dirty="0">
              <a:solidFill>
                <a:schemeClr val="tx1"/>
              </a:solidFill>
            </a:endParaRPr>
          </a:p>
          <a:p>
            <a:pPr marL="0" indent="0" eaLnBrk="1"/>
            <a:endParaRPr lang="en-US" altLang="en-US" sz="2400" dirty="0" smtClean="0">
              <a:solidFill>
                <a:schemeClr val="tx1"/>
              </a:solidFill>
            </a:endParaRPr>
          </a:p>
          <a:p>
            <a:pPr marL="0" indent="0" eaLnBrk="1"/>
            <a:endParaRPr lang="en-US" altLang="en-US" sz="2400" dirty="0">
              <a:solidFill>
                <a:schemeClr val="tx1"/>
              </a:solidFill>
            </a:endParaRPr>
          </a:p>
        </p:txBody>
      </p:sp>
      <p:sp>
        <p:nvSpPr>
          <p:cNvPr id="17" name="Title 1"/>
          <p:cNvSpPr txBox="1">
            <a:spLocks/>
          </p:cNvSpPr>
          <p:nvPr/>
        </p:nvSpPr>
        <p:spPr>
          <a:xfrm>
            <a:off x="0" y="-18287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u="sng" dirty="0"/>
              <a:t>Model overview</a:t>
            </a:r>
            <a:endParaRPr lang="en-US" b="1" u="sng" dirty="0"/>
          </a:p>
        </p:txBody>
      </p:sp>
    </p:spTree>
    <p:extLst>
      <p:ext uri="{BB962C8B-B14F-4D97-AF65-F5344CB8AC3E}">
        <p14:creationId xmlns:p14="http://schemas.microsoft.com/office/powerpoint/2010/main" val="26230479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23530" y="871293"/>
            <a:ext cx="3110727" cy="691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3265" dirty="0"/>
              <a:t>Survey</a:t>
            </a:r>
            <a:endParaRPr lang="en-US" sz="2903" dirty="0"/>
          </a:p>
        </p:txBody>
      </p:sp>
      <p:sp>
        <p:nvSpPr>
          <p:cNvPr id="7" name="Rectangle 6"/>
          <p:cNvSpPr/>
          <p:nvPr/>
        </p:nvSpPr>
        <p:spPr>
          <a:xfrm>
            <a:off x="3123530" y="1977329"/>
            <a:ext cx="3041599" cy="553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Directed fishery</a:t>
            </a:r>
          </a:p>
        </p:txBody>
      </p:sp>
      <p:sp>
        <p:nvSpPr>
          <p:cNvPr id="8" name="Down Arrow 7"/>
          <p:cNvSpPr/>
          <p:nvPr/>
        </p:nvSpPr>
        <p:spPr>
          <a:xfrm>
            <a:off x="3607420" y="1631693"/>
            <a:ext cx="2212072" cy="345636"/>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1633" dirty="0"/>
              <a:t>7.5/12 M</a:t>
            </a:r>
          </a:p>
        </p:txBody>
      </p:sp>
      <p:sp>
        <p:nvSpPr>
          <p:cNvPr id="9" name="Rectangle 8"/>
          <p:cNvSpPr/>
          <p:nvPr/>
        </p:nvSpPr>
        <p:spPr>
          <a:xfrm>
            <a:off x="3123530" y="2599473"/>
            <a:ext cx="3041599" cy="553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177" dirty="0"/>
              <a:t>Non-directed fishery</a:t>
            </a:r>
          </a:p>
        </p:txBody>
      </p:sp>
      <p:sp>
        <p:nvSpPr>
          <p:cNvPr id="10" name="Rectangle 9"/>
          <p:cNvSpPr/>
          <p:nvPr/>
        </p:nvSpPr>
        <p:spPr>
          <a:xfrm>
            <a:off x="3261784" y="4189401"/>
            <a:ext cx="2765091" cy="553019"/>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Molting</a:t>
            </a:r>
          </a:p>
        </p:txBody>
      </p:sp>
      <p:sp>
        <p:nvSpPr>
          <p:cNvPr id="11" name="Rectangle 10"/>
          <p:cNvSpPr/>
          <p:nvPr/>
        </p:nvSpPr>
        <p:spPr>
          <a:xfrm>
            <a:off x="3261784" y="4811547"/>
            <a:ext cx="2765091" cy="48389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Growth</a:t>
            </a:r>
          </a:p>
        </p:txBody>
      </p:sp>
      <p:sp>
        <p:nvSpPr>
          <p:cNvPr id="12" name="Rectangle 11"/>
          <p:cNvSpPr/>
          <p:nvPr/>
        </p:nvSpPr>
        <p:spPr>
          <a:xfrm>
            <a:off x="3261784" y="5364565"/>
            <a:ext cx="2765091" cy="48389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Recruitment</a:t>
            </a:r>
          </a:p>
        </p:txBody>
      </p:sp>
      <p:cxnSp>
        <p:nvCxnSpPr>
          <p:cNvPr id="14" name="Curved Connector 13"/>
          <p:cNvCxnSpPr>
            <a:stCxn id="12" idx="1"/>
            <a:endCxn id="6" idx="1"/>
          </p:cNvCxnSpPr>
          <p:nvPr/>
        </p:nvCxnSpPr>
        <p:spPr>
          <a:xfrm rot="10800000">
            <a:off x="3123530" y="1216930"/>
            <a:ext cx="138255" cy="4389581"/>
          </a:xfrm>
          <a:prstGeom prst="curvedConnector3">
            <a:avLst>
              <a:gd name="adj1" fmla="val 1329984"/>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261784" y="3221620"/>
            <a:ext cx="2765091" cy="48389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Mating</a:t>
            </a:r>
          </a:p>
        </p:txBody>
      </p:sp>
      <p:sp>
        <p:nvSpPr>
          <p:cNvPr id="16" name="Down Arrow 15"/>
          <p:cNvSpPr/>
          <p:nvPr/>
        </p:nvSpPr>
        <p:spPr>
          <a:xfrm>
            <a:off x="3676547" y="3774638"/>
            <a:ext cx="2004691" cy="345636"/>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1633" dirty="0"/>
              <a:t>4.5/12 M</a:t>
            </a:r>
          </a:p>
        </p:txBody>
      </p:sp>
      <p:sp>
        <p:nvSpPr>
          <p:cNvPr id="30732" name="TextBox 20"/>
          <p:cNvSpPr txBox="1">
            <a:spLocks noChangeArrowheads="1"/>
          </p:cNvSpPr>
          <p:nvPr/>
        </p:nvSpPr>
        <p:spPr bwMode="auto">
          <a:xfrm>
            <a:off x="6430118" y="2599475"/>
            <a:ext cx="51748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a:buFont typeface="Arial" panose="020B0604020202020204" pitchFamily="34" charset="0"/>
              <a:buAutoNum type="arabicPeriod"/>
            </a:pPr>
            <a:r>
              <a:rPr lang="en-US" altLang="en-US" sz="2400" dirty="0">
                <a:solidFill>
                  <a:schemeClr val="tx1"/>
                </a:solidFill>
              </a:rPr>
              <a:t>Logistic selectivity </a:t>
            </a:r>
          </a:p>
          <a:p>
            <a:pPr eaLnBrk="1">
              <a:buFont typeface="Arial" panose="020B0604020202020204" pitchFamily="34" charset="0"/>
              <a:buAutoNum type="arabicPeriod"/>
            </a:pPr>
            <a:r>
              <a:rPr lang="en-US" altLang="en-US" sz="2400" dirty="0">
                <a:solidFill>
                  <a:schemeClr val="tx1"/>
                </a:solidFill>
              </a:rPr>
              <a:t>Discard mortality equal to 80%</a:t>
            </a:r>
          </a:p>
        </p:txBody>
      </p:sp>
      <p:sp>
        <p:nvSpPr>
          <p:cNvPr id="17" name="Title 1"/>
          <p:cNvSpPr txBox="1">
            <a:spLocks/>
          </p:cNvSpPr>
          <p:nvPr/>
        </p:nvSpPr>
        <p:spPr>
          <a:xfrm>
            <a:off x="0" y="-18287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u="sng" dirty="0"/>
              <a:t>Model overview</a:t>
            </a:r>
            <a:endParaRPr lang="en-US" b="1" u="sng" dirty="0"/>
          </a:p>
        </p:txBody>
      </p:sp>
    </p:spTree>
    <p:extLst>
      <p:ext uri="{BB962C8B-B14F-4D97-AF65-F5344CB8AC3E}">
        <p14:creationId xmlns:p14="http://schemas.microsoft.com/office/powerpoint/2010/main" val="24083104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23530" y="871293"/>
            <a:ext cx="3110727" cy="691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3265" dirty="0"/>
              <a:t>Survey</a:t>
            </a:r>
            <a:endParaRPr lang="en-US" sz="2903" dirty="0"/>
          </a:p>
        </p:txBody>
      </p:sp>
      <p:sp>
        <p:nvSpPr>
          <p:cNvPr id="7" name="Rectangle 6"/>
          <p:cNvSpPr/>
          <p:nvPr/>
        </p:nvSpPr>
        <p:spPr>
          <a:xfrm>
            <a:off x="3123530" y="1977329"/>
            <a:ext cx="3041599" cy="553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Directed fishery</a:t>
            </a:r>
          </a:p>
        </p:txBody>
      </p:sp>
      <p:sp>
        <p:nvSpPr>
          <p:cNvPr id="8" name="Down Arrow 7"/>
          <p:cNvSpPr/>
          <p:nvPr/>
        </p:nvSpPr>
        <p:spPr>
          <a:xfrm>
            <a:off x="3607420" y="1631693"/>
            <a:ext cx="2212072" cy="345636"/>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1633" dirty="0"/>
              <a:t>7.5/12 M</a:t>
            </a:r>
          </a:p>
        </p:txBody>
      </p:sp>
      <p:sp>
        <p:nvSpPr>
          <p:cNvPr id="9" name="Rectangle 8"/>
          <p:cNvSpPr/>
          <p:nvPr/>
        </p:nvSpPr>
        <p:spPr>
          <a:xfrm>
            <a:off x="3123530" y="2599473"/>
            <a:ext cx="3041599" cy="553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177" dirty="0"/>
              <a:t>Non-directed fishery</a:t>
            </a:r>
          </a:p>
        </p:txBody>
      </p:sp>
      <p:sp>
        <p:nvSpPr>
          <p:cNvPr id="10" name="Rectangle 9"/>
          <p:cNvSpPr/>
          <p:nvPr/>
        </p:nvSpPr>
        <p:spPr>
          <a:xfrm>
            <a:off x="3261784" y="4189401"/>
            <a:ext cx="2765091" cy="553019"/>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Molting</a:t>
            </a:r>
          </a:p>
        </p:txBody>
      </p:sp>
      <p:sp>
        <p:nvSpPr>
          <p:cNvPr id="11" name="Rectangle 10"/>
          <p:cNvSpPr/>
          <p:nvPr/>
        </p:nvSpPr>
        <p:spPr>
          <a:xfrm>
            <a:off x="3261784" y="4811547"/>
            <a:ext cx="2765091" cy="48389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Growth</a:t>
            </a:r>
          </a:p>
        </p:txBody>
      </p:sp>
      <p:sp>
        <p:nvSpPr>
          <p:cNvPr id="12" name="Rectangle 11"/>
          <p:cNvSpPr/>
          <p:nvPr/>
        </p:nvSpPr>
        <p:spPr>
          <a:xfrm>
            <a:off x="3261784" y="5364565"/>
            <a:ext cx="2765091" cy="48389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Recruitment</a:t>
            </a:r>
          </a:p>
        </p:txBody>
      </p:sp>
      <p:cxnSp>
        <p:nvCxnSpPr>
          <p:cNvPr id="14" name="Curved Connector 13"/>
          <p:cNvCxnSpPr>
            <a:stCxn id="12" idx="1"/>
            <a:endCxn id="6" idx="1"/>
          </p:cNvCxnSpPr>
          <p:nvPr/>
        </p:nvCxnSpPr>
        <p:spPr>
          <a:xfrm rot="10800000">
            <a:off x="3123530" y="1216930"/>
            <a:ext cx="138255" cy="4389581"/>
          </a:xfrm>
          <a:prstGeom prst="curvedConnector3">
            <a:avLst>
              <a:gd name="adj1" fmla="val 1329984"/>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261784" y="3221620"/>
            <a:ext cx="2765091" cy="48389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Mating</a:t>
            </a:r>
          </a:p>
        </p:txBody>
      </p:sp>
      <p:sp>
        <p:nvSpPr>
          <p:cNvPr id="16" name="Down Arrow 15"/>
          <p:cNvSpPr/>
          <p:nvPr/>
        </p:nvSpPr>
        <p:spPr>
          <a:xfrm>
            <a:off x="3676547" y="3774638"/>
            <a:ext cx="2004691" cy="345636"/>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1633" dirty="0"/>
              <a:t>4.5/12 M</a:t>
            </a:r>
          </a:p>
        </p:txBody>
      </p:sp>
      <p:sp>
        <p:nvSpPr>
          <p:cNvPr id="31756" name="TextBox 20"/>
          <p:cNvSpPr txBox="1">
            <a:spLocks noChangeArrowheads="1"/>
          </p:cNvSpPr>
          <p:nvPr/>
        </p:nvSpPr>
        <p:spPr bwMode="auto">
          <a:xfrm>
            <a:off x="6430117" y="3153934"/>
            <a:ext cx="52437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a:buFont typeface="Arial" panose="020B0604020202020204" pitchFamily="34" charset="0"/>
              <a:buAutoNum type="arabicPeriod"/>
            </a:pPr>
            <a:r>
              <a:rPr lang="en-US" altLang="en-US" sz="2400" dirty="0">
                <a:solidFill>
                  <a:schemeClr val="tx1"/>
                </a:solidFill>
              </a:rPr>
              <a:t>Freely estimated </a:t>
            </a:r>
            <a:r>
              <a:rPr lang="en-US" altLang="en-US" sz="2400" dirty="0" smtClean="0">
                <a:solidFill>
                  <a:schemeClr val="tx1"/>
                </a:solidFill>
              </a:rPr>
              <a:t>maturity curves</a:t>
            </a:r>
            <a:endParaRPr lang="en-US" altLang="en-US" sz="2400" dirty="0">
              <a:solidFill>
                <a:schemeClr val="tx1"/>
              </a:solidFill>
            </a:endParaRPr>
          </a:p>
          <a:p>
            <a:pPr eaLnBrk="1">
              <a:buFont typeface="Arial" panose="020B0604020202020204" pitchFamily="34" charset="0"/>
              <a:buAutoNum type="arabicPeriod"/>
            </a:pPr>
            <a:r>
              <a:rPr lang="en-US" altLang="en-US" sz="2400" dirty="0" smtClean="0">
                <a:solidFill>
                  <a:schemeClr val="tx1"/>
                </a:solidFill>
              </a:rPr>
              <a:t>February 15</a:t>
            </a:r>
            <a:endParaRPr lang="en-US" altLang="en-US" sz="2400" dirty="0">
              <a:solidFill>
                <a:schemeClr val="tx1"/>
              </a:solidFill>
            </a:endParaRPr>
          </a:p>
        </p:txBody>
      </p:sp>
      <p:sp>
        <p:nvSpPr>
          <p:cNvPr id="17" name="Title 1"/>
          <p:cNvSpPr txBox="1">
            <a:spLocks/>
          </p:cNvSpPr>
          <p:nvPr/>
        </p:nvSpPr>
        <p:spPr>
          <a:xfrm>
            <a:off x="0" y="-18287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u="sng" dirty="0"/>
              <a:t>Model overview</a:t>
            </a:r>
            <a:endParaRPr lang="en-US" b="1" u="sng" dirty="0"/>
          </a:p>
        </p:txBody>
      </p:sp>
    </p:spTree>
    <p:extLst>
      <p:ext uri="{BB962C8B-B14F-4D97-AF65-F5344CB8AC3E}">
        <p14:creationId xmlns:p14="http://schemas.microsoft.com/office/powerpoint/2010/main" val="22919203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23530" y="871293"/>
            <a:ext cx="3110727" cy="691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3265" dirty="0"/>
              <a:t>Survey</a:t>
            </a:r>
            <a:endParaRPr lang="en-US" sz="2903" dirty="0"/>
          </a:p>
        </p:txBody>
      </p:sp>
      <p:sp>
        <p:nvSpPr>
          <p:cNvPr id="7" name="Rectangle 6"/>
          <p:cNvSpPr/>
          <p:nvPr/>
        </p:nvSpPr>
        <p:spPr>
          <a:xfrm>
            <a:off x="3123530" y="1977329"/>
            <a:ext cx="3041599" cy="553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Directed fishery</a:t>
            </a:r>
          </a:p>
        </p:txBody>
      </p:sp>
      <p:sp>
        <p:nvSpPr>
          <p:cNvPr id="8" name="Down Arrow 7"/>
          <p:cNvSpPr/>
          <p:nvPr/>
        </p:nvSpPr>
        <p:spPr>
          <a:xfrm>
            <a:off x="3607420" y="1631693"/>
            <a:ext cx="2212072" cy="345636"/>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1633" dirty="0"/>
              <a:t>7.5/12 M</a:t>
            </a:r>
          </a:p>
        </p:txBody>
      </p:sp>
      <p:sp>
        <p:nvSpPr>
          <p:cNvPr id="9" name="Rectangle 8"/>
          <p:cNvSpPr/>
          <p:nvPr/>
        </p:nvSpPr>
        <p:spPr>
          <a:xfrm>
            <a:off x="3123530" y="2599473"/>
            <a:ext cx="3041599" cy="553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177" dirty="0"/>
              <a:t>Non-directed fishery</a:t>
            </a:r>
          </a:p>
        </p:txBody>
      </p:sp>
      <p:sp>
        <p:nvSpPr>
          <p:cNvPr id="10" name="Rectangle 9"/>
          <p:cNvSpPr/>
          <p:nvPr/>
        </p:nvSpPr>
        <p:spPr>
          <a:xfrm>
            <a:off x="3261784" y="4189401"/>
            <a:ext cx="2765091" cy="553019"/>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Molting</a:t>
            </a:r>
          </a:p>
        </p:txBody>
      </p:sp>
      <p:sp>
        <p:nvSpPr>
          <p:cNvPr id="11" name="Rectangle 10"/>
          <p:cNvSpPr/>
          <p:nvPr/>
        </p:nvSpPr>
        <p:spPr>
          <a:xfrm>
            <a:off x="3261784" y="4811547"/>
            <a:ext cx="2765091" cy="48389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Growth</a:t>
            </a:r>
          </a:p>
        </p:txBody>
      </p:sp>
      <p:sp>
        <p:nvSpPr>
          <p:cNvPr id="12" name="Rectangle 11"/>
          <p:cNvSpPr/>
          <p:nvPr/>
        </p:nvSpPr>
        <p:spPr>
          <a:xfrm>
            <a:off x="3261784" y="5364565"/>
            <a:ext cx="2765091" cy="48389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Recruitment</a:t>
            </a:r>
          </a:p>
        </p:txBody>
      </p:sp>
      <p:cxnSp>
        <p:nvCxnSpPr>
          <p:cNvPr id="14" name="Curved Connector 13"/>
          <p:cNvCxnSpPr>
            <a:stCxn id="12" idx="1"/>
            <a:endCxn id="6" idx="1"/>
          </p:cNvCxnSpPr>
          <p:nvPr/>
        </p:nvCxnSpPr>
        <p:spPr>
          <a:xfrm rot="10800000">
            <a:off x="3123530" y="1216930"/>
            <a:ext cx="138255" cy="4389581"/>
          </a:xfrm>
          <a:prstGeom prst="curvedConnector3">
            <a:avLst>
              <a:gd name="adj1" fmla="val 1329984"/>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261784" y="3221620"/>
            <a:ext cx="2765091" cy="48389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Mating</a:t>
            </a:r>
          </a:p>
        </p:txBody>
      </p:sp>
      <p:sp>
        <p:nvSpPr>
          <p:cNvPr id="16" name="Down Arrow 15"/>
          <p:cNvSpPr/>
          <p:nvPr/>
        </p:nvSpPr>
        <p:spPr>
          <a:xfrm>
            <a:off x="3676547" y="3774638"/>
            <a:ext cx="2004691" cy="345636"/>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1633" dirty="0"/>
              <a:t>4.5/12 M</a:t>
            </a:r>
          </a:p>
        </p:txBody>
      </p:sp>
      <p:sp>
        <p:nvSpPr>
          <p:cNvPr id="32780" name="TextBox 20"/>
          <p:cNvSpPr txBox="1">
            <a:spLocks noChangeArrowheads="1"/>
          </p:cNvSpPr>
          <p:nvPr/>
        </p:nvSpPr>
        <p:spPr bwMode="auto">
          <a:xfrm>
            <a:off x="6398434" y="4190842"/>
            <a:ext cx="52906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a:buFont typeface="Arial" panose="020B0604020202020204" pitchFamily="34" charset="0"/>
              <a:buAutoNum type="arabicPeriod"/>
            </a:pPr>
            <a:r>
              <a:rPr lang="en-US" altLang="en-US" sz="2400" dirty="0">
                <a:solidFill>
                  <a:schemeClr val="tx1"/>
                </a:solidFill>
              </a:rPr>
              <a:t>All immature crab assumed to molt</a:t>
            </a:r>
          </a:p>
          <a:p>
            <a:pPr eaLnBrk="1">
              <a:buFont typeface="Arial" panose="020B0604020202020204" pitchFamily="34" charset="0"/>
              <a:buAutoNum type="arabicPeriod"/>
            </a:pPr>
            <a:r>
              <a:rPr lang="en-US" altLang="en-US" sz="2400" dirty="0">
                <a:solidFill>
                  <a:schemeClr val="tx1"/>
                </a:solidFill>
              </a:rPr>
              <a:t>Terminal molt to maturity</a:t>
            </a:r>
          </a:p>
        </p:txBody>
      </p:sp>
      <p:sp>
        <p:nvSpPr>
          <p:cNvPr id="17" name="Title 1"/>
          <p:cNvSpPr txBox="1">
            <a:spLocks/>
          </p:cNvSpPr>
          <p:nvPr/>
        </p:nvSpPr>
        <p:spPr>
          <a:xfrm>
            <a:off x="0" y="-18287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u="sng" dirty="0"/>
              <a:t>Model overview</a:t>
            </a:r>
            <a:endParaRPr lang="en-US" b="1" u="sng" dirty="0"/>
          </a:p>
        </p:txBody>
      </p:sp>
    </p:spTree>
    <p:extLst>
      <p:ext uri="{BB962C8B-B14F-4D97-AF65-F5344CB8AC3E}">
        <p14:creationId xmlns:p14="http://schemas.microsoft.com/office/powerpoint/2010/main" val="6656568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23530" y="871293"/>
            <a:ext cx="3110727" cy="691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3265" dirty="0"/>
              <a:t>Survey</a:t>
            </a:r>
            <a:endParaRPr lang="en-US" sz="2903" dirty="0"/>
          </a:p>
        </p:txBody>
      </p:sp>
      <p:sp>
        <p:nvSpPr>
          <p:cNvPr id="7" name="Rectangle 6"/>
          <p:cNvSpPr/>
          <p:nvPr/>
        </p:nvSpPr>
        <p:spPr>
          <a:xfrm>
            <a:off x="3123530" y="1977329"/>
            <a:ext cx="3041599" cy="553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Directed fishery</a:t>
            </a:r>
          </a:p>
        </p:txBody>
      </p:sp>
      <p:sp>
        <p:nvSpPr>
          <p:cNvPr id="8" name="Down Arrow 7"/>
          <p:cNvSpPr/>
          <p:nvPr/>
        </p:nvSpPr>
        <p:spPr>
          <a:xfrm>
            <a:off x="3607420" y="1631693"/>
            <a:ext cx="2212072" cy="345636"/>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1633" dirty="0"/>
              <a:t>7.5/12 M</a:t>
            </a:r>
          </a:p>
        </p:txBody>
      </p:sp>
      <p:sp>
        <p:nvSpPr>
          <p:cNvPr id="9" name="Rectangle 8"/>
          <p:cNvSpPr/>
          <p:nvPr/>
        </p:nvSpPr>
        <p:spPr>
          <a:xfrm>
            <a:off x="3123530" y="2599473"/>
            <a:ext cx="3041599" cy="553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177" dirty="0"/>
              <a:t>Non-directed fishery</a:t>
            </a:r>
          </a:p>
        </p:txBody>
      </p:sp>
      <p:sp>
        <p:nvSpPr>
          <p:cNvPr id="10" name="Rectangle 9"/>
          <p:cNvSpPr/>
          <p:nvPr/>
        </p:nvSpPr>
        <p:spPr>
          <a:xfrm>
            <a:off x="3261784" y="4189401"/>
            <a:ext cx="2765091" cy="553019"/>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Molting</a:t>
            </a:r>
          </a:p>
        </p:txBody>
      </p:sp>
      <p:sp>
        <p:nvSpPr>
          <p:cNvPr id="11" name="Rectangle 10"/>
          <p:cNvSpPr/>
          <p:nvPr/>
        </p:nvSpPr>
        <p:spPr>
          <a:xfrm>
            <a:off x="3261784" y="4811547"/>
            <a:ext cx="2765091" cy="48389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Growth</a:t>
            </a:r>
          </a:p>
        </p:txBody>
      </p:sp>
      <p:sp>
        <p:nvSpPr>
          <p:cNvPr id="12" name="Rectangle 11"/>
          <p:cNvSpPr/>
          <p:nvPr/>
        </p:nvSpPr>
        <p:spPr>
          <a:xfrm>
            <a:off x="3261784" y="5364565"/>
            <a:ext cx="2765091" cy="48389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Recruitment</a:t>
            </a:r>
          </a:p>
        </p:txBody>
      </p:sp>
      <p:cxnSp>
        <p:nvCxnSpPr>
          <p:cNvPr id="14" name="Curved Connector 13"/>
          <p:cNvCxnSpPr>
            <a:stCxn id="12" idx="1"/>
            <a:endCxn id="6" idx="1"/>
          </p:cNvCxnSpPr>
          <p:nvPr/>
        </p:nvCxnSpPr>
        <p:spPr>
          <a:xfrm rot="10800000">
            <a:off x="3123530" y="1216930"/>
            <a:ext cx="138255" cy="4389581"/>
          </a:xfrm>
          <a:prstGeom prst="curvedConnector3">
            <a:avLst>
              <a:gd name="adj1" fmla="val 1329984"/>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261784" y="3221620"/>
            <a:ext cx="2765091" cy="48389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2903" dirty="0"/>
              <a:t>Mating</a:t>
            </a:r>
          </a:p>
        </p:txBody>
      </p:sp>
      <p:sp>
        <p:nvSpPr>
          <p:cNvPr id="16" name="Down Arrow 15"/>
          <p:cNvSpPr/>
          <p:nvPr/>
        </p:nvSpPr>
        <p:spPr>
          <a:xfrm>
            <a:off x="3676547" y="3774638"/>
            <a:ext cx="2004691" cy="345636"/>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r>
              <a:rPr lang="en-US" sz="1633" dirty="0"/>
              <a:t>4.5/12 M</a:t>
            </a:r>
          </a:p>
        </p:txBody>
      </p:sp>
      <p:sp>
        <p:nvSpPr>
          <p:cNvPr id="33804" name="TextBox 20"/>
          <p:cNvSpPr txBox="1">
            <a:spLocks noChangeArrowheads="1"/>
          </p:cNvSpPr>
          <p:nvPr/>
        </p:nvSpPr>
        <p:spPr bwMode="auto">
          <a:xfrm>
            <a:off x="6398434" y="4743861"/>
            <a:ext cx="55040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a:buFont typeface="Arial" panose="020B0604020202020204" pitchFamily="34" charset="0"/>
              <a:buAutoNum type="arabicPeriod"/>
            </a:pPr>
            <a:r>
              <a:rPr lang="en-US" altLang="en-US" sz="2400" dirty="0" smtClean="0">
                <a:solidFill>
                  <a:schemeClr val="tx1"/>
                </a:solidFill>
              </a:rPr>
              <a:t>Linear growth in GMACS; kinked growth curve for females in SQ</a:t>
            </a:r>
          </a:p>
          <a:p>
            <a:pPr marL="0" indent="0" eaLnBrk="1"/>
            <a:endParaRPr lang="en-US" altLang="en-US" sz="2400" dirty="0">
              <a:solidFill>
                <a:schemeClr val="tx1"/>
              </a:solidFill>
            </a:endParaRPr>
          </a:p>
        </p:txBody>
      </p:sp>
      <p:sp>
        <p:nvSpPr>
          <p:cNvPr id="17" name="Title 1"/>
          <p:cNvSpPr txBox="1">
            <a:spLocks/>
          </p:cNvSpPr>
          <p:nvPr/>
        </p:nvSpPr>
        <p:spPr>
          <a:xfrm>
            <a:off x="0" y="-18287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u="sng" dirty="0"/>
              <a:t>Model overview</a:t>
            </a:r>
            <a:endParaRPr lang="en-US" b="1" u="sng" dirty="0"/>
          </a:p>
        </p:txBody>
      </p:sp>
    </p:spTree>
    <p:extLst>
      <p:ext uri="{BB962C8B-B14F-4D97-AF65-F5344CB8AC3E}">
        <p14:creationId xmlns:p14="http://schemas.microsoft.com/office/powerpoint/2010/main" val="21944287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changes in model structure in GMACS </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Fishing mortality</a:t>
            </a:r>
          </a:p>
          <a:p>
            <a:pPr lvl="1"/>
            <a:r>
              <a:rPr lang="en-US" dirty="0" smtClean="0"/>
              <a:t>Definitions of ‘total mortality’ and how female mortality is treated are different between models</a:t>
            </a:r>
          </a:p>
          <a:p>
            <a:r>
              <a:rPr lang="en-US" dirty="0" smtClean="0"/>
              <a:t>Growth</a:t>
            </a:r>
          </a:p>
          <a:p>
            <a:pPr lvl="1"/>
            <a:r>
              <a:rPr lang="en-US" dirty="0" smtClean="0"/>
              <a:t>Both sexes linear in GMACS</a:t>
            </a:r>
          </a:p>
          <a:p>
            <a:pPr lvl="1"/>
            <a:r>
              <a:rPr lang="en-US" dirty="0" smtClean="0"/>
              <a:t>Male linear, female kinked in SQ</a:t>
            </a:r>
          </a:p>
          <a:p>
            <a:r>
              <a:rPr lang="en-US" dirty="0" smtClean="0"/>
              <a:t>BSFRF availability</a:t>
            </a:r>
          </a:p>
          <a:p>
            <a:pPr lvl="1"/>
            <a:r>
              <a:rPr lang="en-US" dirty="0" smtClean="0"/>
              <a:t>All year/sex combinations of BSFRF data have a freely estimated availability curve in GMACS (not so in status quo model)</a:t>
            </a:r>
          </a:p>
          <a:p>
            <a:r>
              <a:rPr lang="en-US" dirty="0" smtClean="0"/>
              <a:t>Recruitment</a:t>
            </a:r>
          </a:p>
          <a:p>
            <a:pPr lvl="1"/>
            <a:r>
              <a:rPr lang="en-US" dirty="0" smtClean="0"/>
              <a:t>GMACS estimates a yearly recruitment and a parameter that divides that recruitment between sexes</a:t>
            </a:r>
          </a:p>
          <a:p>
            <a:pPr lvl="1"/>
            <a:r>
              <a:rPr lang="en-US" dirty="0" smtClean="0"/>
              <a:t>SQ estimates separate recruitment deviations for both sexes with smoothing penalties on </a:t>
            </a:r>
            <a:r>
              <a:rPr lang="en-US" dirty="0" err="1" smtClean="0"/>
              <a:t>devs</a:t>
            </a:r>
            <a:endParaRPr lang="en-US" dirty="0"/>
          </a:p>
          <a:p>
            <a:r>
              <a:rPr lang="en-US" dirty="0" smtClean="0"/>
              <a:t>Natural mortality</a:t>
            </a:r>
          </a:p>
          <a:p>
            <a:pPr lvl="1"/>
            <a:r>
              <a:rPr lang="en-US" dirty="0" smtClean="0"/>
              <a:t>Immature natural mortality combined in status quo; separated in GMACS</a:t>
            </a:r>
            <a:endParaRPr lang="en-US" dirty="0"/>
          </a:p>
        </p:txBody>
      </p:sp>
    </p:spTree>
    <p:extLst>
      <p:ext uri="{BB962C8B-B14F-4D97-AF65-F5344CB8AC3E}">
        <p14:creationId xmlns:p14="http://schemas.microsoft.com/office/powerpoint/2010/main" val="23555085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2995" y="123567"/>
            <a:ext cx="2743200" cy="646331"/>
          </a:xfrm>
          <a:prstGeom prst="rect">
            <a:avLst/>
          </a:prstGeom>
          <a:noFill/>
        </p:spPr>
        <p:txBody>
          <a:bodyPr wrap="square" rtlCol="0">
            <a:spAutoFit/>
          </a:bodyPr>
          <a:lstStyle/>
          <a:p>
            <a:r>
              <a:rPr lang="en-US" sz="3600" dirty="0" smtClean="0"/>
              <a:t>Retrospective </a:t>
            </a:r>
            <a:endParaRPr lang="en-US" sz="3600" dirty="0"/>
          </a:p>
        </p:txBody>
      </p:sp>
      <p:sp>
        <p:nvSpPr>
          <p:cNvPr id="5" name="TextBox 4"/>
          <p:cNvSpPr txBox="1"/>
          <p:nvPr/>
        </p:nvSpPr>
        <p:spPr>
          <a:xfrm>
            <a:off x="3601995" y="123567"/>
            <a:ext cx="2743200" cy="646331"/>
          </a:xfrm>
          <a:prstGeom prst="rect">
            <a:avLst/>
          </a:prstGeom>
          <a:noFill/>
        </p:spPr>
        <p:txBody>
          <a:bodyPr wrap="square" rtlCol="0">
            <a:spAutoFit/>
          </a:bodyPr>
          <a:lstStyle/>
          <a:p>
            <a:r>
              <a:rPr lang="en-US" sz="3600" dirty="0" smtClean="0">
                <a:solidFill>
                  <a:srgbClr val="00B050"/>
                </a:solidFill>
              </a:rPr>
              <a:t>Recruitment</a:t>
            </a:r>
            <a:r>
              <a:rPr lang="en-US" sz="3600" dirty="0" smtClean="0"/>
              <a:t> </a:t>
            </a:r>
            <a:endParaRPr lang="en-US" sz="3600" dirty="0"/>
          </a:p>
        </p:txBody>
      </p:sp>
      <p:sp>
        <p:nvSpPr>
          <p:cNvPr id="6" name="TextBox 5"/>
          <p:cNvSpPr txBox="1"/>
          <p:nvPr/>
        </p:nvSpPr>
        <p:spPr>
          <a:xfrm>
            <a:off x="7030995" y="123567"/>
            <a:ext cx="2743200" cy="646331"/>
          </a:xfrm>
          <a:prstGeom prst="rect">
            <a:avLst/>
          </a:prstGeom>
          <a:noFill/>
        </p:spPr>
        <p:txBody>
          <a:bodyPr wrap="square" rtlCol="0">
            <a:spAutoFit/>
          </a:bodyPr>
          <a:lstStyle/>
          <a:p>
            <a:r>
              <a:rPr lang="en-US" sz="3600" dirty="0" smtClean="0"/>
              <a:t>Tier 3.5 </a:t>
            </a:r>
            <a:endParaRPr lang="en-US" sz="3600" dirty="0"/>
          </a:p>
        </p:txBody>
      </p:sp>
      <p:sp>
        <p:nvSpPr>
          <p:cNvPr id="7" name="TextBox 6"/>
          <p:cNvSpPr txBox="1"/>
          <p:nvPr/>
        </p:nvSpPr>
        <p:spPr>
          <a:xfrm>
            <a:off x="9568249" y="123567"/>
            <a:ext cx="2743200" cy="646331"/>
          </a:xfrm>
          <a:prstGeom prst="rect">
            <a:avLst/>
          </a:prstGeom>
          <a:noFill/>
        </p:spPr>
        <p:txBody>
          <a:bodyPr wrap="square" rtlCol="0">
            <a:spAutoFit/>
          </a:bodyPr>
          <a:lstStyle/>
          <a:p>
            <a:r>
              <a:rPr lang="en-US" sz="3600" dirty="0" smtClean="0"/>
              <a:t>‘Empirics’</a:t>
            </a:r>
            <a:endParaRPr lang="en-US" sz="3600" dirty="0"/>
          </a:p>
        </p:txBody>
      </p:sp>
      <p:pic>
        <p:nvPicPr>
          <p:cNvPr id="8" name="Picture 7" descr="SAFE_may_pres_files/figure-pptx/unnamed-chunk-40-1.png"/>
          <p:cNvPicPr>
            <a:picLocks noGrp="1" noChangeAspect="1"/>
          </p:cNvPicPr>
          <p:nvPr/>
        </p:nvPicPr>
        <p:blipFill rotWithShape="1">
          <a:blip r:embed="rId2"/>
          <a:srcRect t="35968" b="1"/>
          <a:stretch/>
        </p:blipFill>
        <p:spPr bwMode="auto">
          <a:xfrm>
            <a:off x="687345" y="727729"/>
            <a:ext cx="10983422" cy="6614238"/>
          </a:xfrm>
          <a:prstGeom prst="rect">
            <a:avLst/>
          </a:prstGeom>
          <a:noFill/>
          <a:ln w="9525">
            <a:noFill/>
            <a:headEnd/>
            <a:tailEnd/>
          </a:ln>
        </p:spPr>
      </p:pic>
      <p:pic>
        <p:nvPicPr>
          <p:cNvPr id="9" name="Picture 8" descr="SAFE_may_pres_files/figure-pptx/unnamed-chunk-40-1.png"/>
          <p:cNvPicPr>
            <a:picLocks noGrp="1" noChangeAspect="1"/>
          </p:cNvPicPr>
          <p:nvPr/>
        </p:nvPicPr>
        <p:blipFill rotWithShape="1">
          <a:blip r:embed="rId2"/>
          <a:srcRect l="88580" t="8971" r="2284" b="78383"/>
          <a:stretch/>
        </p:blipFill>
        <p:spPr bwMode="auto">
          <a:xfrm>
            <a:off x="7377148" y="769898"/>
            <a:ext cx="1675857" cy="2181849"/>
          </a:xfrm>
          <a:prstGeom prst="rect">
            <a:avLst/>
          </a:prstGeom>
          <a:noFill/>
          <a:ln w="9525">
            <a:noFill/>
            <a:headEnd/>
            <a:tailEnd/>
          </a:ln>
        </p:spPr>
      </p:pic>
      <p:sp>
        <p:nvSpPr>
          <p:cNvPr id="2" name="Rectangle 1"/>
          <p:cNvSpPr/>
          <p:nvPr/>
        </p:nvSpPr>
        <p:spPr>
          <a:xfrm>
            <a:off x="2609850" y="3844348"/>
            <a:ext cx="7772400" cy="584775"/>
          </a:xfrm>
          <a:prstGeom prst="rect">
            <a:avLst/>
          </a:prstGeom>
        </p:spPr>
        <p:txBody>
          <a:bodyPr wrap="square">
            <a:spAutoFit/>
          </a:bodyPr>
          <a:lstStyle/>
          <a:p>
            <a:r>
              <a:rPr lang="en-US" sz="3200" dirty="0"/>
              <a:t>How big of a 2015 recruitment is plausible?</a:t>
            </a:r>
          </a:p>
        </p:txBody>
      </p:sp>
    </p:spTree>
    <p:extLst>
      <p:ext uri="{BB962C8B-B14F-4D97-AF65-F5344CB8AC3E}">
        <p14:creationId xmlns:p14="http://schemas.microsoft.com/office/powerpoint/2010/main" val="17893044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FE_may_pres_files/figure-pptx/unnamed-chunk-17-1.png"/>
          <p:cNvPicPr>
            <a:picLocks noGrp="1" noChangeAspect="1"/>
          </p:cNvPicPr>
          <p:nvPr/>
        </p:nvPicPr>
        <p:blipFill>
          <a:blip r:embed="rId2"/>
          <a:stretch>
            <a:fillRect/>
          </a:stretch>
        </p:blipFill>
        <p:spPr bwMode="auto">
          <a:xfrm>
            <a:off x="1937982" y="0"/>
            <a:ext cx="8775510" cy="7221513"/>
          </a:xfrm>
          <a:prstGeom prst="rect">
            <a:avLst/>
          </a:prstGeom>
          <a:noFill/>
          <a:ln w="9525">
            <a:noFill/>
            <a:headEnd/>
            <a:tailEnd/>
          </a:ln>
        </p:spPr>
      </p:pic>
    </p:spTree>
    <p:extLst>
      <p:ext uri="{BB962C8B-B14F-4D97-AF65-F5344CB8AC3E}">
        <p14:creationId xmlns:p14="http://schemas.microsoft.com/office/powerpoint/2010/main" val="14941641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AFE_may_pres_files/figure-pptx/unnamed-chunk-18-1.png"/>
          <p:cNvPicPr>
            <a:picLocks noGrp="1" noChangeAspect="1"/>
          </p:cNvPicPr>
          <p:nvPr/>
        </p:nvPicPr>
        <p:blipFill>
          <a:blip r:embed="rId2"/>
          <a:stretch>
            <a:fillRect/>
          </a:stretch>
        </p:blipFill>
        <p:spPr bwMode="auto">
          <a:xfrm>
            <a:off x="-1" y="-11906"/>
            <a:ext cx="13292919" cy="7036118"/>
          </a:xfrm>
          <a:prstGeom prst="rect">
            <a:avLst/>
          </a:prstGeom>
          <a:noFill/>
          <a:ln w="9525">
            <a:noFill/>
            <a:headEnd/>
            <a:tailEnd/>
          </a:ln>
        </p:spPr>
      </p:pic>
    </p:spTree>
    <p:extLst>
      <p:ext uri="{BB962C8B-B14F-4D97-AF65-F5344CB8AC3E}">
        <p14:creationId xmlns:p14="http://schemas.microsoft.com/office/powerpoint/2010/main" val="11870439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FE_may_pres_files/figure-pptx/unnamed-chunk-19-1.png"/>
          <p:cNvPicPr>
            <a:picLocks noGrp="1" noChangeAspect="1"/>
          </p:cNvPicPr>
          <p:nvPr/>
        </p:nvPicPr>
        <p:blipFill>
          <a:blip r:embed="rId2"/>
          <a:stretch>
            <a:fillRect/>
          </a:stretch>
        </p:blipFill>
        <p:spPr bwMode="auto">
          <a:xfrm>
            <a:off x="1269243" y="-847300"/>
            <a:ext cx="9894626" cy="8142453"/>
          </a:xfrm>
          <a:prstGeom prst="rect">
            <a:avLst/>
          </a:prstGeom>
          <a:noFill/>
          <a:ln w="9525">
            <a:noFill/>
            <a:headEnd/>
            <a:tailEnd/>
          </a:ln>
        </p:spPr>
      </p:pic>
    </p:spTree>
    <p:extLst>
      <p:ext uri="{BB962C8B-B14F-4D97-AF65-F5344CB8AC3E}">
        <p14:creationId xmlns:p14="http://schemas.microsoft.com/office/powerpoint/2010/main" val="34604284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ots/mult_retro.png"/>
          <p:cNvPicPr>
            <a:picLocks noGrp="1" noChangeAspect="1"/>
          </p:cNvPicPr>
          <p:nvPr/>
        </p:nvPicPr>
        <p:blipFill>
          <a:blip r:embed="rId2"/>
          <a:stretch>
            <a:fillRect/>
          </a:stretch>
        </p:blipFill>
        <p:spPr bwMode="auto">
          <a:xfrm>
            <a:off x="0" y="-1"/>
            <a:ext cx="4107976" cy="6832213"/>
          </a:xfrm>
          <a:prstGeom prst="rect">
            <a:avLst/>
          </a:prstGeom>
          <a:noFill/>
          <a:ln w="9525">
            <a:noFill/>
            <a:headEnd/>
            <a:tailEnd/>
          </a:ln>
        </p:spPr>
      </p:pic>
      <p:sp>
        <p:nvSpPr>
          <p:cNvPr id="4" name="TextBox 3"/>
          <p:cNvSpPr txBox="1"/>
          <p:nvPr/>
        </p:nvSpPr>
        <p:spPr>
          <a:xfrm>
            <a:off x="4694830" y="245660"/>
            <a:ext cx="2497540" cy="646331"/>
          </a:xfrm>
          <a:prstGeom prst="rect">
            <a:avLst/>
          </a:prstGeom>
          <a:noFill/>
        </p:spPr>
        <p:txBody>
          <a:bodyPr wrap="square" rtlCol="0">
            <a:spAutoFit/>
          </a:bodyPr>
          <a:lstStyle/>
          <a:p>
            <a:r>
              <a:rPr lang="en-US" sz="3600" dirty="0" smtClean="0"/>
              <a:t>20.1</a:t>
            </a:r>
            <a:endParaRPr lang="en-US" dirty="0"/>
          </a:p>
        </p:txBody>
      </p:sp>
      <p:sp>
        <p:nvSpPr>
          <p:cNvPr id="6" name="TextBox 5"/>
          <p:cNvSpPr txBox="1"/>
          <p:nvPr/>
        </p:nvSpPr>
        <p:spPr>
          <a:xfrm>
            <a:off x="4694830" y="1585416"/>
            <a:ext cx="2497540" cy="646331"/>
          </a:xfrm>
          <a:prstGeom prst="rect">
            <a:avLst/>
          </a:prstGeom>
          <a:noFill/>
        </p:spPr>
        <p:txBody>
          <a:bodyPr wrap="square" rtlCol="0">
            <a:spAutoFit/>
          </a:bodyPr>
          <a:lstStyle/>
          <a:p>
            <a:r>
              <a:rPr lang="en-US" sz="3600" dirty="0" smtClean="0"/>
              <a:t>20.2</a:t>
            </a:r>
            <a:endParaRPr lang="en-US" dirty="0"/>
          </a:p>
        </p:txBody>
      </p:sp>
      <p:sp>
        <p:nvSpPr>
          <p:cNvPr id="7" name="TextBox 6"/>
          <p:cNvSpPr txBox="1"/>
          <p:nvPr/>
        </p:nvSpPr>
        <p:spPr>
          <a:xfrm>
            <a:off x="4694830" y="2925172"/>
            <a:ext cx="2497540" cy="646331"/>
          </a:xfrm>
          <a:prstGeom prst="rect">
            <a:avLst/>
          </a:prstGeom>
          <a:noFill/>
        </p:spPr>
        <p:txBody>
          <a:bodyPr wrap="square" rtlCol="0">
            <a:spAutoFit/>
          </a:bodyPr>
          <a:lstStyle/>
          <a:p>
            <a:r>
              <a:rPr lang="en-US" sz="3600" dirty="0" smtClean="0"/>
              <a:t>20.2q</a:t>
            </a:r>
            <a:endParaRPr lang="en-US" dirty="0"/>
          </a:p>
        </p:txBody>
      </p:sp>
      <p:sp>
        <p:nvSpPr>
          <p:cNvPr id="8" name="TextBox 7"/>
          <p:cNvSpPr txBox="1"/>
          <p:nvPr/>
        </p:nvSpPr>
        <p:spPr>
          <a:xfrm>
            <a:off x="4694830" y="4264928"/>
            <a:ext cx="2497540" cy="646331"/>
          </a:xfrm>
          <a:prstGeom prst="rect">
            <a:avLst/>
          </a:prstGeom>
          <a:noFill/>
        </p:spPr>
        <p:txBody>
          <a:bodyPr wrap="square" rtlCol="0">
            <a:spAutoFit/>
          </a:bodyPr>
          <a:lstStyle/>
          <a:p>
            <a:r>
              <a:rPr lang="en-US" sz="3600" dirty="0" smtClean="0"/>
              <a:t>20.2m</a:t>
            </a:r>
            <a:endParaRPr lang="en-US" dirty="0"/>
          </a:p>
        </p:txBody>
      </p:sp>
      <p:sp>
        <p:nvSpPr>
          <p:cNvPr id="9" name="TextBox 8"/>
          <p:cNvSpPr txBox="1"/>
          <p:nvPr/>
        </p:nvSpPr>
        <p:spPr>
          <a:xfrm>
            <a:off x="4694830" y="5493226"/>
            <a:ext cx="2497540" cy="646331"/>
          </a:xfrm>
          <a:prstGeom prst="rect">
            <a:avLst/>
          </a:prstGeom>
          <a:noFill/>
        </p:spPr>
        <p:txBody>
          <a:bodyPr wrap="square" rtlCol="0">
            <a:spAutoFit/>
          </a:bodyPr>
          <a:lstStyle/>
          <a:p>
            <a:r>
              <a:rPr lang="en-US" sz="3600" dirty="0" smtClean="0"/>
              <a:t>20.2mq</a:t>
            </a:r>
            <a:endParaRPr lang="en-US" dirty="0"/>
          </a:p>
        </p:txBody>
      </p:sp>
      <p:sp>
        <p:nvSpPr>
          <p:cNvPr id="10" name="TextBox 9"/>
          <p:cNvSpPr txBox="1"/>
          <p:nvPr/>
        </p:nvSpPr>
        <p:spPr>
          <a:xfrm>
            <a:off x="6286500" y="464024"/>
            <a:ext cx="5723530" cy="2677656"/>
          </a:xfrm>
          <a:prstGeom prst="rect">
            <a:avLst/>
          </a:prstGeom>
          <a:noFill/>
        </p:spPr>
        <p:txBody>
          <a:bodyPr wrap="square" rtlCol="0">
            <a:spAutoFit/>
          </a:bodyPr>
          <a:lstStyle/>
          <a:p>
            <a:r>
              <a:rPr lang="en-US" sz="2400" dirty="0" smtClean="0"/>
              <a:t>Adding more flexibility to the model reduces retrospective patterns, as expected.</a:t>
            </a:r>
          </a:p>
          <a:p>
            <a:endParaRPr lang="en-US" sz="2400" dirty="0"/>
          </a:p>
          <a:p>
            <a:r>
              <a:rPr lang="en-US" sz="2400" dirty="0" smtClean="0"/>
              <a:t>However, it’s not clear that a bigger reduction in the retrospective pattern should be taken as an indication of the appropriate process varying.</a:t>
            </a:r>
            <a:endParaRPr lang="en-US" sz="2400" dirty="0"/>
          </a:p>
        </p:txBody>
      </p:sp>
    </p:spTree>
    <p:extLst>
      <p:ext uri="{BB962C8B-B14F-4D97-AF65-F5344CB8AC3E}">
        <p14:creationId xmlns:p14="http://schemas.microsoft.com/office/powerpoint/2010/main" val="17964397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165100"/>
            <a:ext cx="13182697" cy="3479800"/>
          </a:xfrm>
          <a:prstGeom prst="rect">
            <a:avLst/>
          </a:prstGeom>
        </p:spPr>
      </p:pic>
      <p:pic>
        <p:nvPicPr>
          <p:cNvPr id="5" name="Picture 4"/>
          <p:cNvPicPr>
            <a:picLocks noChangeAspect="1"/>
          </p:cNvPicPr>
          <p:nvPr/>
        </p:nvPicPr>
        <p:blipFill>
          <a:blip r:embed="rId3"/>
          <a:stretch>
            <a:fillRect/>
          </a:stretch>
        </p:blipFill>
        <p:spPr>
          <a:xfrm>
            <a:off x="-2514599" y="3314700"/>
            <a:ext cx="14592300" cy="3946262"/>
          </a:xfrm>
          <a:prstGeom prst="rect">
            <a:avLst/>
          </a:prstGeom>
        </p:spPr>
      </p:pic>
      <p:cxnSp>
        <p:nvCxnSpPr>
          <p:cNvPr id="7" name="Straight Arrow Connector 6"/>
          <p:cNvCxnSpPr/>
          <p:nvPr/>
        </p:nvCxnSpPr>
        <p:spPr>
          <a:xfrm flipH="1">
            <a:off x="9664700" y="2908300"/>
            <a:ext cx="38100" cy="2362200"/>
          </a:xfrm>
          <a:prstGeom prst="straightConnector1">
            <a:avLst/>
          </a:prstGeom>
          <a:ln w="53975">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11036300" y="2700999"/>
            <a:ext cx="0" cy="2510763"/>
          </a:xfrm>
          <a:prstGeom prst="straightConnector1">
            <a:avLst/>
          </a:prstGeom>
          <a:ln w="53975">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30415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FE_may_pres_files/figure-pptx/unnamed-chunk-23-1.png"/>
          <p:cNvPicPr>
            <a:picLocks noGrp="1" noChangeAspect="1"/>
          </p:cNvPicPr>
          <p:nvPr/>
        </p:nvPicPr>
        <p:blipFill>
          <a:blip r:embed="rId2"/>
          <a:stretch>
            <a:fillRect/>
          </a:stretch>
        </p:blipFill>
        <p:spPr bwMode="auto">
          <a:xfrm>
            <a:off x="3029802" y="-1681"/>
            <a:ext cx="5991367" cy="6859681"/>
          </a:xfrm>
          <a:prstGeom prst="rect">
            <a:avLst/>
          </a:prstGeom>
          <a:noFill/>
          <a:ln w="9525">
            <a:noFill/>
            <a:headEnd/>
            <a:tailEnd/>
          </a:ln>
        </p:spPr>
      </p:pic>
    </p:spTree>
    <p:extLst>
      <p:ext uri="{BB962C8B-B14F-4D97-AF65-F5344CB8AC3E}">
        <p14:creationId xmlns:p14="http://schemas.microsoft.com/office/powerpoint/2010/main" val="42851056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FE_may_pres_files/figure-pptx/unnamed-chunk-24-1.png"/>
          <p:cNvPicPr>
            <a:picLocks noGrp="1" noChangeAspect="1"/>
          </p:cNvPicPr>
          <p:nvPr/>
        </p:nvPicPr>
        <p:blipFill>
          <a:blip r:embed="rId2"/>
          <a:stretch>
            <a:fillRect/>
          </a:stretch>
        </p:blipFill>
        <p:spPr bwMode="auto">
          <a:xfrm>
            <a:off x="3357349" y="-11625"/>
            <a:ext cx="5500048" cy="6869625"/>
          </a:xfrm>
          <a:prstGeom prst="rect">
            <a:avLst/>
          </a:prstGeom>
          <a:noFill/>
          <a:ln w="9525">
            <a:noFill/>
            <a:headEnd/>
            <a:tailEnd/>
          </a:ln>
        </p:spPr>
      </p:pic>
    </p:spTree>
    <p:extLst>
      <p:ext uri="{BB962C8B-B14F-4D97-AF65-F5344CB8AC3E}">
        <p14:creationId xmlns:p14="http://schemas.microsoft.com/office/powerpoint/2010/main" val="21056925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FE_may_pres_files/figure-pptx/unnamed-chunk-25-1.png"/>
          <p:cNvPicPr>
            <a:picLocks noGrp="1" noChangeAspect="1"/>
          </p:cNvPicPr>
          <p:nvPr/>
        </p:nvPicPr>
        <p:blipFill>
          <a:blip r:embed="rId2"/>
          <a:stretch>
            <a:fillRect/>
          </a:stretch>
        </p:blipFill>
        <p:spPr bwMode="auto">
          <a:xfrm>
            <a:off x="-136478" y="0"/>
            <a:ext cx="7219666" cy="7219666"/>
          </a:xfrm>
          <a:prstGeom prst="rect">
            <a:avLst/>
          </a:prstGeom>
          <a:noFill/>
          <a:ln w="9525">
            <a:noFill/>
            <a:headEnd/>
            <a:tailEnd/>
          </a:ln>
        </p:spPr>
      </p:pic>
      <p:sp>
        <p:nvSpPr>
          <p:cNvPr id="3" name="TextBox 3"/>
          <p:cNvSpPr txBox="1"/>
          <p:nvPr/>
        </p:nvSpPr>
        <p:spPr>
          <a:xfrm>
            <a:off x="5352197" y="0"/>
            <a:ext cx="8229600" cy="508000"/>
          </a:xfrm>
          <a:prstGeom prst="rect">
            <a:avLst/>
          </a:prstGeom>
          <a:noFill/>
        </p:spPr>
        <p:txBody>
          <a:bodyPr/>
          <a:lstStyle/>
          <a:p>
            <a:pPr algn="ctr"/>
            <a:r>
              <a:rPr dirty="0"/>
              <a:t>Model fits to retained catch size composition data</a:t>
            </a:r>
          </a:p>
        </p:txBody>
      </p:sp>
    </p:spTree>
    <p:extLst>
      <p:ext uri="{BB962C8B-B14F-4D97-AF65-F5344CB8AC3E}">
        <p14:creationId xmlns:p14="http://schemas.microsoft.com/office/powerpoint/2010/main" val="15200390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FE_may_pres_files/figure-pptx/unnamed-chunk-26-1.png"/>
          <p:cNvPicPr>
            <a:picLocks noGrp="1" noChangeAspect="1"/>
          </p:cNvPicPr>
          <p:nvPr/>
        </p:nvPicPr>
        <p:blipFill>
          <a:blip r:embed="rId2"/>
          <a:stretch>
            <a:fillRect/>
          </a:stretch>
        </p:blipFill>
        <p:spPr bwMode="auto">
          <a:xfrm>
            <a:off x="-25400" y="0"/>
            <a:ext cx="7135884" cy="7135884"/>
          </a:xfrm>
          <a:prstGeom prst="rect">
            <a:avLst/>
          </a:prstGeom>
          <a:noFill/>
          <a:ln w="9525">
            <a:noFill/>
            <a:headEnd/>
            <a:tailEnd/>
          </a:ln>
        </p:spPr>
      </p:pic>
      <p:sp>
        <p:nvSpPr>
          <p:cNvPr id="3" name="TextBox 3"/>
          <p:cNvSpPr txBox="1"/>
          <p:nvPr/>
        </p:nvSpPr>
        <p:spPr>
          <a:xfrm>
            <a:off x="-843886" y="6604000"/>
            <a:ext cx="8229600" cy="508000"/>
          </a:xfrm>
          <a:prstGeom prst="rect">
            <a:avLst/>
          </a:prstGeom>
          <a:noFill/>
        </p:spPr>
        <p:txBody>
          <a:bodyPr/>
          <a:lstStyle/>
          <a:p>
            <a:pPr algn="ctr"/>
            <a:r>
              <a:rPr sz="1600" dirty="0"/>
              <a:t>Model fits to total catch size composition data</a:t>
            </a:r>
          </a:p>
        </p:txBody>
      </p:sp>
      <p:pic>
        <p:nvPicPr>
          <p:cNvPr id="4" name="Picture 3" descr="SAFE_may_pres_files/figure-pptx/unnamed-chunk-27-1.png"/>
          <p:cNvPicPr>
            <a:picLocks noGrp="1" noChangeAspect="1"/>
          </p:cNvPicPr>
          <p:nvPr/>
        </p:nvPicPr>
        <p:blipFill>
          <a:blip r:embed="rId3"/>
          <a:stretch>
            <a:fillRect/>
          </a:stretch>
        </p:blipFill>
        <p:spPr bwMode="auto">
          <a:xfrm>
            <a:off x="5990987" y="-23853"/>
            <a:ext cx="6059985" cy="7118793"/>
          </a:xfrm>
          <a:prstGeom prst="rect">
            <a:avLst/>
          </a:prstGeom>
          <a:noFill/>
          <a:ln w="9525">
            <a:noFill/>
            <a:headEnd/>
            <a:tailEnd/>
          </a:ln>
        </p:spPr>
      </p:pic>
      <p:sp>
        <p:nvSpPr>
          <p:cNvPr id="5" name="TextBox 3"/>
          <p:cNvSpPr txBox="1"/>
          <p:nvPr/>
        </p:nvSpPr>
        <p:spPr>
          <a:xfrm>
            <a:off x="5133833" y="6631327"/>
            <a:ext cx="8229600" cy="508000"/>
          </a:xfrm>
          <a:prstGeom prst="rect">
            <a:avLst/>
          </a:prstGeom>
          <a:noFill/>
        </p:spPr>
        <p:txBody>
          <a:bodyPr/>
          <a:lstStyle/>
          <a:p>
            <a:pPr algn="ctr"/>
            <a:r>
              <a:rPr sz="1400" dirty="0"/>
              <a:t>Model fits to trawl catch size composition data</a:t>
            </a:r>
          </a:p>
        </p:txBody>
      </p:sp>
    </p:spTree>
    <p:extLst>
      <p:ext uri="{BB962C8B-B14F-4D97-AF65-F5344CB8AC3E}">
        <p14:creationId xmlns:p14="http://schemas.microsoft.com/office/powerpoint/2010/main" val="26785827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FE_may_pres_files/figure-pptx/unnamed-chunk-28-1.png"/>
          <p:cNvPicPr>
            <a:picLocks noGrp="1" noChangeAspect="1"/>
          </p:cNvPicPr>
          <p:nvPr/>
        </p:nvPicPr>
        <p:blipFill>
          <a:blip r:embed="rId2"/>
          <a:stretch>
            <a:fillRect/>
          </a:stretch>
        </p:blipFill>
        <p:spPr bwMode="auto">
          <a:xfrm>
            <a:off x="131548" y="-1"/>
            <a:ext cx="6937991" cy="6937991"/>
          </a:xfrm>
          <a:prstGeom prst="rect">
            <a:avLst/>
          </a:prstGeom>
          <a:noFill/>
          <a:ln w="9525">
            <a:noFill/>
            <a:headEnd/>
            <a:tailEnd/>
          </a:ln>
        </p:spPr>
      </p:pic>
      <p:sp>
        <p:nvSpPr>
          <p:cNvPr id="3" name="TextBox 3"/>
          <p:cNvSpPr txBox="1"/>
          <p:nvPr/>
        </p:nvSpPr>
        <p:spPr>
          <a:xfrm>
            <a:off x="5338549" y="304421"/>
            <a:ext cx="8229600" cy="508000"/>
          </a:xfrm>
          <a:prstGeom prst="rect">
            <a:avLst/>
          </a:prstGeom>
          <a:noFill/>
        </p:spPr>
        <p:txBody>
          <a:bodyPr/>
          <a:lstStyle/>
          <a:p>
            <a:pPr algn="ctr"/>
            <a:r>
              <a:rPr dirty="0"/>
              <a:t>Model fits to size composition data from </a:t>
            </a:r>
            <a:endParaRPr lang="en-US" dirty="0" smtClean="0"/>
          </a:p>
          <a:p>
            <a:pPr algn="ctr"/>
            <a:r>
              <a:rPr dirty="0" smtClean="0"/>
              <a:t>summer </a:t>
            </a:r>
            <a:r>
              <a:rPr dirty="0"/>
              <a:t>survey experiments (2009 &amp; 2010)</a:t>
            </a:r>
          </a:p>
        </p:txBody>
      </p:sp>
    </p:spTree>
    <p:extLst>
      <p:ext uri="{BB962C8B-B14F-4D97-AF65-F5344CB8AC3E}">
        <p14:creationId xmlns:p14="http://schemas.microsoft.com/office/powerpoint/2010/main" val="31473304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2995" y="123567"/>
            <a:ext cx="2780270" cy="646331"/>
          </a:xfrm>
          <a:prstGeom prst="rect">
            <a:avLst/>
          </a:prstGeom>
          <a:noFill/>
        </p:spPr>
        <p:txBody>
          <a:bodyPr wrap="square" rtlCol="0">
            <a:spAutoFit/>
          </a:bodyPr>
          <a:lstStyle/>
          <a:p>
            <a:r>
              <a:rPr lang="en-US" sz="3600" dirty="0" smtClean="0"/>
              <a:t>Retrospective </a:t>
            </a:r>
            <a:endParaRPr lang="en-US" sz="3600" dirty="0"/>
          </a:p>
        </p:txBody>
      </p:sp>
      <p:sp>
        <p:nvSpPr>
          <p:cNvPr id="5" name="TextBox 4"/>
          <p:cNvSpPr txBox="1"/>
          <p:nvPr/>
        </p:nvSpPr>
        <p:spPr>
          <a:xfrm>
            <a:off x="3601995" y="123567"/>
            <a:ext cx="2780270" cy="646331"/>
          </a:xfrm>
          <a:prstGeom prst="rect">
            <a:avLst/>
          </a:prstGeom>
          <a:noFill/>
        </p:spPr>
        <p:txBody>
          <a:bodyPr wrap="square" rtlCol="0">
            <a:spAutoFit/>
          </a:bodyPr>
          <a:lstStyle/>
          <a:p>
            <a:r>
              <a:rPr lang="en-US" sz="3600" dirty="0" smtClean="0"/>
              <a:t>Recruitment </a:t>
            </a:r>
            <a:endParaRPr lang="en-US" sz="3600" dirty="0"/>
          </a:p>
        </p:txBody>
      </p:sp>
      <p:sp>
        <p:nvSpPr>
          <p:cNvPr id="6" name="TextBox 5"/>
          <p:cNvSpPr txBox="1"/>
          <p:nvPr/>
        </p:nvSpPr>
        <p:spPr>
          <a:xfrm>
            <a:off x="7030995" y="123567"/>
            <a:ext cx="2780270" cy="646331"/>
          </a:xfrm>
          <a:prstGeom prst="rect">
            <a:avLst/>
          </a:prstGeom>
          <a:noFill/>
        </p:spPr>
        <p:txBody>
          <a:bodyPr wrap="square" rtlCol="0">
            <a:spAutoFit/>
          </a:bodyPr>
          <a:lstStyle/>
          <a:p>
            <a:r>
              <a:rPr lang="en-US" sz="3600" dirty="0" smtClean="0">
                <a:solidFill>
                  <a:srgbClr val="00B050"/>
                </a:solidFill>
              </a:rPr>
              <a:t>Tier 3.5 </a:t>
            </a:r>
            <a:endParaRPr lang="en-US" sz="3600" dirty="0">
              <a:solidFill>
                <a:srgbClr val="00B050"/>
              </a:solidFill>
            </a:endParaRPr>
          </a:p>
        </p:txBody>
      </p:sp>
      <p:sp>
        <p:nvSpPr>
          <p:cNvPr id="7" name="TextBox 6"/>
          <p:cNvSpPr txBox="1"/>
          <p:nvPr/>
        </p:nvSpPr>
        <p:spPr>
          <a:xfrm>
            <a:off x="9568249" y="123567"/>
            <a:ext cx="2780270" cy="646331"/>
          </a:xfrm>
          <a:prstGeom prst="rect">
            <a:avLst/>
          </a:prstGeom>
          <a:noFill/>
        </p:spPr>
        <p:txBody>
          <a:bodyPr wrap="square" rtlCol="0">
            <a:spAutoFit/>
          </a:bodyPr>
          <a:lstStyle/>
          <a:p>
            <a:r>
              <a:rPr lang="en-US" sz="3600" dirty="0" smtClean="0"/>
              <a:t>‘Empirics’</a:t>
            </a:r>
            <a:endParaRPr lang="en-US" sz="3600" dirty="0"/>
          </a:p>
        </p:txBody>
      </p:sp>
      <p:pic>
        <p:nvPicPr>
          <p:cNvPr id="8" name="Picture 7" descr="SAFE_may_pres_files/figure-pptx/unnamed-chunk-43-1.png"/>
          <p:cNvPicPr>
            <a:picLocks noGrp="1" noChangeAspect="1"/>
          </p:cNvPicPr>
          <p:nvPr/>
        </p:nvPicPr>
        <p:blipFill>
          <a:blip r:embed="rId2"/>
          <a:stretch>
            <a:fillRect/>
          </a:stretch>
        </p:blipFill>
        <p:spPr bwMode="auto">
          <a:xfrm>
            <a:off x="5598695" y="1102893"/>
            <a:ext cx="6593305" cy="5755107"/>
          </a:xfrm>
          <a:prstGeom prst="rect">
            <a:avLst/>
          </a:prstGeom>
          <a:noFill/>
          <a:ln w="9525">
            <a:noFill/>
            <a:headEnd/>
            <a:tailEnd/>
          </a:ln>
        </p:spPr>
      </p:pic>
      <p:sp>
        <p:nvSpPr>
          <p:cNvPr id="2" name="TextBox 1"/>
          <p:cNvSpPr txBox="1"/>
          <p:nvPr/>
        </p:nvSpPr>
        <p:spPr>
          <a:xfrm>
            <a:off x="172995" y="1255594"/>
            <a:ext cx="5299757" cy="5016758"/>
          </a:xfrm>
          <a:prstGeom prst="rect">
            <a:avLst/>
          </a:prstGeom>
          <a:noFill/>
        </p:spPr>
        <p:txBody>
          <a:bodyPr wrap="square" rtlCol="0">
            <a:spAutoFit/>
          </a:bodyPr>
          <a:lstStyle/>
          <a:p>
            <a:r>
              <a:rPr lang="en-US" sz="3200" dirty="0" smtClean="0"/>
              <a:t>Ways to address retrospective patterns</a:t>
            </a:r>
          </a:p>
          <a:p>
            <a:pPr marL="342900" indent="-342900">
              <a:buAutoNum type="arabicPeriod"/>
            </a:pPr>
            <a:r>
              <a:rPr lang="en-US" sz="3200" dirty="0" smtClean="0"/>
              <a:t>Post hoc adjustments (e.g. increased buffers)</a:t>
            </a:r>
          </a:p>
          <a:p>
            <a:pPr marL="342900" indent="-342900">
              <a:buAutoNum type="arabicPeriod"/>
            </a:pPr>
            <a:endParaRPr lang="en-US" sz="3200" dirty="0" smtClean="0"/>
          </a:p>
          <a:p>
            <a:pPr marL="342900" indent="-342900">
              <a:buAutoNum type="arabicPeriod"/>
            </a:pPr>
            <a:r>
              <a:rPr lang="en-US" sz="3200" dirty="0" smtClean="0"/>
              <a:t>Additional model structure (e.g. time-varying M)</a:t>
            </a:r>
          </a:p>
          <a:p>
            <a:pPr marL="342900" indent="-342900">
              <a:buAutoNum type="arabicPeriod"/>
            </a:pPr>
            <a:endParaRPr lang="en-US" sz="3200" dirty="0" smtClean="0"/>
          </a:p>
          <a:p>
            <a:pPr marL="342900" indent="-342900">
              <a:buAutoNum type="arabicPeriod"/>
            </a:pPr>
            <a:r>
              <a:rPr lang="en-US" sz="3200" dirty="0" smtClean="0"/>
              <a:t>Survey-based management (e.g. Tier 4 methods)</a:t>
            </a:r>
            <a:endParaRPr lang="en-US" sz="3200" dirty="0"/>
          </a:p>
        </p:txBody>
      </p:sp>
    </p:spTree>
    <p:extLst>
      <p:ext uri="{BB962C8B-B14F-4D97-AF65-F5344CB8AC3E}">
        <p14:creationId xmlns:p14="http://schemas.microsoft.com/office/powerpoint/2010/main" val="946963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FE_may_pres_files/figure-pptx/unnamed-chunk-29-1.png"/>
          <p:cNvPicPr>
            <a:picLocks noGrp="1" noChangeAspect="1"/>
          </p:cNvPicPr>
          <p:nvPr/>
        </p:nvPicPr>
        <p:blipFill>
          <a:blip r:embed="rId2"/>
          <a:stretch>
            <a:fillRect/>
          </a:stretch>
        </p:blipFill>
        <p:spPr bwMode="auto">
          <a:xfrm>
            <a:off x="-109562" y="0"/>
            <a:ext cx="6032689" cy="7086728"/>
          </a:xfrm>
          <a:prstGeom prst="rect">
            <a:avLst/>
          </a:prstGeom>
          <a:noFill/>
          <a:ln w="9525">
            <a:noFill/>
            <a:headEnd/>
            <a:tailEnd/>
          </a:ln>
        </p:spPr>
      </p:pic>
      <p:pic>
        <p:nvPicPr>
          <p:cNvPr id="4" name="Picture 3" descr="SAFE_may_pres_files/figure-pptx/unnamed-chunk-30-1.png"/>
          <p:cNvPicPr>
            <a:picLocks noGrp="1" noChangeAspect="1"/>
          </p:cNvPicPr>
          <p:nvPr/>
        </p:nvPicPr>
        <p:blipFill>
          <a:blip r:embed="rId3"/>
          <a:stretch>
            <a:fillRect/>
          </a:stretch>
        </p:blipFill>
        <p:spPr bwMode="auto">
          <a:xfrm>
            <a:off x="5185770" y="-1"/>
            <a:ext cx="6032690" cy="7086729"/>
          </a:xfrm>
          <a:prstGeom prst="rect">
            <a:avLst/>
          </a:prstGeom>
          <a:noFill/>
          <a:ln w="9525">
            <a:noFill/>
            <a:headEnd/>
            <a:tailEnd/>
          </a:ln>
        </p:spPr>
      </p:pic>
    </p:spTree>
    <p:extLst>
      <p:ext uri="{BB962C8B-B14F-4D97-AF65-F5344CB8AC3E}">
        <p14:creationId xmlns:p14="http://schemas.microsoft.com/office/powerpoint/2010/main" val="35481450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FE_may_pres_files/figure-pptx/unnamed-chunk-31-1.png"/>
          <p:cNvPicPr>
            <a:picLocks noGrp="1" noChangeAspect="1"/>
          </p:cNvPicPr>
          <p:nvPr/>
        </p:nvPicPr>
        <p:blipFill>
          <a:blip r:embed="rId2"/>
          <a:stretch>
            <a:fillRect/>
          </a:stretch>
        </p:blipFill>
        <p:spPr bwMode="auto">
          <a:xfrm>
            <a:off x="-1" y="-1"/>
            <a:ext cx="6127845" cy="7198509"/>
          </a:xfrm>
          <a:prstGeom prst="rect">
            <a:avLst/>
          </a:prstGeom>
          <a:noFill/>
          <a:ln w="9525">
            <a:noFill/>
            <a:headEnd/>
            <a:tailEnd/>
          </a:ln>
        </p:spPr>
      </p:pic>
      <p:pic>
        <p:nvPicPr>
          <p:cNvPr id="4" name="Picture 3" descr="SAFE_may_pres_files/figure-pptx/unnamed-chunk-32-1.png"/>
          <p:cNvPicPr>
            <a:picLocks noGrp="1" noChangeAspect="1"/>
          </p:cNvPicPr>
          <p:nvPr/>
        </p:nvPicPr>
        <p:blipFill>
          <a:blip r:embed="rId3"/>
          <a:stretch>
            <a:fillRect/>
          </a:stretch>
        </p:blipFill>
        <p:spPr bwMode="auto">
          <a:xfrm>
            <a:off x="5308600" y="0"/>
            <a:ext cx="6114576" cy="7182922"/>
          </a:xfrm>
          <a:prstGeom prst="rect">
            <a:avLst/>
          </a:prstGeom>
          <a:noFill/>
          <a:ln w="9525">
            <a:noFill/>
            <a:headEnd/>
            <a:tailEnd/>
          </a:ln>
        </p:spPr>
      </p:pic>
    </p:spTree>
    <p:extLst>
      <p:ext uri="{BB962C8B-B14F-4D97-AF65-F5344CB8AC3E}">
        <p14:creationId xmlns:p14="http://schemas.microsoft.com/office/powerpoint/2010/main" val="23306515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FE_may_pres_files/figure-pptx/unnamed-chunk-33-1.png"/>
          <p:cNvPicPr>
            <a:picLocks noGrp="1" noChangeAspect="1"/>
          </p:cNvPicPr>
          <p:nvPr/>
        </p:nvPicPr>
        <p:blipFill>
          <a:blip r:embed="rId2"/>
          <a:stretch>
            <a:fillRect/>
          </a:stretch>
        </p:blipFill>
        <p:spPr bwMode="auto">
          <a:xfrm>
            <a:off x="-1" y="0"/>
            <a:ext cx="11928143" cy="7449196"/>
          </a:xfrm>
          <a:prstGeom prst="rect">
            <a:avLst/>
          </a:prstGeom>
          <a:noFill/>
          <a:ln w="9525">
            <a:noFill/>
            <a:headEnd/>
            <a:tailEnd/>
          </a:ln>
        </p:spPr>
      </p:pic>
    </p:spTree>
    <p:extLst>
      <p:ext uri="{BB962C8B-B14F-4D97-AF65-F5344CB8AC3E}">
        <p14:creationId xmlns:p14="http://schemas.microsoft.com/office/powerpoint/2010/main" val="34061663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FE_may_pres_files/figure-pptx/unnamed-chunk-35-1.png"/>
          <p:cNvPicPr>
            <a:picLocks noGrp="1" noChangeAspect="1"/>
          </p:cNvPicPr>
          <p:nvPr/>
        </p:nvPicPr>
        <p:blipFill>
          <a:blip r:embed="rId2"/>
          <a:stretch>
            <a:fillRect/>
          </a:stretch>
        </p:blipFill>
        <p:spPr bwMode="auto">
          <a:xfrm>
            <a:off x="-1" y="0"/>
            <a:ext cx="5554639" cy="6937810"/>
          </a:xfrm>
          <a:prstGeom prst="rect">
            <a:avLst/>
          </a:prstGeom>
          <a:noFill/>
          <a:ln w="9525">
            <a:noFill/>
            <a:headEnd/>
            <a:tailEnd/>
          </a:ln>
        </p:spPr>
      </p:pic>
      <p:pic>
        <p:nvPicPr>
          <p:cNvPr id="4" name="Picture 3" descr="SAFE_may_pres_files/figure-pptx/unnamed-chunk-36-1.png"/>
          <p:cNvPicPr>
            <a:picLocks noGrp="1" noChangeAspect="1"/>
          </p:cNvPicPr>
          <p:nvPr/>
        </p:nvPicPr>
        <p:blipFill>
          <a:blip r:embed="rId3"/>
          <a:stretch>
            <a:fillRect/>
          </a:stretch>
        </p:blipFill>
        <p:spPr bwMode="auto">
          <a:xfrm>
            <a:off x="6174474" y="0"/>
            <a:ext cx="5726373" cy="7152308"/>
          </a:xfrm>
          <a:prstGeom prst="rect">
            <a:avLst/>
          </a:prstGeom>
          <a:noFill/>
          <a:ln w="9525">
            <a:noFill/>
            <a:headEnd/>
            <a:tailEnd/>
          </a:ln>
        </p:spPr>
      </p:pic>
    </p:spTree>
    <p:extLst>
      <p:ext uri="{BB962C8B-B14F-4D97-AF65-F5344CB8AC3E}">
        <p14:creationId xmlns:p14="http://schemas.microsoft.com/office/powerpoint/2010/main" val="41574097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FE_may_pres_files/figure-pptx/unnamed-chunk-37-1.png"/>
          <p:cNvPicPr>
            <a:picLocks noGrp="1" noChangeAspect="1"/>
          </p:cNvPicPr>
          <p:nvPr/>
        </p:nvPicPr>
        <p:blipFill>
          <a:blip r:embed="rId2"/>
          <a:stretch>
            <a:fillRect/>
          </a:stretch>
        </p:blipFill>
        <p:spPr bwMode="auto">
          <a:xfrm>
            <a:off x="2811439" y="0"/>
            <a:ext cx="5500048" cy="6869625"/>
          </a:xfrm>
          <a:prstGeom prst="rect">
            <a:avLst/>
          </a:prstGeom>
          <a:noFill/>
          <a:ln w="9525">
            <a:noFill/>
            <a:headEnd/>
            <a:tailEnd/>
          </a:ln>
        </p:spPr>
      </p:pic>
    </p:spTree>
    <p:extLst>
      <p:ext uri="{BB962C8B-B14F-4D97-AF65-F5344CB8AC3E}">
        <p14:creationId xmlns:p14="http://schemas.microsoft.com/office/powerpoint/2010/main" val="3134861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FE_may_pres_files/figure-pptx/unnamed-chunk-38-1.png"/>
          <p:cNvPicPr>
            <a:picLocks noGrp="1" noChangeAspect="1"/>
          </p:cNvPicPr>
          <p:nvPr/>
        </p:nvPicPr>
        <p:blipFill>
          <a:blip r:embed="rId2"/>
          <a:stretch>
            <a:fillRect/>
          </a:stretch>
        </p:blipFill>
        <p:spPr bwMode="auto">
          <a:xfrm>
            <a:off x="1228298" y="0"/>
            <a:ext cx="9212239" cy="6914650"/>
          </a:xfrm>
          <a:prstGeom prst="rect">
            <a:avLst/>
          </a:prstGeom>
          <a:noFill/>
          <a:ln w="9525">
            <a:noFill/>
            <a:headEnd/>
            <a:tailEnd/>
          </a:ln>
        </p:spPr>
      </p:pic>
    </p:spTree>
    <p:extLst>
      <p:ext uri="{BB962C8B-B14F-4D97-AF65-F5344CB8AC3E}">
        <p14:creationId xmlns:p14="http://schemas.microsoft.com/office/powerpoint/2010/main" val="42626594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FE_may_pres_files/figure-pptx/unnamed-chunk-39-1.png"/>
          <p:cNvPicPr>
            <a:picLocks noGrp="1" noChangeAspect="1"/>
          </p:cNvPicPr>
          <p:nvPr/>
        </p:nvPicPr>
        <p:blipFill>
          <a:blip r:embed="rId2"/>
          <a:stretch>
            <a:fillRect/>
          </a:stretch>
        </p:blipFill>
        <p:spPr bwMode="auto">
          <a:xfrm>
            <a:off x="2497540" y="0"/>
            <a:ext cx="6155140" cy="6921794"/>
          </a:xfrm>
          <a:prstGeom prst="rect">
            <a:avLst/>
          </a:prstGeom>
          <a:noFill/>
          <a:ln w="9525">
            <a:noFill/>
            <a:headEnd/>
            <a:tailEnd/>
          </a:ln>
        </p:spPr>
      </p:pic>
    </p:spTree>
    <p:extLst>
      <p:ext uri="{BB962C8B-B14F-4D97-AF65-F5344CB8AC3E}">
        <p14:creationId xmlns:p14="http://schemas.microsoft.com/office/powerpoint/2010/main" val="2828436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FE_may_pres_files/figure-pptx/unnamed-chunk-40-1.png"/>
          <p:cNvPicPr>
            <a:picLocks noGrp="1" noChangeAspect="1"/>
          </p:cNvPicPr>
          <p:nvPr/>
        </p:nvPicPr>
        <p:blipFill>
          <a:blip r:embed="rId2"/>
          <a:stretch>
            <a:fillRect/>
          </a:stretch>
        </p:blipFill>
        <p:spPr bwMode="auto">
          <a:xfrm>
            <a:off x="1801505" y="-150126"/>
            <a:ext cx="7451678" cy="7008126"/>
          </a:xfrm>
          <a:prstGeom prst="rect">
            <a:avLst/>
          </a:prstGeom>
          <a:noFill/>
          <a:ln w="9525">
            <a:noFill/>
            <a:headEnd/>
            <a:tailEnd/>
          </a:ln>
        </p:spPr>
      </p:pic>
    </p:spTree>
    <p:extLst>
      <p:ext uri="{BB962C8B-B14F-4D97-AF65-F5344CB8AC3E}">
        <p14:creationId xmlns:p14="http://schemas.microsoft.com/office/powerpoint/2010/main" val="26967536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FE_may_pres_files/figure-pptx/unnamed-chunk-41-1.png"/>
          <p:cNvPicPr>
            <a:picLocks noGrp="1" noChangeAspect="1"/>
          </p:cNvPicPr>
          <p:nvPr/>
        </p:nvPicPr>
        <p:blipFill>
          <a:blip r:embed="rId2"/>
          <a:stretch>
            <a:fillRect/>
          </a:stretch>
        </p:blipFill>
        <p:spPr bwMode="auto">
          <a:xfrm>
            <a:off x="0" y="-1"/>
            <a:ext cx="11682484" cy="6874609"/>
          </a:xfrm>
          <a:prstGeom prst="rect">
            <a:avLst/>
          </a:prstGeom>
          <a:noFill/>
          <a:ln w="9525">
            <a:noFill/>
            <a:headEnd/>
            <a:tailEnd/>
          </a:ln>
        </p:spPr>
      </p:pic>
    </p:spTree>
    <p:extLst>
      <p:ext uri="{BB962C8B-B14F-4D97-AF65-F5344CB8AC3E}">
        <p14:creationId xmlns:p14="http://schemas.microsoft.com/office/powerpoint/2010/main" val="25955629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FE_may_pres_files/figure-pptx/unnamed-chunk-42-1.png"/>
          <p:cNvPicPr>
            <a:picLocks noGrp="1" noChangeAspect="1"/>
          </p:cNvPicPr>
          <p:nvPr/>
        </p:nvPicPr>
        <p:blipFill>
          <a:blip r:embed="rId2"/>
          <a:stretch>
            <a:fillRect/>
          </a:stretch>
        </p:blipFill>
        <p:spPr bwMode="auto">
          <a:xfrm>
            <a:off x="0" y="-1"/>
            <a:ext cx="12010030" cy="7067355"/>
          </a:xfrm>
          <a:prstGeom prst="rect">
            <a:avLst/>
          </a:prstGeom>
          <a:noFill/>
          <a:ln w="9525">
            <a:noFill/>
            <a:headEnd/>
            <a:tailEnd/>
          </a:ln>
        </p:spPr>
      </p:pic>
    </p:spTree>
    <p:extLst>
      <p:ext uri="{BB962C8B-B14F-4D97-AF65-F5344CB8AC3E}">
        <p14:creationId xmlns:p14="http://schemas.microsoft.com/office/powerpoint/2010/main" val="6622859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2995" y="123567"/>
            <a:ext cx="2854410" cy="646331"/>
          </a:xfrm>
          <a:prstGeom prst="rect">
            <a:avLst/>
          </a:prstGeom>
          <a:noFill/>
        </p:spPr>
        <p:txBody>
          <a:bodyPr wrap="square" rtlCol="0">
            <a:spAutoFit/>
          </a:bodyPr>
          <a:lstStyle/>
          <a:p>
            <a:r>
              <a:rPr lang="en-US" sz="3600" dirty="0" smtClean="0"/>
              <a:t>Retrospective </a:t>
            </a:r>
            <a:endParaRPr lang="en-US" sz="3600" dirty="0"/>
          </a:p>
        </p:txBody>
      </p:sp>
      <p:sp>
        <p:nvSpPr>
          <p:cNvPr id="5" name="TextBox 4"/>
          <p:cNvSpPr txBox="1"/>
          <p:nvPr/>
        </p:nvSpPr>
        <p:spPr>
          <a:xfrm>
            <a:off x="3601995" y="123567"/>
            <a:ext cx="2854410" cy="646331"/>
          </a:xfrm>
          <a:prstGeom prst="rect">
            <a:avLst/>
          </a:prstGeom>
          <a:noFill/>
        </p:spPr>
        <p:txBody>
          <a:bodyPr wrap="square" rtlCol="0">
            <a:spAutoFit/>
          </a:bodyPr>
          <a:lstStyle/>
          <a:p>
            <a:r>
              <a:rPr lang="en-US" sz="3600" dirty="0" smtClean="0"/>
              <a:t>Recruitment </a:t>
            </a:r>
            <a:endParaRPr lang="en-US" sz="3600" dirty="0"/>
          </a:p>
        </p:txBody>
      </p:sp>
      <p:sp>
        <p:nvSpPr>
          <p:cNvPr id="6" name="TextBox 5"/>
          <p:cNvSpPr txBox="1"/>
          <p:nvPr/>
        </p:nvSpPr>
        <p:spPr>
          <a:xfrm>
            <a:off x="7030995" y="123567"/>
            <a:ext cx="2854410" cy="646331"/>
          </a:xfrm>
          <a:prstGeom prst="rect">
            <a:avLst/>
          </a:prstGeom>
          <a:noFill/>
        </p:spPr>
        <p:txBody>
          <a:bodyPr wrap="square" rtlCol="0">
            <a:spAutoFit/>
          </a:bodyPr>
          <a:lstStyle/>
          <a:p>
            <a:r>
              <a:rPr lang="en-US" sz="3600" dirty="0" smtClean="0"/>
              <a:t>Tier 3.5 </a:t>
            </a:r>
            <a:endParaRPr lang="en-US" sz="3600" dirty="0"/>
          </a:p>
        </p:txBody>
      </p:sp>
      <p:sp>
        <p:nvSpPr>
          <p:cNvPr id="7" name="TextBox 6"/>
          <p:cNvSpPr txBox="1"/>
          <p:nvPr/>
        </p:nvSpPr>
        <p:spPr>
          <a:xfrm>
            <a:off x="9568249" y="123567"/>
            <a:ext cx="2854410" cy="646331"/>
          </a:xfrm>
          <a:prstGeom prst="rect">
            <a:avLst/>
          </a:prstGeom>
          <a:noFill/>
        </p:spPr>
        <p:txBody>
          <a:bodyPr wrap="square" rtlCol="0">
            <a:spAutoFit/>
          </a:bodyPr>
          <a:lstStyle/>
          <a:p>
            <a:r>
              <a:rPr lang="en-US" sz="3600" dirty="0" smtClean="0">
                <a:solidFill>
                  <a:srgbClr val="00B050"/>
                </a:solidFill>
              </a:rPr>
              <a:t>‘Empirics’</a:t>
            </a:r>
            <a:endParaRPr lang="en-US" sz="3600" dirty="0">
              <a:solidFill>
                <a:srgbClr val="00B050"/>
              </a:solidFill>
            </a:endParaRPr>
          </a:p>
        </p:txBody>
      </p:sp>
      <p:pic>
        <p:nvPicPr>
          <p:cNvPr id="10" name="Picture 9" descr="SAFE_may_pres_files/figure-pptx/unnamed-chunk-53-1.png"/>
          <p:cNvPicPr>
            <a:picLocks noGrp="1" noChangeAspect="1"/>
          </p:cNvPicPr>
          <p:nvPr/>
        </p:nvPicPr>
        <p:blipFill>
          <a:blip r:embed="rId2"/>
          <a:stretch>
            <a:fillRect/>
          </a:stretch>
        </p:blipFill>
        <p:spPr bwMode="auto">
          <a:xfrm>
            <a:off x="5168900" y="1215189"/>
            <a:ext cx="7023100" cy="5490411"/>
          </a:xfrm>
          <a:prstGeom prst="rect">
            <a:avLst/>
          </a:prstGeom>
          <a:noFill/>
          <a:ln w="9525">
            <a:noFill/>
            <a:headEnd/>
            <a:tailEnd/>
          </a:ln>
        </p:spPr>
      </p:pic>
      <p:sp>
        <p:nvSpPr>
          <p:cNvPr id="2" name="TextBox 1"/>
          <p:cNvSpPr txBox="1"/>
          <p:nvPr/>
        </p:nvSpPr>
        <p:spPr>
          <a:xfrm>
            <a:off x="172995" y="1215189"/>
            <a:ext cx="4995905" cy="4308872"/>
          </a:xfrm>
          <a:prstGeom prst="rect">
            <a:avLst/>
          </a:prstGeom>
          <a:noFill/>
        </p:spPr>
        <p:txBody>
          <a:bodyPr wrap="square" rtlCol="0">
            <a:spAutoFit/>
          </a:bodyPr>
          <a:lstStyle/>
          <a:p>
            <a:r>
              <a:rPr lang="en-US" sz="3200" dirty="0" smtClean="0"/>
              <a:t>What do we know?</a:t>
            </a:r>
          </a:p>
          <a:p>
            <a:endParaRPr lang="en-US" sz="3200" dirty="0" smtClean="0"/>
          </a:p>
          <a:p>
            <a:pPr marL="457200" indent="-457200">
              <a:buFont typeface="Arial" panose="020B0604020202020204" pitchFamily="34" charset="0"/>
              <a:buChar char="•"/>
            </a:pPr>
            <a:r>
              <a:rPr lang="en-US" sz="3200" dirty="0" smtClean="0"/>
              <a:t>Mature biomass</a:t>
            </a:r>
          </a:p>
          <a:p>
            <a:pPr marL="457200" indent="-457200">
              <a:buFont typeface="Arial" panose="020B0604020202020204" pitchFamily="34" charset="0"/>
              <a:buChar char="•"/>
            </a:pPr>
            <a:r>
              <a:rPr lang="en-US" sz="3200" dirty="0" smtClean="0"/>
              <a:t>Growth</a:t>
            </a:r>
          </a:p>
          <a:p>
            <a:pPr marL="457200" indent="-457200">
              <a:buFont typeface="Arial" panose="020B0604020202020204" pitchFamily="34" charset="0"/>
              <a:buChar char="•"/>
            </a:pPr>
            <a:r>
              <a:rPr lang="en-US" sz="3200" dirty="0" smtClean="0"/>
              <a:t>Fishery selectivity</a:t>
            </a:r>
          </a:p>
          <a:p>
            <a:pPr marL="457200" indent="-457200">
              <a:buFont typeface="Arial" panose="020B0604020202020204" pitchFamily="34" charset="0"/>
              <a:buChar char="•"/>
            </a:pPr>
            <a:r>
              <a:rPr lang="en-US" sz="3200" dirty="0" smtClean="0"/>
              <a:t>Natural mortality</a:t>
            </a:r>
          </a:p>
          <a:p>
            <a:pPr marL="457200" indent="-457200">
              <a:buFont typeface="Arial" panose="020B0604020202020204" pitchFamily="34" charset="0"/>
              <a:buChar char="•"/>
            </a:pPr>
            <a:r>
              <a:rPr lang="en-US" sz="3200" dirty="0" smtClean="0"/>
              <a:t>Maturity</a:t>
            </a:r>
          </a:p>
          <a:p>
            <a:pPr marL="457200" indent="-457200">
              <a:buFont typeface="Arial" panose="020B0604020202020204" pitchFamily="34" charset="0"/>
              <a:buChar char="•"/>
            </a:pPr>
            <a:r>
              <a:rPr lang="en-US" sz="3200" dirty="0" smtClean="0"/>
              <a:t>Survey selectivity</a:t>
            </a:r>
          </a:p>
          <a:p>
            <a:pPr marL="342900" indent="-342900">
              <a:buAutoNum type="arabicPeriod"/>
            </a:pPr>
            <a:endParaRPr lang="en-US" dirty="0"/>
          </a:p>
        </p:txBody>
      </p:sp>
    </p:spTree>
    <p:extLst>
      <p:ext uri="{BB962C8B-B14F-4D97-AF65-F5344CB8AC3E}">
        <p14:creationId xmlns:p14="http://schemas.microsoft.com/office/powerpoint/2010/main" val="39085524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6944" y="4667533"/>
            <a:ext cx="12180631" cy="1509429"/>
          </a:xfrm>
        </p:spPr>
        <p:txBody>
          <a:bodyPr/>
          <a:lstStyle/>
          <a:p>
            <a:pPr marL="0" indent="0">
              <a:buNone/>
            </a:pPr>
            <a:r>
              <a:rPr lang="en-US" dirty="0" smtClean="0"/>
              <a:t>If the smoothness penalty for model 20.2m is increased, the OFL drops to 12 kt.</a:t>
            </a:r>
            <a:endParaRPr lang="en-US" dirty="0"/>
          </a:p>
        </p:txBody>
      </p:sp>
      <p:graphicFrame>
        <p:nvGraphicFramePr>
          <p:cNvPr id="4" name="Content Placeholder 5"/>
          <p:cNvGraphicFramePr>
            <a:graphicFrameLocks/>
          </p:cNvGraphicFramePr>
          <p:nvPr>
            <p:extLst>
              <p:ext uri="{D42A27DB-BD31-4B8C-83A1-F6EECF244321}">
                <p14:modId xmlns:p14="http://schemas.microsoft.com/office/powerpoint/2010/main" val="3847671753"/>
              </p:ext>
            </p:extLst>
          </p:nvPr>
        </p:nvGraphicFramePr>
        <p:xfrm>
          <a:off x="361663" y="227648"/>
          <a:ext cx="11498240" cy="4145280"/>
        </p:xfrm>
        <a:graphic>
          <a:graphicData uri="http://schemas.openxmlformats.org/drawingml/2006/table">
            <a:tbl>
              <a:tblPr firstRow="1" bandRow="1">
                <a:tableStyleId>{5C22544A-7EE6-4342-B048-85BDC9FD1C3A}</a:tableStyleId>
              </a:tblPr>
              <a:tblGrid>
                <a:gridCol w="1437280">
                  <a:extLst>
                    <a:ext uri="{9D8B030D-6E8A-4147-A177-3AD203B41FA5}">
                      <a16:colId xmlns:a16="http://schemas.microsoft.com/office/drawing/2014/main" val="20000"/>
                    </a:ext>
                  </a:extLst>
                </a:gridCol>
                <a:gridCol w="1437280">
                  <a:extLst>
                    <a:ext uri="{9D8B030D-6E8A-4147-A177-3AD203B41FA5}">
                      <a16:colId xmlns:a16="http://schemas.microsoft.com/office/drawing/2014/main" val="20001"/>
                    </a:ext>
                  </a:extLst>
                </a:gridCol>
                <a:gridCol w="1437280">
                  <a:extLst>
                    <a:ext uri="{9D8B030D-6E8A-4147-A177-3AD203B41FA5}">
                      <a16:colId xmlns:a16="http://schemas.microsoft.com/office/drawing/2014/main" val="20002"/>
                    </a:ext>
                  </a:extLst>
                </a:gridCol>
                <a:gridCol w="1437280">
                  <a:extLst>
                    <a:ext uri="{9D8B030D-6E8A-4147-A177-3AD203B41FA5}">
                      <a16:colId xmlns:a16="http://schemas.microsoft.com/office/drawing/2014/main" val="20003"/>
                    </a:ext>
                  </a:extLst>
                </a:gridCol>
                <a:gridCol w="1437280">
                  <a:extLst>
                    <a:ext uri="{9D8B030D-6E8A-4147-A177-3AD203B41FA5}">
                      <a16:colId xmlns:a16="http://schemas.microsoft.com/office/drawing/2014/main" val="20004"/>
                    </a:ext>
                  </a:extLst>
                </a:gridCol>
                <a:gridCol w="1437280">
                  <a:extLst>
                    <a:ext uri="{9D8B030D-6E8A-4147-A177-3AD203B41FA5}">
                      <a16:colId xmlns:a16="http://schemas.microsoft.com/office/drawing/2014/main" val="20005"/>
                    </a:ext>
                  </a:extLst>
                </a:gridCol>
                <a:gridCol w="1437280">
                  <a:extLst>
                    <a:ext uri="{9D8B030D-6E8A-4147-A177-3AD203B41FA5}">
                      <a16:colId xmlns:a16="http://schemas.microsoft.com/office/drawing/2014/main" val="20006"/>
                    </a:ext>
                  </a:extLst>
                </a:gridCol>
                <a:gridCol w="1437280">
                  <a:extLst>
                    <a:ext uri="{9D8B030D-6E8A-4147-A177-3AD203B41FA5}">
                      <a16:colId xmlns:a16="http://schemas.microsoft.com/office/drawing/2014/main" val="20007"/>
                    </a:ext>
                  </a:extLst>
                </a:gridCol>
              </a:tblGrid>
              <a:tr h="473099">
                <a:tc>
                  <a:txBody>
                    <a:bodyPr/>
                    <a:lstStyle/>
                    <a:p>
                      <a:pPr marL="0" lvl="0" indent="0" algn="l">
                        <a:buNone/>
                      </a:pPr>
                      <a:r>
                        <a:rPr sz="2800"/>
                        <a:t>Model</a:t>
                      </a:r>
                    </a:p>
                  </a:txBody>
                  <a:tcPr/>
                </a:tc>
                <a:tc>
                  <a:txBody>
                    <a:bodyPr/>
                    <a:lstStyle/>
                    <a:p>
                      <a:pPr marL="0" lvl="0" indent="0" algn="r">
                        <a:buNone/>
                      </a:pPr>
                      <a:r>
                        <a:rPr sz="2800"/>
                        <a:t>MMB</a:t>
                      </a:r>
                    </a:p>
                  </a:txBody>
                  <a:tcPr/>
                </a:tc>
                <a:tc>
                  <a:txBody>
                    <a:bodyPr/>
                    <a:lstStyle/>
                    <a:p>
                      <a:pPr marL="0" lvl="0" indent="0" algn="r">
                        <a:buNone/>
                      </a:pPr>
                      <a:r>
                        <a:rPr sz="2800"/>
                        <a:t>B35</a:t>
                      </a:r>
                    </a:p>
                  </a:txBody>
                  <a:tcPr/>
                </a:tc>
                <a:tc>
                  <a:txBody>
                    <a:bodyPr/>
                    <a:lstStyle/>
                    <a:p>
                      <a:pPr marL="0" lvl="0" indent="0" algn="r">
                        <a:buNone/>
                      </a:pPr>
                      <a:r>
                        <a:rPr sz="2800" dirty="0"/>
                        <a:t>F35</a:t>
                      </a:r>
                    </a:p>
                  </a:txBody>
                  <a:tcPr/>
                </a:tc>
                <a:tc>
                  <a:txBody>
                    <a:bodyPr/>
                    <a:lstStyle/>
                    <a:p>
                      <a:pPr marL="0" lvl="0" indent="0" algn="r">
                        <a:buNone/>
                      </a:pPr>
                      <a:r>
                        <a:rPr sz="2800"/>
                        <a:t>FOFL</a:t>
                      </a:r>
                    </a:p>
                  </a:txBody>
                  <a:tcPr/>
                </a:tc>
                <a:tc>
                  <a:txBody>
                    <a:bodyPr/>
                    <a:lstStyle/>
                    <a:p>
                      <a:pPr marL="0" lvl="0" indent="0" algn="r">
                        <a:buNone/>
                      </a:pPr>
                      <a:r>
                        <a:rPr sz="2800"/>
                        <a:t>OFL</a:t>
                      </a:r>
                    </a:p>
                  </a:txBody>
                  <a:tcPr/>
                </a:tc>
                <a:tc>
                  <a:txBody>
                    <a:bodyPr/>
                    <a:lstStyle/>
                    <a:p>
                      <a:pPr marL="0" lvl="0" indent="0" algn="r">
                        <a:buNone/>
                      </a:pPr>
                      <a:r>
                        <a:rPr sz="2800"/>
                        <a:t>M</a:t>
                      </a:r>
                    </a:p>
                  </a:txBody>
                  <a:tcPr/>
                </a:tc>
                <a:tc>
                  <a:txBody>
                    <a:bodyPr/>
                    <a:lstStyle/>
                    <a:p>
                      <a:pPr marL="0" lvl="0" indent="0" algn="r">
                        <a:buNone/>
                      </a:pPr>
                      <a:r>
                        <a:rPr sz="2800"/>
                        <a:t>avg_rec</a:t>
                      </a:r>
                    </a:p>
                  </a:txBody>
                  <a:tcPr/>
                </a:tc>
                <a:extLst>
                  <a:ext uri="{0D108BD9-81ED-4DB2-BD59-A6C34878D82A}">
                    <a16:rowId xmlns:a16="http://schemas.microsoft.com/office/drawing/2014/main" val="10000"/>
                  </a:ext>
                </a:extLst>
              </a:tr>
              <a:tr h="473099">
                <a:tc>
                  <a:txBody>
                    <a:bodyPr/>
                    <a:lstStyle/>
                    <a:p>
                      <a:pPr marL="0" lvl="0" indent="0" algn="l">
                        <a:buNone/>
                      </a:pPr>
                      <a:r>
                        <a:rPr sz="2800"/>
                        <a:t>20.1</a:t>
                      </a:r>
                    </a:p>
                  </a:txBody>
                  <a:tcPr/>
                </a:tc>
                <a:tc>
                  <a:txBody>
                    <a:bodyPr/>
                    <a:lstStyle/>
                    <a:p>
                      <a:pPr marL="0" lvl="0" indent="0" algn="r">
                        <a:buNone/>
                      </a:pPr>
                      <a:r>
                        <a:rPr sz="2800"/>
                        <a:t>144.11</a:t>
                      </a:r>
                    </a:p>
                  </a:txBody>
                  <a:tcPr/>
                </a:tc>
                <a:tc>
                  <a:txBody>
                    <a:bodyPr/>
                    <a:lstStyle/>
                    <a:p>
                      <a:pPr marL="0" lvl="0" indent="0" algn="r">
                        <a:buNone/>
                      </a:pPr>
                      <a:r>
                        <a:rPr sz="2800"/>
                        <a:t>120.46</a:t>
                      </a:r>
                    </a:p>
                  </a:txBody>
                  <a:tcPr/>
                </a:tc>
                <a:tc>
                  <a:txBody>
                    <a:bodyPr/>
                    <a:lstStyle/>
                    <a:p>
                      <a:pPr marL="0" lvl="0" indent="0" algn="r">
                        <a:buNone/>
                      </a:pPr>
                      <a:r>
                        <a:rPr sz="2800"/>
                        <a:t>1.59</a:t>
                      </a:r>
                    </a:p>
                  </a:txBody>
                  <a:tcPr/>
                </a:tc>
                <a:tc>
                  <a:txBody>
                    <a:bodyPr/>
                    <a:lstStyle/>
                    <a:p>
                      <a:pPr marL="0" lvl="0" indent="0" algn="r">
                        <a:buNone/>
                      </a:pPr>
                      <a:r>
                        <a:rPr sz="2800"/>
                        <a:t>1.59</a:t>
                      </a:r>
                    </a:p>
                  </a:txBody>
                  <a:tcPr/>
                </a:tc>
                <a:tc>
                  <a:txBody>
                    <a:bodyPr/>
                    <a:lstStyle/>
                    <a:p>
                      <a:pPr marL="0" lvl="0" indent="0" algn="r">
                        <a:buNone/>
                      </a:pPr>
                      <a:r>
                        <a:rPr sz="2800"/>
                        <a:t>95.25</a:t>
                      </a:r>
                    </a:p>
                  </a:txBody>
                  <a:tcPr/>
                </a:tc>
                <a:tc>
                  <a:txBody>
                    <a:bodyPr/>
                    <a:lstStyle/>
                    <a:p>
                      <a:pPr marL="0" lvl="0" indent="0" algn="r">
                        <a:buNone/>
                      </a:pPr>
                      <a:r>
                        <a:rPr sz="2800"/>
                        <a:t>0.30</a:t>
                      </a:r>
                    </a:p>
                  </a:txBody>
                  <a:tcPr/>
                </a:tc>
                <a:tc>
                  <a:txBody>
                    <a:bodyPr/>
                    <a:lstStyle/>
                    <a:p>
                      <a:pPr marL="0" lvl="0" indent="0" algn="r">
                        <a:buNone/>
                      </a:pPr>
                      <a:r>
                        <a:rPr sz="2800"/>
                        <a:t>109.70</a:t>
                      </a:r>
                    </a:p>
                  </a:txBody>
                  <a:tcPr/>
                </a:tc>
                <a:extLst>
                  <a:ext uri="{0D108BD9-81ED-4DB2-BD59-A6C34878D82A}">
                    <a16:rowId xmlns:a16="http://schemas.microsoft.com/office/drawing/2014/main" val="10001"/>
                  </a:ext>
                </a:extLst>
              </a:tr>
              <a:tr h="473099">
                <a:tc>
                  <a:txBody>
                    <a:bodyPr/>
                    <a:lstStyle/>
                    <a:p>
                      <a:pPr marL="0" lvl="0" indent="0" algn="l">
                        <a:buNone/>
                      </a:pPr>
                      <a:r>
                        <a:rPr sz="2800"/>
                        <a:t>20.2</a:t>
                      </a:r>
                    </a:p>
                  </a:txBody>
                  <a:tcPr/>
                </a:tc>
                <a:tc>
                  <a:txBody>
                    <a:bodyPr/>
                    <a:lstStyle/>
                    <a:p>
                      <a:pPr marL="0" lvl="0" indent="0" algn="r">
                        <a:buNone/>
                      </a:pPr>
                      <a:r>
                        <a:rPr sz="2800"/>
                        <a:t>133.51</a:t>
                      </a:r>
                    </a:p>
                  </a:txBody>
                  <a:tcPr/>
                </a:tc>
                <a:tc>
                  <a:txBody>
                    <a:bodyPr/>
                    <a:lstStyle/>
                    <a:p>
                      <a:pPr marL="0" lvl="0" indent="0" algn="r">
                        <a:buNone/>
                      </a:pPr>
                      <a:r>
                        <a:rPr sz="2800"/>
                        <a:t>121.47</a:t>
                      </a:r>
                    </a:p>
                  </a:txBody>
                  <a:tcPr/>
                </a:tc>
                <a:tc>
                  <a:txBody>
                    <a:bodyPr/>
                    <a:lstStyle/>
                    <a:p>
                      <a:pPr marL="0" lvl="0" indent="0" algn="r">
                        <a:buNone/>
                      </a:pPr>
                      <a:r>
                        <a:rPr sz="2800"/>
                        <a:t>1.23</a:t>
                      </a:r>
                    </a:p>
                  </a:txBody>
                  <a:tcPr/>
                </a:tc>
                <a:tc>
                  <a:txBody>
                    <a:bodyPr/>
                    <a:lstStyle/>
                    <a:p>
                      <a:pPr marL="0" lvl="0" indent="0" algn="r">
                        <a:buNone/>
                      </a:pPr>
                      <a:r>
                        <a:rPr sz="2800"/>
                        <a:t>1.23</a:t>
                      </a:r>
                    </a:p>
                  </a:txBody>
                  <a:tcPr/>
                </a:tc>
                <a:tc>
                  <a:txBody>
                    <a:bodyPr/>
                    <a:lstStyle/>
                    <a:p>
                      <a:pPr marL="0" lvl="0" indent="0" algn="r">
                        <a:buNone/>
                      </a:pPr>
                      <a:r>
                        <a:rPr sz="2800"/>
                        <a:t>88.90</a:t>
                      </a:r>
                    </a:p>
                  </a:txBody>
                  <a:tcPr/>
                </a:tc>
                <a:tc>
                  <a:txBody>
                    <a:bodyPr/>
                    <a:lstStyle/>
                    <a:p>
                      <a:pPr marL="0" lvl="0" indent="0" algn="r">
                        <a:buNone/>
                      </a:pPr>
                      <a:r>
                        <a:rPr sz="2800"/>
                        <a:t>0.29</a:t>
                      </a:r>
                    </a:p>
                  </a:txBody>
                  <a:tcPr/>
                </a:tc>
                <a:tc>
                  <a:txBody>
                    <a:bodyPr/>
                    <a:lstStyle/>
                    <a:p>
                      <a:pPr marL="0" lvl="0" indent="0" algn="r">
                        <a:buNone/>
                      </a:pPr>
                      <a:r>
                        <a:rPr sz="2800"/>
                        <a:t>103.91</a:t>
                      </a:r>
                    </a:p>
                  </a:txBody>
                  <a:tcPr/>
                </a:tc>
                <a:extLst>
                  <a:ext uri="{0D108BD9-81ED-4DB2-BD59-A6C34878D82A}">
                    <a16:rowId xmlns:a16="http://schemas.microsoft.com/office/drawing/2014/main" val="10002"/>
                  </a:ext>
                </a:extLst>
              </a:tr>
              <a:tr h="473099">
                <a:tc>
                  <a:txBody>
                    <a:bodyPr/>
                    <a:lstStyle/>
                    <a:p>
                      <a:pPr marL="0" lvl="0" indent="0" algn="l">
                        <a:buNone/>
                      </a:pPr>
                      <a:r>
                        <a:rPr sz="2800"/>
                        <a:t>20.2q</a:t>
                      </a:r>
                    </a:p>
                  </a:txBody>
                  <a:tcPr/>
                </a:tc>
                <a:tc>
                  <a:txBody>
                    <a:bodyPr/>
                    <a:lstStyle/>
                    <a:p>
                      <a:pPr marL="0" lvl="0" indent="0" algn="r">
                        <a:buNone/>
                      </a:pPr>
                      <a:r>
                        <a:rPr sz="2800"/>
                        <a:t>121.61</a:t>
                      </a:r>
                    </a:p>
                  </a:txBody>
                  <a:tcPr/>
                </a:tc>
                <a:tc>
                  <a:txBody>
                    <a:bodyPr/>
                    <a:lstStyle/>
                    <a:p>
                      <a:pPr marL="0" lvl="0" indent="0" algn="r">
                        <a:buNone/>
                      </a:pPr>
                      <a:r>
                        <a:rPr sz="2800"/>
                        <a:t>137.56</a:t>
                      </a:r>
                    </a:p>
                  </a:txBody>
                  <a:tcPr/>
                </a:tc>
                <a:tc>
                  <a:txBody>
                    <a:bodyPr/>
                    <a:lstStyle/>
                    <a:p>
                      <a:pPr marL="0" lvl="0" indent="0" algn="r">
                        <a:buNone/>
                      </a:pPr>
                      <a:r>
                        <a:rPr sz="2800"/>
                        <a:t>1.94</a:t>
                      </a:r>
                    </a:p>
                  </a:txBody>
                  <a:tcPr/>
                </a:tc>
                <a:tc>
                  <a:txBody>
                    <a:bodyPr/>
                    <a:lstStyle/>
                    <a:p>
                      <a:pPr marL="0" lvl="0" indent="0" algn="r">
                        <a:buNone/>
                      </a:pPr>
                      <a:r>
                        <a:rPr sz="2800"/>
                        <a:t>1.94</a:t>
                      </a:r>
                    </a:p>
                  </a:txBody>
                  <a:tcPr/>
                </a:tc>
                <a:tc>
                  <a:txBody>
                    <a:bodyPr/>
                    <a:lstStyle/>
                    <a:p>
                      <a:pPr marL="0" lvl="0" indent="0" algn="r">
                        <a:buNone/>
                      </a:pPr>
                      <a:r>
                        <a:rPr sz="2800"/>
                        <a:t>77.08</a:t>
                      </a:r>
                    </a:p>
                  </a:txBody>
                  <a:tcPr/>
                </a:tc>
                <a:tc>
                  <a:txBody>
                    <a:bodyPr/>
                    <a:lstStyle/>
                    <a:p>
                      <a:pPr marL="0" lvl="0" indent="0" algn="r">
                        <a:buNone/>
                      </a:pPr>
                      <a:r>
                        <a:rPr sz="2800"/>
                        <a:t>0.30</a:t>
                      </a:r>
                    </a:p>
                  </a:txBody>
                  <a:tcPr/>
                </a:tc>
                <a:tc>
                  <a:txBody>
                    <a:bodyPr/>
                    <a:lstStyle/>
                    <a:p>
                      <a:pPr marL="0" lvl="0" indent="0" algn="r">
                        <a:buNone/>
                      </a:pPr>
                      <a:r>
                        <a:rPr sz="2800"/>
                        <a:t>132.86</a:t>
                      </a:r>
                    </a:p>
                  </a:txBody>
                  <a:tcPr/>
                </a:tc>
                <a:extLst>
                  <a:ext uri="{0D108BD9-81ED-4DB2-BD59-A6C34878D82A}">
                    <a16:rowId xmlns:a16="http://schemas.microsoft.com/office/drawing/2014/main" val="10003"/>
                  </a:ext>
                </a:extLst>
              </a:tr>
              <a:tr h="473099">
                <a:tc>
                  <a:txBody>
                    <a:bodyPr/>
                    <a:lstStyle/>
                    <a:p>
                      <a:pPr marL="0" lvl="0" indent="0" algn="l">
                        <a:buNone/>
                      </a:pPr>
                      <a:r>
                        <a:rPr sz="2800"/>
                        <a:t>20.2m</a:t>
                      </a:r>
                    </a:p>
                  </a:txBody>
                  <a:tcPr/>
                </a:tc>
                <a:tc>
                  <a:txBody>
                    <a:bodyPr/>
                    <a:lstStyle/>
                    <a:p>
                      <a:pPr marL="0" lvl="0" indent="0" algn="r">
                        <a:buNone/>
                      </a:pPr>
                      <a:r>
                        <a:rPr sz="2800" dirty="0"/>
                        <a:t>43.29</a:t>
                      </a:r>
                    </a:p>
                  </a:txBody>
                  <a:tcPr/>
                </a:tc>
                <a:tc>
                  <a:txBody>
                    <a:bodyPr/>
                    <a:lstStyle/>
                    <a:p>
                      <a:pPr marL="0" lvl="0" indent="0" algn="r">
                        <a:buNone/>
                      </a:pPr>
                      <a:r>
                        <a:rPr sz="2800"/>
                        <a:t>17.85</a:t>
                      </a:r>
                    </a:p>
                  </a:txBody>
                  <a:tcPr/>
                </a:tc>
                <a:tc>
                  <a:txBody>
                    <a:bodyPr/>
                    <a:lstStyle/>
                    <a:p>
                      <a:pPr marL="0" lvl="0" indent="0" algn="r">
                        <a:buNone/>
                      </a:pPr>
                      <a:r>
                        <a:rPr sz="2800"/>
                        <a:t>6.29</a:t>
                      </a:r>
                    </a:p>
                  </a:txBody>
                  <a:tcPr/>
                </a:tc>
                <a:tc>
                  <a:txBody>
                    <a:bodyPr/>
                    <a:lstStyle/>
                    <a:p>
                      <a:pPr marL="0" lvl="0" indent="0" algn="r">
                        <a:buNone/>
                      </a:pPr>
                      <a:r>
                        <a:rPr sz="2800"/>
                        <a:t>6.29</a:t>
                      </a:r>
                    </a:p>
                  </a:txBody>
                  <a:tcPr/>
                </a:tc>
                <a:tc>
                  <a:txBody>
                    <a:bodyPr/>
                    <a:lstStyle/>
                    <a:p>
                      <a:pPr marL="0" lvl="0" indent="0" algn="r">
                        <a:buNone/>
                      </a:pPr>
                      <a:r>
                        <a:rPr sz="2800"/>
                        <a:t>70.88</a:t>
                      </a:r>
                    </a:p>
                  </a:txBody>
                  <a:tcPr/>
                </a:tc>
                <a:tc>
                  <a:txBody>
                    <a:bodyPr/>
                    <a:lstStyle/>
                    <a:p>
                      <a:pPr marL="0" lvl="0" indent="0" algn="r">
                        <a:buNone/>
                      </a:pPr>
                      <a:r>
                        <a:rPr sz="2800"/>
                        <a:t>0.17</a:t>
                      </a:r>
                    </a:p>
                  </a:txBody>
                  <a:tcPr/>
                </a:tc>
                <a:tc>
                  <a:txBody>
                    <a:bodyPr/>
                    <a:lstStyle/>
                    <a:p>
                      <a:pPr marL="0" lvl="0" indent="0" algn="r">
                        <a:buNone/>
                      </a:pPr>
                      <a:r>
                        <a:rPr sz="2800"/>
                        <a:t>152.61</a:t>
                      </a:r>
                    </a:p>
                  </a:txBody>
                  <a:tcPr/>
                </a:tc>
                <a:extLst>
                  <a:ext uri="{0D108BD9-81ED-4DB2-BD59-A6C34878D82A}">
                    <a16:rowId xmlns:a16="http://schemas.microsoft.com/office/drawing/2014/main" val="10004"/>
                  </a:ext>
                </a:extLst>
              </a:tr>
              <a:tr h="473099">
                <a:tc>
                  <a:txBody>
                    <a:bodyPr/>
                    <a:lstStyle/>
                    <a:p>
                      <a:pPr marL="0" lvl="0" indent="0" algn="l">
                        <a:buNone/>
                      </a:pPr>
                      <a:r>
                        <a:rPr sz="2800"/>
                        <a:t>20.2mq</a:t>
                      </a:r>
                    </a:p>
                  </a:txBody>
                  <a:tcPr/>
                </a:tc>
                <a:tc>
                  <a:txBody>
                    <a:bodyPr/>
                    <a:lstStyle/>
                    <a:p>
                      <a:pPr marL="0" lvl="0" indent="0" algn="r">
                        <a:buNone/>
                      </a:pPr>
                      <a:r>
                        <a:rPr sz="2800"/>
                        <a:t>92.20</a:t>
                      </a:r>
                    </a:p>
                  </a:txBody>
                  <a:tcPr/>
                </a:tc>
                <a:tc>
                  <a:txBody>
                    <a:bodyPr/>
                    <a:lstStyle/>
                    <a:p>
                      <a:pPr marL="0" lvl="0" indent="0" algn="r">
                        <a:buNone/>
                      </a:pPr>
                      <a:r>
                        <a:rPr sz="2800"/>
                        <a:t>28.06</a:t>
                      </a:r>
                    </a:p>
                  </a:txBody>
                  <a:tcPr/>
                </a:tc>
                <a:tc>
                  <a:txBody>
                    <a:bodyPr/>
                    <a:lstStyle/>
                    <a:p>
                      <a:pPr marL="0" lvl="0" indent="0" algn="r">
                        <a:buNone/>
                      </a:pPr>
                      <a:r>
                        <a:rPr sz="2800" dirty="0"/>
                        <a:t>12.46</a:t>
                      </a:r>
                    </a:p>
                  </a:txBody>
                  <a:tcPr/>
                </a:tc>
                <a:tc>
                  <a:txBody>
                    <a:bodyPr/>
                    <a:lstStyle/>
                    <a:p>
                      <a:pPr marL="0" lvl="0" indent="0" algn="r">
                        <a:buNone/>
                      </a:pPr>
                      <a:r>
                        <a:rPr sz="2800"/>
                        <a:t>1.86</a:t>
                      </a:r>
                    </a:p>
                  </a:txBody>
                  <a:tcPr/>
                </a:tc>
                <a:tc>
                  <a:txBody>
                    <a:bodyPr/>
                    <a:lstStyle/>
                    <a:p>
                      <a:pPr marL="0" lvl="0" indent="0" algn="r">
                        <a:buNone/>
                      </a:pPr>
                      <a:r>
                        <a:rPr sz="2800"/>
                        <a:t>14.72</a:t>
                      </a:r>
                    </a:p>
                  </a:txBody>
                  <a:tcPr/>
                </a:tc>
                <a:tc>
                  <a:txBody>
                    <a:bodyPr/>
                    <a:lstStyle/>
                    <a:p>
                      <a:pPr marL="0" lvl="0" indent="0" algn="r">
                        <a:buNone/>
                      </a:pPr>
                      <a:r>
                        <a:rPr sz="2800"/>
                        <a:t>0.75</a:t>
                      </a:r>
                    </a:p>
                  </a:txBody>
                  <a:tcPr/>
                </a:tc>
                <a:tc>
                  <a:txBody>
                    <a:bodyPr/>
                    <a:lstStyle/>
                    <a:p>
                      <a:pPr marL="0" lvl="0" indent="0" algn="r">
                        <a:buNone/>
                      </a:pPr>
                      <a:r>
                        <a:rPr sz="2800"/>
                        <a:t>241.96</a:t>
                      </a:r>
                    </a:p>
                  </a:txBody>
                  <a:tcPr/>
                </a:tc>
                <a:extLst>
                  <a:ext uri="{0D108BD9-81ED-4DB2-BD59-A6C34878D82A}">
                    <a16:rowId xmlns:a16="http://schemas.microsoft.com/office/drawing/2014/main" val="10005"/>
                  </a:ext>
                </a:extLst>
              </a:tr>
              <a:tr h="473099">
                <a:tc>
                  <a:txBody>
                    <a:bodyPr/>
                    <a:lstStyle/>
                    <a:p>
                      <a:pPr marL="0" lvl="0" indent="0" algn="l">
                        <a:buNone/>
                      </a:pPr>
                      <a:r>
                        <a:rPr sz="2800"/>
                        <a:t>20.3</a:t>
                      </a:r>
                    </a:p>
                  </a:txBody>
                  <a:tcPr/>
                </a:tc>
                <a:tc>
                  <a:txBody>
                    <a:bodyPr/>
                    <a:lstStyle/>
                    <a:p>
                      <a:pPr marL="0" lvl="0" indent="0" algn="r">
                        <a:buNone/>
                      </a:pPr>
                      <a:r>
                        <a:rPr sz="2800"/>
                        <a:t>140.88</a:t>
                      </a:r>
                    </a:p>
                  </a:txBody>
                  <a:tcPr/>
                </a:tc>
                <a:tc>
                  <a:txBody>
                    <a:bodyPr/>
                    <a:lstStyle/>
                    <a:p>
                      <a:pPr marL="0" lvl="0" indent="0" algn="r">
                        <a:buNone/>
                      </a:pPr>
                      <a:r>
                        <a:rPr sz="2800"/>
                        <a:t>118.13</a:t>
                      </a:r>
                    </a:p>
                  </a:txBody>
                  <a:tcPr/>
                </a:tc>
                <a:tc>
                  <a:txBody>
                    <a:bodyPr/>
                    <a:lstStyle/>
                    <a:p>
                      <a:pPr marL="0" lvl="0" indent="0" algn="r">
                        <a:buNone/>
                      </a:pPr>
                      <a:r>
                        <a:rPr sz="2800"/>
                        <a:t>1.26</a:t>
                      </a:r>
                    </a:p>
                  </a:txBody>
                  <a:tcPr/>
                </a:tc>
                <a:tc>
                  <a:txBody>
                    <a:bodyPr/>
                    <a:lstStyle/>
                    <a:p>
                      <a:pPr marL="0" lvl="0" indent="0" algn="r">
                        <a:buNone/>
                      </a:pPr>
                      <a:r>
                        <a:rPr sz="2800"/>
                        <a:t>1.26</a:t>
                      </a:r>
                    </a:p>
                  </a:txBody>
                  <a:tcPr/>
                </a:tc>
                <a:tc>
                  <a:txBody>
                    <a:bodyPr/>
                    <a:lstStyle/>
                    <a:p>
                      <a:pPr marL="0" lvl="0" indent="0" algn="r">
                        <a:buNone/>
                      </a:pPr>
                      <a:r>
                        <a:rPr sz="2800"/>
                        <a:t>95.37</a:t>
                      </a:r>
                    </a:p>
                  </a:txBody>
                  <a:tcPr/>
                </a:tc>
                <a:tc>
                  <a:txBody>
                    <a:bodyPr/>
                    <a:lstStyle/>
                    <a:p>
                      <a:pPr marL="0" lvl="0" indent="0" algn="r">
                        <a:buNone/>
                      </a:pPr>
                      <a:r>
                        <a:rPr sz="2800"/>
                        <a:t>0.30</a:t>
                      </a:r>
                    </a:p>
                  </a:txBody>
                  <a:tcPr/>
                </a:tc>
                <a:tc>
                  <a:txBody>
                    <a:bodyPr/>
                    <a:lstStyle/>
                    <a:p>
                      <a:pPr marL="0" lvl="0" indent="0" algn="r">
                        <a:buNone/>
                      </a:pPr>
                      <a:r>
                        <a:rPr sz="2800" dirty="0"/>
                        <a:t>104.45</a:t>
                      </a:r>
                    </a:p>
                  </a:txBody>
                  <a:tcPr/>
                </a:tc>
                <a:extLst>
                  <a:ext uri="{0D108BD9-81ED-4DB2-BD59-A6C34878D82A}">
                    <a16:rowId xmlns:a16="http://schemas.microsoft.com/office/drawing/2014/main" val="10006"/>
                  </a:ext>
                </a:extLst>
              </a:tr>
              <a:tr h="473099">
                <a:tc>
                  <a:txBody>
                    <a:bodyPr/>
                    <a:lstStyle/>
                    <a:p>
                      <a:pPr marL="0" lvl="0" indent="0" algn="l">
                        <a:buNone/>
                      </a:pPr>
                      <a:r>
                        <a:rPr sz="2800"/>
                        <a:t>20.1g</a:t>
                      </a:r>
                    </a:p>
                  </a:txBody>
                  <a:tcPr/>
                </a:tc>
                <a:tc>
                  <a:txBody>
                    <a:bodyPr/>
                    <a:lstStyle/>
                    <a:p>
                      <a:pPr marL="0" lvl="0" indent="0" algn="r">
                        <a:buNone/>
                      </a:pPr>
                      <a:r>
                        <a:rPr sz="2800"/>
                        <a:t>207.19</a:t>
                      </a:r>
                    </a:p>
                  </a:txBody>
                  <a:tcPr/>
                </a:tc>
                <a:tc>
                  <a:txBody>
                    <a:bodyPr/>
                    <a:lstStyle/>
                    <a:p>
                      <a:pPr marL="0" lvl="0" indent="0" algn="r">
                        <a:buNone/>
                      </a:pPr>
                      <a:r>
                        <a:rPr sz="2800"/>
                        <a:t>113.66</a:t>
                      </a:r>
                    </a:p>
                  </a:txBody>
                  <a:tcPr/>
                </a:tc>
                <a:tc>
                  <a:txBody>
                    <a:bodyPr/>
                    <a:lstStyle/>
                    <a:p>
                      <a:pPr marL="0" lvl="0" indent="0" algn="r">
                        <a:buNone/>
                      </a:pPr>
                      <a:r>
                        <a:rPr sz="2800"/>
                        <a:t>1.65</a:t>
                      </a:r>
                    </a:p>
                  </a:txBody>
                  <a:tcPr/>
                </a:tc>
                <a:tc>
                  <a:txBody>
                    <a:bodyPr/>
                    <a:lstStyle/>
                    <a:p>
                      <a:pPr marL="0" lvl="0" indent="0" algn="r">
                        <a:buNone/>
                      </a:pPr>
                      <a:r>
                        <a:rPr sz="2800"/>
                        <a:t>1.65</a:t>
                      </a:r>
                    </a:p>
                  </a:txBody>
                  <a:tcPr/>
                </a:tc>
                <a:tc>
                  <a:txBody>
                    <a:bodyPr/>
                    <a:lstStyle/>
                    <a:p>
                      <a:pPr marL="0" lvl="0" indent="0" algn="r">
                        <a:buNone/>
                      </a:pPr>
                      <a:r>
                        <a:rPr sz="2800"/>
                        <a:t>184.91</a:t>
                      </a:r>
                    </a:p>
                  </a:txBody>
                  <a:tcPr/>
                </a:tc>
                <a:tc>
                  <a:txBody>
                    <a:bodyPr/>
                    <a:lstStyle/>
                    <a:p>
                      <a:pPr marL="0" lvl="0" indent="0" algn="r">
                        <a:buNone/>
                      </a:pPr>
                      <a:r>
                        <a:rPr sz="2800"/>
                        <a:t>0.36</a:t>
                      </a:r>
                    </a:p>
                  </a:txBody>
                  <a:tcPr/>
                </a:tc>
                <a:tc>
                  <a:txBody>
                    <a:bodyPr/>
                    <a:lstStyle/>
                    <a:p>
                      <a:pPr marL="0" lvl="0" indent="0" algn="r">
                        <a:buNone/>
                      </a:pPr>
                      <a:r>
                        <a:rPr sz="2800" dirty="0"/>
                        <a:t>169.96</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3627743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particularly helpful…</a:t>
            </a:r>
            <a:endParaRPr lang="en-US" dirty="0"/>
          </a:p>
        </p:txBody>
      </p:sp>
      <p:sp>
        <p:nvSpPr>
          <p:cNvPr id="3" name="Content Placeholder 2"/>
          <p:cNvSpPr>
            <a:spLocks noGrp="1"/>
          </p:cNvSpPr>
          <p:nvPr>
            <p:ph idx="1"/>
          </p:nvPr>
        </p:nvSpPr>
        <p:spPr/>
        <p:txBody>
          <a:bodyPr/>
          <a:lstStyle/>
          <a:p>
            <a:r>
              <a:rPr lang="en-US" dirty="0" smtClean="0"/>
              <a:t>Adding time variation produced:</a:t>
            </a:r>
          </a:p>
          <a:p>
            <a:pPr lvl="1"/>
            <a:r>
              <a:rPr lang="en-US" dirty="0" smtClean="0"/>
              <a:t>Instable models</a:t>
            </a:r>
          </a:p>
          <a:p>
            <a:pPr lvl="1"/>
            <a:r>
              <a:rPr lang="en-US" dirty="0" smtClean="0"/>
              <a:t>Drastically different management advice</a:t>
            </a:r>
          </a:p>
          <a:p>
            <a:pPr lvl="1"/>
            <a:r>
              <a:rPr lang="en-US" dirty="0" smtClean="0"/>
              <a:t>Variation in M and q that were not easily interpretable or particularly believable</a:t>
            </a:r>
          </a:p>
          <a:p>
            <a:pPr lvl="1"/>
            <a:endParaRPr lang="en-US" dirty="0"/>
          </a:p>
          <a:p>
            <a:pPr lvl="1"/>
            <a:r>
              <a:rPr lang="en-US" dirty="0" smtClean="0"/>
              <a:t>Perhaps I should have estimated time variation in immature M as well</a:t>
            </a:r>
          </a:p>
          <a:p>
            <a:pPr lvl="1"/>
            <a:r>
              <a:rPr lang="en-US" dirty="0" smtClean="0"/>
              <a:t>Trying an index for catchability similar to what Buck has done might be useful (but that’s also only 1 part of ‘catchability’ for snow crab)</a:t>
            </a:r>
          </a:p>
          <a:p>
            <a:endParaRPr lang="en-US" dirty="0" smtClean="0"/>
          </a:p>
          <a:p>
            <a:endParaRPr lang="en-US" dirty="0"/>
          </a:p>
          <a:p>
            <a:endParaRPr lang="en-US" dirty="0"/>
          </a:p>
        </p:txBody>
      </p:sp>
    </p:spTree>
    <p:extLst>
      <p:ext uri="{BB962C8B-B14F-4D97-AF65-F5344CB8AC3E}">
        <p14:creationId xmlns:p14="http://schemas.microsoft.com/office/powerpoint/2010/main" val="16372068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460" y="0"/>
            <a:ext cx="10515600" cy="1325563"/>
          </a:xfrm>
        </p:spPr>
        <p:txBody>
          <a:bodyPr/>
          <a:lstStyle/>
          <a:p>
            <a:r>
              <a:rPr lang="en-US" b="1" dirty="0" smtClean="0"/>
              <a:t>Needs for management</a:t>
            </a:r>
            <a:endParaRPr lang="en-US" b="1" dirty="0"/>
          </a:p>
        </p:txBody>
      </p:sp>
      <p:sp>
        <p:nvSpPr>
          <p:cNvPr id="3" name="Content Placeholder 2"/>
          <p:cNvSpPr>
            <a:spLocks noGrp="1"/>
          </p:cNvSpPr>
          <p:nvPr>
            <p:ph idx="1"/>
          </p:nvPr>
        </p:nvSpPr>
        <p:spPr>
          <a:xfrm>
            <a:off x="409433" y="1325563"/>
            <a:ext cx="10944367" cy="4851400"/>
          </a:xfrm>
        </p:spPr>
        <p:txBody>
          <a:bodyPr>
            <a:normAutofit/>
          </a:bodyPr>
          <a:lstStyle/>
          <a:p>
            <a:pPr marL="0" indent="0">
              <a:buNone/>
            </a:pPr>
            <a:r>
              <a:rPr lang="en-US" sz="3200" b="1" dirty="0" smtClean="0"/>
              <a:t>Where are we?</a:t>
            </a:r>
          </a:p>
          <a:p>
            <a:pPr lvl="1"/>
            <a:r>
              <a:rPr lang="en-US" sz="2800" dirty="0" smtClean="0"/>
              <a:t>A good estimate of terminal year biomass</a:t>
            </a:r>
          </a:p>
          <a:p>
            <a:pPr marL="457200" lvl="1" indent="0">
              <a:buNone/>
            </a:pPr>
            <a:endParaRPr lang="en-US" sz="2800" dirty="0" smtClean="0"/>
          </a:p>
          <a:p>
            <a:pPr marL="0" indent="0">
              <a:buNone/>
            </a:pPr>
            <a:r>
              <a:rPr lang="en-US" sz="3200" b="1" dirty="0" smtClean="0"/>
              <a:t>Where do we want to be?</a:t>
            </a:r>
          </a:p>
          <a:p>
            <a:pPr lvl="1"/>
            <a:r>
              <a:rPr lang="en-US" sz="2800" dirty="0" smtClean="0"/>
              <a:t>Management targets for biomass and fishing mortality that will get us there</a:t>
            </a:r>
            <a:endParaRPr lang="en-US" sz="2800" dirty="0"/>
          </a:p>
        </p:txBody>
      </p:sp>
    </p:spTree>
    <p:extLst>
      <p:ext uri="{BB962C8B-B14F-4D97-AF65-F5344CB8AC3E}">
        <p14:creationId xmlns:p14="http://schemas.microsoft.com/office/powerpoint/2010/main" val="9435695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3898" y="232013"/>
            <a:ext cx="11668835" cy="5693866"/>
          </a:xfrm>
          <a:prstGeom prst="rect">
            <a:avLst/>
          </a:prstGeom>
        </p:spPr>
        <p:txBody>
          <a:bodyPr wrap="square">
            <a:spAutoFit/>
          </a:bodyPr>
          <a:lstStyle/>
          <a:p>
            <a:r>
              <a:rPr lang="en-US" sz="2800" b="1" dirty="0" smtClean="0"/>
              <a:t>Tier 1-3 definitions</a:t>
            </a:r>
          </a:p>
          <a:p>
            <a:pPr marL="285750" indent="-285750">
              <a:buFont typeface="Arial" panose="020B0604020202020204" pitchFamily="34" charset="0"/>
              <a:buChar char="•"/>
            </a:pPr>
            <a:r>
              <a:rPr lang="en-US" sz="2800" dirty="0" smtClean="0"/>
              <a:t> ‘reliable estimates of B,BMSY, and FMSY’</a:t>
            </a:r>
          </a:p>
          <a:p>
            <a:pPr marL="285750" indent="-285750">
              <a:buFont typeface="Arial" panose="020B0604020202020204" pitchFamily="34" charset="0"/>
              <a:buChar char="•"/>
            </a:pPr>
            <a:endParaRPr lang="en-US" sz="2800" dirty="0" smtClean="0"/>
          </a:p>
          <a:p>
            <a:r>
              <a:rPr lang="en-US" sz="2800" b="1" dirty="0" smtClean="0"/>
              <a:t>Tier 4 definitions</a:t>
            </a:r>
          </a:p>
          <a:p>
            <a:pPr marL="285750" indent="-285750">
              <a:buFont typeface="Arial" panose="020B0604020202020204" pitchFamily="34" charset="0"/>
              <a:buChar char="•"/>
            </a:pPr>
            <a:r>
              <a:rPr lang="en-US" sz="2800" dirty="0" smtClean="0"/>
              <a:t>‘stocks where essential life history, recruitment information and understanding are insufficient to achieve Tier 3’</a:t>
            </a:r>
          </a:p>
          <a:p>
            <a:pPr marL="285750" indent="-285750">
              <a:buFont typeface="Arial" panose="020B0604020202020204" pitchFamily="34" charset="0"/>
              <a:buChar char="•"/>
            </a:pPr>
            <a:endParaRPr lang="en-US" sz="2800" dirty="0" smtClean="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algn="ctr"/>
            <a:endParaRPr lang="en-US" sz="2800" dirty="0"/>
          </a:p>
          <a:p>
            <a:pPr algn="ctr"/>
            <a:r>
              <a:rPr lang="en-US" sz="2800" dirty="0" smtClean="0"/>
              <a:t>We know a lot about snow crab life history and recruitment, but </a:t>
            </a:r>
            <a:r>
              <a:rPr lang="en-US" sz="2800" dirty="0" smtClean="0"/>
              <a:t>assessment estimates of terminal year MMB are not reliable because </a:t>
            </a:r>
            <a:r>
              <a:rPr lang="en-US" sz="2800" dirty="0" smtClean="0"/>
              <a:t>of retrospective patterns.</a:t>
            </a:r>
            <a:endParaRPr lang="en-US" sz="2800" dirty="0"/>
          </a:p>
        </p:txBody>
      </p:sp>
    </p:spTree>
    <p:extLst>
      <p:ext uri="{BB962C8B-B14F-4D97-AF65-F5344CB8AC3E}">
        <p14:creationId xmlns:p14="http://schemas.microsoft.com/office/powerpoint/2010/main" val="36485017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77817"/>
            <a:ext cx="10515600" cy="1325563"/>
          </a:xfrm>
        </p:spPr>
        <p:txBody>
          <a:bodyPr>
            <a:normAutofit/>
          </a:bodyPr>
          <a:lstStyle/>
          <a:p>
            <a:pPr algn="ctr"/>
            <a:r>
              <a:rPr lang="en-US" sz="3200" dirty="0" smtClean="0"/>
              <a:t>Tier 3 does not say that the reliable estimate of B has to come from a stock assessment.</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12352004"/>
              </p:ext>
            </p:extLst>
          </p:nvPr>
        </p:nvGraphicFramePr>
        <p:xfrm>
          <a:off x="423080" y="1119117"/>
          <a:ext cx="11423176" cy="2602613"/>
        </p:xfrm>
        <a:graphic>
          <a:graphicData uri="http://schemas.openxmlformats.org/drawingml/2006/table">
            <a:tbl>
              <a:tblPr firstRow="1" bandRow="1">
                <a:tableStyleId>{5C22544A-7EE6-4342-B048-85BDC9FD1C3A}</a:tableStyleId>
              </a:tblPr>
              <a:tblGrid>
                <a:gridCol w="2855794">
                  <a:extLst>
                    <a:ext uri="{9D8B030D-6E8A-4147-A177-3AD203B41FA5}">
                      <a16:colId xmlns:a16="http://schemas.microsoft.com/office/drawing/2014/main" val="3013658746"/>
                    </a:ext>
                  </a:extLst>
                </a:gridCol>
                <a:gridCol w="2855794">
                  <a:extLst>
                    <a:ext uri="{9D8B030D-6E8A-4147-A177-3AD203B41FA5}">
                      <a16:colId xmlns:a16="http://schemas.microsoft.com/office/drawing/2014/main" val="4220350099"/>
                    </a:ext>
                  </a:extLst>
                </a:gridCol>
                <a:gridCol w="2855794">
                  <a:extLst>
                    <a:ext uri="{9D8B030D-6E8A-4147-A177-3AD203B41FA5}">
                      <a16:colId xmlns:a16="http://schemas.microsoft.com/office/drawing/2014/main" val="758419537"/>
                    </a:ext>
                  </a:extLst>
                </a:gridCol>
                <a:gridCol w="2855794">
                  <a:extLst>
                    <a:ext uri="{9D8B030D-6E8A-4147-A177-3AD203B41FA5}">
                      <a16:colId xmlns:a16="http://schemas.microsoft.com/office/drawing/2014/main" val="887218209"/>
                    </a:ext>
                  </a:extLst>
                </a:gridCol>
              </a:tblGrid>
              <a:tr h="664631">
                <a:tc>
                  <a:txBody>
                    <a:bodyPr/>
                    <a:lstStyle/>
                    <a:p>
                      <a:endParaRPr lang="en-US" sz="2800" dirty="0"/>
                    </a:p>
                  </a:txBody>
                  <a:tcPr/>
                </a:tc>
                <a:tc>
                  <a:txBody>
                    <a:bodyPr/>
                    <a:lstStyle/>
                    <a:p>
                      <a:r>
                        <a:rPr lang="en-US" sz="2800" dirty="0" smtClean="0"/>
                        <a:t>Tier 3</a:t>
                      </a:r>
                      <a:endParaRPr lang="en-US" sz="2800" dirty="0"/>
                    </a:p>
                  </a:txBody>
                  <a:tcPr/>
                </a:tc>
                <a:tc>
                  <a:txBody>
                    <a:bodyPr/>
                    <a:lstStyle/>
                    <a:p>
                      <a:r>
                        <a:rPr lang="en-US" sz="2800" dirty="0" smtClean="0"/>
                        <a:t>Tier 4</a:t>
                      </a:r>
                      <a:endParaRPr lang="en-US" sz="2800" dirty="0"/>
                    </a:p>
                  </a:txBody>
                  <a:tcPr/>
                </a:tc>
                <a:tc>
                  <a:txBody>
                    <a:bodyPr/>
                    <a:lstStyle/>
                    <a:p>
                      <a:r>
                        <a:rPr lang="en-US" sz="2800" dirty="0" smtClean="0"/>
                        <a:t>Tier 3.5?</a:t>
                      </a:r>
                      <a:endParaRPr lang="en-US" sz="2800" dirty="0"/>
                    </a:p>
                  </a:txBody>
                  <a:tcPr/>
                </a:tc>
                <a:extLst>
                  <a:ext uri="{0D108BD9-81ED-4DB2-BD59-A6C34878D82A}">
                    <a16:rowId xmlns:a16="http://schemas.microsoft.com/office/drawing/2014/main" val="2542511938"/>
                  </a:ext>
                </a:extLst>
              </a:tr>
              <a:tr h="664631">
                <a:tc>
                  <a:txBody>
                    <a:bodyPr/>
                    <a:lstStyle/>
                    <a:p>
                      <a:r>
                        <a:rPr lang="en-US" sz="2800" dirty="0" smtClean="0"/>
                        <a:t>MMB</a:t>
                      </a:r>
                      <a:endParaRPr lang="en-US" sz="2800" dirty="0"/>
                    </a:p>
                  </a:txBody>
                  <a:tcPr/>
                </a:tc>
                <a:tc>
                  <a:txBody>
                    <a:bodyPr/>
                    <a:lstStyle/>
                    <a:p>
                      <a:r>
                        <a:rPr lang="en-US" sz="2800" dirty="0" smtClean="0"/>
                        <a:t>Assessment</a:t>
                      </a:r>
                      <a:endParaRPr lang="en-US" sz="2800" dirty="0"/>
                    </a:p>
                  </a:txBody>
                  <a:tcPr/>
                </a:tc>
                <a:tc>
                  <a:txBody>
                    <a:bodyPr/>
                    <a:lstStyle/>
                    <a:p>
                      <a:r>
                        <a:rPr lang="en-US" sz="2800" dirty="0" smtClean="0"/>
                        <a:t>Survey</a:t>
                      </a:r>
                      <a:endParaRPr lang="en-US" sz="2800" dirty="0"/>
                    </a:p>
                  </a:txBody>
                  <a:tcPr/>
                </a:tc>
                <a:tc>
                  <a:txBody>
                    <a:bodyPr/>
                    <a:lstStyle/>
                    <a:p>
                      <a:r>
                        <a:rPr lang="en-US" sz="2800" dirty="0" smtClean="0"/>
                        <a:t>Survey</a:t>
                      </a:r>
                      <a:endParaRPr lang="en-US" sz="2800" dirty="0"/>
                    </a:p>
                  </a:txBody>
                  <a:tcPr/>
                </a:tc>
                <a:extLst>
                  <a:ext uri="{0D108BD9-81ED-4DB2-BD59-A6C34878D82A}">
                    <a16:rowId xmlns:a16="http://schemas.microsoft.com/office/drawing/2014/main" val="2741470922"/>
                  </a:ext>
                </a:extLst>
              </a:tr>
              <a:tr h="608720">
                <a:tc>
                  <a:txBody>
                    <a:bodyPr/>
                    <a:lstStyle/>
                    <a:p>
                      <a:r>
                        <a:rPr lang="en-US" sz="2800" dirty="0" smtClean="0"/>
                        <a:t>FMSY</a:t>
                      </a:r>
                      <a:endParaRPr lang="en-US" sz="2800" dirty="0"/>
                    </a:p>
                  </a:txBody>
                  <a:tcPr/>
                </a:tc>
                <a:tc>
                  <a:txBody>
                    <a:bodyPr/>
                    <a:lstStyle/>
                    <a:p>
                      <a:r>
                        <a:rPr lang="en-US" sz="2800" dirty="0" smtClean="0"/>
                        <a:t>SBPR</a:t>
                      </a:r>
                      <a:endParaRPr lang="en-US" sz="2800" dirty="0"/>
                    </a:p>
                  </a:txBody>
                  <a:tcPr/>
                </a:tc>
                <a:tc>
                  <a:txBody>
                    <a:bodyPr/>
                    <a:lstStyle/>
                    <a:p>
                      <a:r>
                        <a:rPr lang="en-US" sz="2800" dirty="0" smtClean="0"/>
                        <a:t>Natural mortality</a:t>
                      </a:r>
                      <a:endParaRPr lang="en-US" sz="2800" dirty="0"/>
                    </a:p>
                  </a:txBody>
                  <a:tcPr/>
                </a:tc>
                <a:tc>
                  <a:txBody>
                    <a:bodyPr/>
                    <a:lstStyle/>
                    <a:p>
                      <a:r>
                        <a:rPr lang="en-US" sz="2800" dirty="0" smtClean="0"/>
                        <a:t>SBPR</a:t>
                      </a:r>
                      <a:endParaRPr lang="en-US" sz="2800" dirty="0"/>
                    </a:p>
                  </a:txBody>
                  <a:tcPr/>
                </a:tc>
                <a:extLst>
                  <a:ext uri="{0D108BD9-81ED-4DB2-BD59-A6C34878D82A}">
                    <a16:rowId xmlns:a16="http://schemas.microsoft.com/office/drawing/2014/main" val="2438916425"/>
                  </a:ext>
                </a:extLst>
              </a:tr>
              <a:tr h="664631">
                <a:tc>
                  <a:txBody>
                    <a:bodyPr/>
                    <a:lstStyle/>
                    <a:p>
                      <a:r>
                        <a:rPr lang="en-US" sz="2800" dirty="0" smtClean="0"/>
                        <a:t>MSY</a:t>
                      </a:r>
                      <a:endParaRPr lang="en-US" sz="2800" dirty="0"/>
                    </a:p>
                  </a:txBody>
                  <a:tcPr/>
                </a:tc>
                <a:tc>
                  <a:txBody>
                    <a:bodyPr/>
                    <a:lstStyle/>
                    <a:p>
                      <a:r>
                        <a:rPr lang="en-US" sz="2800" dirty="0" smtClean="0"/>
                        <a:t>SBPR</a:t>
                      </a:r>
                      <a:endParaRPr lang="en-US" sz="2800" dirty="0"/>
                    </a:p>
                  </a:txBody>
                  <a:tcPr/>
                </a:tc>
                <a:tc>
                  <a:txBody>
                    <a:bodyPr/>
                    <a:lstStyle/>
                    <a:p>
                      <a:r>
                        <a:rPr lang="en-US" sz="2800" dirty="0" smtClean="0"/>
                        <a:t>Average survey</a:t>
                      </a:r>
                      <a:endParaRPr lang="en-US" sz="2800" dirty="0"/>
                    </a:p>
                  </a:txBody>
                  <a:tcPr/>
                </a:tc>
                <a:tc>
                  <a:txBody>
                    <a:bodyPr/>
                    <a:lstStyle/>
                    <a:p>
                      <a:r>
                        <a:rPr lang="en-US" sz="2800" dirty="0" smtClean="0"/>
                        <a:t>SBPR</a:t>
                      </a:r>
                      <a:endParaRPr lang="en-US" sz="2800" dirty="0"/>
                    </a:p>
                  </a:txBody>
                  <a:tcPr/>
                </a:tc>
                <a:extLst>
                  <a:ext uri="{0D108BD9-81ED-4DB2-BD59-A6C34878D82A}">
                    <a16:rowId xmlns:a16="http://schemas.microsoft.com/office/drawing/2014/main" val="3016777336"/>
                  </a:ext>
                </a:extLst>
              </a:tr>
            </a:tbl>
          </a:graphicData>
        </a:graphic>
      </p:graphicFrame>
    </p:spTree>
    <p:extLst>
      <p:ext uri="{BB962C8B-B14F-4D97-AF65-F5344CB8AC3E}">
        <p14:creationId xmlns:p14="http://schemas.microsoft.com/office/powerpoint/2010/main" val="27791728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Tier 3.5?</a:t>
            </a:r>
            <a:endParaRPr lang="en-US" b="1" dirty="0"/>
          </a:p>
        </p:txBody>
      </p:sp>
      <p:sp>
        <p:nvSpPr>
          <p:cNvPr id="3" name="Content Placeholder 2"/>
          <p:cNvSpPr>
            <a:spLocks noGrp="1"/>
          </p:cNvSpPr>
          <p:nvPr>
            <p:ph idx="1"/>
          </p:nvPr>
        </p:nvSpPr>
        <p:spPr/>
        <p:txBody>
          <a:bodyPr/>
          <a:lstStyle/>
          <a:p>
            <a:r>
              <a:rPr lang="en-US" b="1" dirty="0" smtClean="0"/>
              <a:t>MMB</a:t>
            </a:r>
            <a:r>
              <a:rPr lang="en-US" dirty="0" smtClean="0"/>
              <a:t>: Random effects model (adjusted by catchability?)</a:t>
            </a:r>
          </a:p>
          <a:p>
            <a:endParaRPr lang="en-US" dirty="0" smtClean="0"/>
          </a:p>
          <a:p>
            <a:r>
              <a:rPr lang="en-US" b="1" dirty="0" smtClean="0"/>
              <a:t>FMSY</a:t>
            </a:r>
            <a:r>
              <a:rPr lang="en-US" dirty="0" smtClean="0"/>
              <a:t>: F35% from spawning biomass per recruit performed in a population dynamics model based on observed data on population processes</a:t>
            </a:r>
          </a:p>
          <a:p>
            <a:endParaRPr lang="en-US" dirty="0" smtClean="0"/>
          </a:p>
          <a:p>
            <a:r>
              <a:rPr lang="en-US" b="1" dirty="0" smtClean="0"/>
              <a:t>BMSY</a:t>
            </a:r>
            <a:r>
              <a:rPr lang="en-US" dirty="0" smtClean="0"/>
              <a:t>: Average of MMB over the history of the fishery (up for discussion)</a:t>
            </a:r>
          </a:p>
          <a:p>
            <a:endParaRPr lang="en-US" dirty="0"/>
          </a:p>
        </p:txBody>
      </p:sp>
    </p:spTree>
    <p:extLst>
      <p:ext uri="{BB962C8B-B14F-4D97-AF65-F5344CB8AC3E}">
        <p14:creationId xmlns:p14="http://schemas.microsoft.com/office/powerpoint/2010/main" val="15604768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metric for mature male biomass?</a:t>
            </a:r>
            <a:endParaRPr lang="en-US" dirty="0"/>
          </a:p>
        </p:txBody>
      </p:sp>
      <p:sp>
        <p:nvSpPr>
          <p:cNvPr id="3" name="Content Placeholder 2"/>
          <p:cNvSpPr>
            <a:spLocks noGrp="1"/>
          </p:cNvSpPr>
          <p:nvPr>
            <p:ph idx="1"/>
          </p:nvPr>
        </p:nvSpPr>
        <p:spPr>
          <a:xfrm>
            <a:off x="382137" y="1825625"/>
            <a:ext cx="11395881" cy="4351338"/>
          </a:xfrm>
        </p:spPr>
        <p:txBody>
          <a:bodyPr/>
          <a:lstStyle/>
          <a:p>
            <a:r>
              <a:rPr lang="en-US" dirty="0" smtClean="0"/>
              <a:t>Currently the currency of management is ‘morphometric’ maturity</a:t>
            </a:r>
          </a:p>
          <a:p>
            <a:r>
              <a:rPr lang="en-US" dirty="0" smtClean="0"/>
              <a:t>This includes all large clawed males regardless of carapace width.</a:t>
            </a:r>
          </a:p>
          <a:p>
            <a:r>
              <a:rPr lang="en-US" dirty="0" smtClean="0"/>
              <a:t>This results in high F35% because a large fraction of the morphometrically mature males are protected by the fishery selectivity.</a:t>
            </a:r>
          </a:p>
          <a:p>
            <a:endParaRPr lang="en-US" dirty="0"/>
          </a:p>
          <a:p>
            <a:r>
              <a:rPr lang="en-US" dirty="0" smtClean="0"/>
              <a:t>If the reproductively important animals are really only the larger males, using morphometric maturity </a:t>
            </a:r>
          </a:p>
          <a:p>
            <a:endParaRPr lang="en-US" dirty="0"/>
          </a:p>
          <a:p>
            <a:r>
              <a:rPr lang="en-US" dirty="0" smtClean="0"/>
              <a:t>Test &gt;78mm, &gt;95mm, &gt;101mm</a:t>
            </a:r>
          </a:p>
        </p:txBody>
      </p:sp>
    </p:spTree>
    <p:extLst>
      <p:ext uri="{BB962C8B-B14F-4D97-AF65-F5344CB8AC3E}">
        <p14:creationId xmlns:p14="http://schemas.microsoft.com/office/powerpoint/2010/main" val="37184433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Cody/Desktop/Current_projects/Snow%20crab%20catchability/BSFRF_map_plots.png"/>
          <p:cNvPicPr>
            <a:picLocks noGrp="1" noChangeAspect="1"/>
          </p:cNvPicPr>
          <p:nvPr/>
        </p:nvPicPr>
        <p:blipFill>
          <a:blip r:embed="rId2"/>
          <a:stretch>
            <a:fillRect/>
          </a:stretch>
        </p:blipFill>
        <p:spPr bwMode="auto">
          <a:xfrm>
            <a:off x="0" y="-218364"/>
            <a:ext cx="7301552" cy="7301552"/>
          </a:xfrm>
          <a:prstGeom prst="rect">
            <a:avLst/>
          </a:prstGeom>
          <a:noFill/>
          <a:ln w="9525">
            <a:noFill/>
            <a:headEnd/>
            <a:tailEnd/>
          </a:ln>
        </p:spPr>
      </p:pic>
      <p:pic>
        <p:nvPicPr>
          <p:cNvPr id="4" name="Picture 3" descr="C:/Users/Cody/Desktop/Current_projects/Snow%20crab%20catchability/Sample_sizes.png"/>
          <p:cNvPicPr>
            <a:picLocks noGrp="1" noChangeAspect="1"/>
          </p:cNvPicPr>
          <p:nvPr/>
        </p:nvPicPr>
        <p:blipFill>
          <a:blip r:embed="rId3"/>
          <a:stretch>
            <a:fillRect/>
          </a:stretch>
        </p:blipFill>
        <p:spPr bwMode="auto">
          <a:xfrm>
            <a:off x="7175500" y="3069988"/>
            <a:ext cx="5016500" cy="4013200"/>
          </a:xfrm>
          <a:prstGeom prst="rect">
            <a:avLst/>
          </a:prstGeom>
          <a:noFill/>
          <a:ln w="9525">
            <a:noFill/>
            <a:headEnd/>
            <a:tailEnd/>
          </a:ln>
        </p:spPr>
      </p:pic>
    </p:spTree>
    <p:extLst>
      <p:ext uri="{BB962C8B-B14F-4D97-AF65-F5344CB8AC3E}">
        <p14:creationId xmlns:p14="http://schemas.microsoft.com/office/powerpoint/2010/main" val="37177211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Cody/Desktop/Current_projects/Snow%20crab%20catchability/BSFRF_NMFS_select.png"/>
          <p:cNvPicPr>
            <a:picLocks noGrp="1" noChangeAspect="1"/>
          </p:cNvPicPr>
          <p:nvPr/>
        </p:nvPicPr>
        <p:blipFill>
          <a:blip r:embed="rId2"/>
          <a:stretch>
            <a:fillRect/>
          </a:stretch>
        </p:blipFill>
        <p:spPr bwMode="auto">
          <a:xfrm>
            <a:off x="-1" y="0"/>
            <a:ext cx="4299045" cy="6861102"/>
          </a:xfrm>
          <a:prstGeom prst="rect">
            <a:avLst/>
          </a:prstGeom>
          <a:noFill/>
          <a:ln w="9525">
            <a:noFill/>
            <a:headEnd/>
            <a:tailEnd/>
          </a:ln>
        </p:spPr>
      </p:pic>
      <p:pic>
        <p:nvPicPr>
          <p:cNvPr id="4" name="Picture 3" descr="C:/Users/Cody/Desktop/Current_projects/Snow%20crab%20catchability/BSFRF_NMFS_select_allyrs.png"/>
          <p:cNvPicPr>
            <a:picLocks noGrp="1" noChangeAspect="1"/>
          </p:cNvPicPr>
          <p:nvPr/>
        </p:nvPicPr>
        <p:blipFill>
          <a:blip r:embed="rId3"/>
          <a:stretch>
            <a:fillRect/>
          </a:stretch>
        </p:blipFill>
        <p:spPr bwMode="auto">
          <a:xfrm>
            <a:off x="4746672" y="165138"/>
            <a:ext cx="7445328" cy="5956262"/>
          </a:xfrm>
          <a:prstGeom prst="rect">
            <a:avLst/>
          </a:prstGeom>
          <a:noFill/>
          <a:ln w="9525">
            <a:noFill/>
            <a:headEnd/>
            <a:tailEnd/>
          </a:ln>
        </p:spPr>
      </p:pic>
    </p:spTree>
    <p:extLst>
      <p:ext uri="{BB962C8B-B14F-4D97-AF65-F5344CB8AC3E}">
        <p14:creationId xmlns:p14="http://schemas.microsoft.com/office/powerpoint/2010/main" val="41950742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FE_may_pres_files/figure-pptx/unnamed-chunk-43-1.png"/>
          <p:cNvPicPr>
            <a:picLocks noGrp="1" noChangeAspect="1"/>
          </p:cNvPicPr>
          <p:nvPr/>
        </p:nvPicPr>
        <p:blipFill>
          <a:blip r:embed="rId2"/>
          <a:stretch>
            <a:fillRect/>
          </a:stretch>
        </p:blipFill>
        <p:spPr bwMode="auto">
          <a:xfrm>
            <a:off x="1351128" y="0"/>
            <a:ext cx="9580728" cy="7191235"/>
          </a:xfrm>
          <a:prstGeom prst="rect">
            <a:avLst/>
          </a:prstGeom>
          <a:noFill/>
          <a:ln w="9525">
            <a:noFill/>
            <a:headEnd/>
            <a:tailEnd/>
          </a:ln>
        </p:spPr>
      </p:pic>
    </p:spTree>
    <p:extLst>
      <p:ext uri="{BB962C8B-B14F-4D97-AF65-F5344CB8AC3E}">
        <p14:creationId xmlns:p14="http://schemas.microsoft.com/office/powerpoint/2010/main" val="13235815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9653"/>
            <a:ext cx="12192000" cy="1754326"/>
          </a:xfrm>
          <a:prstGeom prst="rect">
            <a:avLst/>
          </a:prstGeom>
        </p:spPr>
        <p:txBody>
          <a:bodyPr wrap="square">
            <a:spAutoFit/>
          </a:bodyPr>
          <a:lstStyle/>
          <a:p>
            <a:pPr lvl="0"/>
            <a:r>
              <a:rPr lang="en-US" i="1" dirty="0" smtClean="0"/>
              <a:t>SSC comment: Generally, the SSC accepts a new model when it represents an improvement over the previous model. There are some improvements and advantages with the author-preferred GMACS model relative to the status quo model, but there are also some unresolved problems. Beyond improved fits to the data, one of the most important evaluation criteria is biological plausibility of the results, and a new modeling framework is only as good as the plausibility of the results. The SSC noted that it seems </a:t>
            </a:r>
            <a:r>
              <a:rPr lang="en-US" b="1" i="1" dirty="0" smtClean="0">
                <a:solidFill>
                  <a:srgbClr val="FF0000"/>
                </a:solidFill>
              </a:rPr>
              <a:t>unlikely that the stock is 4x larger </a:t>
            </a:r>
            <a:r>
              <a:rPr lang="en-US" i="1" dirty="0" smtClean="0"/>
              <a:t>than last year’s estimate, while lacking new survey data to support that conclusion. </a:t>
            </a:r>
          </a:p>
          <a:p>
            <a:pPr lvl="0"/>
            <a:endParaRPr lang="en-US" i="1" dirty="0" smtClean="0"/>
          </a:p>
        </p:txBody>
      </p:sp>
      <p:pic>
        <p:nvPicPr>
          <p:cNvPr id="5" name="Picture 4" descr="plots/n_at_len_stack.png"/>
          <p:cNvPicPr>
            <a:picLocks noGrp="1" noChangeAspect="1"/>
          </p:cNvPicPr>
          <p:nvPr/>
        </p:nvPicPr>
        <p:blipFill>
          <a:blip r:embed="rId2"/>
          <a:stretch>
            <a:fillRect/>
          </a:stretch>
        </p:blipFill>
        <p:spPr bwMode="auto">
          <a:xfrm>
            <a:off x="6849772" y="1515772"/>
            <a:ext cx="5342228" cy="5342228"/>
          </a:xfrm>
          <a:prstGeom prst="rect">
            <a:avLst/>
          </a:prstGeom>
          <a:noFill/>
          <a:ln w="9525">
            <a:noFill/>
            <a:headEnd/>
            <a:tailEnd/>
          </a:ln>
        </p:spPr>
      </p:pic>
      <p:sp>
        <p:nvSpPr>
          <p:cNvPr id="6" name="Rectangle 5"/>
          <p:cNvSpPr/>
          <p:nvPr/>
        </p:nvSpPr>
        <p:spPr>
          <a:xfrm>
            <a:off x="431477" y="2201727"/>
            <a:ext cx="6280588" cy="3970318"/>
          </a:xfrm>
          <a:prstGeom prst="rect">
            <a:avLst/>
          </a:prstGeom>
        </p:spPr>
        <p:txBody>
          <a:bodyPr wrap="square">
            <a:spAutoFit/>
          </a:bodyPr>
          <a:lstStyle/>
          <a:p>
            <a:pPr lvl="0"/>
            <a:r>
              <a:rPr lang="en-US" dirty="0" smtClean="0"/>
              <a:t>The estimated MMB for the author preferred model in 2019 was 167 </a:t>
            </a:r>
            <a:r>
              <a:rPr lang="en-US" dirty="0" err="1" smtClean="0"/>
              <a:t>kt</a:t>
            </a:r>
            <a:r>
              <a:rPr lang="en-US" dirty="0" smtClean="0"/>
              <a:t>; in 2020 it was 276.7 </a:t>
            </a:r>
            <a:r>
              <a:rPr lang="en-US" dirty="0" err="1" smtClean="0"/>
              <a:t>kt</a:t>
            </a:r>
            <a:r>
              <a:rPr lang="en-US" dirty="0" smtClean="0"/>
              <a:t> (</a:t>
            </a:r>
            <a:r>
              <a:rPr lang="en-US" b="1" dirty="0" smtClean="0">
                <a:solidFill>
                  <a:srgbClr val="FF0000"/>
                </a:solidFill>
              </a:rPr>
              <a:t>a ~65% increase</a:t>
            </a:r>
            <a:r>
              <a:rPr lang="en-US" dirty="0" smtClean="0"/>
              <a:t>). Model 20.3 did have a larger change than this, but it was not the author-preferred model. The changes in the author-preferred model were consistent with changes observed in the stock when similarly sized recruitments entered the population. The numbers at length in the survey from 2015-2018 consistently suggested a cohort larger than has ever been observed. However, the survey data from 2019 suggested a decline in numbers across all size classes. Even with that decline, the remaining numbers at length were comparable to the cohort that supported &gt;100 </a:t>
            </a:r>
            <a:r>
              <a:rPr lang="en-US" dirty="0" err="1" smtClean="0"/>
              <a:t>kt</a:t>
            </a:r>
            <a:r>
              <a:rPr lang="en-US" dirty="0" smtClean="0"/>
              <a:t> catches in the late 1990s at a similar point in its development (see the 1996 numbers at length and compare that to the retained catches in 1997).</a:t>
            </a:r>
            <a:endParaRPr lang="en-US" dirty="0"/>
          </a:p>
        </p:txBody>
      </p:sp>
    </p:spTree>
    <p:extLst>
      <p:ext uri="{BB962C8B-B14F-4D97-AF65-F5344CB8AC3E}">
        <p14:creationId xmlns:p14="http://schemas.microsoft.com/office/powerpoint/2010/main" val="35511199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994" y="107452"/>
            <a:ext cx="10515600" cy="1325563"/>
          </a:xfrm>
        </p:spPr>
        <p:txBody>
          <a:bodyPr/>
          <a:lstStyle/>
          <a:p>
            <a:r>
              <a:rPr lang="en-US" b="1" dirty="0" smtClean="0"/>
              <a:t>Proxy for FMSY</a:t>
            </a:r>
            <a:endParaRPr lang="en-US" b="1" dirty="0"/>
          </a:p>
        </p:txBody>
      </p:sp>
      <p:sp>
        <p:nvSpPr>
          <p:cNvPr id="3" name="Content Placeholder 2"/>
          <p:cNvSpPr>
            <a:spLocks noGrp="1"/>
          </p:cNvSpPr>
          <p:nvPr>
            <p:ph idx="1"/>
          </p:nvPr>
        </p:nvSpPr>
        <p:spPr>
          <a:xfrm>
            <a:off x="368490" y="1433015"/>
            <a:ext cx="11518710" cy="5145206"/>
          </a:xfrm>
        </p:spPr>
        <p:txBody>
          <a:bodyPr>
            <a:normAutofit/>
          </a:bodyPr>
          <a:lstStyle/>
          <a:p>
            <a:pPr marL="0" indent="0">
              <a:buNone/>
            </a:pPr>
            <a:r>
              <a:rPr lang="en-US" dirty="0" smtClean="0"/>
              <a:t>Information on population processes are needed to specify the population dynamics model:</a:t>
            </a:r>
          </a:p>
          <a:p>
            <a:r>
              <a:rPr lang="en-US" dirty="0" smtClean="0"/>
              <a:t>Growth</a:t>
            </a:r>
          </a:p>
          <a:p>
            <a:r>
              <a:rPr lang="en-US" dirty="0" smtClean="0"/>
              <a:t>Maturity</a:t>
            </a:r>
          </a:p>
          <a:p>
            <a:r>
              <a:rPr lang="en-US" dirty="0" smtClean="0"/>
              <a:t>Fishery selectivity</a:t>
            </a:r>
          </a:p>
          <a:p>
            <a:r>
              <a:rPr lang="en-US" dirty="0" smtClean="0"/>
              <a:t>Natural mortality</a:t>
            </a:r>
          </a:p>
          <a:p>
            <a:endParaRPr lang="en-US" dirty="0" smtClean="0"/>
          </a:p>
          <a:p>
            <a:endParaRPr lang="en-US" dirty="0"/>
          </a:p>
          <a:p>
            <a:pPr marL="0" indent="0" algn="ctr">
              <a:buNone/>
            </a:pPr>
            <a:r>
              <a:rPr lang="en-US" dirty="0" smtClean="0"/>
              <a:t>Comparison of the estimates from the assessment to the ‘empirical’ estimates of each process</a:t>
            </a:r>
            <a:endParaRPr lang="en-US" dirty="0"/>
          </a:p>
        </p:txBody>
      </p:sp>
    </p:spTree>
    <p:extLst>
      <p:ext uri="{BB962C8B-B14F-4D97-AF65-F5344CB8AC3E}">
        <p14:creationId xmlns:p14="http://schemas.microsoft.com/office/powerpoint/2010/main" val="12790040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ots/nevissi1.png"/>
          <p:cNvPicPr>
            <a:picLocks noGrp="1" noChangeAspect="1"/>
          </p:cNvPicPr>
          <p:nvPr/>
        </p:nvPicPr>
        <p:blipFill>
          <a:blip r:embed="rId2"/>
          <a:stretch>
            <a:fillRect/>
          </a:stretch>
        </p:blipFill>
        <p:spPr bwMode="auto">
          <a:xfrm>
            <a:off x="0" y="-1"/>
            <a:ext cx="7492622" cy="4995081"/>
          </a:xfrm>
          <a:prstGeom prst="rect">
            <a:avLst/>
          </a:prstGeom>
          <a:noFill/>
          <a:ln w="9525">
            <a:noFill/>
            <a:headEnd/>
            <a:tailEnd/>
          </a:ln>
        </p:spPr>
      </p:pic>
      <p:pic>
        <p:nvPicPr>
          <p:cNvPr id="4" name="Picture 3" descr="plots/old_shell_males_at_len.png"/>
          <p:cNvPicPr>
            <a:picLocks noGrp="1" noChangeAspect="1"/>
          </p:cNvPicPr>
          <p:nvPr/>
        </p:nvPicPr>
        <p:blipFill>
          <a:blip r:embed="rId3"/>
          <a:stretch>
            <a:fillRect/>
          </a:stretch>
        </p:blipFill>
        <p:spPr bwMode="auto">
          <a:xfrm>
            <a:off x="7129249" y="-1"/>
            <a:ext cx="4812542" cy="6881282"/>
          </a:xfrm>
          <a:prstGeom prst="rect">
            <a:avLst/>
          </a:prstGeom>
          <a:noFill/>
          <a:ln w="9525">
            <a:noFill/>
            <a:headEnd/>
            <a:tailEnd/>
          </a:ln>
        </p:spPr>
      </p:pic>
      <p:sp>
        <p:nvSpPr>
          <p:cNvPr id="5" name="TextBox 4"/>
          <p:cNvSpPr txBox="1"/>
          <p:nvPr/>
        </p:nvSpPr>
        <p:spPr>
          <a:xfrm>
            <a:off x="449950" y="5353405"/>
            <a:ext cx="6229350" cy="584775"/>
          </a:xfrm>
          <a:prstGeom prst="rect">
            <a:avLst/>
          </a:prstGeom>
          <a:noFill/>
        </p:spPr>
        <p:txBody>
          <a:bodyPr wrap="square" rtlCol="0">
            <a:spAutoFit/>
          </a:bodyPr>
          <a:lstStyle/>
          <a:p>
            <a:r>
              <a:rPr lang="en-US" sz="3200" dirty="0" smtClean="0"/>
              <a:t>Assumed maximum age of 20 years</a:t>
            </a:r>
            <a:endParaRPr lang="en-US" sz="3200" dirty="0"/>
          </a:p>
        </p:txBody>
      </p:sp>
    </p:spTree>
    <p:extLst>
      <p:ext uri="{BB962C8B-B14F-4D97-AF65-F5344CB8AC3E}">
        <p14:creationId xmlns:p14="http://schemas.microsoft.com/office/powerpoint/2010/main" val="24618387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ots/natm_dist.png"/>
          <p:cNvPicPr>
            <a:picLocks noGrp="1" noChangeAspect="1"/>
          </p:cNvPicPr>
          <p:nvPr/>
        </p:nvPicPr>
        <p:blipFill>
          <a:blip r:embed="rId2"/>
          <a:stretch>
            <a:fillRect/>
          </a:stretch>
        </p:blipFill>
        <p:spPr bwMode="auto">
          <a:xfrm>
            <a:off x="973919" y="327546"/>
            <a:ext cx="10244162" cy="5122081"/>
          </a:xfrm>
          <a:prstGeom prst="rect">
            <a:avLst/>
          </a:prstGeom>
          <a:noFill/>
          <a:ln w="9525">
            <a:noFill/>
            <a:headEnd/>
            <a:tailEnd/>
          </a:ln>
        </p:spPr>
      </p:pic>
      <p:sp>
        <p:nvSpPr>
          <p:cNvPr id="3" name="TextBox 3"/>
          <p:cNvSpPr txBox="1"/>
          <p:nvPr/>
        </p:nvSpPr>
        <p:spPr>
          <a:xfrm>
            <a:off x="383059" y="5613400"/>
            <a:ext cx="11454714" cy="508000"/>
          </a:xfrm>
          <a:prstGeom prst="rect">
            <a:avLst/>
          </a:prstGeom>
          <a:noFill/>
        </p:spPr>
        <p:txBody>
          <a:bodyPr/>
          <a:lstStyle/>
          <a:p>
            <a:pPr algn="ctr"/>
            <a:r>
              <a:rPr sz="2400" dirty="0"/>
              <a:t> Input distribution of maximum age and resulting distribution of natural mortality calculating using Then et al. 2016’s methodology.</a:t>
            </a:r>
          </a:p>
        </p:txBody>
      </p:sp>
    </p:spTree>
    <p:extLst>
      <p:ext uri="{BB962C8B-B14F-4D97-AF65-F5344CB8AC3E}">
        <p14:creationId xmlns:p14="http://schemas.microsoft.com/office/powerpoint/2010/main" val="32408622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FE_may_pres_files/figure-pptx/unnamed-chunk-53-1.png"/>
          <p:cNvPicPr>
            <a:picLocks noGrp="1" noChangeAspect="1"/>
          </p:cNvPicPr>
          <p:nvPr/>
        </p:nvPicPr>
        <p:blipFill>
          <a:blip r:embed="rId2"/>
          <a:stretch>
            <a:fillRect/>
          </a:stretch>
        </p:blipFill>
        <p:spPr bwMode="auto">
          <a:xfrm>
            <a:off x="1226024" y="0"/>
            <a:ext cx="9940119" cy="5680068"/>
          </a:xfrm>
          <a:prstGeom prst="rect">
            <a:avLst/>
          </a:prstGeom>
          <a:noFill/>
          <a:ln w="9525">
            <a:noFill/>
            <a:headEnd/>
            <a:tailEnd/>
          </a:ln>
        </p:spPr>
      </p:pic>
      <p:sp>
        <p:nvSpPr>
          <p:cNvPr id="3" name="TextBox 3"/>
          <p:cNvSpPr txBox="1"/>
          <p:nvPr/>
        </p:nvSpPr>
        <p:spPr>
          <a:xfrm>
            <a:off x="0" y="5680068"/>
            <a:ext cx="12037325" cy="1177932"/>
          </a:xfrm>
          <a:prstGeom prst="rect">
            <a:avLst/>
          </a:prstGeom>
          <a:noFill/>
        </p:spPr>
        <p:txBody>
          <a:bodyPr/>
          <a:lstStyle/>
          <a:p>
            <a:pPr algn="ctr"/>
            <a:r>
              <a:rPr lang="en-US" dirty="0" smtClean="0"/>
              <a:t>Blue lines are the proportion of new shell crab in a given year and size class that were mature based on chela height.</a:t>
            </a:r>
          </a:p>
          <a:p>
            <a:pPr algn="ctr"/>
            <a:endParaRPr lang="en-US" dirty="0"/>
          </a:p>
          <a:p>
            <a:pPr algn="ctr"/>
            <a:r>
              <a:rPr lang="en-US" dirty="0" smtClean="0"/>
              <a:t>This represents the probability of maturing IF shell condition is a perfect proxy for time since molt, which we know it is not.</a:t>
            </a:r>
            <a:endParaRPr dirty="0"/>
          </a:p>
        </p:txBody>
      </p:sp>
    </p:spTree>
    <p:extLst>
      <p:ext uri="{BB962C8B-B14F-4D97-AF65-F5344CB8AC3E}">
        <p14:creationId xmlns:p14="http://schemas.microsoft.com/office/powerpoint/2010/main" val="297488711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ots/comp_grow.png"/>
          <p:cNvPicPr>
            <a:picLocks noGrp="1" noChangeAspect="1"/>
          </p:cNvPicPr>
          <p:nvPr/>
        </p:nvPicPr>
        <p:blipFill>
          <a:blip r:embed="rId2"/>
          <a:stretch>
            <a:fillRect/>
          </a:stretch>
        </p:blipFill>
        <p:spPr bwMode="auto">
          <a:xfrm>
            <a:off x="7861111" y="127586"/>
            <a:ext cx="4217158" cy="6730414"/>
          </a:xfrm>
          <a:prstGeom prst="rect">
            <a:avLst/>
          </a:prstGeom>
          <a:noFill/>
          <a:ln w="9525">
            <a:noFill/>
            <a:headEnd/>
            <a:tailEnd/>
          </a:ln>
        </p:spPr>
      </p:pic>
      <p:sp>
        <p:nvSpPr>
          <p:cNvPr id="4" name="TextBox 3"/>
          <p:cNvSpPr txBox="1"/>
          <p:nvPr/>
        </p:nvSpPr>
        <p:spPr>
          <a:xfrm>
            <a:off x="150125" y="122830"/>
            <a:ext cx="7465326" cy="5601533"/>
          </a:xfrm>
          <a:prstGeom prst="rect">
            <a:avLst/>
          </a:prstGeom>
          <a:noFill/>
        </p:spPr>
        <p:txBody>
          <a:bodyPr wrap="square" rtlCol="0">
            <a:spAutoFit/>
          </a:bodyPr>
          <a:lstStyle/>
          <a:p>
            <a:r>
              <a:rPr lang="en-US" sz="2800" b="1" dirty="0" smtClean="0"/>
              <a:t>Generating size transition matrices</a:t>
            </a:r>
          </a:p>
          <a:p>
            <a:endParaRPr lang="en-US" dirty="0"/>
          </a:p>
          <a:p>
            <a:pPr marL="285750" indent="-285750">
              <a:buFont typeface="Arial" panose="020B0604020202020204" pitchFamily="34" charset="0"/>
              <a:buChar char="•"/>
            </a:pPr>
            <a:r>
              <a:rPr lang="en-US" sz="2400" dirty="0" smtClean="0"/>
              <a:t>Subsample growth data—draw 15 data points 1000 times</a:t>
            </a:r>
          </a:p>
          <a:p>
            <a:pPr marL="285750" indent="-285750">
              <a:buFont typeface="Arial" panose="020B0604020202020204" pitchFamily="34" charset="0"/>
              <a:buChar char="•"/>
            </a:pPr>
            <a:r>
              <a:rPr lang="en-US" sz="2400" dirty="0" smtClean="0"/>
              <a:t>Fit linear growth models predicting </a:t>
            </a:r>
            <a:r>
              <a:rPr lang="en-US" sz="2400" dirty="0" err="1" smtClean="0"/>
              <a:t>postmolt</a:t>
            </a:r>
            <a:r>
              <a:rPr lang="en-US" sz="2400" dirty="0" smtClean="0"/>
              <a:t> carapace width from </a:t>
            </a:r>
            <a:r>
              <a:rPr lang="en-US" sz="2400" dirty="0" err="1" smtClean="0"/>
              <a:t>premolt</a:t>
            </a:r>
            <a:r>
              <a:rPr lang="en-US" sz="2400" dirty="0" smtClean="0"/>
              <a:t> width</a:t>
            </a:r>
          </a:p>
          <a:p>
            <a:pPr marL="285750" indent="-285750">
              <a:buFont typeface="Arial" panose="020B0604020202020204" pitchFamily="34" charset="0"/>
              <a:buChar char="•"/>
            </a:pPr>
            <a:r>
              <a:rPr lang="en-US" sz="2400" dirty="0" smtClean="0"/>
              <a:t>Renormalized discretized normal distribution for variation in growth per molt (standard deviation set to 4 mm to get close to assessment)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Size </a:t>
            </a:r>
            <a:r>
              <a:rPr lang="en-US" sz="2400" dirty="0" smtClean="0"/>
              <a:t>transition matrices produced look very similar to those from the assessment</a:t>
            </a:r>
            <a:endParaRPr lang="en-US" sz="2400" dirty="0"/>
          </a:p>
        </p:txBody>
      </p:sp>
    </p:spTree>
    <p:extLst>
      <p:ext uri="{BB962C8B-B14F-4D97-AF65-F5344CB8AC3E}">
        <p14:creationId xmlns:p14="http://schemas.microsoft.com/office/powerpoint/2010/main" val="33383648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ots/calc_selec.png"/>
          <p:cNvPicPr>
            <a:picLocks noGrp="1" noChangeAspect="1"/>
          </p:cNvPicPr>
          <p:nvPr/>
        </p:nvPicPr>
        <p:blipFill>
          <a:blip r:embed="rId2"/>
          <a:stretch>
            <a:fillRect/>
          </a:stretch>
        </p:blipFill>
        <p:spPr bwMode="auto">
          <a:xfrm>
            <a:off x="8987428" y="0"/>
            <a:ext cx="2968009" cy="6699220"/>
          </a:xfrm>
          <a:prstGeom prst="rect">
            <a:avLst/>
          </a:prstGeom>
          <a:noFill/>
          <a:ln w="9525">
            <a:noFill/>
            <a:headEnd/>
            <a:tailEnd/>
          </a:ln>
        </p:spPr>
      </p:pic>
      <p:sp>
        <p:nvSpPr>
          <p:cNvPr id="4" name="TextBox 3"/>
          <p:cNvSpPr txBox="1"/>
          <p:nvPr/>
        </p:nvSpPr>
        <p:spPr>
          <a:xfrm>
            <a:off x="163773" y="95534"/>
            <a:ext cx="8823655" cy="5847755"/>
          </a:xfrm>
          <a:prstGeom prst="rect">
            <a:avLst/>
          </a:prstGeom>
          <a:noFill/>
        </p:spPr>
        <p:txBody>
          <a:bodyPr wrap="square" rtlCol="0">
            <a:spAutoFit/>
          </a:bodyPr>
          <a:lstStyle/>
          <a:p>
            <a:r>
              <a:rPr lang="en-US" sz="3200" b="1" dirty="0" smtClean="0"/>
              <a:t>How to calculate ‘empirical’ selectivity?</a:t>
            </a:r>
            <a:r>
              <a:rPr lang="en-US" dirty="0" smtClean="0"/>
              <a:t/>
            </a:r>
            <a:br>
              <a:rPr lang="en-US" dirty="0" smtClean="0"/>
            </a:br>
            <a:endParaRPr lang="en-US" dirty="0" smtClean="0"/>
          </a:p>
          <a:p>
            <a:pPr marL="342900" indent="-342900">
              <a:buAutoNum type="arabicPeriod"/>
            </a:pPr>
            <a:r>
              <a:rPr lang="en-US" dirty="0" smtClean="0"/>
              <a:t>Start with total survey male numbers at length and total catch size composition in a given year.</a:t>
            </a:r>
          </a:p>
          <a:p>
            <a:pPr marL="342900" indent="-342900">
              <a:buAutoNum type="arabicPeriod"/>
            </a:pPr>
            <a:r>
              <a:rPr lang="en-US" dirty="0" smtClean="0"/>
              <a:t>Assume that the maximum of the total catch size composition is the first size class at which the fishery selectivity is equal to 1.</a:t>
            </a:r>
          </a:p>
          <a:p>
            <a:pPr marL="342900" indent="-342900">
              <a:buAutoNum type="arabicPeriod"/>
            </a:pPr>
            <a:endParaRPr lang="en-US" dirty="0"/>
          </a:p>
          <a:p>
            <a:pPr marL="342900" indent="-342900">
              <a:buAutoNum type="arabicPeriod"/>
            </a:pPr>
            <a:endParaRPr lang="en-US" dirty="0" smtClean="0"/>
          </a:p>
          <a:p>
            <a:pPr marL="342900" indent="-342900">
              <a:buAutoNum type="arabicPeriod"/>
            </a:pPr>
            <a:endParaRPr lang="en-US" dirty="0"/>
          </a:p>
          <a:p>
            <a:pPr marL="342900" indent="-342900">
              <a:buAutoNum type="arabicPeriod"/>
            </a:pPr>
            <a:endParaRPr lang="en-US" dirty="0" smtClean="0"/>
          </a:p>
          <a:p>
            <a:pPr marL="342900" indent="-342900">
              <a:buAutoNum type="arabicPeriod"/>
            </a:pPr>
            <a:endParaRPr lang="en-US" dirty="0"/>
          </a:p>
          <a:p>
            <a:pPr marL="342900" indent="-342900">
              <a:buAutoNum type="arabicPeriod"/>
            </a:pPr>
            <a:endParaRPr lang="en-US" dirty="0" smtClean="0"/>
          </a:p>
          <a:p>
            <a:pPr marL="342900" indent="-342900">
              <a:buAutoNum type="arabicPeriod"/>
            </a:pPr>
            <a:r>
              <a:rPr lang="en-US" dirty="0" smtClean="0"/>
              <a:t>Scale the total survey male numbers at length and the total catch size composition such that the composition data both equal 1 in the size class identified in #2. </a:t>
            </a:r>
            <a:endParaRPr lang="en-US" dirty="0"/>
          </a:p>
          <a:p>
            <a:pPr marL="342900" indent="-342900">
              <a:buAutoNum type="arabicPeriod"/>
            </a:pPr>
            <a:endParaRPr lang="en-US" dirty="0" smtClean="0"/>
          </a:p>
          <a:p>
            <a:pPr marL="342900" indent="-342900">
              <a:buAutoNum type="arabicPeriod"/>
            </a:pPr>
            <a:endParaRPr lang="en-US" dirty="0"/>
          </a:p>
          <a:p>
            <a:pPr marL="342900" indent="-342900">
              <a:buAutoNum type="arabicPeriod"/>
            </a:pPr>
            <a:endParaRPr lang="en-US" dirty="0" smtClean="0"/>
          </a:p>
          <a:p>
            <a:pPr marL="342900" indent="-342900">
              <a:buAutoNum type="arabicPeriod"/>
            </a:pPr>
            <a:r>
              <a:rPr lang="en-US" dirty="0" smtClean="0"/>
              <a:t>Divide the scaled total size composition from #3 by the scaled total survey male size composition data from #3 to get an implied selectivity.</a:t>
            </a:r>
          </a:p>
          <a:p>
            <a:pPr marL="342900" indent="-342900">
              <a:buAutoNum type="arabicPeriod"/>
            </a:pPr>
            <a:endParaRPr lang="en-US" dirty="0"/>
          </a:p>
        </p:txBody>
      </p:sp>
    </p:spTree>
    <p:extLst>
      <p:ext uri="{BB962C8B-B14F-4D97-AF65-F5344CB8AC3E}">
        <p14:creationId xmlns:p14="http://schemas.microsoft.com/office/powerpoint/2010/main" val="20632934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lots/emp_select_ret.png"/>
          <p:cNvPicPr>
            <a:picLocks noGrp="1" noChangeAspect="1"/>
          </p:cNvPicPr>
          <p:nvPr/>
        </p:nvPicPr>
        <p:blipFill>
          <a:blip r:embed="rId2"/>
          <a:stretch>
            <a:fillRect/>
          </a:stretch>
        </p:blipFill>
        <p:spPr bwMode="auto">
          <a:xfrm>
            <a:off x="0" y="0"/>
            <a:ext cx="6897048" cy="6897048"/>
          </a:xfrm>
          <a:prstGeom prst="rect">
            <a:avLst/>
          </a:prstGeom>
          <a:noFill/>
          <a:ln w="9525">
            <a:noFill/>
            <a:headEnd/>
            <a:tailEnd/>
          </a:ln>
        </p:spPr>
      </p:pic>
      <p:sp>
        <p:nvSpPr>
          <p:cNvPr id="5" name="TextBox 4"/>
          <p:cNvSpPr txBox="1"/>
          <p:nvPr/>
        </p:nvSpPr>
        <p:spPr>
          <a:xfrm>
            <a:off x="682388" y="191069"/>
            <a:ext cx="2766136" cy="369332"/>
          </a:xfrm>
          <a:prstGeom prst="rect">
            <a:avLst/>
          </a:prstGeom>
          <a:noFill/>
        </p:spPr>
        <p:txBody>
          <a:bodyPr wrap="square" rtlCol="0">
            <a:spAutoFit/>
          </a:bodyPr>
          <a:lstStyle/>
          <a:p>
            <a:r>
              <a:rPr lang="en-US" dirty="0" smtClean="0"/>
              <a:t>Total selectivity</a:t>
            </a:r>
            <a:endParaRPr lang="en-US" dirty="0"/>
          </a:p>
        </p:txBody>
      </p:sp>
      <p:sp>
        <p:nvSpPr>
          <p:cNvPr id="6" name="TextBox 5"/>
          <p:cNvSpPr txBox="1"/>
          <p:nvPr/>
        </p:nvSpPr>
        <p:spPr>
          <a:xfrm>
            <a:off x="6196368" y="191069"/>
            <a:ext cx="2766136" cy="369332"/>
          </a:xfrm>
          <a:prstGeom prst="rect">
            <a:avLst/>
          </a:prstGeom>
          <a:noFill/>
        </p:spPr>
        <p:txBody>
          <a:bodyPr wrap="square" rtlCol="0">
            <a:spAutoFit/>
          </a:bodyPr>
          <a:lstStyle/>
          <a:p>
            <a:r>
              <a:rPr lang="en-US" dirty="0" smtClean="0"/>
              <a:t>Retained selectivity</a:t>
            </a: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7692"/>
          <a:stretch/>
        </p:blipFill>
        <p:spPr>
          <a:xfrm>
            <a:off x="5950416" y="0"/>
            <a:ext cx="6359857" cy="6889852"/>
          </a:xfrm>
          <a:prstGeom prst="rect">
            <a:avLst/>
          </a:prstGeom>
        </p:spPr>
      </p:pic>
      <p:sp>
        <p:nvSpPr>
          <p:cNvPr id="8" name="TextBox 7"/>
          <p:cNvSpPr txBox="1"/>
          <p:nvPr/>
        </p:nvSpPr>
        <p:spPr>
          <a:xfrm>
            <a:off x="6196368" y="191912"/>
            <a:ext cx="2766136" cy="369332"/>
          </a:xfrm>
          <a:prstGeom prst="rect">
            <a:avLst/>
          </a:prstGeom>
          <a:noFill/>
        </p:spPr>
        <p:txBody>
          <a:bodyPr wrap="square" rtlCol="0">
            <a:spAutoFit/>
          </a:bodyPr>
          <a:lstStyle/>
          <a:p>
            <a:r>
              <a:rPr lang="en-US" dirty="0" smtClean="0"/>
              <a:t>Retained selectivity</a:t>
            </a:r>
            <a:endParaRPr lang="en-US" dirty="0"/>
          </a:p>
        </p:txBody>
      </p:sp>
    </p:spTree>
    <p:extLst>
      <p:ext uri="{BB962C8B-B14F-4D97-AF65-F5344CB8AC3E}">
        <p14:creationId xmlns:p14="http://schemas.microsoft.com/office/powerpoint/2010/main" val="234477997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ots/f35_dist.png"/>
          <p:cNvPicPr>
            <a:picLocks noGrp="1" noChangeAspect="1"/>
          </p:cNvPicPr>
          <p:nvPr/>
        </p:nvPicPr>
        <p:blipFill>
          <a:blip r:embed="rId2"/>
          <a:stretch>
            <a:fillRect/>
          </a:stretch>
        </p:blipFill>
        <p:spPr bwMode="auto">
          <a:xfrm>
            <a:off x="7060442" y="0"/>
            <a:ext cx="5131558" cy="6842078"/>
          </a:xfrm>
          <a:prstGeom prst="rect">
            <a:avLst/>
          </a:prstGeom>
          <a:noFill/>
          <a:ln w="9525">
            <a:noFill/>
            <a:headEnd/>
            <a:tailEnd/>
          </a:ln>
        </p:spPr>
      </p:pic>
      <p:sp>
        <p:nvSpPr>
          <p:cNvPr id="4" name="TextBox 3"/>
          <p:cNvSpPr txBox="1"/>
          <p:nvPr/>
        </p:nvSpPr>
        <p:spPr>
          <a:xfrm>
            <a:off x="95534" y="95534"/>
            <a:ext cx="6864824" cy="7171194"/>
          </a:xfrm>
          <a:prstGeom prst="rect">
            <a:avLst/>
          </a:prstGeom>
          <a:noFill/>
        </p:spPr>
        <p:txBody>
          <a:bodyPr wrap="square" rtlCol="0">
            <a:spAutoFit/>
          </a:bodyPr>
          <a:lstStyle/>
          <a:p>
            <a:r>
              <a:rPr lang="en-US" sz="3200" b="1" dirty="0" smtClean="0"/>
              <a:t>Calculating distributions of F35%</a:t>
            </a:r>
          </a:p>
          <a:p>
            <a:endParaRPr lang="en-US" dirty="0"/>
          </a:p>
          <a:p>
            <a:pPr marL="285750" indent="-285750">
              <a:buFont typeface="Arial" panose="020B0604020202020204" pitchFamily="34" charset="0"/>
              <a:buChar char="•"/>
            </a:pPr>
            <a:r>
              <a:rPr lang="en-US" sz="2000" dirty="0" smtClean="0"/>
              <a:t>Multiple estimates for each population process</a:t>
            </a:r>
          </a:p>
          <a:p>
            <a:pPr marL="285750" indent="-285750">
              <a:buFont typeface="Arial" panose="020B0604020202020204" pitchFamily="34" charset="0"/>
              <a:buChar char="•"/>
            </a:pPr>
            <a:r>
              <a:rPr lang="en-US" sz="2000" dirty="0" smtClean="0"/>
              <a:t>Monte </a:t>
            </a:r>
            <a:r>
              <a:rPr lang="en-US" sz="2000" dirty="0"/>
              <a:t>C</a:t>
            </a:r>
            <a:r>
              <a:rPr lang="en-US" sz="2000" dirty="0" smtClean="0"/>
              <a:t>arlo methods</a:t>
            </a:r>
          </a:p>
          <a:p>
            <a:pPr marL="285750" indent="-285750">
              <a:buFont typeface="Arial" panose="020B0604020202020204" pitchFamily="34" charset="0"/>
              <a:buChar char="•"/>
            </a:pPr>
            <a:r>
              <a:rPr lang="en-US" sz="2000" dirty="0" smtClean="0"/>
              <a:t>Draw from available estimates:</a:t>
            </a:r>
          </a:p>
          <a:p>
            <a:pPr lvl="1"/>
            <a:r>
              <a:rPr lang="en-US" sz="2000" dirty="0" smtClean="0"/>
              <a:t>Retained and total fishery selectivity</a:t>
            </a:r>
          </a:p>
          <a:p>
            <a:pPr lvl="1"/>
            <a:r>
              <a:rPr lang="en-US" sz="2000" dirty="0" smtClean="0"/>
              <a:t>Size transition matrix </a:t>
            </a:r>
          </a:p>
          <a:p>
            <a:pPr lvl="1"/>
            <a:r>
              <a:rPr lang="en-US" sz="2000" dirty="0" smtClean="0"/>
              <a:t>Probability of maturing at size</a:t>
            </a:r>
          </a:p>
          <a:p>
            <a:pPr lvl="1"/>
            <a:r>
              <a:rPr lang="en-US" sz="2000" dirty="0" smtClean="0"/>
              <a:t>Natural mortality</a:t>
            </a:r>
          </a:p>
          <a:p>
            <a:pPr marL="285750" indent="-285750">
              <a:buFont typeface="Arial" panose="020B0604020202020204" pitchFamily="34" charset="0"/>
              <a:buChar char="•"/>
            </a:pPr>
            <a:r>
              <a:rPr lang="en-US" sz="2000" dirty="0" smtClean="0"/>
              <a:t>Insert into population dynamics function</a:t>
            </a:r>
          </a:p>
          <a:p>
            <a:endParaRPr lang="en-US" sz="2000" dirty="0" smtClean="0"/>
          </a:p>
          <a:p>
            <a:pPr marL="285750" indent="-285750">
              <a:buFont typeface="Arial" panose="020B0604020202020204" pitchFamily="34" charset="0"/>
              <a:buChar char="•"/>
            </a:pPr>
            <a:r>
              <a:rPr lang="en-US" sz="2000" dirty="0" smtClean="0"/>
              <a:t>Order of impacts on calculated F35%:</a:t>
            </a:r>
          </a:p>
          <a:p>
            <a:pPr marL="742950" lvl="1" indent="-285750">
              <a:buFont typeface="Arial" panose="020B0604020202020204" pitchFamily="34" charset="0"/>
              <a:buChar char="•"/>
            </a:pPr>
            <a:r>
              <a:rPr lang="en-US" sz="2000" dirty="0" smtClean="0"/>
              <a:t>Probability of maturing </a:t>
            </a:r>
          </a:p>
          <a:p>
            <a:pPr marL="742950" lvl="1" indent="-285750">
              <a:buFont typeface="Arial" panose="020B0604020202020204" pitchFamily="34" charset="0"/>
              <a:buChar char="•"/>
            </a:pPr>
            <a:r>
              <a:rPr lang="en-US" sz="2000" dirty="0" smtClean="0"/>
              <a:t>Fishery selectivity</a:t>
            </a:r>
          </a:p>
          <a:p>
            <a:pPr marL="742950" lvl="1" indent="-285750">
              <a:buFont typeface="Arial" panose="020B0604020202020204" pitchFamily="34" charset="0"/>
              <a:buChar char="•"/>
            </a:pPr>
            <a:r>
              <a:rPr lang="en-US" sz="2000" dirty="0" smtClean="0"/>
              <a:t>Growth or M</a:t>
            </a:r>
          </a:p>
          <a:p>
            <a:pPr marL="742950" lvl="1"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F35% from the assessment is close to the estimates using assessment derived quantities</a:t>
            </a:r>
          </a:p>
          <a:p>
            <a:pPr marL="285750" indent="-285750">
              <a:buFont typeface="Arial" panose="020B0604020202020204" pitchFamily="34" charset="0"/>
              <a:buChar char="•"/>
            </a:pPr>
            <a:r>
              <a:rPr lang="en-US" sz="2000" dirty="0" smtClean="0"/>
              <a:t>Using ‘observed’ maturity suggests the fishery can take all males selected in the fishery</a:t>
            </a:r>
          </a:p>
          <a:p>
            <a:endParaRPr lang="en-US" dirty="0" smtClean="0"/>
          </a:p>
          <a:p>
            <a:endParaRPr lang="en-US" dirty="0"/>
          </a:p>
          <a:p>
            <a:endParaRPr lang="en-US" dirty="0"/>
          </a:p>
        </p:txBody>
      </p:sp>
    </p:spTree>
    <p:extLst>
      <p:ext uri="{BB962C8B-B14F-4D97-AF65-F5344CB8AC3E}">
        <p14:creationId xmlns:p14="http://schemas.microsoft.com/office/powerpoint/2010/main" val="136746247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5"/>
          <p:cNvGraphicFramePr>
            <a:graphicFrameLocks/>
          </p:cNvGraphicFramePr>
          <p:nvPr>
            <p:extLst>
              <p:ext uri="{D42A27DB-BD31-4B8C-83A1-F6EECF244321}">
                <p14:modId xmlns:p14="http://schemas.microsoft.com/office/powerpoint/2010/main" val="1922798845"/>
              </p:ext>
            </p:extLst>
          </p:nvPr>
        </p:nvGraphicFramePr>
        <p:xfrm>
          <a:off x="279782" y="156040"/>
          <a:ext cx="11375406" cy="3627120"/>
        </p:xfrm>
        <a:graphic>
          <a:graphicData uri="http://schemas.openxmlformats.org/drawingml/2006/table">
            <a:tbl>
              <a:tblPr firstRow="1" bandRow="1">
                <a:tableStyleId>{5C22544A-7EE6-4342-B048-85BDC9FD1C3A}</a:tableStyleId>
              </a:tblPr>
              <a:tblGrid>
                <a:gridCol w="1917508">
                  <a:extLst>
                    <a:ext uri="{9D8B030D-6E8A-4147-A177-3AD203B41FA5}">
                      <a16:colId xmlns:a16="http://schemas.microsoft.com/office/drawing/2014/main" val="20000"/>
                    </a:ext>
                  </a:extLst>
                </a:gridCol>
                <a:gridCol w="1332608">
                  <a:extLst>
                    <a:ext uri="{9D8B030D-6E8A-4147-A177-3AD203B41FA5}">
                      <a16:colId xmlns:a16="http://schemas.microsoft.com/office/drawing/2014/main" val="20001"/>
                    </a:ext>
                  </a:extLst>
                </a:gridCol>
                <a:gridCol w="1625058">
                  <a:extLst>
                    <a:ext uri="{9D8B030D-6E8A-4147-A177-3AD203B41FA5}">
                      <a16:colId xmlns:a16="http://schemas.microsoft.com/office/drawing/2014/main" val="20002"/>
                    </a:ext>
                  </a:extLst>
                </a:gridCol>
                <a:gridCol w="1625058">
                  <a:extLst>
                    <a:ext uri="{9D8B030D-6E8A-4147-A177-3AD203B41FA5}">
                      <a16:colId xmlns:a16="http://schemas.microsoft.com/office/drawing/2014/main" val="20003"/>
                    </a:ext>
                  </a:extLst>
                </a:gridCol>
                <a:gridCol w="1625058">
                  <a:extLst>
                    <a:ext uri="{9D8B030D-6E8A-4147-A177-3AD203B41FA5}">
                      <a16:colId xmlns:a16="http://schemas.microsoft.com/office/drawing/2014/main" val="20004"/>
                    </a:ext>
                  </a:extLst>
                </a:gridCol>
                <a:gridCol w="1625058">
                  <a:extLst>
                    <a:ext uri="{9D8B030D-6E8A-4147-A177-3AD203B41FA5}">
                      <a16:colId xmlns:a16="http://schemas.microsoft.com/office/drawing/2014/main" val="20005"/>
                    </a:ext>
                  </a:extLst>
                </a:gridCol>
                <a:gridCol w="1625058">
                  <a:extLst>
                    <a:ext uri="{9D8B030D-6E8A-4147-A177-3AD203B41FA5}">
                      <a16:colId xmlns:a16="http://schemas.microsoft.com/office/drawing/2014/main" val="20006"/>
                    </a:ext>
                  </a:extLst>
                </a:gridCol>
              </a:tblGrid>
              <a:tr h="453431">
                <a:tc>
                  <a:txBody>
                    <a:bodyPr/>
                    <a:lstStyle/>
                    <a:p>
                      <a:pPr marL="0" lvl="0" indent="0" algn="ctr">
                        <a:buNone/>
                      </a:pPr>
                      <a:r>
                        <a:rPr sz="2800" dirty="0"/>
                        <a:t> </a:t>
                      </a:r>
                    </a:p>
                  </a:txBody>
                  <a:tcPr/>
                </a:tc>
                <a:tc>
                  <a:txBody>
                    <a:bodyPr/>
                    <a:lstStyle/>
                    <a:p>
                      <a:pPr marL="0" lvl="0" indent="0" algn="ctr">
                        <a:buNone/>
                      </a:pPr>
                      <a:r>
                        <a:rPr sz="2800"/>
                        <a:t>MMB</a:t>
                      </a:r>
                    </a:p>
                  </a:txBody>
                  <a:tcPr/>
                </a:tc>
                <a:tc>
                  <a:txBody>
                    <a:bodyPr/>
                    <a:lstStyle/>
                    <a:p>
                      <a:pPr marL="0" lvl="0" indent="0" algn="ctr">
                        <a:buNone/>
                      </a:pPr>
                      <a:r>
                        <a:rPr sz="2800"/>
                        <a:t>BMSY</a:t>
                      </a:r>
                    </a:p>
                  </a:txBody>
                  <a:tcPr/>
                </a:tc>
                <a:tc>
                  <a:txBody>
                    <a:bodyPr/>
                    <a:lstStyle/>
                    <a:p>
                      <a:pPr marL="0" lvl="0" indent="0" algn="ctr">
                        <a:buNone/>
                      </a:pPr>
                      <a:r>
                        <a:rPr sz="2800"/>
                        <a:t>Status</a:t>
                      </a:r>
                    </a:p>
                  </a:txBody>
                  <a:tcPr/>
                </a:tc>
                <a:tc>
                  <a:txBody>
                    <a:bodyPr/>
                    <a:lstStyle/>
                    <a:p>
                      <a:pPr marL="0" lvl="0" indent="0" algn="ctr">
                        <a:buNone/>
                      </a:pPr>
                      <a:r>
                        <a:rPr sz="2800"/>
                        <a:t>F35</a:t>
                      </a:r>
                    </a:p>
                  </a:txBody>
                  <a:tcPr/>
                </a:tc>
                <a:tc>
                  <a:txBody>
                    <a:bodyPr/>
                    <a:lstStyle/>
                    <a:p>
                      <a:pPr marL="0" lvl="0" indent="0" algn="ctr">
                        <a:buNone/>
                      </a:pPr>
                      <a:r>
                        <a:rPr sz="2800"/>
                        <a:t>FOFL</a:t>
                      </a:r>
                    </a:p>
                  </a:txBody>
                  <a:tcPr/>
                </a:tc>
                <a:tc>
                  <a:txBody>
                    <a:bodyPr/>
                    <a:lstStyle/>
                    <a:p>
                      <a:pPr marL="0" lvl="0" indent="0" algn="ctr">
                        <a:buNone/>
                      </a:pPr>
                      <a:r>
                        <a:rPr sz="2800"/>
                        <a:t>OFL</a:t>
                      </a:r>
                    </a:p>
                  </a:txBody>
                  <a:tcPr/>
                </a:tc>
                <a:extLst>
                  <a:ext uri="{0D108BD9-81ED-4DB2-BD59-A6C34878D82A}">
                    <a16:rowId xmlns:a16="http://schemas.microsoft.com/office/drawing/2014/main" val="10000"/>
                  </a:ext>
                </a:extLst>
              </a:tr>
              <a:tr h="453431">
                <a:tc>
                  <a:txBody>
                    <a:bodyPr/>
                    <a:lstStyle/>
                    <a:p>
                      <a:pPr marL="0" lvl="0" indent="0" algn="ctr">
                        <a:buNone/>
                      </a:pPr>
                      <a:r>
                        <a:rPr sz="2800" b="1" dirty="0"/>
                        <a:t>78mm</a:t>
                      </a:r>
                    </a:p>
                  </a:txBody>
                  <a:tcPr/>
                </a:tc>
                <a:tc>
                  <a:txBody>
                    <a:bodyPr/>
                    <a:lstStyle/>
                    <a:p>
                      <a:pPr marL="0" lvl="0" indent="0" algn="ctr">
                        <a:buNone/>
                      </a:pPr>
                      <a:r>
                        <a:rPr sz="2800" dirty="0"/>
                        <a:t>175</a:t>
                      </a:r>
                    </a:p>
                  </a:txBody>
                  <a:tcPr/>
                </a:tc>
                <a:tc>
                  <a:txBody>
                    <a:bodyPr/>
                    <a:lstStyle/>
                    <a:p>
                      <a:pPr marL="0" lvl="0" indent="0" algn="ctr">
                        <a:buNone/>
                      </a:pPr>
                      <a:r>
                        <a:rPr sz="2800" dirty="0"/>
                        <a:t>162.9</a:t>
                      </a:r>
                    </a:p>
                  </a:txBody>
                  <a:tcPr/>
                </a:tc>
                <a:tc>
                  <a:txBody>
                    <a:bodyPr/>
                    <a:lstStyle/>
                    <a:p>
                      <a:pPr marL="0" lvl="0" indent="0" algn="ctr">
                        <a:buNone/>
                      </a:pPr>
                      <a:r>
                        <a:rPr sz="2800"/>
                        <a:t>1.07</a:t>
                      </a:r>
                    </a:p>
                  </a:txBody>
                  <a:tcPr/>
                </a:tc>
                <a:tc>
                  <a:txBody>
                    <a:bodyPr/>
                    <a:lstStyle/>
                    <a:p>
                      <a:pPr marL="0" lvl="0" indent="0" algn="ctr">
                        <a:buNone/>
                      </a:pPr>
                      <a:r>
                        <a:rPr sz="2800"/>
                        <a:t>1.64</a:t>
                      </a:r>
                    </a:p>
                  </a:txBody>
                  <a:tcPr/>
                </a:tc>
                <a:tc>
                  <a:txBody>
                    <a:bodyPr/>
                    <a:lstStyle/>
                    <a:p>
                      <a:pPr marL="0" lvl="0" indent="0" algn="ctr">
                        <a:buNone/>
                      </a:pPr>
                      <a:r>
                        <a:rPr sz="2800"/>
                        <a:t>1.64</a:t>
                      </a:r>
                    </a:p>
                  </a:txBody>
                  <a:tcPr/>
                </a:tc>
                <a:tc>
                  <a:txBody>
                    <a:bodyPr/>
                    <a:lstStyle/>
                    <a:p>
                      <a:pPr marL="0" lvl="0" indent="0" algn="ctr">
                        <a:buNone/>
                      </a:pPr>
                      <a:r>
                        <a:rPr sz="2800"/>
                        <a:t>119.2</a:t>
                      </a:r>
                    </a:p>
                  </a:txBody>
                  <a:tcPr/>
                </a:tc>
                <a:extLst>
                  <a:ext uri="{0D108BD9-81ED-4DB2-BD59-A6C34878D82A}">
                    <a16:rowId xmlns:a16="http://schemas.microsoft.com/office/drawing/2014/main" val="10001"/>
                  </a:ext>
                </a:extLst>
              </a:tr>
              <a:tr h="453431">
                <a:tc>
                  <a:txBody>
                    <a:bodyPr/>
                    <a:lstStyle/>
                    <a:p>
                      <a:pPr marL="0" lvl="0" indent="0" algn="ctr">
                        <a:buNone/>
                      </a:pPr>
                      <a:r>
                        <a:rPr sz="2800" b="1"/>
                        <a:t>95mm</a:t>
                      </a:r>
                    </a:p>
                  </a:txBody>
                  <a:tcPr/>
                </a:tc>
                <a:tc>
                  <a:txBody>
                    <a:bodyPr/>
                    <a:lstStyle/>
                    <a:p>
                      <a:pPr marL="0" lvl="0" indent="0" algn="ctr">
                        <a:buNone/>
                      </a:pPr>
                      <a:r>
                        <a:rPr sz="2800"/>
                        <a:t>54.5</a:t>
                      </a:r>
                    </a:p>
                  </a:txBody>
                  <a:tcPr/>
                </a:tc>
                <a:tc>
                  <a:txBody>
                    <a:bodyPr/>
                    <a:lstStyle/>
                    <a:p>
                      <a:pPr marL="0" lvl="0" indent="0" algn="ctr">
                        <a:buNone/>
                      </a:pPr>
                      <a:r>
                        <a:rPr sz="2800" dirty="0"/>
                        <a:t>98.04</a:t>
                      </a:r>
                    </a:p>
                  </a:txBody>
                  <a:tcPr/>
                </a:tc>
                <a:tc>
                  <a:txBody>
                    <a:bodyPr/>
                    <a:lstStyle/>
                    <a:p>
                      <a:pPr marL="0" lvl="0" indent="0" algn="ctr">
                        <a:buNone/>
                      </a:pPr>
                      <a:r>
                        <a:rPr sz="2800" dirty="0"/>
                        <a:t>0.56</a:t>
                      </a:r>
                    </a:p>
                  </a:txBody>
                  <a:tcPr/>
                </a:tc>
                <a:tc>
                  <a:txBody>
                    <a:bodyPr/>
                    <a:lstStyle/>
                    <a:p>
                      <a:pPr marL="0" lvl="0" indent="0" algn="ctr">
                        <a:buNone/>
                      </a:pPr>
                      <a:r>
                        <a:rPr sz="2800"/>
                        <a:t>0.81</a:t>
                      </a:r>
                    </a:p>
                  </a:txBody>
                  <a:tcPr/>
                </a:tc>
                <a:tc>
                  <a:txBody>
                    <a:bodyPr/>
                    <a:lstStyle/>
                    <a:p>
                      <a:pPr marL="0" lvl="0" indent="0" algn="ctr">
                        <a:buNone/>
                      </a:pPr>
                      <a:r>
                        <a:rPr sz="2800"/>
                        <a:t>0.41</a:t>
                      </a:r>
                    </a:p>
                  </a:txBody>
                  <a:tcPr/>
                </a:tc>
                <a:tc>
                  <a:txBody>
                    <a:bodyPr/>
                    <a:lstStyle/>
                    <a:p>
                      <a:pPr marL="0" lvl="0" indent="0" algn="ctr">
                        <a:buNone/>
                      </a:pPr>
                      <a:r>
                        <a:rPr sz="2800"/>
                        <a:t>15.52</a:t>
                      </a:r>
                    </a:p>
                  </a:txBody>
                  <a:tcPr/>
                </a:tc>
                <a:extLst>
                  <a:ext uri="{0D108BD9-81ED-4DB2-BD59-A6C34878D82A}">
                    <a16:rowId xmlns:a16="http://schemas.microsoft.com/office/drawing/2014/main" val="10002"/>
                  </a:ext>
                </a:extLst>
              </a:tr>
              <a:tr h="453431">
                <a:tc>
                  <a:txBody>
                    <a:bodyPr/>
                    <a:lstStyle/>
                    <a:p>
                      <a:pPr marL="0" lvl="0" indent="0" algn="ctr">
                        <a:buNone/>
                      </a:pPr>
                      <a:r>
                        <a:rPr sz="2800" b="1"/>
                        <a:t>101mm</a:t>
                      </a:r>
                    </a:p>
                  </a:txBody>
                  <a:tcPr/>
                </a:tc>
                <a:tc>
                  <a:txBody>
                    <a:bodyPr/>
                    <a:lstStyle/>
                    <a:p>
                      <a:pPr marL="0" lvl="0" indent="0" algn="ctr">
                        <a:buNone/>
                      </a:pPr>
                      <a:r>
                        <a:rPr sz="2800"/>
                        <a:t>28.9</a:t>
                      </a:r>
                    </a:p>
                  </a:txBody>
                  <a:tcPr/>
                </a:tc>
                <a:tc>
                  <a:txBody>
                    <a:bodyPr/>
                    <a:lstStyle/>
                    <a:p>
                      <a:pPr marL="0" lvl="0" indent="0" algn="ctr">
                        <a:buNone/>
                      </a:pPr>
                      <a:r>
                        <a:rPr sz="2800"/>
                        <a:t>71.32</a:t>
                      </a:r>
                    </a:p>
                  </a:txBody>
                  <a:tcPr/>
                </a:tc>
                <a:tc>
                  <a:txBody>
                    <a:bodyPr/>
                    <a:lstStyle/>
                    <a:p>
                      <a:pPr marL="0" lvl="0" indent="0" algn="ctr">
                        <a:buNone/>
                      </a:pPr>
                      <a:r>
                        <a:rPr sz="2800" dirty="0"/>
                        <a:t>0.41</a:t>
                      </a:r>
                    </a:p>
                  </a:txBody>
                  <a:tcPr/>
                </a:tc>
                <a:tc>
                  <a:txBody>
                    <a:bodyPr/>
                    <a:lstStyle/>
                    <a:p>
                      <a:pPr marL="0" lvl="0" indent="0" algn="ctr">
                        <a:buNone/>
                      </a:pPr>
                      <a:r>
                        <a:rPr sz="2800" dirty="0"/>
                        <a:t>0.47</a:t>
                      </a:r>
                    </a:p>
                  </a:txBody>
                  <a:tcPr/>
                </a:tc>
                <a:tc>
                  <a:txBody>
                    <a:bodyPr/>
                    <a:lstStyle/>
                    <a:p>
                      <a:pPr marL="0" lvl="0" indent="0" algn="ctr">
                        <a:buNone/>
                      </a:pPr>
                      <a:r>
                        <a:rPr sz="2800" dirty="0"/>
                        <a:t>0.16</a:t>
                      </a:r>
                    </a:p>
                  </a:txBody>
                  <a:tcPr/>
                </a:tc>
                <a:tc>
                  <a:txBody>
                    <a:bodyPr/>
                    <a:lstStyle/>
                    <a:p>
                      <a:pPr marL="0" lvl="0" indent="0" algn="ctr">
                        <a:buNone/>
                      </a:pPr>
                      <a:r>
                        <a:rPr sz="2800"/>
                        <a:t>3.56</a:t>
                      </a:r>
                    </a:p>
                  </a:txBody>
                  <a:tcPr/>
                </a:tc>
                <a:extLst>
                  <a:ext uri="{0D108BD9-81ED-4DB2-BD59-A6C34878D82A}">
                    <a16:rowId xmlns:a16="http://schemas.microsoft.com/office/drawing/2014/main" val="10003"/>
                  </a:ext>
                </a:extLst>
              </a:tr>
              <a:tr h="453431">
                <a:tc>
                  <a:txBody>
                    <a:bodyPr/>
                    <a:lstStyle/>
                    <a:p>
                      <a:pPr marL="0" lvl="0" indent="0" algn="ctr">
                        <a:buNone/>
                      </a:pPr>
                      <a:r>
                        <a:rPr sz="2800" b="1"/>
                        <a:t>78mm_q</a:t>
                      </a:r>
                    </a:p>
                  </a:txBody>
                  <a:tcPr/>
                </a:tc>
                <a:tc>
                  <a:txBody>
                    <a:bodyPr/>
                    <a:lstStyle/>
                    <a:p>
                      <a:pPr marL="0" lvl="0" indent="0" algn="ctr">
                        <a:buNone/>
                      </a:pPr>
                      <a:r>
                        <a:rPr sz="2800"/>
                        <a:t>350</a:t>
                      </a:r>
                    </a:p>
                  </a:txBody>
                  <a:tcPr/>
                </a:tc>
                <a:tc>
                  <a:txBody>
                    <a:bodyPr/>
                    <a:lstStyle/>
                    <a:p>
                      <a:pPr marL="0" lvl="0" indent="0" algn="ctr">
                        <a:buNone/>
                      </a:pPr>
                      <a:r>
                        <a:rPr sz="2800"/>
                        <a:t>325.9</a:t>
                      </a:r>
                    </a:p>
                  </a:txBody>
                  <a:tcPr/>
                </a:tc>
                <a:tc>
                  <a:txBody>
                    <a:bodyPr/>
                    <a:lstStyle/>
                    <a:p>
                      <a:pPr marL="0" lvl="0" indent="0" algn="ctr">
                        <a:buNone/>
                      </a:pPr>
                      <a:r>
                        <a:rPr sz="2800"/>
                        <a:t>1.07</a:t>
                      </a:r>
                    </a:p>
                  </a:txBody>
                  <a:tcPr/>
                </a:tc>
                <a:tc>
                  <a:txBody>
                    <a:bodyPr/>
                    <a:lstStyle/>
                    <a:p>
                      <a:pPr marL="0" lvl="0" indent="0" algn="ctr">
                        <a:buNone/>
                      </a:pPr>
                      <a:r>
                        <a:rPr sz="2800" dirty="0"/>
                        <a:t>1.64</a:t>
                      </a:r>
                    </a:p>
                  </a:txBody>
                  <a:tcPr/>
                </a:tc>
                <a:tc>
                  <a:txBody>
                    <a:bodyPr/>
                    <a:lstStyle/>
                    <a:p>
                      <a:pPr marL="0" lvl="0" indent="0" algn="ctr">
                        <a:buNone/>
                      </a:pPr>
                      <a:r>
                        <a:rPr sz="2800" dirty="0"/>
                        <a:t>1.64</a:t>
                      </a:r>
                    </a:p>
                  </a:txBody>
                  <a:tcPr/>
                </a:tc>
                <a:tc>
                  <a:txBody>
                    <a:bodyPr/>
                    <a:lstStyle/>
                    <a:p>
                      <a:pPr marL="0" lvl="0" indent="0" algn="ctr">
                        <a:buNone/>
                      </a:pPr>
                      <a:r>
                        <a:rPr sz="2800" dirty="0"/>
                        <a:t>238.4</a:t>
                      </a:r>
                    </a:p>
                  </a:txBody>
                  <a:tcPr/>
                </a:tc>
                <a:extLst>
                  <a:ext uri="{0D108BD9-81ED-4DB2-BD59-A6C34878D82A}">
                    <a16:rowId xmlns:a16="http://schemas.microsoft.com/office/drawing/2014/main" val="10004"/>
                  </a:ext>
                </a:extLst>
              </a:tr>
              <a:tr h="453431">
                <a:tc>
                  <a:txBody>
                    <a:bodyPr/>
                    <a:lstStyle/>
                    <a:p>
                      <a:pPr marL="0" lvl="0" indent="0" algn="ctr">
                        <a:buNone/>
                      </a:pPr>
                      <a:r>
                        <a:rPr sz="2800" b="1"/>
                        <a:t>95mm_q</a:t>
                      </a:r>
                    </a:p>
                  </a:txBody>
                  <a:tcPr/>
                </a:tc>
                <a:tc>
                  <a:txBody>
                    <a:bodyPr/>
                    <a:lstStyle/>
                    <a:p>
                      <a:pPr marL="0" lvl="0" indent="0" algn="ctr">
                        <a:buNone/>
                      </a:pPr>
                      <a:r>
                        <a:rPr sz="2800"/>
                        <a:t>109</a:t>
                      </a:r>
                    </a:p>
                  </a:txBody>
                  <a:tcPr/>
                </a:tc>
                <a:tc>
                  <a:txBody>
                    <a:bodyPr/>
                    <a:lstStyle/>
                    <a:p>
                      <a:pPr marL="0" lvl="0" indent="0" algn="ctr">
                        <a:buNone/>
                      </a:pPr>
                      <a:r>
                        <a:rPr sz="2800" dirty="0"/>
                        <a:t>196.1</a:t>
                      </a:r>
                    </a:p>
                  </a:txBody>
                  <a:tcPr/>
                </a:tc>
                <a:tc>
                  <a:txBody>
                    <a:bodyPr/>
                    <a:lstStyle/>
                    <a:p>
                      <a:pPr marL="0" lvl="0" indent="0" algn="ctr">
                        <a:buNone/>
                      </a:pPr>
                      <a:r>
                        <a:rPr sz="2800"/>
                        <a:t>0.56</a:t>
                      </a:r>
                    </a:p>
                  </a:txBody>
                  <a:tcPr/>
                </a:tc>
                <a:tc>
                  <a:txBody>
                    <a:bodyPr/>
                    <a:lstStyle/>
                    <a:p>
                      <a:pPr marL="0" lvl="0" indent="0" algn="ctr">
                        <a:buNone/>
                      </a:pPr>
                      <a:r>
                        <a:rPr sz="2800"/>
                        <a:t>0.81</a:t>
                      </a:r>
                    </a:p>
                  </a:txBody>
                  <a:tcPr/>
                </a:tc>
                <a:tc>
                  <a:txBody>
                    <a:bodyPr/>
                    <a:lstStyle/>
                    <a:p>
                      <a:pPr marL="0" lvl="0" indent="0" algn="ctr">
                        <a:buNone/>
                      </a:pPr>
                      <a:r>
                        <a:rPr sz="2800" dirty="0"/>
                        <a:t>0.41</a:t>
                      </a:r>
                    </a:p>
                  </a:txBody>
                  <a:tcPr/>
                </a:tc>
                <a:tc>
                  <a:txBody>
                    <a:bodyPr/>
                    <a:lstStyle/>
                    <a:p>
                      <a:pPr marL="0" lvl="0" indent="0" algn="ctr">
                        <a:buNone/>
                      </a:pPr>
                      <a:r>
                        <a:rPr sz="2800" dirty="0"/>
                        <a:t>31.05</a:t>
                      </a:r>
                    </a:p>
                  </a:txBody>
                  <a:tcPr/>
                </a:tc>
                <a:extLst>
                  <a:ext uri="{0D108BD9-81ED-4DB2-BD59-A6C34878D82A}">
                    <a16:rowId xmlns:a16="http://schemas.microsoft.com/office/drawing/2014/main" val="10005"/>
                  </a:ext>
                </a:extLst>
              </a:tr>
              <a:tr h="453431">
                <a:tc>
                  <a:txBody>
                    <a:bodyPr/>
                    <a:lstStyle/>
                    <a:p>
                      <a:pPr marL="0" lvl="0" indent="0" algn="ctr">
                        <a:buNone/>
                      </a:pPr>
                      <a:r>
                        <a:rPr sz="2800" b="1"/>
                        <a:t>101mm_q</a:t>
                      </a:r>
                    </a:p>
                  </a:txBody>
                  <a:tcPr/>
                </a:tc>
                <a:tc>
                  <a:txBody>
                    <a:bodyPr/>
                    <a:lstStyle/>
                    <a:p>
                      <a:pPr marL="0" lvl="0" indent="0" algn="ctr">
                        <a:buNone/>
                      </a:pPr>
                      <a:r>
                        <a:rPr sz="2800"/>
                        <a:t>57.8</a:t>
                      </a:r>
                    </a:p>
                  </a:txBody>
                  <a:tcPr/>
                </a:tc>
                <a:tc>
                  <a:txBody>
                    <a:bodyPr/>
                    <a:lstStyle/>
                    <a:p>
                      <a:pPr marL="0" lvl="0" indent="0" algn="ctr">
                        <a:buNone/>
                      </a:pPr>
                      <a:r>
                        <a:rPr sz="2800"/>
                        <a:t>142.6</a:t>
                      </a:r>
                    </a:p>
                  </a:txBody>
                  <a:tcPr/>
                </a:tc>
                <a:tc>
                  <a:txBody>
                    <a:bodyPr/>
                    <a:lstStyle/>
                    <a:p>
                      <a:pPr marL="0" lvl="0" indent="0" algn="ctr">
                        <a:buNone/>
                      </a:pPr>
                      <a:r>
                        <a:rPr sz="2800"/>
                        <a:t>0.41</a:t>
                      </a:r>
                    </a:p>
                  </a:txBody>
                  <a:tcPr/>
                </a:tc>
                <a:tc>
                  <a:txBody>
                    <a:bodyPr/>
                    <a:lstStyle/>
                    <a:p>
                      <a:pPr marL="0" lvl="0" indent="0" algn="ctr">
                        <a:buNone/>
                      </a:pPr>
                      <a:r>
                        <a:rPr sz="2800"/>
                        <a:t>0.47</a:t>
                      </a:r>
                    </a:p>
                  </a:txBody>
                  <a:tcPr/>
                </a:tc>
                <a:tc>
                  <a:txBody>
                    <a:bodyPr/>
                    <a:lstStyle/>
                    <a:p>
                      <a:pPr marL="0" lvl="0" indent="0" algn="ctr">
                        <a:buNone/>
                      </a:pPr>
                      <a:r>
                        <a:rPr sz="2800"/>
                        <a:t>0.16</a:t>
                      </a:r>
                    </a:p>
                  </a:txBody>
                  <a:tcPr/>
                </a:tc>
                <a:tc>
                  <a:txBody>
                    <a:bodyPr/>
                    <a:lstStyle/>
                    <a:p>
                      <a:pPr marL="0" lvl="0" indent="0" algn="ctr">
                        <a:buNone/>
                      </a:pPr>
                      <a:r>
                        <a:rPr sz="2800" dirty="0"/>
                        <a:t>7.13</a:t>
                      </a:r>
                    </a:p>
                  </a:txBody>
                  <a:tcPr/>
                </a:tc>
                <a:extLst>
                  <a:ext uri="{0D108BD9-81ED-4DB2-BD59-A6C34878D82A}">
                    <a16:rowId xmlns:a16="http://schemas.microsoft.com/office/drawing/2014/main" val="10006"/>
                  </a:ext>
                </a:extLst>
              </a:tr>
            </a:tbl>
          </a:graphicData>
        </a:graphic>
      </p:graphicFrame>
      <p:graphicFrame>
        <p:nvGraphicFramePr>
          <p:cNvPr id="5" name="Content Placeholder 5"/>
          <p:cNvGraphicFramePr>
            <a:graphicFrameLocks/>
          </p:cNvGraphicFramePr>
          <p:nvPr>
            <p:extLst>
              <p:ext uri="{D42A27DB-BD31-4B8C-83A1-F6EECF244321}">
                <p14:modId xmlns:p14="http://schemas.microsoft.com/office/powerpoint/2010/main" val="1212003112"/>
              </p:ext>
            </p:extLst>
          </p:nvPr>
        </p:nvGraphicFramePr>
        <p:xfrm>
          <a:off x="218365" y="4049022"/>
          <a:ext cx="11436822" cy="2072640"/>
        </p:xfrm>
        <a:graphic>
          <a:graphicData uri="http://schemas.openxmlformats.org/drawingml/2006/table">
            <a:tbl>
              <a:tblPr firstRow="1" bandRow="1">
                <a:tableStyleId>{5C22544A-7EE6-4342-B048-85BDC9FD1C3A}</a:tableStyleId>
              </a:tblPr>
              <a:tblGrid>
                <a:gridCol w="1906137">
                  <a:extLst>
                    <a:ext uri="{9D8B030D-6E8A-4147-A177-3AD203B41FA5}">
                      <a16:colId xmlns:a16="http://schemas.microsoft.com/office/drawing/2014/main" val="20000"/>
                    </a:ext>
                  </a:extLst>
                </a:gridCol>
                <a:gridCol w="1906137">
                  <a:extLst>
                    <a:ext uri="{9D8B030D-6E8A-4147-A177-3AD203B41FA5}">
                      <a16:colId xmlns:a16="http://schemas.microsoft.com/office/drawing/2014/main" val="20001"/>
                    </a:ext>
                  </a:extLst>
                </a:gridCol>
                <a:gridCol w="1906137">
                  <a:extLst>
                    <a:ext uri="{9D8B030D-6E8A-4147-A177-3AD203B41FA5}">
                      <a16:colId xmlns:a16="http://schemas.microsoft.com/office/drawing/2014/main" val="20002"/>
                    </a:ext>
                  </a:extLst>
                </a:gridCol>
                <a:gridCol w="1906137">
                  <a:extLst>
                    <a:ext uri="{9D8B030D-6E8A-4147-A177-3AD203B41FA5}">
                      <a16:colId xmlns:a16="http://schemas.microsoft.com/office/drawing/2014/main" val="20003"/>
                    </a:ext>
                  </a:extLst>
                </a:gridCol>
                <a:gridCol w="1906137">
                  <a:extLst>
                    <a:ext uri="{9D8B030D-6E8A-4147-A177-3AD203B41FA5}">
                      <a16:colId xmlns:a16="http://schemas.microsoft.com/office/drawing/2014/main" val="20004"/>
                    </a:ext>
                  </a:extLst>
                </a:gridCol>
                <a:gridCol w="1906137">
                  <a:extLst>
                    <a:ext uri="{9D8B030D-6E8A-4147-A177-3AD203B41FA5}">
                      <a16:colId xmlns:a16="http://schemas.microsoft.com/office/drawing/2014/main" val="20005"/>
                    </a:ext>
                  </a:extLst>
                </a:gridCol>
              </a:tblGrid>
              <a:tr h="473099">
                <a:tc>
                  <a:txBody>
                    <a:bodyPr/>
                    <a:lstStyle/>
                    <a:p>
                      <a:pPr marL="0" lvl="0" indent="0" algn="l">
                        <a:buNone/>
                      </a:pPr>
                      <a:r>
                        <a:rPr sz="2800"/>
                        <a:t>Model</a:t>
                      </a:r>
                    </a:p>
                  </a:txBody>
                  <a:tcPr/>
                </a:tc>
                <a:tc>
                  <a:txBody>
                    <a:bodyPr/>
                    <a:lstStyle/>
                    <a:p>
                      <a:pPr marL="0" lvl="0" indent="0" algn="r">
                        <a:buNone/>
                      </a:pPr>
                      <a:r>
                        <a:rPr sz="2800" dirty="0"/>
                        <a:t>MMB</a:t>
                      </a:r>
                    </a:p>
                  </a:txBody>
                  <a:tcPr/>
                </a:tc>
                <a:tc>
                  <a:txBody>
                    <a:bodyPr/>
                    <a:lstStyle/>
                    <a:p>
                      <a:pPr marL="0" lvl="0" indent="0" algn="r">
                        <a:buNone/>
                      </a:pPr>
                      <a:r>
                        <a:rPr sz="2800"/>
                        <a:t>B35</a:t>
                      </a:r>
                    </a:p>
                  </a:txBody>
                  <a:tcPr/>
                </a:tc>
                <a:tc>
                  <a:txBody>
                    <a:bodyPr/>
                    <a:lstStyle/>
                    <a:p>
                      <a:pPr marL="0" lvl="0" indent="0" algn="r">
                        <a:buNone/>
                      </a:pPr>
                      <a:r>
                        <a:rPr sz="2800" dirty="0"/>
                        <a:t>F35</a:t>
                      </a:r>
                    </a:p>
                  </a:txBody>
                  <a:tcPr/>
                </a:tc>
                <a:tc>
                  <a:txBody>
                    <a:bodyPr/>
                    <a:lstStyle/>
                    <a:p>
                      <a:pPr marL="0" lvl="0" indent="0" algn="r">
                        <a:buNone/>
                      </a:pPr>
                      <a:r>
                        <a:rPr sz="2800"/>
                        <a:t>FOFL</a:t>
                      </a:r>
                    </a:p>
                  </a:txBody>
                  <a:tcPr/>
                </a:tc>
                <a:tc>
                  <a:txBody>
                    <a:bodyPr/>
                    <a:lstStyle/>
                    <a:p>
                      <a:pPr marL="0" lvl="0" indent="0" algn="r">
                        <a:buNone/>
                      </a:pPr>
                      <a:r>
                        <a:rPr sz="2800"/>
                        <a:t>OFL</a:t>
                      </a:r>
                    </a:p>
                  </a:txBody>
                  <a:tcPr/>
                </a:tc>
                <a:extLst>
                  <a:ext uri="{0D108BD9-81ED-4DB2-BD59-A6C34878D82A}">
                    <a16:rowId xmlns:a16="http://schemas.microsoft.com/office/drawing/2014/main" val="10000"/>
                  </a:ext>
                </a:extLst>
              </a:tr>
              <a:tr h="473099">
                <a:tc>
                  <a:txBody>
                    <a:bodyPr/>
                    <a:lstStyle/>
                    <a:p>
                      <a:pPr marL="0" lvl="0" indent="0" algn="l">
                        <a:buNone/>
                      </a:pPr>
                      <a:r>
                        <a:rPr sz="2800"/>
                        <a:t>20.1</a:t>
                      </a:r>
                    </a:p>
                  </a:txBody>
                  <a:tcPr/>
                </a:tc>
                <a:tc>
                  <a:txBody>
                    <a:bodyPr/>
                    <a:lstStyle/>
                    <a:p>
                      <a:pPr marL="0" lvl="0" indent="0" algn="r">
                        <a:buNone/>
                      </a:pPr>
                      <a:r>
                        <a:rPr sz="2800"/>
                        <a:t>144.11</a:t>
                      </a:r>
                    </a:p>
                  </a:txBody>
                  <a:tcPr/>
                </a:tc>
                <a:tc>
                  <a:txBody>
                    <a:bodyPr/>
                    <a:lstStyle/>
                    <a:p>
                      <a:pPr marL="0" lvl="0" indent="0" algn="r">
                        <a:buNone/>
                      </a:pPr>
                      <a:r>
                        <a:rPr sz="2800"/>
                        <a:t>120.46</a:t>
                      </a:r>
                    </a:p>
                  </a:txBody>
                  <a:tcPr/>
                </a:tc>
                <a:tc>
                  <a:txBody>
                    <a:bodyPr/>
                    <a:lstStyle/>
                    <a:p>
                      <a:pPr marL="0" lvl="0" indent="0" algn="r">
                        <a:buNone/>
                      </a:pPr>
                      <a:r>
                        <a:rPr sz="2800"/>
                        <a:t>1.59</a:t>
                      </a:r>
                    </a:p>
                  </a:txBody>
                  <a:tcPr/>
                </a:tc>
                <a:tc>
                  <a:txBody>
                    <a:bodyPr/>
                    <a:lstStyle/>
                    <a:p>
                      <a:pPr marL="0" lvl="0" indent="0" algn="r">
                        <a:buNone/>
                      </a:pPr>
                      <a:r>
                        <a:rPr sz="2800"/>
                        <a:t>1.59</a:t>
                      </a:r>
                    </a:p>
                  </a:txBody>
                  <a:tcPr/>
                </a:tc>
                <a:tc>
                  <a:txBody>
                    <a:bodyPr/>
                    <a:lstStyle/>
                    <a:p>
                      <a:pPr marL="0" lvl="0" indent="0" algn="r">
                        <a:buNone/>
                      </a:pPr>
                      <a:r>
                        <a:rPr sz="2800"/>
                        <a:t>95.25</a:t>
                      </a:r>
                    </a:p>
                  </a:txBody>
                  <a:tcPr/>
                </a:tc>
                <a:extLst>
                  <a:ext uri="{0D108BD9-81ED-4DB2-BD59-A6C34878D82A}">
                    <a16:rowId xmlns:a16="http://schemas.microsoft.com/office/drawing/2014/main" val="10001"/>
                  </a:ext>
                </a:extLst>
              </a:tr>
              <a:tr h="473099">
                <a:tc>
                  <a:txBody>
                    <a:bodyPr/>
                    <a:lstStyle/>
                    <a:p>
                      <a:pPr marL="0" lvl="0" indent="0" algn="l">
                        <a:buNone/>
                      </a:pPr>
                      <a:r>
                        <a:rPr sz="2800"/>
                        <a:t>20.2</a:t>
                      </a:r>
                    </a:p>
                  </a:txBody>
                  <a:tcPr/>
                </a:tc>
                <a:tc>
                  <a:txBody>
                    <a:bodyPr/>
                    <a:lstStyle/>
                    <a:p>
                      <a:pPr marL="0" lvl="0" indent="0" algn="r">
                        <a:buNone/>
                      </a:pPr>
                      <a:r>
                        <a:rPr sz="2800"/>
                        <a:t>133.51</a:t>
                      </a:r>
                    </a:p>
                  </a:txBody>
                  <a:tcPr/>
                </a:tc>
                <a:tc>
                  <a:txBody>
                    <a:bodyPr/>
                    <a:lstStyle/>
                    <a:p>
                      <a:pPr marL="0" lvl="0" indent="0" algn="r">
                        <a:buNone/>
                      </a:pPr>
                      <a:r>
                        <a:rPr sz="2800"/>
                        <a:t>121.47</a:t>
                      </a:r>
                    </a:p>
                  </a:txBody>
                  <a:tcPr/>
                </a:tc>
                <a:tc>
                  <a:txBody>
                    <a:bodyPr/>
                    <a:lstStyle/>
                    <a:p>
                      <a:pPr marL="0" lvl="0" indent="0" algn="r">
                        <a:buNone/>
                      </a:pPr>
                      <a:r>
                        <a:rPr sz="2800"/>
                        <a:t>1.23</a:t>
                      </a:r>
                    </a:p>
                  </a:txBody>
                  <a:tcPr/>
                </a:tc>
                <a:tc>
                  <a:txBody>
                    <a:bodyPr/>
                    <a:lstStyle/>
                    <a:p>
                      <a:pPr marL="0" lvl="0" indent="0" algn="r">
                        <a:buNone/>
                      </a:pPr>
                      <a:r>
                        <a:rPr sz="2800"/>
                        <a:t>1.23</a:t>
                      </a:r>
                    </a:p>
                  </a:txBody>
                  <a:tcPr/>
                </a:tc>
                <a:tc>
                  <a:txBody>
                    <a:bodyPr/>
                    <a:lstStyle/>
                    <a:p>
                      <a:pPr marL="0" lvl="0" indent="0" algn="r">
                        <a:buNone/>
                      </a:pPr>
                      <a:r>
                        <a:rPr sz="2800"/>
                        <a:t>88.90</a:t>
                      </a:r>
                    </a:p>
                  </a:txBody>
                  <a:tcPr/>
                </a:tc>
                <a:extLst>
                  <a:ext uri="{0D108BD9-81ED-4DB2-BD59-A6C34878D82A}">
                    <a16:rowId xmlns:a16="http://schemas.microsoft.com/office/drawing/2014/main" val="10002"/>
                  </a:ext>
                </a:extLst>
              </a:tr>
              <a:tr h="473099">
                <a:tc>
                  <a:txBody>
                    <a:bodyPr/>
                    <a:lstStyle/>
                    <a:p>
                      <a:pPr marL="0" lvl="0" indent="0" algn="l">
                        <a:buNone/>
                      </a:pPr>
                      <a:r>
                        <a:rPr sz="2800" dirty="0"/>
                        <a:t>20.1g</a:t>
                      </a:r>
                    </a:p>
                  </a:txBody>
                  <a:tcPr/>
                </a:tc>
                <a:tc>
                  <a:txBody>
                    <a:bodyPr/>
                    <a:lstStyle/>
                    <a:p>
                      <a:pPr marL="0" lvl="0" indent="0" algn="r">
                        <a:buNone/>
                      </a:pPr>
                      <a:r>
                        <a:rPr sz="2800"/>
                        <a:t>207.19</a:t>
                      </a:r>
                    </a:p>
                  </a:txBody>
                  <a:tcPr/>
                </a:tc>
                <a:tc>
                  <a:txBody>
                    <a:bodyPr/>
                    <a:lstStyle/>
                    <a:p>
                      <a:pPr marL="0" lvl="0" indent="0" algn="r">
                        <a:buNone/>
                      </a:pPr>
                      <a:r>
                        <a:rPr sz="2800"/>
                        <a:t>113.66</a:t>
                      </a:r>
                    </a:p>
                  </a:txBody>
                  <a:tcPr/>
                </a:tc>
                <a:tc>
                  <a:txBody>
                    <a:bodyPr/>
                    <a:lstStyle/>
                    <a:p>
                      <a:pPr marL="0" lvl="0" indent="0" algn="r">
                        <a:buNone/>
                      </a:pPr>
                      <a:r>
                        <a:rPr sz="2800"/>
                        <a:t>1.65</a:t>
                      </a:r>
                    </a:p>
                  </a:txBody>
                  <a:tcPr/>
                </a:tc>
                <a:tc>
                  <a:txBody>
                    <a:bodyPr/>
                    <a:lstStyle/>
                    <a:p>
                      <a:pPr marL="0" lvl="0" indent="0" algn="r">
                        <a:buNone/>
                      </a:pPr>
                      <a:r>
                        <a:rPr sz="2800"/>
                        <a:t>1.65</a:t>
                      </a:r>
                    </a:p>
                  </a:txBody>
                  <a:tcPr/>
                </a:tc>
                <a:tc>
                  <a:txBody>
                    <a:bodyPr/>
                    <a:lstStyle/>
                    <a:p>
                      <a:pPr marL="0" lvl="0" indent="0" algn="r">
                        <a:buNone/>
                      </a:pPr>
                      <a:r>
                        <a:rPr sz="2800" dirty="0"/>
                        <a:t>184.91</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6002547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5700" y="2479675"/>
            <a:ext cx="4819650" cy="1325563"/>
          </a:xfrm>
        </p:spPr>
        <p:txBody>
          <a:bodyPr/>
          <a:lstStyle/>
          <a:p>
            <a:r>
              <a:rPr lang="en-US" b="1" dirty="0" smtClean="0"/>
              <a:t>What do we know?</a:t>
            </a:r>
            <a:endParaRPr lang="en-US" b="1" dirty="0"/>
          </a:p>
        </p:txBody>
      </p:sp>
    </p:spTree>
    <p:extLst>
      <p:ext uri="{BB962C8B-B14F-4D97-AF65-F5344CB8AC3E}">
        <p14:creationId xmlns:p14="http://schemas.microsoft.com/office/powerpoint/2010/main" val="37026409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plots/n_at_len.png"/>
          <p:cNvPicPr>
            <a:picLocks noGrp="1" noChangeAspect="1"/>
          </p:cNvPicPr>
          <p:nvPr/>
        </p:nvPicPr>
        <p:blipFill>
          <a:blip r:embed="rId2"/>
          <a:stretch>
            <a:fillRect/>
          </a:stretch>
        </p:blipFill>
        <p:spPr bwMode="auto">
          <a:xfrm>
            <a:off x="566095" y="0"/>
            <a:ext cx="4592760" cy="6878256"/>
          </a:xfrm>
          <a:prstGeom prst="rect">
            <a:avLst/>
          </a:prstGeom>
          <a:noFill/>
          <a:ln w="9525">
            <a:noFill/>
            <a:headEnd/>
            <a:tailEnd/>
          </a:ln>
        </p:spPr>
      </p:pic>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71460" y="0"/>
            <a:ext cx="6920540" cy="6920540"/>
          </a:xfrm>
        </p:spPr>
      </p:pic>
    </p:spTree>
    <p:extLst>
      <p:ext uri="{BB962C8B-B14F-4D97-AF65-F5344CB8AC3E}">
        <p14:creationId xmlns:p14="http://schemas.microsoft.com/office/powerpoint/2010/main" val="397869021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big of a 2015 recruitment is plausible</a:t>
            </a:r>
            <a:r>
              <a:rPr lang="en-US" b="1" dirty="0" smtClean="0"/>
              <a:t>?</a:t>
            </a:r>
            <a:endParaRPr lang="en-US" b="1" dirty="0"/>
          </a:p>
        </p:txBody>
      </p:sp>
      <p:sp>
        <p:nvSpPr>
          <p:cNvPr id="3" name="Content Placeholder 2"/>
          <p:cNvSpPr>
            <a:spLocks noGrp="1"/>
          </p:cNvSpPr>
          <p:nvPr>
            <p:ph idx="1"/>
          </p:nvPr>
        </p:nvSpPr>
        <p:spPr>
          <a:xfrm>
            <a:off x="169460" y="1566316"/>
            <a:ext cx="5613511" cy="4745583"/>
          </a:xfrm>
        </p:spPr>
        <p:txBody>
          <a:bodyPr/>
          <a:lstStyle/>
          <a:p>
            <a:r>
              <a:rPr lang="en-US" dirty="0" smtClean="0"/>
              <a:t>Really big, BUT ‘something’ happened.</a:t>
            </a:r>
          </a:p>
          <a:p>
            <a:r>
              <a:rPr lang="en-US" dirty="0" smtClean="0"/>
              <a:t>Observed for 4 years</a:t>
            </a:r>
          </a:p>
          <a:p>
            <a:r>
              <a:rPr lang="en-US" dirty="0" smtClean="0"/>
              <a:t>Raw numbers of the smallest animals fully selected in the fishery (~50mm) were two times as large as ever observed.</a:t>
            </a:r>
            <a:endParaRPr lang="en-US" dirty="0"/>
          </a:p>
        </p:txBody>
      </p:sp>
      <p:pic>
        <p:nvPicPr>
          <p:cNvPr id="4" name="Picture 3"/>
          <p:cNvPicPr>
            <a:picLocks noChangeAspect="1"/>
          </p:cNvPicPr>
          <p:nvPr/>
        </p:nvPicPr>
        <p:blipFill>
          <a:blip r:embed="rId2"/>
          <a:stretch>
            <a:fillRect/>
          </a:stretch>
        </p:blipFill>
        <p:spPr>
          <a:xfrm>
            <a:off x="5613511" y="1690688"/>
            <a:ext cx="6409029" cy="4313770"/>
          </a:xfrm>
          <a:prstGeom prst="rect">
            <a:avLst/>
          </a:prstGeom>
        </p:spPr>
      </p:pic>
    </p:spTree>
    <p:extLst>
      <p:ext uri="{BB962C8B-B14F-4D97-AF65-F5344CB8AC3E}">
        <p14:creationId xmlns:p14="http://schemas.microsoft.com/office/powerpoint/2010/main" val="257795394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89" y="190209"/>
            <a:ext cx="10515600" cy="1325563"/>
          </a:xfrm>
        </p:spPr>
        <p:txBody>
          <a:bodyPr/>
          <a:lstStyle/>
          <a:p>
            <a:r>
              <a:rPr lang="en-US" dirty="0" smtClean="0"/>
              <a:t>Natural mortality likely varies over time</a:t>
            </a:r>
            <a:endParaRPr lang="en-US" dirty="0"/>
          </a:p>
        </p:txBody>
      </p:sp>
      <p:sp>
        <p:nvSpPr>
          <p:cNvPr id="3" name="Content Placeholder 2"/>
          <p:cNvSpPr>
            <a:spLocks noGrp="1"/>
          </p:cNvSpPr>
          <p:nvPr>
            <p:ph idx="1"/>
          </p:nvPr>
        </p:nvSpPr>
        <p:spPr/>
        <p:txBody>
          <a:bodyPr/>
          <a:lstStyle/>
          <a:p>
            <a:endParaRPr lang="en-US"/>
          </a:p>
        </p:txBody>
      </p:sp>
      <p:pic>
        <p:nvPicPr>
          <p:cNvPr id="4" name="Picture 3" descr="plots/n_at_len_stack.png"/>
          <p:cNvPicPr>
            <a:picLocks noGrp="1" noChangeAspect="1"/>
          </p:cNvPicPr>
          <p:nvPr/>
        </p:nvPicPr>
        <p:blipFill>
          <a:blip r:embed="rId2"/>
          <a:stretch>
            <a:fillRect/>
          </a:stretch>
        </p:blipFill>
        <p:spPr bwMode="auto">
          <a:xfrm>
            <a:off x="544506" y="1515772"/>
            <a:ext cx="5342228" cy="5342228"/>
          </a:xfrm>
          <a:prstGeom prst="rect">
            <a:avLst/>
          </a:prstGeom>
          <a:noFill/>
          <a:ln w="9525">
            <a:noFill/>
            <a:headEnd/>
            <a:tailEnd/>
          </a:ln>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8291" y="1515772"/>
            <a:ext cx="5319203" cy="5319203"/>
          </a:xfrm>
          <a:prstGeom prst="rect">
            <a:avLst/>
          </a:prstGeom>
        </p:spPr>
      </p:pic>
    </p:spTree>
    <p:extLst>
      <p:ext uri="{BB962C8B-B14F-4D97-AF65-F5344CB8AC3E}">
        <p14:creationId xmlns:p14="http://schemas.microsoft.com/office/powerpoint/2010/main" val="13871237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Probability of maturing likely varies over time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957474" y="1825625"/>
            <a:ext cx="5019048" cy="4666667"/>
          </a:xfrm>
          <a:prstGeom prst="rect">
            <a:avLst/>
          </a:prstGeom>
        </p:spPr>
      </p:pic>
      <p:pic>
        <p:nvPicPr>
          <p:cNvPr id="5" name="Picture 4" descr="SAFE_may_pres_files/figure-pptx/unnamed-chunk-53-1.png"/>
          <p:cNvPicPr>
            <a:picLocks noGrp="1" noChangeAspect="1"/>
          </p:cNvPicPr>
          <p:nvPr/>
        </p:nvPicPr>
        <p:blipFill>
          <a:blip r:embed="rId3"/>
          <a:stretch>
            <a:fillRect/>
          </a:stretch>
        </p:blipFill>
        <p:spPr bwMode="auto">
          <a:xfrm>
            <a:off x="0" y="1825625"/>
            <a:ext cx="6958712" cy="3976407"/>
          </a:xfrm>
          <a:prstGeom prst="rect">
            <a:avLst/>
          </a:prstGeom>
          <a:noFill/>
          <a:ln w="9525">
            <a:noFill/>
            <a:headEnd/>
            <a:tailEnd/>
          </a:ln>
        </p:spPr>
      </p:pic>
    </p:spTree>
    <p:extLst>
      <p:ext uri="{BB962C8B-B14F-4D97-AF65-F5344CB8AC3E}">
        <p14:creationId xmlns:p14="http://schemas.microsoft.com/office/powerpoint/2010/main" val="18524035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10515600" cy="1325563"/>
          </a:xfrm>
        </p:spPr>
        <p:txBody>
          <a:bodyPr/>
          <a:lstStyle/>
          <a:p>
            <a:r>
              <a:rPr lang="en-US" dirty="0" smtClean="0"/>
              <a:t>Catchability is likely varying over time</a:t>
            </a:r>
            <a:endParaRPr lang="en-US"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068" y="1690688"/>
            <a:ext cx="5281684" cy="5281684"/>
          </a:xfrm>
          <a:prstGeom prst="rect">
            <a:avLst/>
          </a:prstGeom>
        </p:spPr>
      </p:pic>
      <p:sp>
        <p:nvSpPr>
          <p:cNvPr id="5" name="TextBox 4"/>
          <p:cNvSpPr txBox="1"/>
          <p:nvPr/>
        </p:nvSpPr>
        <p:spPr>
          <a:xfrm>
            <a:off x="1282889" y="1321356"/>
            <a:ext cx="2606723" cy="369332"/>
          </a:xfrm>
          <a:prstGeom prst="rect">
            <a:avLst/>
          </a:prstGeom>
          <a:noFill/>
        </p:spPr>
        <p:txBody>
          <a:bodyPr wrap="square" rtlCol="0">
            <a:spAutoFit/>
          </a:bodyPr>
          <a:lstStyle/>
          <a:p>
            <a:r>
              <a:rPr lang="en-US" dirty="0" smtClean="0"/>
              <a:t>NBS flux</a:t>
            </a:r>
            <a:endParaRPr lang="en-US" dirty="0"/>
          </a:p>
        </p:txBody>
      </p:sp>
      <p:sp>
        <p:nvSpPr>
          <p:cNvPr id="6" name="TextBox 5"/>
          <p:cNvSpPr txBox="1"/>
          <p:nvPr/>
        </p:nvSpPr>
        <p:spPr>
          <a:xfrm>
            <a:off x="7979390" y="1184960"/>
            <a:ext cx="2606723" cy="646331"/>
          </a:xfrm>
          <a:prstGeom prst="rect">
            <a:avLst/>
          </a:prstGeom>
          <a:noFill/>
        </p:spPr>
        <p:txBody>
          <a:bodyPr wrap="square" rtlCol="0">
            <a:spAutoFit/>
          </a:bodyPr>
          <a:lstStyle/>
          <a:p>
            <a:pPr algn="ctr"/>
            <a:r>
              <a:rPr lang="en-US" dirty="0" smtClean="0"/>
              <a:t>Sediment type</a:t>
            </a:r>
          </a:p>
          <a:p>
            <a:pPr algn="ctr"/>
            <a:r>
              <a:rPr lang="en-US" dirty="0" smtClean="0"/>
              <a:t>(Somerton et  al., 2013)</a:t>
            </a:r>
            <a:endParaRPr lang="en-US" dirty="0"/>
          </a:p>
        </p:txBody>
      </p:sp>
      <p:pic>
        <p:nvPicPr>
          <p:cNvPr id="7" name="Picture 6">
            <a:extLst>
              <a:ext uri="{FF2B5EF4-FFF2-40B4-BE49-F238E27FC236}">
                <a16:creationId xmlns:a16="http://schemas.microsoft.com/office/drawing/2014/main" id="{B47A6012-6FDE-BC49-BA2C-B4A66EE4A96B}"/>
              </a:ext>
            </a:extLst>
          </p:cNvPr>
          <p:cNvPicPr>
            <a:picLocks noChangeAspect="1"/>
          </p:cNvPicPr>
          <p:nvPr/>
        </p:nvPicPr>
        <p:blipFill>
          <a:blip r:embed="rId3"/>
          <a:stretch>
            <a:fillRect/>
          </a:stretch>
        </p:blipFill>
        <p:spPr>
          <a:xfrm>
            <a:off x="7283729" y="1876206"/>
            <a:ext cx="3643578" cy="4771437"/>
          </a:xfrm>
          <a:prstGeom prst="rect">
            <a:avLst/>
          </a:prstGeom>
        </p:spPr>
      </p:pic>
    </p:spTree>
    <p:extLst>
      <p:ext uri="{BB962C8B-B14F-4D97-AF65-F5344CB8AC3E}">
        <p14:creationId xmlns:p14="http://schemas.microsoft.com/office/powerpoint/2010/main" val="360191978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lots/emp_select_ret.png"/>
          <p:cNvPicPr>
            <a:picLocks noGrp="1" noChangeAspect="1"/>
          </p:cNvPicPr>
          <p:nvPr/>
        </p:nvPicPr>
        <p:blipFill>
          <a:blip r:embed="rId2"/>
          <a:stretch>
            <a:fillRect/>
          </a:stretch>
        </p:blipFill>
        <p:spPr bwMode="auto">
          <a:xfrm>
            <a:off x="533400" y="1333500"/>
            <a:ext cx="5430198" cy="5430198"/>
          </a:xfrm>
          <a:prstGeom prst="rect">
            <a:avLst/>
          </a:prstGeom>
          <a:noFill/>
          <a:ln w="9525">
            <a:noFill/>
            <a:headEnd/>
            <a:tailEnd/>
          </a:ln>
        </p:spPr>
      </p:pic>
      <p:sp>
        <p:nvSpPr>
          <p:cNvPr id="5" name="TextBox 4"/>
          <p:cNvSpPr txBox="1"/>
          <p:nvPr/>
        </p:nvSpPr>
        <p:spPr>
          <a:xfrm>
            <a:off x="1215788" y="1505519"/>
            <a:ext cx="2766136" cy="369332"/>
          </a:xfrm>
          <a:prstGeom prst="rect">
            <a:avLst/>
          </a:prstGeom>
          <a:noFill/>
        </p:spPr>
        <p:txBody>
          <a:bodyPr wrap="square" rtlCol="0">
            <a:spAutoFit/>
          </a:bodyPr>
          <a:lstStyle/>
          <a:p>
            <a:r>
              <a:rPr lang="en-US" dirty="0" smtClean="0"/>
              <a:t>Total selectivity</a:t>
            </a:r>
            <a:endParaRPr lang="en-US" dirty="0"/>
          </a:p>
        </p:txBody>
      </p:sp>
      <p:sp>
        <p:nvSpPr>
          <p:cNvPr id="6" name="TextBox 5"/>
          <p:cNvSpPr txBox="1"/>
          <p:nvPr/>
        </p:nvSpPr>
        <p:spPr>
          <a:xfrm>
            <a:off x="1466850" y="181686"/>
            <a:ext cx="10077450" cy="707886"/>
          </a:xfrm>
          <a:prstGeom prst="rect">
            <a:avLst/>
          </a:prstGeom>
          <a:noFill/>
        </p:spPr>
        <p:txBody>
          <a:bodyPr wrap="square" rtlCol="0">
            <a:spAutoFit/>
          </a:bodyPr>
          <a:lstStyle/>
          <a:p>
            <a:r>
              <a:rPr lang="en-US" sz="4000" dirty="0" smtClean="0"/>
              <a:t>Fishery selectivity is likely varying over time</a:t>
            </a:r>
            <a:endParaRPr lang="en-US" sz="4000"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7692"/>
          <a:stretch/>
        </p:blipFill>
        <p:spPr>
          <a:xfrm>
            <a:off x="6196368" y="1333500"/>
            <a:ext cx="5128935" cy="5556352"/>
          </a:xfrm>
          <a:prstGeom prst="rect">
            <a:avLst/>
          </a:prstGeom>
        </p:spPr>
      </p:pic>
      <p:sp>
        <p:nvSpPr>
          <p:cNvPr id="8" name="TextBox 7"/>
          <p:cNvSpPr txBox="1"/>
          <p:nvPr/>
        </p:nvSpPr>
        <p:spPr>
          <a:xfrm>
            <a:off x="6348768" y="1513470"/>
            <a:ext cx="2766136" cy="369332"/>
          </a:xfrm>
          <a:prstGeom prst="rect">
            <a:avLst/>
          </a:prstGeom>
          <a:noFill/>
        </p:spPr>
        <p:txBody>
          <a:bodyPr wrap="square" rtlCol="0">
            <a:spAutoFit/>
          </a:bodyPr>
          <a:lstStyle/>
          <a:p>
            <a:r>
              <a:rPr lang="en-US" dirty="0" smtClean="0"/>
              <a:t>Retained selectivity</a:t>
            </a:r>
            <a:endParaRPr lang="en-US" dirty="0"/>
          </a:p>
        </p:txBody>
      </p:sp>
    </p:spTree>
    <p:extLst>
      <p:ext uri="{BB962C8B-B14F-4D97-AF65-F5344CB8AC3E}">
        <p14:creationId xmlns:p14="http://schemas.microsoft.com/office/powerpoint/2010/main" val="401995846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300" y="4809676"/>
            <a:ext cx="11506200" cy="1719263"/>
          </a:xfrm>
        </p:spPr>
        <p:txBody>
          <a:bodyPr/>
          <a:lstStyle/>
          <a:p>
            <a:endParaRPr lang="en-US" dirty="0"/>
          </a:p>
          <a:p>
            <a:pPr marL="0" indent="0" algn="ctr">
              <a:buNone/>
            </a:pPr>
            <a:r>
              <a:rPr lang="en-US" dirty="0" smtClean="0"/>
              <a:t>Is the yearly variability in the survey biomass more influenced by processes related to the survey or related to variation in population processes?</a:t>
            </a:r>
          </a:p>
          <a:p>
            <a:endParaRPr lang="en-US" dirty="0"/>
          </a:p>
          <a:p>
            <a:endParaRPr lang="en-US" dirty="0"/>
          </a:p>
        </p:txBody>
      </p:sp>
      <p:pic>
        <p:nvPicPr>
          <p:cNvPr id="5" name="Picture 4" descr="SAFE_may_pres_files/figure-pptx/unnamed-chunk-17-1.png"/>
          <p:cNvPicPr>
            <a:picLocks noGrp="1" noChangeAspect="1"/>
          </p:cNvPicPr>
          <p:nvPr/>
        </p:nvPicPr>
        <p:blipFill rotWithShape="1">
          <a:blip r:embed="rId2"/>
          <a:srcRect l="3314" b="54363"/>
          <a:stretch/>
        </p:blipFill>
        <p:spPr bwMode="auto">
          <a:xfrm>
            <a:off x="247650" y="-1"/>
            <a:ext cx="12382500" cy="4809677"/>
          </a:xfrm>
          <a:prstGeom prst="rect">
            <a:avLst/>
          </a:prstGeom>
          <a:noFill/>
          <a:ln w="9525">
            <a:noFill/>
            <a:headEnd/>
            <a:tailEnd/>
          </a:ln>
        </p:spPr>
      </p:pic>
    </p:spTree>
    <p:extLst>
      <p:ext uri="{BB962C8B-B14F-4D97-AF65-F5344CB8AC3E}">
        <p14:creationId xmlns:p14="http://schemas.microsoft.com/office/powerpoint/2010/main" val="229926251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04654500"/>
              </p:ext>
            </p:extLst>
          </p:nvPr>
        </p:nvGraphicFramePr>
        <p:xfrm>
          <a:off x="266699" y="152399"/>
          <a:ext cx="11772900" cy="6645727"/>
        </p:xfrm>
        <a:graphic>
          <a:graphicData uri="http://schemas.openxmlformats.org/drawingml/2006/table">
            <a:tbl>
              <a:tblPr firstRow="1" bandRow="1">
                <a:tableStyleId>{5C22544A-7EE6-4342-B048-85BDC9FD1C3A}</a:tableStyleId>
              </a:tblPr>
              <a:tblGrid>
                <a:gridCol w="2133601">
                  <a:extLst>
                    <a:ext uri="{9D8B030D-6E8A-4147-A177-3AD203B41FA5}">
                      <a16:colId xmlns:a16="http://schemas.microsoft.com/office/drawing/2014/main" val="493012807"/>
                    </a:ext>
                  </a:extLst>
                </a:gridCol>
                <a:gridCol w="4419600">
                  <a:extLst>
                    <a:ext uri="{9D8B030D-6E8A-4147-A177-3AD203B41FA5}">
                      <a16:colId xmlns:a16="http://schemas.microsoft.com/office/drawing/2014/main" val="2509683258"/>
                    </a:ext>
                  </a:extLst>
                </a:gridCol>
                <a:gridCol w="5219699">
                  <a:extLst>
                    <a:ext uri="{9D8B030D-6E8A-4147-A177-3AD203B41FA5}">
                      <a16:colId xmlns:a16="http://schemas.microsoft.com/office/drawing/2014/main" val="3715731223"/>
                    </a:ext>
                  </a:extLst>
                </a:gridCol>
              </a:tblGrid>
              <a:tr h="600343">
                <a:tc>
                  <a:txBody>
                    <a:bodyPr/>
                    <a:lstStyle/>
                    <a:p>
                      <a:pPr algn="ctr"/>
                      <a:r>
                        <a:rPr lang="en-US" sz="2800" dirty="0" smtClean="0"/>
                        <a:t>Model</a:t>
                      </a:r>
                      <a:endParaRPr lang="en-US" sz="2800" dirty="0"/>
                    </a:p>
                  </a:txBody>
                  <a:tcPr/>
                </a:tc>
                <a:tc>
                  <a:txBody>
                    <a:bodyPr/>
                    <a:lstStyle/>
                    <a:p>
                      <a:pPr algn="ctr"/>
                      <a:r>
                        <a:rPr lang="en-US" sz="2800" dirty="0" smtClean="0"/>
                        <a:t>Pro</a:t>
                      </a:r>
                      <a:endParaRPr lang="en-US" sz="2800" dirty="0"/>
                    </a:p>
                  </a:txBody>
                  <a:tcPr/>
                </a:tc>
                <a:tc>
                  <a:txBody>
                    <a:bodyPr/>
                    <a:lstStyle/>
                    <a:p>
                      <a:pPr algn="ctr"/>
                      <a:r>
                        <a:rPr lang="en-US" sz="2800" dirty="0" smtClean="0"/>
                        <a:t>Con</a:t>
                      </a:r>
                      <a:endParaRPr lang="en-US" sz="2800" dirty="0"/>
                    </a:p>
                  </a:txBody>
                  <a:tcPr/>
                </a:tc>
                <a:extLst>
                  <a:ext uri="{0D108BD9-81ED-4DB2-BD59-A6C34878D82A}">
                    <a16:rowId xmlns:a16="http://schemas.microsoft.com/office/drawing/2014/main" val="1601108506"/>
                  </a:ext>
                </a:extLst>
              </a:tr>
              <a:tr h="2966904">
                <a:tc>
                  <a:txBody>
                    <a:bodyPr/>
                    <a:lstStyle/>
                    <a:p>
                      <a:r>
                        <a:rPr lang="en-US" sz="2800" dirty="0" smtClean="0"/>
                        <a:t>Integrated assessment</a:t>
                      </a:r>
                      <a:endParaRPr lang="en-US" sz="2800" dirty="0"/>
                    </a:p>
                  </a:txBody>
                  <a:tcPr anchor="ctr"/>
                </a:tc>
                <a:tc>
                  <a:txBody>
                    <a:bodyPr/>
                    <a:lstStyle/>
                    <a:p>
                      <a:pPr marL="457200" indent="-457200">
                        <a:buFont typeface="Arial" panose="020B0604020202020204" pitchFamily="34" charset="0"/>
                        <a:buChar char="•"/>
                      </a:pPr>
                      <a:r>
                        <a:rPr lang="en-US" sz="2800" dirty="0" smtClean="0"/>
                        <a:t>Data sources fit simultaneously, uncertainty propagated</a:t>
                      </a:r>
                    </a:p>
                    <a:p>
                      <a:pPr marL="457200" indent="-457200">
                        <a:buFont typeface="Arial" panose="020B0604020202020204" pitchFamily="34" charset="0"/>
                        <a:buChar char="•"/>
                      </a:pPr>
                      <a:r>
                        <a:rPr lang="en-US" sz="2800" dirty="0" smtClean="0"/>
                        <a:t>Continuity of management</a:t>
                      </a:r>
                    </a:p>
                    <a:p>
                      <a:pPr marL="457200" indent="-457200">
                        <a:buFont typeface="Arial" panose="020B0604020202020204" pitchFamily="34" charset="0"/>
                        <a:buChar char="•"/>
                      </a:pPr>
                      <a:endParaRPr lang="en-US" sz="2800" dirty="0"/>
                    </a:p>
                  </a:txBody>
                  <a:tcPr/>
                </a:tc>
                <a:tc>
                  <a:txBody>
                    <a:bodyPr/>
                    <a:lstStyle/>
                    <a:p>
                      <a:pPr marL="457200" indent="-457200">
                        <a:buFont typeface="Arial" panose="020B0604020202020204" pitchFamily="34" charset="0"/>
                        <a:buChar char="•"/>
                      </a:pPr>
                      <a:r>
                        <a:rPr lang="en-US" sz="2800" dirty="0" smtClean="0"/>
                        <a:t>Retrospective patterns</a:t>
                      </a:r>
                    </a:p>
                    <a:p>
                      <a:pPr marL="457200" indent="-457200">
                        <a:buFont typeface="Arial" panose="020B0604020202020204" pitchFamily="34" charset="0"/>
                        <a:buChar char="•"/>
                      </a:pPr>
                      <a:r>
                        <a:rPr lang="en-US" sz="2800" dirty="0" smtClean="0"/>
                        <a:t>Lacking</a:t>
                      </a:r>
                      <a:r>
                        <a:rPr lang="en-US" sz="2800" baseline="0" dirty="0" smtClean="0"/>
                        <a:t> d</a:t>
                      </a:r>
                      <a:r>
                        <a:rPr lang="en-US" sz="2800" dirty="0" smtClean="0"/>
                        <a:t>ata to inform multiple time-varying processes</a:t>
                      </a:r>
                    </a:p>
                    <a:p>
                      <a:pPr marL="457200" indent="-457200">
                        <a:buFont typeface="Arial" panose="020B0604020202020204" pitchFamily="34" charset="0"/>
                        <a:buChar char="•"/>
                      </a:pPr>
                      <a:r>
                        <a:rPr lang="en-US" sz="2800" dirty="0" err="1" smtClean="0"/>
                        <a:t>Mis</a:t>
                      </a:r>
                      <a:r>
                        <a:rPr lang="en-US" sz="2800" dirty="0" smtClean="0"/>
                        <a:t>-specified models likely do not provide</a:t>
                      </a:r>
                      <a:r>
                        <a:rPr lang="en-US" sz="2800" baseline="0" dirty="0" smtClean="0"/>
                        <a:t> appropriate estimates of population processes</a:t>
                      </a:r>
                      <a:endParaRPr lang="en-US" sz="2800" dirty="0"/>
                    </a:p>
                  </a:txBody>
                  <a:tcPr/>
                </a:tc>
                <a:extLst>
                  <a:ext uri="{0D108BD9-81ED-4DB2-BD59-A6C34878D82A}">
                    <a16:rowId xmlns:a16="http://schemas.microsoft.com/office/drawing/2014/main" val="15806980"/>
                  </a:ext>
                </a:extLst>
              </a:tr>
              <a:tr h="2966904">
                <a:tc>
                  <a:txBody>
                    <a:bodyPr/>
                    <a:lstStyle/>
                    <a:p>
                      <a:r>
                        <a:rPr lang="en-US" sz="2800" dirty="0" smtClean="0"/>
                        <a:t>Tier 3.5</a:t>
                      </a:r>
                      <a:endParaRPr lang="en-US" sz="2800" dirty="0"/>
                    </a:p>
                  </a:txBody>
                  <a:tcPr anchor="ctr"/>
                </a:tc>
                <a:tc>
                  <a:txBody>
                    <a:bodyPr/>
                    <a:lstStyle/>
                    <a:p>
                      <a:pPr marL="457200" indent="-457200">
                        <a:buFont typeface="Arial" panose="020B0604020202020204" pitchFamily="34" charset="0"/>
                        <a:buChar char="•"/>
                      </a:pPr>
                      <a:r>
                        <a:rPr lang="en-US" sz="2800" dirty="0" smtClean="0"/>
                        <a:t>Agnostic to time-variation in population processes</a:t>
                      </a:r>
                    </a:p>
                    <a:p>
                      <a:pPr marL="457200" indent="-457200">
                        <a:buFont typeface="Arial" panose="020B0604020202020204" pitchFamily="34" charset="0"/>
                        <a:buChar char="•"/>
                      </a:pPr>
                      <a:r>
                        <a:rPr lang="en-US" sz="2800" dirty="0" smtClean="0"/>
                        <a:t>Accounts for uncertainty</a:t>
                      </a:r>
                      <a:r>
                        <a:rPr lang="en-US" sz="2800" baseline="0" dirty="0" smtClean="0"/>
                        <a:t> via MC</a:t>
                      </a:r>
                      <a:endParaRPr lang="en-US" sz="2800" dirty="0" smtClean="0"/>
                    </a:p>
                  </a:txBody>
                  <a:tcPr/>
                </a:tc>
                <a:tc>
                  <a:txBody>
                    <a:bodyPr/>
                    <a:lstStyle/>
                    <a:p>
                      <a:pPr marL="457200" indent="-457200">
                        <a:buFont typeface="Arial" panose="020B0604020202020204" pitchFamily="34" charset="0"/>
                        <a:buChar char="•"/>
                      </a:pPr>
                      <a:r>
                        <a:rPr lang="en-US" sz="2800" dirty="0" smtClean="0"/>
                        <a:t>Does not consider covariance</a:t>
                      </a:r>
                      <a:r>
                        <a:rPr lang="en-US" sz="2800" baseline="0" dirty="0" smtClean="0"/>
                        <a:t> between processes</a:t>
                      </a:r>
                      <a:endParaRPr lang="en-US" sz="2800" dirty="0"/>
                    </a:p>
                  </a:txBody>
                  <a:tcPr/>
                </a:tc>
                <a:extLst>
                  <a:ext uri="{0D108BD9-81ED-4DB2-BD59-A6C34878D82A}">
                    <a16:rowId xmlns:a16="http://schemas.microsoft.com/office/drawing/2014/main" val="2867800037"/>
                  </a:ext>
                </a:extLst>
              </a:tr>
            </a:tbl>
          </a:graphicData>
        </a:graphic>
      </p:graphicFrame>
    </p:spTree>
    <p:extLst>
      <p:ext uri="{BB962C8B-B14F-4D97-AF65-F5344CB8AC3E}">
        <p14:creationId xmlns:p14="http://schemas.microsoft.com/office/powerpoint/2010/main" val="150999374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Recommendations</a:t>
            </a:r>
            <a:endParaRPr lang="en-US" b="1" dirty="0"/>
          </a:p>
        </p:txBody>
      </p:sp>
      <p:sp>
        <p:nvSpPr>
          <p:cNvPr id="3" name="Content Placeholder 2"/>
          <p:cNvSpPr>
            <a:spLocks noGrp="1"/>
          </p:cNvSpPr>
          <p:nvPr>
            <p:ph idx="1"/>
          </p:nvPr>
        </p:nvSpPr>
        <p:spPr/>
        <p:txBody>
          <a:bodyPr/>
          <a:lstStyle/>
          <a:p>
            <a:r>
              <a:rPr lang="en-US" dirty="0" smtClean="0"/>
              <a:t>Hard to defend the time-varying models</a:t>
            </a:r>
          </a:p>
          <a:p>
            <a:endParaRPr lang="en-US" dirty="0" smtClean="0"/>
          </a:p>
          <a:p>
            <a:r>
              <a:rPr lang="en-US" dirty="0" smtClean="0"/>
              <a:t>GMACS (20.1g) and status quo (20.2) + time-varying fishery selectivity and explore post hoc adjustments for retrospective patterns </a:t>
            </a:r>
          </a:p>
          <a:p>
            <a:r>
              <a:rPr lang="en-US" dirty="0" smtClean="0"/>
              <a:t>Tier 3.5 + consideration of fishery selectivity </a:t>
            </a:r>
          </a:p>
          <a:p>
            <a:endParaRPr lang="en-US" dirty="0"/>
          </a:p>
        </p:txBody>
      </p:sp>
    </p:spTree>
    <p:extLst>
      <p:ext uri="{BB962C8B-B14F-4D97-AF65-F5344CB8AC3E}">
        <p14:creationId xmlns:p14="http://schemas.microsoft.com/office/powerpoint/2010/main" val="14645841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9263" y="2398642"/>
            <a:ext cx="5617191" cy="1325563"/>
          </a:xfrm>
        </p:spPr>
        <p:txBody>
          <a:bodyPr/>
          <a:lstStyle/>
          <a:p>
            <a:r>
              <a:rPr lang="en-US" dirty="0" smtClean="0"/>
              <a:t>(pause for discussion)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1314" y="3589360"/>
            <a:ext cx="4240685" cy="3268639"/>
          </a:xfrm>
          <a:prstGeom prst="rect">
            <a:avLst/>
          </a:prstGeom>
        </p:spPr>
      </p:pic>
    </p:spTree>
    <p:extLst>
      <p:ext uri="{BB962C8B-B14F-4D97-AF65-F5344CB8AC3E}">
        <p14:creationId xmlns:p14="http://schemas.microsoft.com/office/powerpoint/2010/main" val="23787082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251" y="1924334"/>
            <a:ext cx="5609231" cy="4933666"/>
          </a:xfrm>
        </p:spPr>
        <p:txBody>
          <a:bodyPr>
            <a:normAutofit lnSpcReduction="10000"/>
          </a:bodyPr>
          <a:lstStyle/>
          <a:p>
            <a:pPr marL="0" lvl="0" indent="0">
              <a:lnSpc>
                <a:spcPct val="110000"/>
              </a:lnSpc>
              <a:spcBef>
                <a:spcPts val="3000"/>
              </a:spcBef>
              <a:buNone/>
            </a:pPr>
            <a:r>
              <a:rPr lang="en-US" b="1" dirty="0" smtClean="0"/>
              <a:t>Assessment considerations</a:t>
            </a:r>
          </a:p>
          <a:p>
            <a:pPr>
              <a:lnSpc>
                <a:spcPct val="110000"/>
              </a:lnSpc>
            </a:pPr>
            <a:r>
              <a:rPr lang="en-US" dirty="0" smtClean="0"/>
              <a:t>Retrospective patterns</a:t>
            </a:r>
          </a:p>
          <a:p>
            <a:pPr>
              <a:lnSpc>
                <a:spcPct val="110000"/>
              </a:lnSpc>
            </a:pPr>
            <a:r>
              <a:rPr lang="en-US" dirty="0" smtClean="0"/>
              <a:t>Missing survey data</a:t>
            </a:r>
          </a:p>
          <a:p>
            <a:pPr>
              <a:lnSpc>
                <a:spcPct val="110000"/>
              </a:lnSpc>
            </a:pPr>
            <a:r>
              <a:rPr lang="en-US" dirty="0" smtClean="0"/>
              <a:t>Poor model fits</a:t>
            </a:r>
          </a:p>
          <a:p>
            <a:pPr marL="0" lvl="0" indent="0">
              <a:lnSpc>
                <a:spcPct val="110000"/>
              </a:lnSpc>
              <a:buNone/>
            </a:pPr>
            <a:r>
              <a:rPr lang="en-US" b="1" dirty="0" smtClean="0"/>
              <a:t>Population dynamics considerations</a:t>
            </a:r>
          </a:p>
          <a:p>
            <a:pPr>
              <a:lnSpc>
                <a:spcPct val="110000"/>
              </a:lnSpc>
            </a:pPr>
            <a:r>
              <a:rPr lang="en-US" dirty="0" smtClean="0"/>
              <a:t>Largest recruitment ever seen</a:t>
            </a:r>
          </a:p>
          <a:p>
            <a:pPr>
              <a:lnSpc>
                <a:spcPct val="110000"/>
              </a:lnSpc>
            </a:pPr>
            <a:r>
              <a:rPr lang="en-US" dirty="0" smtClean="0"/>
              <a:t>Time-variation in natural mortality, maturity, fishery selectivity, survey catchability, maturity</a:t>
            </a:r>
          </a:p>
          <a:p>
            <a:endParaRPr lang="en-US" dirty="0"/>
          </a:p>
        </p:txBody>
      </p:sp>
      <p:graphicFrame>
        <p:nvGraphicFramePr>
          <p:cNvPr id="4" name="Content Placeholder 5"/>
          <p:cNvGraphicFramePr>
            <a:graphicFrameLocks/>
          </p:cNvGraphicFramePr>
          <p:nvPr>
            <p:extLst>
              <p:ext uri="{D42A27DB-BD31-4B8C-83A1-F6EECF244321}">
                <p14:modId xmlns:p14="http://schemas.microsoft.com/office/powerpoint/2010/main" val="3219917124"/>
              </p:ext>
            </p:extLst>
          </p:nvPr>
        </p:nvGraphicFramePr>
        <p:xfrm>
          <a:off x="2067637" y="95534"/>
          <a:ext cx="8229600" cy="182880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0">
                <a:tc>
                  <a:txBody>
                    <a:bodyPr/>
                    <a:lstStyle/>
                    <a:p>
                      <a:pPr marL="0" lvl="0" indent="0" algn="ctr">
                        <a:buNone/>
                      </a:pPr>
                      <a:r>
                        <a:rPr/>
                        <a:t>Assessment related considerations</a:t>
                      </a:r>
                    </a:p>
                  </a:txBody>
                  <a:tcPr/>
                </a:tc>
                <a:tc>
                  <a:txBody>
                    <a:bodyPr/>
                    <a:lstStyle/>
                    <a:p>
                      <a:pPr marL="0" lvl="0" indent="0" algn="ctr">
                        <a:buNone/>
                      </a:pPr>
                      <a:r>
                        <a:rPr/>
                        <a:t>Population dynamics considerations</a:t>
                      </a:r>
                    </a:p>
                  </a:txBody>
                  <a:tcPr/>
                </a:tc>
                <a:tc>
                  <a:txBody>
                    <a:bodyPr/>
                    <a:lstStyle/>
                    <a:p>
                      <a:pPr marL="0" lvl="0" indent="0" algn="ctr">
                        <a:buNone/>
                      </a:pPr>
                      <a:r>
                        <a:rPr dirty="0"/>
                        <a:t>Environmental ecosystem consideration</a:t>
                      </a:r>
                    </a:p>
                  </a:txBody>
                  <a:tcPr/>
                </a:tc>
                <a:tc>
                  <a:txBody>
                    <a:bodyPr/>
                    <a:lstStyle/>
                    <a:p>
                      <a:pPr marL="0" lvl="0" indent="0" algn="ctr">
                        <a:buNone/>
                      </a:pPr>
                      <a:r>
                        <a:rPr/>
                        <a:t>Fishery Performance considerations</a:t>
                      </a:r>
                    </a:p>
                  </a:txBody>
                  <a:tcPr/>
                </a:tc>
                <a:extLst>
                  <a:ext uri="{0D108BD9-81ED-4DB2-BD59-A6C34878D82A}">
                    <a16:rowId xmlns:a16="http://schemas.microsoft.com/office/drawing/2014/main" val="10000"/>
                  </a:ext>
                </a:extLst>
              </a:tr>
              <a:tr h="0">
                <a:tc>
                  <a:txBody>
                    <a:bodyPr/>
                    <a:lstStyle/>
                    <a:p>
                      <a:pPr marL="0" lvl="0" indent="0" algn="ctr">
                        <a:buNone/>
                      </a:pPr>
                      <a:r>
                        <a:rPr dirty="0"/>
                        <a:t>Level 3: Major concerns</a:t>
                      </a:r>
                    </a:p>
                  </a:txBody>
                  <a:tcPr/>
                </a:tc>
                <a:tc>
                  <a:txBody>
                    <a:bodyPr/>
                    <a:lstStyle/>
                    <a:p>
                      <a:pPr marL="0" lvl="0" indent="0" algn="ctr">
                        <a:buNone/>
                      </a:pPr>
                      <a:r>
                        <a:rPr/>
                        <a:t>Level 4: Extreme concern</a:t>
                      </a:r>
                    </a:p>
                  </a:txBody>
                  <a:tcPr/>
                </a:tc>
                <a:tc>
                  <a:txBody>
                    <a:bodyPr/>
                    <a:lstStyle/>
                    <a:p>
                      <a:pPr marL="0" lvl="0" indent="0" algn="ctr">
                        <a:buNone/>
                      </a:pPr>
                      <a:r>
                        <a:rPr dirty="0"/>
                        <a:t>Level 1: no increased concerns</a:t>
                      </a:r>
                    </a:p>
                  </a:txBody>
                  <a:tcPr/>
                </a:tc>
                <a:tc>
                  <a:txBody>
                    <a:bodyPr/>
                    <a:lstStyle/>
                    <a:p>
                      <a:pPr marL="0" lvl="0" indent="0" algn="ctr">
                        <a:buNone/>
                      </a:pPr>
                      <a:r>
                        <a:rPr dirty="0"/>
                        <a:t>Level 2: Substantially increased concerns</a:t>
                      </a:r>
                    </a:p>
                  </a:txBody>
                  <a:tcPr/>
                </a:tc>
                <a:extLst>
                  <a:ext uri="{0D108BD9-81ED-4DB2-BD59-A6C34878D82A}">
                    <a16:rowId xmlns:a16="http://schemas.microsoft.com/office/drawing/2014/main" val="10001"/>
                  </a:ext>
                </a:extLst>
              </a:tr>
            </a:tbl>
          </a:graphicData>
        </a:graphic>
      </p:graphicFrame>
      <p:sp>
        <p:nvSpPr>
          <p:cNvPr id="7" name="Content Placeholder 2"/>
          <p:cNvSpPr txBox="1">
            <a:spLocks/>
          </p:cNvSpPr>
          <p:nvPr/>
        </p:nvSpPr>
        <p:spPr>
          <a:xfrm>
            <a:off x="6414449" y="2019868"/>
            <a:ext cx="6086899" cy="49336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b="1" dirty="0" smtClean="0"/>
              <a:t>Ecosystem </a:t>
            </a:r>
            <a:r>
              <a:rPr lang="en-US" b="1" dirty="0"/>
              <a:t>considerations</a:t>
            </a:r>
          </a:p>
          <a:p>
            <a:pPr marL="457200" lvl="0" indent="-457200"/>
            <a:r>
              <a:rPr lang="en-US" dirty="0"/>
              <a:t>Not sure what would be </a:t>
            </a:r>
            <a:r>
              <a:rPr lang="en-US" dirty="0" smtClean="0"/>
              <a:t>included</a:t>
            </a:r>
            <a:endParaRPr lang="en-US" dirty="0"/>
          </a:p>
          <a:p>
            <a:pPr marL="457200" lvl="0" indent="-457200"/>
            <a:endParaRPr lang="en-US" dirty="0"/>
          </a:p>
          <a:p>
            <a:pPr marL="457200" lvl="0" indent="-457200"/>
            <a:endParaRPr lang="en-US" dirty="0"/>
          </a:p>
          <a:p>
            <a:pPr marL="0" lvl="0" indent="0">
              <a:buNone/>
            </a:pPr>
            <a:r>
              <a:rPr lang="en-US" b="1" dirty="0"/>
              <a:t>Fishery performance</a:t>
            </a:r>
          </a:p>
          <a:p>
            <a:r>
              <a:rPr lang="en-US" dirty="0"/>
              <a:t>CPUEs on a general decline, but somewhat up this </a:t>
            </a:r>
            <a:r>
              <a:rPr lang="en-US" dirty="0" smtClean="0"/>
              <a:t>year over last</a:t>
            </a:r>
            <a:endParaRPr lang="en-US" dirty="0"/>
          </a:p>
          <a:p>
            <a:r>
              <a:rPr lang="en-US" dirty="0"/>
              <a:t>High discards</a:t>
            </a:r>
          </a:p>
          <a:p>
            <a:r>
              <a:rPr lang="en-US" dirty="0"/>
              <a:t>Spatial displacement of the fishery</a:t>
            </a:r>
          </a:p>
        </p:txBody>
      </p:sp>
    </p:spTree>
    <p:extLst>
      <p:ext uri="{BB962C8B-B14F-4D97-AF65-F5344CB8AC3E}">
        <p14:creationId xmlns:p14="http://schemas.microsoft.com/office/powerpoint/2010/main" val="2660942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0684" y="237456"/>
            <a:ext cx="11690683" cy="4351338"/>
          </a:xfrm>
        </p:spPr>
        <p:txBody>
          <a:bodyPr>
            <a:normAutofit fontScale="85000" lnSpcReduction="10000"/>
          </a:bodyPr>
          <a:lstStyle/>
          <a:p>
            <a:pPr marL="0" lvl="0" indent="0">
              <a:buNone/>
            </a:pPr>
            <a:r>
              <a:rPr lang="en-US" i="1" dirty="0" smtClean="0"/>
              <a:t>SSC comment: Despite this change in scale, there is still a very </a:t>
            </a:r>
            <a:r>
              <a:rPr lang="en-US" b="1" i="1" dirty="0" smtClean="0">
                <a:solidFill>
                  <a:srgbClr val="FF0000"/>
                </a:solidFill>
              </a:rPr>
              <a:t>large positive retrospective pattern</a:t>
            </a:r>
            <a:r>
              <a:rPr lang="en-US" b="1" i="1" dirty="0" smtClean="0"/>
              <a:t> </a:t>
            </a:r>
            <a:r>
              <a:rPr lang="en-US" i="1" dirty="0" smtClean="0"/>
              <a:t>which is puzzling because one would expect this positive bias to be reduced if the previous model was overestimating stock size. The SSC recommends further efforts to reduce the large retrospective pattern in future models, perhaps through time-varying catchability, natural mortality changes, or different selectivity functions.</a:t>
            </a:r>
          </a:p>
          <a:p>
            <a:pPr marL="0" lvl="0" indent="0">
              <a:buNone/>
            </a:pPr>
            <a:r>
              <a:rPr lang="en-US" dirty="0" smtClean="0"/>
              <a:t>Author response: The </a:t>
            </a:r>
            <a:r>
              <a:rPr lang="en-US" b="1" dirty="0" smtClean="0">
                <a:solidFill>
                  <a:srgbClr val="FF0000"/>
                </a:solidFill>
              </a:rPr>
              <a:t>retrospective patterns exist in both the status quo and GMACS </a:t>
            </a:r>
            <a:r>
              <a:rPr lang="en-US" dirty="0" smtClean="0"/>
              <a:t>model (see the SAFE from 2019 in which the retrospective pattern from the status quo model had a </a:t>
            </a:r>
            <a:r>
              <a:rPr lang="en-US" dirty="0" err="1" smtClean="0"/>
              <a:t>Mohn’s</a:t>
            </a:r>
            <a:r>
              <a:rPr lang="en-US" dirty="0" smtClean="0"/>
              <a:t> rho of 0.54-0.48). Time-varying catchability and natural mortality are explored below in the status quo model and result in smaller retrospective patterns, but produce different management advice. Implementing any new time-varying process in an assessment with a retrospective pattern will improve the retrospective pattern, but management advice can be drastically in error if the incorrect process is allowed to vary (</a:t>
            </a:r>
            <a:r>
              <a:rPr lang="en-US" dirty="0" err="1" smtClean="0"/>
              <a:t>Szuwalski</a:t>
            </a:r>
            <a:r>
              <a:rPr lang="en-US" dirty="0" smtClean="0"/>
              <a:t> et al., 2019). Consequently, an understanding of what process is time-varying is recommended before implementation of time-variation in integrated assessments.</a:t>
            </a:r>
          </a:p>
          <a:p>
            <a:endParaRPr lang="en-US" dirty="0"/>
          </a:p>
        </p:txBody>
      </p:sp>
    </p:spTree>
    <p:extLst>
      <p:ext uri="{BB962C8B-B14F-4D97-AF65-F5344CB8AC3E}">
        <p14:creationId xmlns:p14="http://schemas.microsoft.com/office/powerpoint/2010/main" val="415111217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350" y="2593975"/>
            <a:ext cx="10515600" cy="1325563"/>
          </a:xfrm>
        </p:spPr>
        <p:txBody>
          <a:bodyPr/>
          <a:lstStyle/>
          <a:p>
            <a:r>
              <a:rPr lang="en-US" dirty="0" smtClean="0"/>
              <a:t>Fishery dynamics</a:t>
            </a:r>
            <a:endParaRPr lang="en-US" dirty="0"/>
          </a:p>
        </p:txBody>
      </p:sp>
    </p:spTree>
    <p:extLst>
      <p:ext uri="{BB962C8B-B14F-4D97-AF65-F5344CB8AC3E}">
        <p14:creationId xmlns:p14="http://schemas.microsoft.com/office/powerpoint/2010/main" val="411904133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70773" y="0"/>
            <a:ext cx="9074229" cy="6805672"/>
          </a:xfrm>
        </p:spPr>
      </p:pic>
    </p:spTree>
    <p:extLst>
      <p:ext uri="{BB962C8B-B14F-4D97-AF65-F5344CB8AC3E}">
        <p14:creationId xmlns:p14="http://schemas.microsoft.com/office/powerpoint/2010/main" val="159371385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0773" y="-1"/>
            <a:ext cx="9074230" cy="6805673"/>
          </a:xfrm>
          <a:prstGeom prst="rect">
            <a:avLst/>
          </a:prstGeom>
        </p:spPr>
      </p:pic>
    </p:spTree>
    <p:extLst>
      <p:ext uri="{BB962C8B-B14F-4D97-AF65-F5344CB8AC3E}">
        <p14:creationId xmlns:p14="http://schemas.microsoft.com/office/powerpoint/2010/main" val="31685764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2924"/>
            <a:ext cx="8827825" cy="8827825"/>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240524"/>
            <a:ext cx="8827825" cy="8827825"/>
          </a:xfrm>
          <a:prstGeom prst="rect">
            <a:avLst/>
          </a:prstGeom>
        </p:spPr>
      </p:pic>
    </p:spTree>
    <p:extLst>
      <p:ext uri="{BB962C8B-B14F-4D97-AF65-F5344CB8AC3E}">
        <p14:creationId xmlns:p14="http://schemas.microsoft.com/office/powerpoint/2010/main" val="257306994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2924"/>
            <a:ext cx="8827825" cy="88278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3766" y="-627798"/>
            <a:ext cx="7776949" cy="7776949"/>
          </a:xfrm>
          <a:prstGeom prst="rect">
            <a:avLst/>
          </a:prstGeom>
        </p:spPr>
      </p:pic>
    </p:spTree>
    <p:extLst>
      <p:ext uri="{BB962C8B-B14F-4D97-AF65-F5344CB8AC3E}">
        <p14:creationId xmlns:p14="http://schemas.microsoft.com/office/powerpoint/2010/main" val="428954879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5999" y="533399"/>
            <a:ext cx="5927725" cy="592772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125"/>
            <a:ext cx="6096000" cy="6096000"/>
          </a:xfrm>
          <a:prstGeom prst="rect">
            <a:avLst/>
          </a:prstGeom>
        </p:spPr>
      </p:pic>
      <p:sp>
        <p:nvSpPr>
          <p:cNvPr id="6" name="TextBox 5"/>
          <p:cNvSpPr txBox="1"/>
          <p:nvPr/>
        </p:nvSpPr>
        <p:spPr>
          <a:xfrm>
            <a:off x="1409700" y="152400"/>
            <a:ext cx="3143250" cy="584775"/>
          </a:xfrm>
          <a:prstGeom prst="rect">
            <a:avLst/>
          </a:prstGeom>
          <a:noFill/>
        </p:spPr>
        <p:txBody>
          <a:bodyPr wrap="square" rtlCol="0">
            <a:spAutoFit/>
          </a:bodyPr>
          <a:lstStyle/>
          <a:p>
            <a:r>
              <a:rPr lang="en-US" sz="3200" dirty="0" smtClean="0"/>
              <a:t>1997</a:t>
            </a:r>
            <a:endParaRPr lang="en-US" dirty="0"/>
          </a:p>
        </p:txBody>
      </p:sp>
      <p:sp>
        <p:nvSpPr>
          <p:cNvPr id="7" name="TextBox 6"/>
          <p:cNvSpPr txBox="1"/>
          <p:nvPr/>
        </p:nvSpPr>
        <p:spPr>
          <a:xfrm>
            <a:off x="7643811" y="152400"/>
            <a:ext cx="3143250" cy="584775"/>
          </a:xfrm>
          <a:prstGeom prst="rect">
            <a:avLst/>
          </a:prstGeom>
          <a:noFill/>
        </p:spPr>
        <p:txBody>
          <a:bodyPr wrap="square" rtlCol="0">
            <a:spAutoFit/>
          </a:bodyPr>
          <a:lstStyle/>
          <a:p>
            <a:r>
              <a:rPr lang="en-US" sz="3200" dirty="0" smtClean="0"/>
              <a:t>2020</a:t>
            </a:r>
            <a:endParaRPr lang="en-US" dirty="0"/>
          </a:p>
        </p:txBody>
      </p:sp>
    </p:spTree>
    <p:extLst>
      <p:ext uri="{BB962C8B-B14F-4D97-AF65-F5344CB8AC3E}">
        <p14:creationId xmlns:p14="http://schemas.microsoft.com/office/powerpoint/2010/main" val="253755476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500062"/>
            <a:ext cx="12153900" cy="1325563"/>
          </a:xfrm>
        </p:spPr>
        <p:txBody>
          <a:bodyPr/>
          <a:lstStyle/>
          <a:p>
            <a:r>
              <a:rPr lang="en-US" dirty="0" smtClean="0"/>
              <a:t>What might the </a:t>
            </a:r>
            <a:r>
              <a:rPr lang="en-US" dirty="0" err="1" smtClean="0"/>
              <a:t>opilio</a:t>
            </a:r>
            <a:r>
              <a:rPr lang="en-US" dirty="0" smtClean="0"/>
              <a:t> fishery look like in the future?</a:t>
            </a:r>
            <a:endParaRPr lang="en-US" dirty="0"/>
          </a:p>
        </p:txBody>
      </p:sp>
      <p:sp>
        <p:nvSpPr>
          <p:cNvPr id="3" name="Content Placeholder 2"/>
          <p:cNvSpPr>
            <a:spLocks noGrp="1"/>
          </p:cNvSpPr>
          <p:nvPr>
            <p:ph idx="1"/>
          </p:nvPr>
        </p:nvSpPr>
        <p:spPr/>
        <p:txBody>
          <a:bodyPr/>
          <a:lstStyle/>
          <a:p>
            <a:r>
              <a:rPr lang="en-US" dirty="0" smtClean="0"/>
              <a:t>Fishery dynamics—where and when do fishers fish?</a:t>
            </a:r>
          </a:p>
          <a:p>
            <a:r>
              <a:rPr lang="en-US" dirty="0" smtClean="0"/>
              <a:t>Ice edge dynamics—how will the disappearance of sea ice impact timing and distribution of the fishery?</a:t>
            </a:r>
          </a:p>
          <a:p>
            <a:r>
              <a:rPr lang="en-US" dirty="0" smtClean="0"/>
              <a:t>Processing—will there be incentive to open processing facilities farther north?</a:t>
            </a:r>
          </a:p>
          <a:p>
            <a:endParaRPr lang="en-US" dirty="0"/>
          </a:p>
          <a:p>
            <a:r>
              <a:rPr lang="en-US" dirty="0" smtClean="0"/>
              <a:t>For a given fleet size, CPUE, and effort, how long would it take to catch a given TAC?</a:t>
            </a:r>
          </a:p>
          <a:p>
            <a:endParaRPr lang="en-US" dirty="0"/>
          </a:p>
        </p:txBody>
      </p:sp>
    </p:spTree>
    <p:extLst>
      <p:ext uri="{BB962C8B-B14F-4D97-AF65-F5344CB8AC3E}">
        <p14:creationId xmlns:p14="http://schemas.microsoft.com/office/powerpoint/2010/main" val="377929761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933450" y="0"/>
            <a:ext cx="10420350" cy="6874965"/>
          </a:xfrm>
          <a:prstGeom prst="rect">
            <a:avLst/>
          </a:prstGeom>
        </p:spPr>
      </p:pic>
    </p:spTree>
    <p:extLst>
      <p:ext uri="{BB962C8B-B14F-4D97-AF65-F5344CB8AC3E}">
        <p14:creationId xmlns:p14="http://schemas.microsoft.com/office/powerpoint/2010/main" val="396796211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1314" y="3589360"/>
            <a:ext cx="4240685" cy="3268639"/>
          </a:xfrm>
          <a:prstGeom prst="rect">
            <a:avLst/>
          </a:prstGeom>
        </p:spPr>
      </p:pic>
    </p:spTree>
    <p:extLst>
      <p:ext uri="{BB962C8B-B14F-4D97-AF65-F5344CB8AC3E}">
        <p14:creationId xmlns:p14="http://schemas.microsoft.com/office/powerpoint/2010/main" val="1791798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0684" y="112296"/>
            <a:ext cx="11690683" cy="1844842"/>
          </a:xfrm>
        </p:spPr>
        <p:txBody>
          <a:bodyPr>
            <a:normAutofit fontScale="70000" lnSpcReduction="20000"/>
          </a:bodyPr>
          <a:lstStyle/>
          <a:p>
            <a:pPr marL="0" lvl="0" indent="0">
              <a:buNone/>
            </a:pPr>
            <a:r>
              <a:rPr lang="en-US" i="1" dirty="0" smtClean="0"/>
              <a:t>SSC comments: The author and CPT had concerns with how recruitment variability is controlled in Model 20.2, which does not appear to have been resolved with the extremely large estimated 2015 year class in the author’s preferred model. The GMACS model (20.2) seemed to fit some of the data slightly better, most particularly the MMB survey data in the terminal years, but the SSC considered the </a:t>
            </a:r>
            <a:r>
              <a:rPr lang="en-US" b="1" i="1" dirty="0" smtClean="0">
                <a:solidFill>
                  <a:srgbClr val="FF0000"/>
                </a:solidFill>
              </a:rPr>
              <a:t>recruitment deviation problem too big to ignore</a:t>
            </a:r>
            <a:r>
              <a:rPr lang="en-US" i="1" dirty="0" smtClean="0"/>
              <a:t>. Until a resolution is reached on how to appropriately control recruitment estimates, the author provided a sensitivity to each of the 2018 and 2019 survey data points. This sensitivity revealed that the model responded differently to each survey and showed that under either survey scenario, Model 20.2 was still providing higher estimates of MMB compared to the status quo model (20.1). </a:t>
            </a:r>
          </a:p>
          <a:p>
            <a:endParaRPr lang="en-US" dirty="0"/>
          </a:p>
        </p:txBody>
      </p:sp>
      <p:sp>
        <p:nvSpPr>
          <p:cNvPr id="2" name="Rectangle 1"/>
          <p:cNvSpPr/>
          <p:nvPr/>
        </p:nvSpPr>
        <p:spPr>
          <a:xfrm>
            <a:off x="260684" y="2056686"/>
            <a:ext cx="5305927" cy="3970318"/>
          </a:xfrm>
          <a:prstGeom prst="rect">
            <a:avLst/>
          </a:prstGeom>
        </p:spPr>
        <p:txBody>
          <a:bodyPr wrap="square">
            <a:spAutoFit/>
          </a:bodyPr>
          <a:lstStyle/>
          <a:p>
            <a:pPr lvl="0"/>
            <a:r>
              <a:rPr lang="en-US" dirty="0" smtClean="0"/>
              <a:t>Large estimates of recruitment from the GMACS model compared to the status quo are primarily a result of poor fits of the status quo model to the survey data. An example is presented here in which the status quo model is forced to fit the survey data in the terminal years by inputting smaller CVs. This results in estimates of recruitment similar to GMACS (though not quite as large) and an estimated OFL of 175 kt. </a:t>
            </a:r>
            <a:r>
              <a:rPr lang="en-US" b="1" dirty="0" smtClean="0">
                <a:solidFill>
                  <a:srgbClr val="FF0000"/>
                </a:solidFill>
              </a:rPr>
              <a:t>The 2015 cohort was on track to be the largest ever recorded based on the observations of numbers at length from 2015 to 2018</a:t>
            </a:r>
            <a:r>
              <a:rPr lang="en-US" dirty="0" smtClean="0"/>
              <a:t>. However, the survey data in 2019 showed a substantially reduced cohort across most size classes. It is unclear whether this reduction was a result of a mortality event or changes in catchability. </a:t>
            </a:r>
          </a:p>
        </p:txBody>
      </p:sp>
      <p:pic>
        <p:nvPicPr>
          <p:cNvPr id="5" name="Picture 4"/>
          <p:cNvPicPr>
            <a:picLocks noChangeAspect="1"/>
          </p:cNvPicPr>
          <p:nvPr/>
        </p:nvPicPr>
        <p:blipFill>
          <a:blip r:embed="rId2"/>
          <a:stretch>
            <a:fillRect/>
          </a:stretch>
        </p:blipFill>
        <p:spPr>
          <a:xfrm>
            <a:off x="5566611" y="1957138"/>
            <a:ext cx="6662841" cy="4484605"/>
          </a:xfrm>
          <a:prstGeom prst="rect">
            <a:avLst/>
          </a:prstGeom>
        </p:spPr>
      </p:pic>
    </p:spTree>
    <p:extLst>
      <p:ext uri="{BB962C8B-B14F-4D97-AF65-F5344CB8AC3E}">
        <p14:creationId xmlns:p14="http://schemas.microsoft.com/office/powerpoint/2010/main" val="36050762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6286</TotalTime>
  <Words>3079</Words>
  <Application>Microsoft Office PowerPoint</Application>
  <PresentationFormat>Widescreen</PresentationFormat>
  <Paragraphs>529</Paragraphs>
  <Slides>88</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88</vt:i4>
      </vt:variant>
    </vt:vector>
  </HeadingPairs>
  <TitlesOfParts>
    <vt:vector size="94" baseType="lpstr">
      <vt:lpstr>Microsoft YaHei</vt:lpstr>
      <vt:lpstr>Arial</vt:lpstr>
      <vt:lpstr>Calibri</vt:lpstr>
      <vt:lpstr>Calibri Light</vt:lpstr>
      <vt:lpstr>Times New Roman</vt:lpstr>
      <vt:lpstr>Office Theme</vt:lpstr>
      <vt:lpstr>An exploration of assessment methods for EBS snow crab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to do about retrospective patterns?</vt:lpstr>
      <vt:lpstr>What to do about retrospective patterns?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changes in model structure in GMACS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 particularly helpful…</vt:lpstr>
      <vt:lpstr>Needs for management</vt:lpstr>
      <vt:lpstr>PowerPoint Presentation</vt:lpstr>
      <vt:lpstr>Tier 3 does not say that the reliable estimate of B has to come from a stock assessment.</vt:lpstr>
      <vt:lpstr>Tier 3.5?</vt:lpstr>
      <vt:lpstr>What metric for mature male biomass?</vt:lpstr>
      <vt:lpstr>PowerPoint Presentation</vt:lpstr>
      <vt:lpstr>PowerPoint Presentation</vt:lpstr>
      <vt:lpstr>PowerPoint Presentation</vt:lpstr>
      <vt:lpstr>Proxy for FMSY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we know?</vt:lpstr>
      <vt:lpstr>How big of a 2015 recruitment is plausible?</vt:lpstr>
      <vt:lpstr>Natural mortality likely varies over time</vt:lpstr>
      <vt:lpstr>Probability of maturing likely varies over time</vt:lpstr>
      <vt:lpstr>Catchability is likely varying over time</vt:lpstr>
      <vt:lpstr>PowerPoint Presentation</vt:lpstr>
      <vt:lpstr>PowerPoint Presentation</vt:lpstr>
      <vt:lpstr>PowerPoint Presentation</vt:lpstr>
      <vt:lpstr>Recommendations</vt:lpstr>
      <vt:lpstr>(pause for discussion)</vt:lpstr>
      <vt:lpstr>PowerPoint Presentation</vt:lpstr>
      <vt:lpstr>Fishery dynamics</vt:lpstr>
      <vt:lpstr>PowerPoint Presentation</vt:lpstr>
      <vt:lpstr>PowerPoint Presentation</vt:lpstr>
      <vt:lpstr>PowerPoint Presentation</vt:lpstr>
      <vt:lpstr>PowerPoint Presentation</vt:lpstr>
      <vt:lpstr>PowerPoint Presentation</vt:lpstr>
      <vt:lpstr>What might the opilio fishery look like in the future?</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exploration of assessment methods for EBS snow crab</dc:title>
  <dc:creator>Cody</dc:creator>
  <cp:lastModifiedBy>Cody</cp:lastModifiedBy>
  <cp:revision>72</cp:revision>
  <dcterms:created xsi:type="dcterms:W3CDTF">2021-05-13T19:33:30Z</dcterms:created>
  <dcterms:modified xsi:type="dcterms:W3CDTF">2021-05-18T05:14:26Z</dcterms:modified>
</cp:coreProperties>
</file>