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9" r:id="rId3"/>
    <p:sldId id="260" r:id="rId4"/>
    <p:sldId id="267" r:id="rId5"/>
    <p:sldId id="268" r:id="rId6"/>
    <p:sldId id="264" r:id="rId7"/>
    <p:sldId id="265"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65C"/>
    <a:srgbClr val="104056"/>
    <a:srgbClr val="E7ECED"/>
    <a:srgbClr val="993300"/>
    <a:srgbClr val="FF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1458"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1A9FD-5782-4C37-AFF9-FBBCCF9362BC}"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8029E2FE-9F6B-440A-889B-C11E896E091C}">
      <dgm:prSet phldrT="[Text]" custT="1"/>
      <dgm:spPr/>
      <dgm:t>
        <a:bodyPr/>
        <a:lstStyle/>
        <a:p>
          <a:endParaRPr lang="en-US" sz="2400" dirty="0"/>
        </a:p>
      </dgm:t>
    </dgm:pt>
    <dgm:pt modelId="{EFFDFBB8-3DB9-4156-B045-A4DB5EBB0FDA}" type="parTrans" cxnId="{E8A52CCF-5B03-41CF-8DAB-C5BBAFD1F14C}">
      <dgm:prSet/>
      <dgm:spPr/>
      <dgm:t>
        <a:bodyPr/>
        <a:lstStyle/>
        <a:p>
          <a:endParaRPr lang="en-US"/>
        </a:p>
      </dgm:t>
    </dgm:pt>
    <dgm:pt modelId="{03AC7C7D-D531-45CB-ACFE-A911D5E856B8}" type="sibTrans" cxnId="{E8A52CCF-5B03-41CF-8DAB-C5BBAFD1F14C}">
      <dgm:prSet/>
      <dgm:spPr/>
      <dgm:t>
        <a:bodyPr/>
        <a:lstStyle/>
        <a:p>
          <a:endParaRPr lang="en-US"/>
        </a:p>
      </dgm:t>
    </dgm:pt>
    <dgm:pt modelId="{6FF5E7E6-9F9A-4AB9-B3B6-FE8D3FE6D742}">
      <dgm:prSet phldrT="[Text]" custT="1"/>
      <dgm:spPr/>
      <dgm:t>
        <a:bodyPr/>
        <a:lstStyle/>
        <a:p>
          <a:r>
            <a:rPr lang="en-US" sz="1800" b="1" dirty="0"/>
            <a:t>Identity</a:t>
          </a:r>
        </a:p>
      </dgm:t>
    </dgm:pt>
    <dgm:pt modelId="{854A3EBE-97B3-42BD-9F75-AB3734A84989}" type="parTrans" cxnId="{ABE290CF-E071-41B3-A3AA-C754BAFD77B7}">
      <dgm:prSet/>
      <dgm:spPr/>
      <dgm:t>
        <a:bodyPr/>
        <a:lstStyle/>
        <a:p>
          <a:endParaRPr lang="en-US"/>
        </a:p>
      </dgm:t>
    </dgm:pt>
    <dgm:pt modelId="{72D8A6E7-583D-4D09-A075-E4EFF99BFB0D}" type="sibTrans" cxnId="{ABE290CF-E071-41B3-A3AA-C754BAFD77B7}">
      <dgm:prSet/>
      <dgm:spPr/>
      <dgm:t>
        <a:bodyPr/>
        <a:lstStyle/>
        <a:p>
          <a:endParaRPr lang="en-US"/>
        </a:p>
      </dgm:t>
    </dgm:pt>
    <dgm:pt modelId="{782BAD0C-9DB9-4933-BBFC-B6981A685A13}">
      <dgm:prSet phldrT="[Text]" custT="1"/>
      <dgm:spPr/>
      <dgm:t>
        <a:bodyPr/>
        <a:lstStyle/>
        <a:p>
          <a:r>
            <a:rPr lang="en-US" sz="1800" b="1" dirty="0"/>
            <a:t>Social capital</a:t>
          </a:r>
        </a:p>
      </dgm:t>
    </dgm:pt>
    <dgm:pt modelId="{702A0B03-F9A4-4959-8516-4EDA16F2E6DE}" type="parTrans" cxnId="{079BE0E8-F3C1-4B82-AED8-514F03C70ACB}">
      <dgm:prSet/>
      <dgm:spPr/>
      <dgm:t>
        <a:bodyPr/>
        <a:lstStyle/>
        <a:p>
          <a:endParaRPr lang="en-US"/>
        </a:p>
      </dgm:t>
    </dgm:pt>
    <dgm:pt modelId="{87EACAEA-B7E8-4A9C-AB42-5C4E715E2925}" type="sibTrans" cxnId="{079BE0E8-F3C1-4B82-AED8-514F03C70ACB}">
      <dgm:prSet/>
      <dgm:spPr/>
      <dgm:t>
        <a:bodyPr/>
        <a:lstStyle/>
        <a:p>
          <a:endParaRPr lang="en-US"/>
        </a:p>
      </dgm:t>
    </dgm:pt>
    <dgm:pt modelId="{59EB1A7C-785E-4227-81AB-B0078DFD493D}">
      <dgm:prSet phldrT="[Text]" custT="1"/>
      <dgm:spPr/>
      <dgm:t>
        <a:bodyPr/>
        <a:lstStyle/>
        <a:p>
          <a:r>
            <a:rPr lang="en-US" sz="1800" b="1" dirty="0"/>
            <a:t>Family/</a:t>
          </a:r>
        </a:p>
        <a:p>
          <a:r>
            <a:rPr lang="en-US" sz="1800" b="1" dirty="0"/>
            <a:t>community</a:t>
          </a:r>
        </a:p>
      </dgm:t>
    </dgm:pt>
    <dgm:pt modelId="{11949E80-060F-4918-8897-6DDBDA3795D6}" type="parTrans" cxnId="{69F596E3-DC31-466E-85E3-78B49DCD3745}">
      <dgm:prSet/>
      <dgm:spPr/>
      <dgm:t>
        <a:bodyPr/>
        <a:lstStyle/>
        <a:p>
          <a:endParaRPr lang="en-US"/>
        </a:p>
      </dgm:t>
    </dgm:pt>
    <dgm:pt modelId="{D2A173D4-164C-4060-8A03-98D1EAF56585}" type="sibTrans" cxnId="{69F596E3-DC31-466E-85E3-78B49DCD3745}">
      <dgm:prSet/>
      <dgm:spPr/>
      <dgm:t>
        <a:bodyPr/>
        <a:lstStyle/>
        <a:p>
          <a:endParaRPr lang="en-US"/>
        </a:p>
      </dgm:t>
    </dgm:pt>
    <dgm:pt modelId="{9B661EEE-9B31-4D39-B2B4-FCBAEB337B60}">
      <dgm:prSet phldrT="[Text]" custT="1"/>
      <dgm:spPr/>
      <dgm:t>
        <a:bodyPr/>
        <a:lstStyle/>
        <a:p>
          <a:r>
            <a:rPr lang="en-US" sz="1800" b="1" dirty="0"/>
            <a:t>Food security</a:t>
          </a:r>
        </a:p>
      </dgm:t>
    </dgm:pt>
    <dgm:pt modelId="{8142D336-BF34-491D-B1DA-C25BC68B13E0}" type="parTrans" cxnId="{BD2001A3-D610-4761-B0AA-5C2106FBED46}">
      <dgm:prSet/>
      <dgm:spPr/>
      <dgm:t>
        <a:bodyPr/>
        <a:lstStyle/>
        <a:p>
          <a:endParaRPr lang="en-US"/>
        </a:p>
      </dgm:t>
    </dgm:pt>
    <dgm:pt modelId="{F1BEE45B-13EE-4A39-9BC7-797F40F3900F}" type="sibTrans" cxnId="{BD2001A3-D610-4761-B0AA-5C2106FBED46}">
      <dgm:prSet/>
      <dgm:spPr/>
      <dgm:t>
        <a:bodyPr/>
        <a:lstStyle/>
        <a:p>
          <a:endParaRPr lang="en-US"/>
        </a:p>
      </dgm:t>
    </dgm:pt>
    <dgm:pt modelId="{E24202DB-4428-4D34-8F5B-3B5430E74ADC}">
      <dgm:prSet phldrT="[Text]" custT="1"/>
      <dgm:spPr/>
      <dgm:t>
        <a:bodyPr/>
        <a:lstStyle/>
        <a:p>
          <a:r>
            <a:rPr lang="en-US" sz="1800" b="1" dirty="0"/>
            <a:t>Cultural cohesion</a:t>
          </a:r>
        </a:p>
      </dgm:t>
    </dgm:pt>
    <dgm:pt modelId="{DE472112-B7DB-40C9-8C10-876E340E3F8E}" type="parTrans" cxnId="{CB86E59E-5643-44F3-A0A7-69256B92EB33}">
      <dgm:prSet/>
      <dgm:spPr/>
      <dgm:t>
        <a:bodyPr/>
        <a:lstStyle/>
        <a:p>
          <a:endParaRPr lang="en-US"/>
        </a:p>
      </dgm:t>
    </dgm:pt>
    <dgm:pt modelId="{4C46B237-E2F8-4097-90CB-B18CE77E5F65}" type="sibTrans" cxnId="{CB86E59E-5643-44F3-A0A7-69256B92EB33}">
      <dgm:prSet/>
      <dgm:spPr/>
      <dgm:t>
        <a:bodyPr/>
        <a:lstStyle/>
        <a:p>
          <a:endParaRPr lang="en-US"/>
        </a:p>
      </dgm:t>
    </dgm:pt>
    <dgm:pt modelId="{B49A74A8-2C87-40F2-AFBB-A5C054D2BD9A}">
      <dgm:prSet phldrT="[Text]" custT="1"/>
      <dgm:spPr/>
      <dgm:t>
        <a:bodyPr/>
        <a:lstStyle/>
        <a:p>
          <a:endParaRPr lang="en-US" dirty="0"/>
        </a:p>
      </dgm:t>
    </dgm:pt>
    <dgm:pt modelId="{53462D40-03DA-473B-B308-A2BB672EAC35}" type="sibTrans" cxnId="{6B03F90E-0AD0-44AD-8492-4539C92B0A08}">
      <dgm:prSet/>
      <dgm:spPr/>
      <dgm:t>
        <a:bodyPr/>
        <a:lstStyle/>
        <a:p>
          <a:endParaRPr lang="en-US"/>
        </a:p>
      </dgm:t>
    </dgm:pt>
    <dgm:pt modelId="{369158AC-550C-4A4D-9B5B-1B60C71831B9}" type="parTrans" cxnId="{6B03F90E-0AD0-44AD-8492-4539C92B0A08}">
      <dgm:prSet/>
      <dgm:spPr/>
      <dgm:t>
        <a:bodyPr/>
        <a:lstStyle/>
        <a:p>
          <a:endParaRPr lang="en-US"/>
        </a:p>
      </dgm:t>
    </dgm:pt>
    <dgm:pt modelId="{E21C8C1E-BD8D-4A61-9D7D-7B6D7FFF1CD3}" type="pres">
      <dgm:prSet presAssocID="{0BF1A9FD-5782-4C37-AFF9-FBBCCF9362BC}" presName="Name0" presStyleCnt="0">
        <dgm:presLayoutVars>
          <dgm:chMax val="1"/>
          <dgm:chPref val="1"/>
        </dgm:presLayoutVars>
      </dgm:prSet>
      <dgm:spPr/>
      <dgm:t>
        <a:bodyPr/>
        <a:lstStyle/>
        <a:p>
          <a:endParaRPr lang="en-US"/>
        </a:p>
      </dgm:t>
    </dgm:pt>
    <dgm:pt modelId="{20E66ECD-A1F7-4E27-8D9B-94661814FEDD}" type="pres">
      <dgm:prSet presAssocID="{8029E2FE-9F6B-440A-889B-C11E896E091C}" presName="Parent" presStyleLbl="node0" presStyleIdx="0" presStyleCnt="1" custScaleX="115459">
        <dgm:presLayoutVars>
          <dgm:chMax val="5"/>
          <dgm:chPref val="5"/>
        </dgm:presLayoutVars>
      </dgm:prSet>
      <dgm:spPr/>
      <dgm:t>
        <a:bodyPr/>
        <a:lstStyle/>
        <a:p>
          <a:endParaRPr lang="en-US"/>
        </a:p>
      </dgm:t>
    </dgm:pt>
    <dgm:pt modelId="{32B64D1A-27E1-4357-9260-0606F2B6B68C}" type="pres">
      <dgm:prSet presAssocID="{8029E2FE-9F6B-440A-889B-C11E896E091C}" presName="Accent2" presStyleLbl="node1" presStyleIdx="0" presStyleCnt="19"/>
      <dgm:spPr/>
    </dgm:pt>
    <dgm:pt modelId="{AB7F9430-19EA-4695-B4CF-3205422935A6}" type="pres">
      <dgm:prSet presAssocID="{8029E2FE-9F6B-440A-889B-C11E896E091C}" presName="Accent3" presStyleLbl="node1" presStyleIdx="1" presStyleCnt="19"/>
      <dgm:spPr/>
    </dgm:pt>
    <dgm:pt modelId="{AAE7018D-151D-4CED-B4C4-E736324674C2}" type="pres">
      <dgm:prSet presAssocID="{8029E2FE-9F6B-440A-889B-C11E896E091C}" presName="Accent4" presStyleLbl="node1" presStyleIdx="2" presStyleCnt="19"/>
      <dgm:spPr/>
    </dgm:pt>
    <dgm:pt modelId="{6FAAEB80-8B80-4801-953D-550AF01BF600}" type="pres">
      <dgm:prSet presAssocID="{8029E2FE-9F6B-440A-889B-C11E896E091C}" presName="Accent5" presStyleLbl="node1" presStyleIdx="3" presStyleCnt="19"/>
      <dgm:spPr/>
    </dgm:pt>
    <dgm:pt modelId="{D8AAE504-7273-4A4E-BEB6-2DBEA797D1BA}" type="pres">
      <dgm:prSet presAssocID="{8029E2FE-9F6B-440A-889B-C11E896E091C}" presName="Accent6" presStyleLbl="node1" presStyleIdx="4" presStyleCnt="19"/>
      <dgm:spPr/>
    </dgm:pt>
    <dgm:pt modelId="{2D569DAC-5DE6-4762-B0DD-F9418B335F80}" type="pres">
      <dgm:prSet presAssocID="{6FF5E7E6-9F9A-4AB9-B3B6-FE8D3FE6D742}" presName="Child1" presStyleLbl="node1" presStyleIdx="5" presStyleCnt="19" custLinFactNeighborX="-23151" custLinFactNeighborY="-13150">
        <dgm:presLayoutVars>
          <dgm:chMax val="0"/>
          <dgm:chPref val="0"/>
        </dgm:presLayoutVars>
      </dgm:prSet>
      <dgm:spPr/>
      <dgm:t>
        <a:bodyPr/>
        <a:lstStyle/>
        <a:p>
          <a:endParaRPr lang="en-US"/>
        </a:p>
      </dgm:t>
    </dgm:pt>
    <dgm:pt modelId="{55F7953F-D688-4FD2-97A9-DE4D05CDC4C2}" type="pres">
      <dgm:prSet presAssocID="{6FF5E7E6-9F9A-4AB9-B3B6-FE8D3FE6D742}" presName="Accent7" presStyleCnt="0"/>
      <dgm:spPr/>
    </dgm:pt>
    <dgm:pt modelId="{3E8150EC-7057-439A-AFBD-0F9030A65295}" type="pres">
      <dgm:prSet presAssocID="{6FF5E7E6-9F9A-4AB9-B3B6-FE8D3FE6D742}" presName="AccentHold1" presStyleLbl="node1" presStyleIdx="6" presStyleCnt="19"/>
      <dgm:spPr/>
    </dgm:pt>
    <dgm:pt modelId="{191044DA-10FB-4F49-AC9C-EAAD3AE762A4}" type="pres">
      <dgm:prSet presAssocID="{6FF5E7E6-9F9A-4AB9-B3B6-FE8D3FE6D742}" presName="Accent8" presStyleCnt="0"/>
      <dgm:spPr/>
    </dgm:pt>
    <dgm:pt modelId="{7CD4641D-AE5B-40B5-8CEA-F864CA34F54F}" type="pres">
      <dgm:prSet presAssocID="{6FF5E7E6-9F9A-4AB9-B3B6-FE8D3FE6D742}" presName="AccentHold2" presStyleLbl="node1" presStyleIdx="7" presStyleCnt="19" custScaleX="214512" custScaleY="190195" custLinFactNeighborX="-46060" custLinFactNeighborY="60060"/>
      <dgm:spPr/>
    </dgm:pt>
    <dgm:pt modelId="{F3FFC087-C94E-483A-AFC8-345152069F7D}" type="pres">
      <dgm:prSet presAssocID="{E24202DB-4428-4D34-8F5B-3B5430E74ADC}" presName="Child2" presStyleLbl="node1" presStyleIdx="8" presStyleCnt="19" custScaleX="140600" custScaleY="100200">
        <dgm:presLayoutVars>
          <dgm:chMax val="0"/>
          <dgm:chPref val="0"/>
        </dgm:presLayoutVars>
      </dgm:prSet>
      <dgm:spPr/>
      <dgm:t>
        <a:bodyPr/>
        <a:lstStyle/>
        <a:p>
          <a:endParaRPr lang="en-US"/>
        </a:p>
      </dgm:t>
    </dgm:pt>
    <dgm:pt modelId="{E0FFD646-CE85-40E0-8654-0F9B3D7800C8}" type="pres">
      <dgm:prSet presAssocID="{E24202DB-4428-4D34-8F5B-3B5430E74ADC}" presName="Accent9" presStyleCnt="0"/>
      <dgm:spPr/>
    </dgm:pt>
    <dgm:pt modelId="{E59725CC-FED3-410C-B23C-D65CAA7DA326}" type="pres">
      <dgm:prSet presAssocID="{E24202DB-4428-4D34-8F5B-3B5430E74ADC}" presName="AccentHold1" presStyleLbl="node1" presStyleIdx="9" presStyleCnt="19"/>
      <dgm:spPr/>
    </dgm:pt>
    <dgm:pt modelId="{8ABC1BA6-26F0-4640-B76C-5FB1B8E08938}" type="pres">
      <dgm:prSet presAssocID="{E24202DB-4428-4D34-8F5B-3B5430E74ADC}" presName="Accent10" presStyleCnt="0"/>
      <dgm:spPr/>
    </dgm:pt>
    <dgm:pt modelId="{F7EB1036-7351-42D6-B5FF-D0730442F193}" type="pres">
      <dgm:prSet presAssocID="{E24202DB-4428-4D34-8F5B-3B5430E74ADC}" presName="AccentHold2" presStyleLbl="node1" presStyleIdx="10" presStyleCnt="19" custLinFactX="200000" custLinFactNeighborX="224001" custLinFactNeighborY="-29064"/>
      <dgm:spPr/>
    </dgm:pt>
    <dgm:pt modelId="{E29257FB-6457-4FD7-B592-6232790C4028}" type="pres">
      <dgm:prSet presAssocID="{E24202DB-4428-4D34-8F5B-3B5430E74ADC}" presName="Accent11" presStyleCnt="0"/>
      <dgm:spPr/>
    </dgm:pt>
    <dgm:pt modelId="{5F347618-345E-4D29-A76B-AD3731EBEAB0}" type="pres">
      <dgm:prSet presAssocID="{E24202DB-4428-4D34-8F5B-3B5430E74ADC}" presName="AccentHold3" presStyleLbl="node1" presStyleIdx="11" presStyleCnt="19"/>
      <dgm:spPr/>
    </dgm:pt>
    <dgm:pt modelId="{08D934EF-53BB-4914-A9C2-D4FA35DD4980}" type="pres">
      <dgm:prSet presAssocID="{782BAD0C-9DB9-4933-BBFC-B6981A685A13}" presName="Child3" presStyleLbl="node1" presStyleIdx="12" presStyleCnt="19" custLinFactNeighborX="-54303" custLinFactNeighborY="37788">
        <dgm:presLayoutVars>
          <dgm:chMax val="0"/>
          <dgm:chPref val="0"/>
        </dgm:presLayoutVars>
      </dgm:prSet>
      <dgm:spPr/>
      <dgm:t>
        <a:bodyPr/>
        <a:lstStyle/>
        <a:p>
          <a:endParaRPr lang="en-US"/>
        </a:p>
      </dgm:t>
    </dgm:pt>
    <dgm:pt modelId="{FCBC9C97-9420-48F2-A58C-F2C136BCBE40}" type="pres">
      <dgm:prSet presAssocID="{782BAD0C-9DB9-4933-BBFC-B6981A685A13}" presName="Accent12" presStyleCnt="0"/>
      <dgm:spPr/>
    </dgm:pt>
    <dgm:pt modelId="{9C2D5E4E-B8FC-462D-BFAE-5C173D3A21A8}" type="pres">
      <dgm:prSet presAssocID="{782BAD0C-9DB9-4933-BBFC-B6981A685A13}" presName="AccentHold1" presStyleLbl="node1" presStyleIdx="13" presStyleCnt="19"/>
      <dgm:spPr/>
    </dgm:pt>
    <dgm:pt modelId="{C1A9E5FE-0883-453F-9895-9B0366245302}" type="pres">
      <dgm:prSet presAssocID="{59EB1A7C-785E-4227-81AB-B0078DFD493D}" presName="Child4" presStyleLbl="node1" presStyleIdx="14" presStyleCnt="19" custScaleX="138485">
        <dgm:presLayoutVars>
          <dgm:chMax val="0"/>
          <dgm:chPref val="0"/>
        </dgm:presLayoutVars>
      </dgm:prSet>
      <dgm:spPr/>
      <dgm:t>
        <a:bodyPr/>
        <a:lstStyle/>
        <a:p>
          <a:endParaRPr lang="en-US"/>
        </a:p>
      </dgm:t>
    </dgm:pt>
    <dgm:pt modelId="{C743C216-523B-4A4F-9EF9-4D7033876811}" type="pres">
      <dgm:prSet presAssocID="{59EB1A7C-785E-4227-81AB-B0078DFD493D}" presName="Accent13" presStyleCnt="0"/>
      <dgm:spPr/>
    </dgm:pt>
    <dgm:pt modelId="{82BDFEFA-3A82-45ED-897C-ACD2DB629261}" type="pres">
      <dgm:prSet presAssocID="{59EB1A7C-785E-4227-81AB-B0078DFD493D}" presName="AccentHold1" presStyleLbl="node1" presStyleIdx="15" presStyleCnt="19"/>
      <dgm:spPr/>
    </dgm:pt>
    <dgm:pt modelId="{719C2BD6-A14F-4CC2-8410-1A1AE8685670}" type="pres">
      <dgm:prSet presAssocID="{9B661EEE-9B31-4D39-B2B4-FCBAEB337B60}" presName="Child5" presStyleLbl="node1" presStyleIdx="16" presStyleCnt="19">
        <dgm:presLayoutVars>
          <dgm:chMax val="0"/>
          <dgm:chPref val="0"/>
        </dgm:presLayoutVars>
      </dgm:prSet>
      <dgm:spPr/>
      <dgm:t>
        <a:bodyPr/>
        <a:lstStyle/>
        <a:p>
          <a:endParaRPr lang="en-US"/>
        </a:p>
      </dgm:t>
    </dgm:pt>
    <dgm:pt modelId="{B0EAC4BB-3F40-480C-B1AB-AD526C990559}" type="pres">
      <dgm:prSet presAssocID="{9B661EEE-9B31-4D39-B2B4-FCBAEB337B60}" presName="Accent15" presStyleCnt="0"/>
      <dgm:spPr/>
    </dgm:pt>
    <dgm:pt modelId="{A0349595-65CB-48C5-9609-7A6529A3198D}" type="pres">
      <dgm:prSet presAssocID="{9B661EEE-9B31-4D39-B2B4-FCBAEB337B60}" presName="AccentHold2" presStyleLbl="node1" presStyleIdx="17" presStyleCnt="19"/>
      <dgm:spPr/>
    </dgm:pt>
    <dgm:pt modelId="{1E0EB896-9CFF-4FB1-82AC-85E2B902298D}" type="pres">
      <dgm:prSet presAssocID="{9B661EEE-9B31-4D39-B2B4-FCBAEB337B60}" presName="Accent16" presStyleCnt="0"/>
      <dgm:spPr/>
    </dgm:pt>
    <dgm:pt modelId="{188D5720-7C16-4BB6-8E7F-E6478DBC1EE6}" type="pres">
      <dgm:prSet presAssocID="{9B661EEE-9B31-4D39-B2B4-FCBAEB337B60}" presName="AccentHold3" presStyleLbl="node1" presStyleIdx="18" presStyleCnt="19"/>
      <dgm:spPr/>
    </dgm:pt>
  </dgm:ptLst>
  <dgm:cxnLst>
    <dgm:cxn modelId="{E8A52CCF-5B03-41CF-8DAB-C5BBAFD1F14C}" srcId="{0BF1A9FD-5782-4C37-AFF9-FBBCCF9362BC}" destId="{8029E2FE-9F6B-440A-889B-C11E896E091C}" srcOrd="0" destOrd="0" parTransId="{EFFDFBB8-3DB9-4156-B045-A4DB5EBB0FDA}" sibTransId="{03AC7C7D-D531-45CB-ACFE-A911D5E856B8}"/>
    <dgm:cxn modelId="{69F596E3-DC31-466E-85E3-78B49DCD3745}" srcId="{8029E2FE-9F6B-440A-889B-C11E896E091C}" destId="{59EB1A7C-785E-4227-81AB-B0078DFD493D}" srcOrd="3" destOrd="0" parTransId="{11949E80-060F-4918-8897-6DDBDA3795D6}" sibTransId="{D2A173D4-164C-4060-8A03-98D1EAF56585}"/>
    <dgm:cxn modelId="{079BE0E8-F3C1-4B82-AED8-514F03C70ACB}" srcId="{8029E2FE-9F6B-440A-889B-C11E896E091C}" destId="{782BAD0C-9DB9-4933-BBFC-B6981A685A13}" srcOrd="2" destOrd="0" parTransId="{702A0B03-F9A4-4959-8516-4EDA16F2E6DE}" sibTransId="{87EACAEA-B7E8-4A9C-AB42-5C4E715E2925}"/>
    <dgm:cxn modelId="{CF2ADE8F-1FE9-4AFF-B9BA-9245C831F535}" type="presOf" srcId="{9B661EEE-9B31-4D39-B2B4-FCBAEB337B60}" destId="{719C2BD6-A14F-4CC2-8410-1A1AE8685670}" srcOrd="0" destOrd="0" presId="urn:microsoft.com/office/officeart/2009/3/layout/CircleRelationship"/>
    <dgm:cxn modelId="{ABE290CF-E071-41B3-A3AA-C754BAFD77B7}" srcId="{8029E2FE-9F6B-440A-889B-C11E896E091C}" destId="{6FF5E7E6-9F9A-4AB9-B3B6-FE8D3FE6D742}" srcOrd="0" destOrd="0" parTransId="{854A3EBE-97B3-42BD-9F75-AB3734A84989}" sibTransId="{72D8A6E7-583D-4D09-A075-E4EFF99BFB0D}"/>
    <dgm:cxn modelId="{6B0C72AD-CFD0-4C55-BAE8-4DBBACFD4E1C}" type="presOf" srcId="{8029E2FE-9F6B-440A-889B-C11E896E091C}" destId="{20E66ECD-A1F7-4E27-8D9B-94661814FEDD}" srcOrd="0" destOrd="0" presId="urn:microsoft.com/office/officeart/2009/3/layout/CircleRelationship"/>
    <dgm:cxn modelId="{CB86E59E-5643-44F3-A0A7-69256B92EB33}" srcId="{8029E2FE-9F6B-440A-889B-C11E896E091C}" destId="{E24202DB-4428-4D34-8F5B-3B5430E74ADC}" srcOrd="1" destOrd="0" parTransId="{DE472112-B7DB-40C9-8C10-876E340E3F8E}" sibTransId="{4C46B237-E2F8-4097-90CB-B18CE77E5F65}"/>
    <dgm:cxn modelId="{F02D1FC3-3A78-4E8A-BDAA-9C70A300F46B}" type="presOf" srcId="{782BAD0C-9DB9-4933-BBFC-B6981A685A13}" destId="{08D934EF-53BB-4914-A9C2-D4FA35DD4980}" srcOrd="0" destOrd="0" presId="urn:microsoft.com/office/officeart/2009/3/layout/CircleRelationship"/>
    <dgm:cxn modelId="{6B03F90E-0AD0-44AD-8492-4539C92B0A08}" srcId="{8029E2FE-9F6B-440A-889B-C11E896E091C}" destId="{B49A74A8-2C87-40F2-AFBB-A5C054D2BD9A}" srcOrd="5" destOrd="0" parTransId="{369158AC-550C-4A4D-9B5B-1B60C71831B9}" sibTransId="{53462D40-03DA-473B-B308-A2BB672EAC35}"/>
    <dgm:cxn modelId="{F689C6CE-29FB-4925-AB59-4DDFD67B34B4}" type="presOf" srcId="{59EB1A7C-785E-4227-81AB-B0078DFD493D}" destId="{C1A9E5FE-0883-453F-9895-9B0366245302}" srcOrd="0" destOrd="0" presId="urn:microsoft.com/office/officeart/2009/3/layout/CircleRelationship"/>
    <dgm:cxn modelId="{992A81BE-5372-4124-B73A-FA9FCE54C33F}" type="presOf" srcId="{E24202DB-4428-4D34-8F5B-3B5430E74ADC}" destId="{F3FFC087-C94E-483A-AFC8-345152069F7D}" srcOrd="0" destOrd="0" presId="urn:microsoft.com/office/officeart/2009/3/layout/CircleRelationship"/>
    <dgm:cxn modelId="{BD2001A3-D610-4761-B0AA-5C2106FBED46}" srcId="{8029E2FE-9F6B-440A-889B-C11E896E091C}" destId="{9B661EEE-9B31-4D39-B2B4-FCBAEB337B60}" srcOrd="4" destOrd="0" parTransId="{8142D336-BF34-491D-B1DA-C25BC68B13E0}" sibTransId="{F1BEE45B-13EE-4A39-9BC7-797F40F3900F}"/>
    <dgm:cxn modelId="{3FBEB7FB-F5EB-4DAE-969E-5B404327765B}" type="presOf" srcId="{6FF5E7E6-9F9A-4AB9-B3B6-FE8D3FE6D742}" destId="{2D569DAC-5DE6-4762-B0DD-F9418B335F80}" srcOrd="0" destOrd="0" presId="urn:microsoft.com/office/officeart/2009/3/layout/CircleRelationship"/>
    <dgm:cxn modelId="{0CC202BD-84B8-4688-81E6-3B0E084944CC}" type="presOf" srcId="{0BF1A9FD-5782-4C37-AFF9-FBBCCF9362BC}" destId="{E21C8C1E-BD8D-4A61-9D7D-7B6D7FFF1CD3}" srcOrd="0" destOrd="0" presId="urn:microsoft.com/office/officeart/2009/3/layout/CircleRelationship"/>
    <dgm:cxn modelId="{0D4156D0-A9BB-41AA-83E5-1C2A2EC1C5DE}" type="presParOf" srcId="{E21C8C1E-BD8D-4A61-9D7D-7B6D7FFF1CD3}" destId="{20E66ECD-A1F7-4E27-8D9B-94661814FEDD}" srcOrd="0" destOrd="0" presId="urn:microsoft.com/office/officeart/2009/3/layout/CircleRelationship"/>
    <dgm:cxn modelId="{BDED64F6-26DA-4422-9801-DAC77AB50C2D}" type="presParOf" srcId="{E21C8C1E-BD8D-4A61-9D7D-7B6D7FFF1CD3}" destId="{32B64D1A-27E1-4357-9260-0606F2B6B68C}" srcOrd="1" destOrd="0" presId="urn:microsoft.com/office/officeart/2009/3/layout/CircleRelationship"/>
    <dgm:cxn modelId="{973977A9-4E16-4F03-9836-236E9C02A5B9}" type="presParOf" srcId="{E21C8C1E-BD8D-4A61-9D7D-7B6D7FFF1CD3}" destId="{AB7F9430-19EA-4695-B4CF-3205422935A6}" srcOrd="2" destOrd="0" presId="urn:microsoft.com/office/officeart/2009/3/layout/CircleRelationship"/>
    <dgm:cxn modelId="{9F597495-8BC1-4BD6-93ED-CF7E821AA38E}" type="presParOf" srcId="{E21C8C1E-BD8D-4A61-9D7D-7B6D7FFF1CD3}" destId="{AAE7018D-151D-4CED-B4C4-E736324674C2}" srcOrd="3" destOrd="0" presId="urn:microsoft.com/office/officeart/2009/3/layout/CircleRelationship"/>
    <dgm:cxn modelId="{F84EB4EC-2FCA-4139-9C8A-DF7943695C35}" type="presParOf" srcId="{E21C8C1E-BD8D-4A61-9D7D-7B6D7FFF1CD3}" destId="{6FAAEB80-8B80-4801-953D-550AF01BF600}" srcOrd="4" destOrd="0" presId="urn:microsoft.com/office/officeart/2009/3/layout/CircleRelationship"/>
    <dgm:cxn modelId="{C69B05E3-3385-418A-8347-429620766DD0}" type="presParOf" srcId="{E21C8C1E-BD8D-4A61-9D7D-7B6D7FFF1CD3}" destId="{D8AAE504-7273-4A4E-BEB6-2DBEA797D1BA}" srcOrd="5" destOrd="0" presId="urn:microsoft.com/office/officeart/2009/3/layout/CircleRelationship"/>
    <dgm:cxn modelId="{4F6BC71B-64C0-4811-91BB-8D3EC9925283}" type="presParOf" srcId="{E21C8C1E-BD8D-4A61-9D7D-7B6D7FFF1CD3}" destId="{2D569DAC-5DE6-4762-B0DD-F9418B335F80}" srcOrd="6" destOrd="0" presId="urn:microsoft.com/office/officeart/2009/3/layout/CircleRelationship"/>
    <dgm:cxn modelId="{8BE3B3CC-FA8C-4A3D-A9B8-E25C66D96C9C}" type="presParOf" srcId="{E21C8C1E-BD8D-4A61-9D7D-7B6D7FFF1CD3}" destId="{55F7953F-D688-4FD2-97A9-DE4D05CDC4C2}" srcOrd="7" destOrd="0" presId="urn:microsoft.com/office/officeart/2009/3/layout/CircleRelationship"/>
    <dgm:cxn modelId="{56CE6259-1E4D-4856-A071-09720A681069}" type="presParOf" srcId="{55F7953F-D688-4FD2-97A9-DE4D05CDC4C2}" destId="{3E8150EC-7057-439A-AFBD-0F9030A65295}" srcOrd="0" destOrd="0" presId="urn:microsoft.com/office/officeart/2009/3/layout/CircleRelationship"/>
    <dgm:cxn modelId="{9451E6D1-B7DF-4325-A597-97D611BFE337}" type="presParOf" srcId="{E21C8C1E-BD8D-4A61-9D7D-7B6D7FFF1CD3}" destId="{191044DA-10FB-4F49-AC9C-EAAD3AE762A4}" srcOrd="8" destOrd="0" presId="urn:microsoft.com/office/officeart/2009/3/layout/CircleRelationship"/>
    <dgm:cxn modelId="{0F11D305-CF2B-4DD4-B4D9-6D1FEBF732DF}" type="presParOf" srcId="{191044DA-10FB-4F49-AC9C-EAAD3AE762A4}" destId="{7CD4641D-AE5B-40B5-8CEA-F864CA34F54F}" srcOrd="0" destOrd="0" presId="urn:microsoft.com/office/officeart/2009/3/layout/CircleRelationship"/>
    <dgm:cxn modelId="{B3994FA7-2B53-4380-AE28-0F559181E626}" type="presParOf" srcId="{E21C8C1E-BD8D-4A61-9D7D-7B6D7FFF1CD3}" destId="{F3FFC087-C94E-483A-AFC8-345152069F7D}" srcOrd="9" destOrd="0" presId="urn:microsoft.com/office/officeart/2009/3/layout/CircleRelationship"/>
    <dgm:cxn modelId="{2E2DF9CE-2F1D-41D8-956C-FA6A30F29CD2}" type="presParOf" srcId="{E21C8C1E-BD8D-4A61-9D7D-7B6D7FFF1CD3}" destId="{E0FFD646-CE85-40E0-8654-0F9B3D7800C8}" srcOrd="10" destOrd="0" presId="urn:microsoft.com/office/officeart/2009/3/layout/CircleRelationship"/>
    <dgm:cxn modelId="{7CAD7ADB-D759-4F8A-8A7C-0EAC9DFDF592}" type="presParOf" srcId="{E0FFD646-CE85-40E0-8654-0F9B3D7800C8}" destId="{E59725CC-FED3-410C-B23C-D65CAA7DA326}" srcOrd="0" destOrd="0" presId="urn:microsoft.com/office/officeart/2009/3/layout/CircleRelationship"/>
    <dgm:cxn modelId="{332F2475-92CD-4E93-8A53-851601E17928}" type="presParOf" srcId="{E21C8C1E-BD8D-4A61-9D7D-7B6D7FFF1CD3}" destId="{8ABC1BA6-26F0-4640-B76C-5FB1B8E08938}" srcOrd="11" destOrd="0" presId="urn:microsoft.com/office/officeart/2009/3/layout/CircleRelationship"/>
    <dgm:cxn modelId="{6461C7E6-74CF-471D-99E5-59B9ACCD232F}" type="presParOf" srcId="{8ABC1BA6-26F0-4640-B76C-5FB1B8E08938}" destId="{F7EB1036-7351-42D6-B5FF-D0730442F193}" srcOrd="0" destOrd="0" presId="urn:microsoft.com/office/officeart/2009/3/layout/CircleRelationship"/>
    <dgm:cxn modelId="{BE65A87C-5DA1-4065-BCEC-1E6B69670486}" type="presParOf" srcId="{E21C8C1E-BD8D-4A61-9D7D-7B6D7FFF1CD3}" destId="{E29257FB-6457-4FD7-B592-6232790C4028}" srcOrd="12" destOrd="0" presId="urn:microsoft.com/office/officeart/2009/3/layout/CircleRelationship"/>
    <dgm:cxn modelId="{3776DE8D-A8D4-49A9-AB73-AA70C3A2F1B3}" type="presParOf" srcId="{E29257FB-6457-4FD7-B592-6232790C4028}" destId="{5F347618-345E-4D29-A76B-AD3731EBEAB0}" srcOrd="0" destOrd="0" presId="urn:microsoft.com/office/officeart/2009/3/layout/CircleRelationship"/>
    <dgm:cxn modelId="{1E8F8222-F9C6-4AC6-A3B0-2B8822F91476}" type="presParOf" srcId="{E21C8C1E-BD8D-4A61-9D7D-7B6D7FFF1CD3}" destId="{08D934EF-53BB-4914-A9C2-D4FA35DD4980}" srcOrd="13" destOrd="0" presId="urn:microsoft.com/office/officeart/2009/3/layout/CircleRelationship"/>
    <dgm:cxn modelId="{CD03D222-08EC-4D6D-8032-90752975D22E}" type="presParOf" srcId="{E21C8C1E-BD8D-4A61-9D7D-7B6D7FFF1CD3}" destId="{FCBC9C97-9420-48F2-A58C-F2C136BCBE40}" srcOrd="14" destOrd="0" presId="urn:microsoft.com/office/officeart/2009/3/layout/CircleRelationship"/>
    <dgm:cxn modelId="{BC62C35F-D72B-4CB1-82FF-B23EBE1C3D0D}" type="presParOf" srcId="{FCBC9C97-9420-48F2-A58C-F2C136BCBE40}" destId="{9C2D5E4E-B8FC-462D-BFAE-5C173D3A21A8}" srcOrd="0" destOrd="0" presId="urn:microsoft.com/office/officeart/2009/3/layout/CircleRelationship"/>
    <dgm:cxn modelId="{F5810266-E650-4DCA-A6C5-CC33D853661A}" type="presParOf" srcId="{E21C8C1E-BD8D-4A61-9D7D-7B6D7FFF1CD3}" destId="{C1A9E5FE-0883-453F-9895-9B0366245302}" srcOrd="15" destOrd="0" presId="urn:microsoft.com/office/officeart/2009/3/layout/CircleRelationship"/>
    <dgm:cxn modelId="{AF1F015B-B001-4C69-8D30-8BAC417A2F8B}" type="presParOf" srcId="{E21C8C1E-BD8D-4A61-9D7D-7B6D7FFF1CD3}" destId="{C743C216-523B-4A4F-9EF9-4D7033876811}" srcOrd="16" destOrd="0" presId="urn:microsoft.com/office/officeart/2009/3/layout/CircleRelationship"/>
    <dgm:cxn modelId="{C6B4F953-28F0-479D-AA49-DE68840F05D2}" type="presParOf" srcId="{C743C216-523B-4A4F-9EF9-4D7033876811}" destId="{82BDFEFA-3A82-45ED-897C-ACD2DB629261}" srcOrd="0" destOrd="0" presId="urn:microsoft.com/office/officeart/2009/3/layout/CircleRelationship"/>
    <dgm:cxn modelId="{426976AB-9F68-44E4-93AC-E03A7BAA1BA9}" type="presParOf" srcId="{E21C8C1E-BD8D-4A61-9D7D-7B6D7FFF1CD3}" destId="{719C2BD6-A14F-4CC2-8410-1A1AE8685670}" srcOrd="17" destOrd="0" presId="urn:microsoft.com/office/officeart/2009/3/layout/CircleRelationship"/>
    <dgm:cxn modelId="{EA226462-CDAE-4A02-9DDE-3396101106EF}" type="presParOf" srcId="{E21C8C1E-BD8D-4A61-9D7D-7B6D7FFF1CD3}" destId="{B0EAC4BB-3F40-480C-B1AB-AD526C990559}" srcOrd="18" destOrd="0" presId="urn:microsoft.com/office/officeart/2009/3/layout/CircleRelationship"/>
    <dgm:cxn modelId="{723FBA7E-D0F6-4ED9-82ED-A923B1B18C1F}" type="presParOf" srcId="{B0EAC4BB-3F40-480C-B1AB-AD526C990559}" destId="{A0349595-65CB-48C5-9609-7A6529A3198D}" srcOrd="0" destOrd="0" presId="urn:microsoft.com/office/officeart/2009/3/layout/CircleRelationship"/>
    <dgm:cxn modelId="{5890EC25-2D49-4264-BA21-A6EA2B62F29C}" type="presParOf" srcId="{E21C8C1E-BD8D-4A61-9D7D-7B6D7FFF1CD3}" destId="{1E0EB896-9CFF-4FB1-82AC-85E2B902298D}" srcOrd="19" destOrd="0" presId="urn:microsoft.com/office/officeart/2009/3/layout/CircleRelationship"/>
    <dgm:cxn modelId="{C9023D95-1BEB-47F6-A832-6DC1EC6261EC}" type="presParOf" srcId="{1E0EB896-9CFF-4FB1-82AC-85E2B902298D}" destId="{188D5720-7C16-4BB6-8E7F-E6478DBC1EE6}"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E514A2-4A22-493D-8E40-2A2C35AD35C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86DBAC0-90B0-472D-8F8A-757AB6A5F19F}">
      <dgm:prSet custT="1"/>
      <dgm:spPr>
        <a:xfrm>
          <a:off x="525780" y="41723"/>
          <a:ext cx="7360920" cy="649440"/>
        </a:xfrm>
        <a:prstGeom prst="roundRect">
          <a:avLst/>
        </a:prstGeom>
        <a:solidFill>
          <a:srgbClr val="27CED7">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400" dirty="0" smtClean="0">
              <a:solidFill>
                <a:sysClr val="window" lastClr="FFFFFF"/>
              </a:solidFill>
              <a:latin typeface="Calibri" panose="020F0502020204030204"/>
              <a:ea typeface="+mn-ea"/>
              <a:cs typeface="+mn-cs"/>
            </a:rPr>
            <a:t>Goal 1: Local Knowledge and Traditional Knowledge</a:t>
          </a:r>
          <a:endParaRPr lang="en-US" sz="2400" dirty="0">
            <a:solidFill>
              <a:sysClr val="window" lastClr="FFFFFF"/>
            </a:solidFill>
            <a:latin typeface="Calibri" panose="020F0502020204030204"/>
            <a:ea typeface="+mn-ea"/>
            <a:cs typeface="+mn-cs"/>
          </a:endParaRPr>
        </a:p>
      </dgm:t>
    </dgm:pt>
    <dgm:pt modelId="{3ED64E76-598A-47DF-8976-CD23FDE2E513}" type="parTrans" cxnId="{866F9A75-BCFA-4349-97DA-854C5A8AB004}">
      <dgm:prSet/>
      <dgm:spPr/>
      <dgm:t>
        <a:bodyPr/>
        <a:lstStyle/>
        <a:p>
          <a:endParaRPr lang="en-US"/>
        </a:p>
      </dgm:t>
    </dgm:pt>
    <dgm:pt modelId="{1F452510-7073-43F1-B9CF-338693125306}" type="sibTrans" cxnId="{866F9A75-BCFA-4349-97DA-854C5A8AB004}">
      <dgm:prSet/>
      <dgm:spPr/>
      <dgm:t>
        <a:bodyPr/>
        <a:lstStyle/>
        <a:p>
          <a:endParaRPr lang="en-US"/>
        </a:p>
      </dgm:t>
    </dgm:pt>
    <dgm:pt modelId="{0A9E06E8-576B-4158-9E8C-96C929CD453F}">
      <dgm:prSet custT="1"/>
      <dgm:spPr>
        <a:xfrm>
          <a:off x="525780" y="2217744"/>
          <a:ext cx="7360920" cy="649440"/>
        </a:xfrm>
        <a:prstGeom prst="roundRect">
          <a:avLst/>
        </a:prstGeom>
        <a:solidFill>
          <a:srgbClr val="3E8853">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400" dirty="0" smtClean="0">
              <a:solidFill>
                <a:sysClr val="window" lastClr="FFFFFF"/>
              </a:solidFill>
              <a:latin typeface="Calibri" panose="020F0502020204030204"/>
              <a:ea typeface="+mn-ea"/>
              <a:cs typeface="+mn-cs"/>
            </a:rPr>
            <a:t>Modified Objectives</a:t>
          </a:r>
          <a:endParaRPr lang="en-US" sz="2400" dirty="0">
            <a:solidFill>
              <a:sysClr val="window" lastClr="FFFFFF"/>
            </a:solidFill>
            <a:latin typeface="Calibri" panose="020F0502020204030204"/>
            <a:ea typeface="+mn-ea"/>
            <a:cs typeface="+mn-cs"/>
          </a:endParaRPr>
        </a:p>
      </dgm:t>
    </dgm:pt>
    <dgm:pt modelId="{27B38BA8-45F9-46F3-86C6-3D5A8D93104E}" type="parTrans" cxnId="{9DC771AD-1834-4F67-8926-AACC70066334}">
      <dgm:prSet/>
      <dgm:spPr/>
      <dgm:t>
        <a:bodyPr/>
        <a:lstStyle/>
        <a:p>
          <a:endParaRPr lang="en-US"/>
        </a:p>
      </dgm:t>
    </dgm:pt>
    <dgm:pt modelId="{CEDF6C03-709B-4C71-8D91-514E131216F4}" type="sibTrans" cxnId="{9DC771AD-1834-4F67-8926-AACC70066334}">
      <dgm:prSet/>
      <dgm:spPr/>
      <dgm:t>
        <a:bodyPr/>
        <a:lstStyle/>
        <a:p>
          <a:endParaRPr lang="en-US"/>
        </a:p>
      </dgm:t>
    </dgm:pt>
    <dgm:pt modelId="{3CEC6863-5FB8-45A5-AB4A-3FF8EC77E5A8}">
      <dgm:prSet custT="1"/>
      <dgm:spPr>
        <a:xfrm>
          <a:off x="0" y="2542464"/>
          <a:ext cx="10515600" cy="1767150"/>
        </a:xfrm>
        <a:prstGeom prst="rect">
          <a:avLst/>
        </a:prstGeom>
        <a:solidFill>
          <a:sysClr val="window" lastClr="FFFFFF">
            <a:alpha val="90000"/>
            <a:hueOff val="0"/>
            <a:satOff val="0"/>
            <a:lumOff val="0"/>
            <a:alphaOff val="0"/>
          </a:sysClr>
        </a:solidFill>
        <a:ln w="12700" cap="flat" cmpd="sng" algn="ctr">
          <a:solidFill>
            <a:srgbClr val="3E8853">
              <a:hueOff val="2356783"/>
              <a:satOff val="-11270"/>
              <a:lumOff val="12353"/>
              <a:alphaOff val="0"/>
            </a:srgbClr>
          </a:solidFill>
          <a:prstDash val="solid"/>
          <a:miter lim="800000"/>
        </a:ln>
        <a:effectLst/>
      </dgm:spPr>
      <dgm:t>
        <a:bodyPr/>
        <a:lstStyle/>
        <a:p>
          <a:pPr>
            <a:lnSpc>
              <a:spcPct val="100000"/>
            </a:lnSpc>
            <a:spcAft>
              <a:spcPts val="600"/>
            </a:spcAft>
          </a:pPr>
          <a:r>
            <a:rPr lang="en-US" sz="2000" i="1" dirty="0" smtClean="0">
              <a:solidFill>
                <a:sysClr val="windowText" lastClr="000000">
                  <a:hueOff val="0"/>
                  <a:satOff val="0"/>
                  <a:lumOff val="0"/>
                  <a:alphaOff val="0"/>
                </a:sysClr>
              </a:solidFill>
              <a:latin typeface="Calibri" panose="020F0502020204030204"/>
              <a:ea typeface="+mn-ea"/>
              <a:cs typeface="+mn-cs"/>
            </a:rPr>
            <a:t>The TF will identify and define sources of LK and TK, and social science of LK and TK, to support the use of best scientific information available in Council decision-making. </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F45BDE27-F8A7-4FD5-B939-64EDB55FD5B6}" type="parTrans" cxnId="{AD9C93D9-1ABE-4F13-8AED-417CE32C616F}">
      <dgm:prSet/>
      <dgm:spPr/>
      <dgm:t>
        <a:bodyPr/>
        <a:lstStyle/>
        <a:p>
          <a:endParaRPr lang="en-US"/>
        </a:p>
      </dgm:t>
    </dgm:pt>
    <dgm:pt modelId="{56A0B888-FC94-47B6-8D37-F91F03F339F8}" type="sibTrans" cxnId="{AD9C93D9-1ABE-4F13-8AED-417CE32C616F}">
      <dgm:prSet/>
      <dgm:spPr/>
      <dgm:t>
        <a:bodyPr/>
        <a:lstStyle/>
        <a:p>
          <a:endParaRPr lang="en-US"/>
        </a:p>
      </dgm:t>
    </dgm:pt>
    <dgm:pt modelId="{B9B0E4E2-3AD5-44BD-8F8C-5683E3C13823}">
      <dgm:prSet custT="1"/>
      <dgm:spPr>
        <a:xfrm>
          <a:off x="0" y="366443"/>
          <a:ext cx="10515600" cy="1732500"/>
        </a:xfrm>
        <a:prstGeom prst="rect">
          <a:avLst/>
        </a:prstGeom>
        <a:solidFill>
          <a:sysClr val="window" lastClr="FFFFFF">
            <a:alpha val="90000"/>
            <a:hueOff val="0"/>
            <a:satOff val="0"/>
            <a:lumOff val="0"/>
            <a:alphaOff val="0"/>
          </a:sysClr>
        </a:solidFill>
        <a:ln w="12700" cap="flat" cmpd="sng" algn="ctr">
          <a:solidFill>
            <a:srgbClr val="3E8853">
              <a:hueOff val="0"/>
              <a:satOff val="0"/>
              <a:lumOff val="0"/>
              <a:alphaOff val="0"/>
            </a:srgbClr>
          </a:solidFill>
          <a:prstDash val="solid"/>
          <a:miter lim="800000"/>
        </a:ln>
        <a:effectLst/>
      </dgm:spPr>
      <dgm:t>
        <a:bodyPr/>
        <a:lstStyle/>
        <a:p>
          <a:r>
            <a:rPr lang="en-US" sz="2000" b="1" dirty="0" smtClean="0">
              <a:solidFill>
                <a:sysClr val="windowText" lastClr="000000">
                  <a:hueOff val="0"/>
                  <a:satOff val="0"/>
                  <a:lumOff val="0"/>
                  <a:alphaOff val="0"/>
                </a:sysClr>
              </a:solidFill>
              <a:latin typeface="Calibri" panose="020F0502020204030204"/>
              <a:ea typeface="+mn-ea"/>
              <a:cs typeface="+mn-cs"/>
            </a:rPr>
            <a:t>To create processes and protocols whereby the Council identifies, analyzes, and consistently incorporates TK and LK, and the social science of TK and LK, into Council decision-making processes to support the use of best available scientific information in Ecosystem-based Fishery Management. </a:t>
          </a:r>
          <a:endParaRPr lang="en-US" sz="2000" b="1" dirty="0">
            <a:solidFill>
              <a:sysClr val="windowText" lastClr="000000">
                <a:hueOff val="0"/>
                <a:satOff val="0"/>
                <a:lumOff val="0"/>
                <a:alphaOff val="0"/>
              </a:sysClr>
            </a:solidFill>
            <a:latin typeface="Calibri" panose="020F0502020204030204"/>
            <a:ea typeface="+mn-ea"/>
            <a:cs typeface="+mn-cs"/>
          </a:endParaRPr>
        </a:p>
      </dgm:t>
    </dgm:pt>
    <dgm:pt modelId="{2A172407-D3C5-4CBD-A4ED-15242FAB27CC}" type="sibTrans" cxnId="{4CE2017A-FD14-4C8E-A53F-106519943DFC}">
      <dgm:prSet/>
      <dgm:spPr/>
      <dgm:t>
        <a:bodyPr/>
        <a:lstStyle/>
        <a:p>
          <a:endParaRPr lang="en-US"/>
        </a:p>
      </dgm:t>
    </dgm:pt>
    <dgm:pt modelId="{1656CF28-A041-41FE-A104-17A5F33504CB}" type="parTrans" cxnId="{4CE2017A-FD14-4C8E-A53F-106519943DFC}">
      <dgm:prSet/>
      <dgm:spPr/>
      <dgm:t>
        <a:bodyPr/>
        <a:lstStyle/>
        <a:p>
          <a:endParaRPr lang="en-US"/>
        </a:p>
      </dgm:t>
    </dgm:pt>
    <dgm:pt modelId="{65775249-9CF6-460F-88CA-C2CB4486FF32}">
      <dgm:prSet custT="1"/>
      <dgm:spPr>
        <a:xfrm>
          <a:off x="0" y="2542464"/>
          <a:ext cx="10515600" cy="1767150"/>
        </a:xfrm>
        <a:prstGeom prst="rect">
          <a:avLst/>
        </a:prstGeom>
        <a:solidFill>
          <a:sysClr val="window" lastClr="FFFFFF">
            <a:alpha val="90000"/>
            <a:hueOff val="0"/>
            <a:satOff val="0"/>
            <a:lumOff val="0"/>
            <a:alphaOff val="0"/>
          </a:sysClr>
        </a:solidFill>
        <a:ln w="12700" cap="flat" cmpd="sng" algn="ctr">
          <a:solidFill>
            <a:srgbClr val="3E8853">
              <a:hueOff val="2356783"/>
              <a:satOff val="-11270"/>
              <a:lumOff val="12353"/>
              <a:alphaOff val="0"/>
            </a:srgbClr>
          </a:solidFill>
          <a:prstDash val="solid"/>
          <a:miter lim="800000"/>
        </a:ln>
        <a:effectLst/>
      </dgm:spPr>
      <dgm:t>
        <a:bodyPr/>
        <a:lstStyle/>
        <a:p>
          <a:pPr>
            <a:lnSpc>
              <a:spcPct val="100000"/>
            </a:lnSpc>
            <a:spcAft>
              <a:spcPts val="600"/>
            </a:spcAft>
          </a:pP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4B48184C-B588-4FF9-8CCE-2E5DB602DF3C}" type="parTrans" cxnId="{646E7E76-E1E6-41EE-810B-748E58E8CFE3}">
      <dgm:prSet/>
      <dgm:spPr/>
      <dgm:t>
        <a:bodyPr/>
        <a:lstStyle/>
        <a:p>
          <a:endParaRPr lang="en-US"/>
        </a:p>
      </dgm:t>
    </dgm:pt>
    <dgm:pt modelId="{50B8EB86-0B28-4117-B093-9553C76AA226}" type="sibTrans" cxnId="{646E7E76-E1E6-41EE-810B-748E58E8CFE3}">
      <dgm:prSet/>
      <dgm:spPr/>
      <dgm:t>
        <a:bodyPr/>
        <a:lstStyle/>
        <a:p>
          <a:endParaRPr lang="en-US"/>
        </a:p>
      </dgm:t>
    </dgm:pt>
    <dgm:pt modelId="{EA3468E0-CDCA-43CE-AFBA-B3299D231610}">
      <dgm:prSet custT="1"/>
      <dgm:spPr>
        <a:xfrm>
          <a:off x="0" y="2542464"/>
          <a:ext cx="10515600" cy="1767150"/>
        </a:xfrm>
        <a:solidFill>
          <a:sysClr val="window" lastClr="FFFFFF">
            <a:alpha val="90000"/>
            <a:hueOff val="0"/>
            <a:satOff val="0"/>
            <a:lumOff val="0"/>
            <a:alphaOff val="0"/>
          </a:sysClr>
        </a:solidFill>
        <a:ln w="12700" cap="flat" cmpd="sng" algn="ctr">
          <a:solidFill>
            <a:srgbClr val="3E8853">
              <a:hueOff val="2356783"/>
              <a:satOff val="-11270"/>
              <a:lumOff val="12353"/>
              <a:alphaOff val="0"/>
            </a:srgbClr>
          </a:solidFill>
          <a:prstDash val="solid"/>
          <a:miter lim="800000"/>
        </a:ln>
        <a:effectLst/>
      </dgm:spPr>
      <dgm:t>
        <a:bodyPr/>
        <a:lstStyle/>
        <a:p>
          <a:pPr>
            <a:lnSpc>
              <a:spcPct val="100000"/>
            </a:lnSpc>
            <a:spcAft>
              <a:spcPts val="600"/>
            </a:spcAft>
          </a:pPr>
          <a:r>
            <a:rPr lang="en-US" sz="2000" i="1" dirty="0" smtClean="0"/>
            <a:t>The TF will provide guidance and analytical protocols to council staff on how to evaluate and analyze LK and TK, and the social science of LK and TK. </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67406C5F-A126-412F-8369-BCA60078876B}" type="parTrans" cxnId="{D4401D71-4EC2-4735-B013-FAF67128BF6B}">
      <dgm:prSet/>
      <dgm:spPr/>
      <dgm:t>
        <a:bodyPr/>
        <a:lstStyle/>
        <a:p>
          <a:endParaRPr lang="en-US"/>
        </a:p>
      </dgm:t>
    </dgm:pt>
    <dgm:pt modelId="{D4A8FDCB-CFAD-41D5-9516-817A9C269033}" type="sibTrans" cxnId="{D4401D71-4EC2-4735-B013-FAF67128BF6B}">
      <dgm:prSet/>
      <dgm:spPr/>
      <dgm:t>
        <a:bodyPr/>
        <a:lstStyle/>
        <a:p>
          <a:endParaRPr lang="en-US"/>
        </a:p>
      </dgm:t>
    </dgm:pt>
    <dgm:pt modelId="{31411D42-A052-407D-AEA9-2DAD3EF8A4BB}">
      <dgm:prSet custT="1"/>
      <dgm:spPr>
        <a:xfrm>
          <a:off x="0" y="2542464"/>
          <a:ext cx="10515600" cy="1767150"/>
        </a:xfrm>
        <a:solidFill>
          <a:sysClr val="window" lastClr="FFFFFF">
            <a:alpha val="90000"/>
            <a:hueOff val="0"/>
            <a:satOff val="0"/>
            <a:lumOff val="0"/>
            <a:alphaOff val="0"/>
          </a:sysClr>
        </a:solidFill>
        <a:ln w="12700" cap="flat" cmpd="sng" algn="ctr">
          <a:solidFill>
            <a:srgbClr val="3E8853">
              <a:hueOff val="2356783"/>
              <a:satOff val="-11270"/>
              <a:lumOff val="12353"/>
              <a:alphaOff val="0"/>
            </a:srgbClr>
          </a:solidFill>
          <a:prstDash val="solid"/>
          <a:miter lim="800000"/>
        </a:ln>
        <a:effectLst/>
      </dgm:spPr>
      <dgm:t>
        <a:bodyPr/>
        <a:lstStyle/>
        <a:p>
          <a:pPr>
            <a:lnSpc>
              <a:spcPct val="100000"/>
            </a:lnSpc>
            <a:spcAft>
              <a:spcPts val="600"/>
            </a:spcAft>
          </a:pPr>
          <a:r>
            <a:rPr lang="en-US" sz="2000" i="1" dirty="0" smtClean="0"/>
            <a:t>The TF will provide guidance on how LK and TK, and the social science of LK and TK, should be incorporated into Council decision-making processes. </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E58DEDF9-67B5-4EC3-9A7C-34A2F9270217}" type="parTrans" cxnId="{E177AA81-ED13-4295-A550-14EB49B5DE15}">
      <dgm:prSet/>
      <dgm:spPr/>
      <dgm:t>
        <a:bodyPr/>
        <a:lstStyle/>
        <a:p>
          <a:endParaRPr lang="en-US"/>
        </a:p>
      </dgm:t>
    </dgm:pt>
    <dgm:pt modelId="{775170ED-2F32-40D4-9218-F5FEE82477A0}" type="sibTrans" cxnId="{E177AA81-ED13-4295-A550-14EB49B5DE15}">
      <dgm:prSet/>
      <dgm:spPr/>
      <dgm:t>
        <a:bodyPr/>
        <a:lstStyle/>
        <a:p>
          <a:endParaRPr lang="en-US"/>
        </a:p>
      </dgm:t>
    </dgm:pt>
    <dgm:pt modelId="{675F2860-4043-488E-88C2-683B496D9184}" type="pres">
      <dgm:prSet presAssocID="{F1E514A2-4A22-493D-8E40-2A2C35AD35C1}" presName="linear" presStyleCnt="0">
        <dgm:presLayoutVars>
          <dgm:dir/>
          <dgm:animLvl val="lvl"/>
          <dgm:resizeHandles val="exact"/>
        </dgm:presLayoutVars>
      </dgm:prSet>
      <dgm:spPr/>
      <dgm:t>
        <a:bodyPr/>
        <a:lstStyle/>
        <a:p>
          <a:endParaRPr lang="en-US"/>
        </a:p>
      </dgm:t>
    </dgm:pt>
    <dgm:pt modelId="{AAF0AB23-1E48-4E55-B421-DCCDBB58639E}" type="pres">
      <dgm:prSet presAssocID="{D86DBAC0-90B0-472D-8F8A-757AB6A5F19F}" presName="parentLin" presStyleCnt="0"/>
      <dgm:spPr/>
    </dgm:pt>
    <dgm:pt modelId="{E19BCFDD-6B9D-4256-95F3-3387B8223FC6}" type="pres">
      <dgm:prSet presAssocID="{D86DBAC0-90B0-472D-8F8A-757AB6A5F19F}" presName="parentLeftMargin" presStyleLbl="node1" presStyleIdx="0" presStyleCnt="2"/>
      <dgm:spPr/>
      <dgm:t>
        <a:bodyPr/>
        <a:lstStyle/>
        <a:p>
          <a:endParaRPr lang="en-US"/>
        </a:p>
      </dgm:t>
    </dgm:pt>
    <dgm:pt modelId="{3CCF3FB6-CA0B-4954-9173-6E12D76A13A6}" type="pres">
      <dgm:prSet presAssocID="{D86DBAC0-90B0-472D-8F8A-757AB6A5F19F}" presName="parentText" presStyleLbl="node1" presStyleIdx="0" presStyleCnt="2">
        <dgm:presLayoutVars>
          <dgm:chMax val="0"/>
          <dgm:bulletEnabled val="1"/>
        </dgm:presLayoutVars>
      </dgm:prSet>
      <dgm:spPr/>
      <dgm:t>
        <a:bodyPr/>
        <a:lstStyle/>
        <a:p>
          <a:endParaRPr lang="en-US"/>
        </a:p>
      </dgm:t>
    </dgm:pt>
    <dgm:pt modelId="{115E4EA8-27AA-4B7B-A8A5-27F32043AD9D}" type="pres">
      <dgm:prSet presAssocID="{D86DBAC0-90B0-472D-8F8A-757AB6A5F19F}" presName="negativeSpace" presStyleCnt="0"/>
      <dgm:spPr/>
    </dgm:pt>
    <dgm:pt modelId="{CCCAF67E-7BC3-4410-AFF1-85BBEC0F4A26}" type="pres">
      <dgm:prSet presAssocID="{D86DBAC0-90B0-472D-8F8A-757AB6A5F19F}" presName="childText" presStyleLbl="conFgAcc1" presStyleIdx="0" presStyleCnt="2">
        <dgm:presLayoutVars>
          <dgm:bulletEnabled val="1"/>
        </dgm:presLayoutVars>
      </dgm:prSet>
      <dgm:spPr/>
      <dgm:t>
        <a:bodyPr/>
        <a:lstStyle/>
        <a:p>
          <a:endParaRPr lang="en-US"/>
        </a:p>
      </dgm:t>
    </dgm:pt>
    <dgm:pt modelId="{6B190912-1CAF-4AA2-B640-B05FDA8822F0}" type="pres">
      <dgm:prSet presAssocID="{1F452510-7073-43F1-B9CF-338693125306}" presName="spaceBetweenRectangles" presStyleCnt="0"/>
      <dgm:spPr/>
    </dgm:pt>
    <dgm:pt modelId="{A5FF3D90-74EB-4629-B0CB-6EAC79BEF831}" type="pres">
      <dgm:prSet presAssocID="{0A9E06E8-576B-4158-9E8C-96C929CD453F}" presName="parentLin" presStyleCnt="0"/>
      <dgm:spPr/>
    </dgm:pt>
    <dgm:pt modelId="{F45B7E7A-1CF6-4A1F-BC28-7E4A7D920D50}" type="pres">
      <dgm:prSet presAssocID="{0A9E06E8-576B-4158-9E8C-96C929CD453F}" presName="parentLeftMargin" presStyleLbl="node1" presStyleIdx="0" presStyleCnt="2"/>
      <dgm:spPr/>
      <dgm:t>
        <a:bodyPr/>
        <a:lstStyle/>
        <a:p>
          <a:endParaRPr lang="en-US"/>
        </a:p>
      </dgm:t>
    </dgm:pt>
    <dgm:pt modelId="{9C1F10EB-64EE-4B94-BF1B-C26851DA68A7}" type="pres">
      <dgm:prSet presAssocID="{0A9E06E8-576B-4158-9E8C-96C929CD453F}" presName="parentText" presStyleLbl="node1" presStyleIdx="1" presStyleCnt="2">
        <dgm:presLayoutVars>
          <dgm:chMax val="0"/>
          <dgm:bulletEnabled val="1"/>
        </dgm:presLayoutVars>
      </dgm:prSet>
      <dgm:spPr/>
      <dgm:t>
        <a:bodyPr/>
        <a:lstStyle/>
        <a:p>
          <a:endParaRPr lang="en-US"/>
        </a:p>
      </dgm:t>
    </dgm:pt>
    <dgm:pt modelId="{EC87B38D-21A6-43C8-B65A-22EC485B1021}" type="pres">
      <dgm:prSet presAssocID="{0A9E06E8-576B-4158-9E8C-96C929CD453F}" presName="negativeSpace" presStyleCnt="0"/>
      <dgm:spPr/>
    </dgm:pt>
    <dgm:pt modelId="{8CB421D9-AD8A-47CF-8271-2A7601AF0DE6}" type="pres">
      <dgm:prSet presAssocID="{0A9E06E8-576B-4158-9E8C-96C929CD453F}" presName="childText" presStyleLbl="conFgAcc1" presStyleIdx="1" presStyleCnt="2">
        <dgm:presLayoutVars>
          <dgm:bulletEnabled val="1"/>
        </dgm:presLayoutVars>
      </dgm:prSet>
      <dgm:spPr>
        <a:prstGeom prst="rect">
          <a:avLst/>
        </a:prstGeom>
      </dgm:spPr>
      <dgm:t>
        <a:bodyPr/>
        <a:lstStyle/>
        <a:p>
          <a:endParaRPr lang="en-US"/>
        </a:p>
      </dgm:t>
    </dgm:pt>
  </dgm:ptLst>
  <dgm:cxnLst>
    <dgm:cxn modelId="{9DC771AD-1834-4F67-8926-AACC70066334}" srcId="{F1E514A2-4A22-493D-8E40-2A2C35AD35C1}" destId="{0A9E06E8-576B-4158-9E8C-96C929CD453F}" srcOrd="1" destOrd="0" parTransId="{27B38BA8-45F9-46F3-86C6-3D5A8D93104E}" sibTransId="{CEDF6C03-709B-4C71-8D91-514E131216F4}"/>
    <dgm:cxn modelId="{BFB20130-8E61-4B34-8005-B290B5877F0D}" type="presOf" srcId="{0A9E06E8-576B-4158-9E8C-96C929CD453F}" destId="{9C1F10EB-64EE-4B94-BF1B-C26851DA68A7}" srcOrd="1" destOrd="0" presId="urn:microsoft.com/office/officeart/2005/8/layout/list1"/>
    <dgm:cxn modelId="{E177AA81-ED13-4295-A550-14EB49B5DE15}" srcId="{0A9E06E8-576B-4158-9E8C-96C929CD453F}" destId="{31411D42-A052-407D-AEA9-2DAD3EF8A4BB}" srcOrd="2" destOrd="0" parTransId="{E58DEDF9-67B5-4EC3-9A7C-34A2F9270217}" sibTransId="{775170ED-2F32-40D4-9218-F5FEE82477A0}"/>
    <dgm:cxn modelId="{03DF4234-4E91-4086-BD6F-21AA12C7C9A1}" type="presOf" srcId="{D86DBAC0-90B0-472D-8F8A-757AB6A5F19F}" destId="{E19BCFDD-6B9D-4256-95F3-3387B8223FC6}" srcOrd="0" destOrd="0" presId="urn:microsoft.com/office/officeart/2005/8/layout/list1"/>
    <dgm:cxn modelId="{D455D626-AE44-42AA-B33C-9AAA0FE03AB2}" type="presOf" srcId="{F1E514A2-4A22-493D-8E40-2A2C35AD35C1}" destId="{675F2860-4043-488E-88C2-683B496D9184}" srcOrd="0" destOrd="0" presId="urn:microsoft.com/office/officeart/2005/8/layout/list1"/>
    <dgm:cxn modelId="{7E77D270-2DCF-4657-BDEA-50ADC0258370}" type="presOf" srcId="{D86DBAC0-90B0-472D-8F8A-757AB6A5F19F}" destId="{3CCF3FB6-CA0B-4954-9173-6E12D76A13A6}" srcOrd="1" destOrd="0" presId="urn:microsoft.com/office/officeart/2005/8/layout/list1"/>
    <dgm:cxn modelId="{7C4FDFEF-7E2C-475C-AFD0-7E34FE352982}" type="presOf" srcId="{EA3468E0-CDCA-43CE-AFBA-B3299D231610}" destId="{8CB421D9-AD8A-47CF-8271-2A7601AF0DE6}" srcOrd="0" destOrd="1" presId="urn:microsoft.com/office/officeart/2005/8/layout/list1"/>
    <dgm:cxn modelId="{646E7E76-E1E6-41EE-810B-748E58E8CFE3}" srcId="{0A9E06E8-576B-4158-9E8C-96C929CD453F}" destId="{65775249-9CF6-460F-88CA-C2CB4486FF32}" srcOrd="3" destOrd="0" parTransId="{4B48184C-B588-4FF9-8CCE-2E5DB602DF3C}" sibTransId="{50B8EB86-0B28-4117-B093-9553C76AA226}"/>
    <dgm:cxn modelId="{AD9C93D9-1ABE-4F13-8AED-417CE32C616F}" srcId="{0A9E06E8-576B-4158-9E8C-96C929CD453F}" destId="{3CEC6863-5FB8-45A5-AB4A-3FF8EC77E5A8}" srcOrd="0" destOrd="0" parTransId="{F45BDE27-F8A7-4FD5-B939-64EDB55FD5B6}" sibTransId="{56A0B888-FC94-47B6-8D37-F91F03F339F8}"/>
    <dgm:cxn modelId="{D381A8F2-CB31-42E6-9E49-259B55AB0502}" type="presOf" srcId="{31411D42-A052-407D-AEA9-2DAD3EF8A4BB}" destId="{8CB421D9-AD8A-47CF-8271-2A7601AF0DE6}" srcOrd="0" destOrd="2" presId="urn:microsoft.com/office/officeart/2005/8/layout/list1"/>
    <dgm:cxn modelId="{061A8DD0-8EC0-4A6A-BC45-4D768EC6E84A}" type="presOf" srcId="{65775249-9CF6-460F-88CA-C2CB4486FF32}" destId="{8CB421D9-AD8A-47CF-8271-2A7601AF0DE6}" srcOrd="0" destOrd="3" presId="urn:microsoft.com/office/officeart/2005/8/layout/list1"/>
    <dgm:cxn modelId="{2EE2555B-F247-4EFF-A222-642565B8B049}" type="presOf" srcId="{B9B0E4E2-3AD5-44BD-8F8C-5683E3C13823}" destId="{CCCAF67E-7BC3-4410-AFF1-85BBEC0F4A26}" srcOrd="0" destOrd="0" presId="urn:microsoft.com/office/officeart/2005/8/layout/list1"/>
    <dgm:cxn modelId="{4CE2017A-FD14-4C8E-A53F-106519943DFC}" srcId="{D86DBAC0-90B0-472D-8F8A-757AB6A5F19F}" destId="{B9B0E4E2-3AD5-44BD-8F8C-5683E3C13823}" srcOrd="0" destOrd="0" parTransId="{1656CF28-A041-41FE-A104-17A5F33504CB}" sibTransId="{2A172407-D3C5-4CBD-A4ED-15242FAB27CC}"/>
    <dgm:cxn modelId="{14C9929B-0C0F-454B-97C0-09B97DDCC9C4}" type="presOf" srcId="{3CEC6863-5FB8-45A5-AB4A-3FF8EC77E5A8}" destId="{8CB421D9-AD8A-47CF-8271-2A7601AF0DE6}" srcOrd="0" destOrd="0" presId="urn:microsoft.com/office/officeart/2005/8/layout/list1"/>
    <dgm:cxn modelId="{D4401D71-4EC2-4735-B013-FAF67128BF6B}" srcId="{0A9E06E8-576B-4158-9E8C-96C929CD453F}" destId="{EA3468E0-CDCA-43CE-AFBA-B3299D231610}" srcOrd="1" destOrd="0" parTransId="{67406C5F-A126-412F-8369-BCA60078876B}" sibTransId="{D4A8FDCB-CFAD-41D5-9516-817A9C269033}"/>
    <dgm:cxn modelId="{866F9A75-BCFA-4349-97DA-854C5A8AB004}" srcId="{F1E514A2-4A22-493D-8E40-2A2C35AD35C1}" destId="{D86DBAC0-90B0-472D-8F8A-757AB6A5F19F}" srcOrd="0" destOrd="0" parTransId="{3ED64E76-598A-47DF-8976-CD23FDE2E513}" sibTransId="{1F452510-7073-43F1-B9CF-338693125306}"/>
    <dgm:cxn modelId="{D035A63F-7137-4DE3-9A93-B2BF0ED2E40E}" type="presOf" srcId="{0A9E06E8-576B-4158-9E8C-96C929CD453F}" destId="{F45B7E7A-1CF6-4A1F-BC28-7E4A7D920D50}" srcOrd="0" destOrd="0" presId="urn:microsoft.com/office/officeart/2005/8/layout/list1"/>
    <dgm:cxn modelId="{B36A941A-EE73-4729-9A52-EFBECAB0937E}" type="presParOf" srcId="{675F2860-4043-488E-88C2-683B496D9184}" destId="{AAF0AB23-1E48-4E55-B421-DCCDBB58639E}" srcOrd="0" destOrd="0" presId="urn:microsoft.com/office/officeart/2005/8/layout/list1"/>
    <dgm:cxn modelId="{932B3A78-96C3-4743-B75C-6F2E32C5CED4}" type="presParOf" srcId="{AAF0AB23-1E48-4E55-B421-DCCDBB58639E}" destId="{E19BCFDD-6B9D-4256-95F3-3387B8223FC6}" srcOrd="0" destOrd="0" presId="urn:microsoft.com/office/officeart/2005/8/layout/list1"/>
    <dgm:cxn modelId="{3E6417BA-C826-41E4-9131-43BC97B1C645}" type="presParOf" srcId="{AAF0AB23-1E48-4E55-B421-DCCDBB58639E}" destId="{3CCF3FB6-CA0B-4954-9173-6E12D76A13A6}" srcOrd="1" destOrd="0" presId="urn:microsoft.com/office/officeart/2005/8/layout/list1"/>
    <dgm:cxn modelId="{4D22EB06-550C-45A0-BA2A-602225B30E5F}" type="presParOf" srcId="{675F2860-4043-488E-88C2-683B496D9184}" destId="{115E4EA8-27AA-4B7B-A8A5-27F32043AD9D}" srcOrd="1" destOrd="0" presId="urn:microsoft.com/office/officeart/2005/8/layout/list1"/>
    <dgm:cxn modelId="{E312FFC4-37C9-4EE7-87CA-B6800F654428}" type="presParOf" srcId="{675F2860-4043-488E-88C2-683B496D9184}" destId="{CCCAF67E-7BC3-4410-AFF1-85BBEC0F4A26}" srcOrd="2" destOrd="0" presId="urn:microsoft.com/office/officeart/2005/8/layout/list1"/>
    <dgm:cxn modelId="{9DDFE0AA-1B4E-4348-8283-D8ABF62055E0}" type="presParOf" srcId="{675F2860-4043-488E-88C2-683B496D9184}" destId="{6B190912-1CAF-4AA2-B640-B05FDA8822F0}" srcOrd="3" destOrd="0" presId="urn:microsoft.com/office/officeart/2005/8/layout/list1"/>
    <dgm:cxn modelId="{56D45CAC-BBDE-436D-913A-491C691FB664}" type="presParOf" srcId="{675F2860-4043-488E-88C2-683B496D9184}" destId="{A5FF3D90-74EB-4629-B0CB-6EAC79BEF831}" srcOrd="4" destOrd="0" presId="urn:microsoft.com/office/officeart/2005/8/layout/list1"/>
    <dgm:cxn modelId="{782230AD-2912-4190-8567-9EFE48F1E580}" type="presParOf" srcId="{A5FF3D90-74EB-4629-B0CB-6EAC79BEF831}" destId="{F45B7E7A-1CF6-4A1F-BC28-7E4A7D920D50}" srcOrd="0" destOrd="0" presId="urn:microsoft.com/office/officeart/2005/8/layout/list1"/>
    <dgm:cxn modelId="{0278EADE-FAF8-40C9-9C40-7176CCC07D46}" type="presParOf" srcId="{A5FF3D90-74EB-4629-B0CB-6EAC79BEF831}" destId="{9C1F10EB-64EE-4B94-BF1B-C26851DA68A7}" srcOrd="1" destOrd="0" presId="urn:microsoft.com/office/officeart/2005/8/layout/list1"/>
    <dgm:cxn modelId="{89E2B976-AB4E-4DB5-88C7-91B0A5FD2A72}" type="presParOf" srcId="{675F2860-4043-488E-88C2-683B496D9184}" destId="{EC87B38D-21A6-43C8-B65A-22EC485B1021}" srcOrd="5" destOrd="0" presId="urn:microsoft.com/office/officeart/2005/8/layout/list1"/>
    <dgm:cxn modelId="{84AD4DA9-FFB3-45DB-8401-27823174BAC9}" type="presParOf" srcId="{675F2860-4043-488E-88C2-683B496D9184}" destId="{8CB421D9-AD8A-47CF-8271-2A7601AF0DE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E514A2-4A22-493D-8E40-2A2C35AD35C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86DBAC0-90B0-472D-8F8A-757AB6A5F19F}">
      <dgm:prSet custT="1"/>
      <dgm:spPr>
        <a:xfrm>
          <a:off x="525780" y="41723"/>
          <a:ext cx="7360920" cy="649440"/>
        </a:xfrm>
        <a:prstGeom prst="round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2400" dirty="0" smtClean="0">
              <a:solidFill>
                <a:sysClr val="window" lastClr="FFFFFF"/>
              </a:solidFill>
              <a:latin typeface="Calibri" panose="020F0502020204030204"/>
              <a:ea typeface="+mn-ea"/>
              <a:cs typeface="+mn-cs"/>
            </a:rPr>
            <a:t>Goal 2: Subsistence</a:t>
          </a:r>
          <a:endParaRPr lang="en-US" sz="2400" dirty="0">
            <a:solidFill>
              <a:sysClr val="window" lastClr="FFFFFF"/>
            </a:solidFill>
            <a:latin typeface="Calibri" panose="020F0502020204030204"/>
            <a:ea typeface="+mn-ea"/>
            <a:cs typeface="+mn-cs"/>
          </a:endParaRPr>
        </a:p>
      </dgm:t>
    </dgm:pt>
    <dgm:pt modelId="{3ED64E76-598A-47DF-8976-CD23FDE2E513}" type="parTrans" cxnId="{866F9A75-BCFA-4349-97DA-854C5A8AB004}">
      <dgm:prSet/>
      <dgm:spPr/>
      <dgm:t>
        <a:bodyPr/>
        <a:lstStyle/>
        <a:p>
          <a:endParaRPr lang="en-US"/>
        </a:p>
      </dgm:t>
    </dgm:pt>
    <dgm:pt modelId="{1F452510-7073-43F1-B9CF-338693125306}" type="sibTrans" cxnId="{866F9A75-BCFA-4349-97DA-854C5A8AB004}">
      <dgm:prSet/>
      <dgm:spPr/>
      <dgm:t>
        <a:bodyPr/>
        <a:lstStyle/>
        <a:p>
          <a:endParaRPr lang="en-US"/>
        </a:p>
      </dgm:t>
    </dgm:pt>
    <dgm:pt modelId="{0A9E06E8-576B-4158-9E8C-96C929CD453F}">
      <dgm:prSet custT="1"/>
      <dgm:spPr>
        <a:xfrm>
          <a:off x="525780" y="2217744"/>
          <a:ext cx="7360920" cy="649440"/>
        </a:xfrm>
        <a:prstGeom prst="roundRect">
          <a:avLst/>
        </a:prstGeom>
        <a:solidFill>
          <a:srgbClr val="993300"/>
        </a:solidFill>
        <a:ln w="12700" cap="flat" cmpd="sng" algn="ctr">
          <a:solidFill>
            <a:sysClr val="window" lastClr="FFFFFF">
              <a:hueOff val="0"/>
              <a:satOff val="0"/>
              <a:lumOff val="0"/>
              <a:alphaOff val="0"/>
            </a:sysClr>
          </a:solidFill>
          <a:prstDash val="solid"/>
          <a:miter lim="800000"/>
        </a:ln>
        <a:effectLst/>
      </dgm:spPr>
      <dgm:t>
        <a:bodyPr/>
        <a:lstStyle/>
        <a:p>
          <a:r>
            <a:rPr lang="en-US" sz="2400" dirty="0" smtClean="0">
              <a:solidFill>
                <a:sysClr val="window" lastClr="FFFFFF"/>
              </a:solidFill>
              <a:latin typeface="Calibri" panose="020F0502020204030204"/>
              <a:ea typeface="+mn-ea"/>
              <a:cs typeface="+mn-cs"/>
            </a:rPr>
            <a:t>Modified Objectives</a:t>
          </a:r>
          <a:endParaRPr lang="en-US" sz="2400" dirty="0">
            <a:solidFill>
              <a:sysClr val="window" lastClr="FFFFFF"/>
            </a:solidFill>
            <a:latin typeface="Calibri" panose="020F0502020204030204"/>
            <a:ea typeface="+mn-ea"/>
            <a:cs typeface="+mn-cs"/>
          </a:endParaRPr>
        </a:p>
      </dgm:t>
    </dgm:pt>
    <dgm:pt modelId="{27B38BA8-45F9-46F3-86C6-3D5A8D93104E}" type="parTrans" cxnId="{9DC771AD-1834-4F67-8926-AACC70066334}">
      <dgm:prSet/>
      <dgm:spPr/>
      <dgm:t>
        <a:bodyPr/>
        <a:lstStyle/>
        <a:p>
          <a:endParaRPr lang="en-US"/>
        </a:p>
      </dgm:t>
    </dgm:pt>
    <dgm:pt modelId="{CEDF6C03-709B-4C71-8D91-514E131216F4}" type="sibTrans" cxnId="{9DC771AD-1834-4F67-8926-AACC70066334}">
      <dgm:prSet/>
      <dgm:spPr/>
      <dgm:t>
        <a:bodyPr/>
        <a:lstStyle/>
        <a:p>
          <a:endParaRPr lang="en-US"/>
        </a:p>
      </dgm:t>
    </dgm:pt>
    <dgm:pt modelId="{B9B0E4E2-3AD5-44BD-8F8C-5683E3C13823}">
      <dgm:prSet custT="1"/>
      <dgm:spPr>
        <a:xfrm>
          <a:off x="0" y="366443"/>
          <a:ext cx="10515600" cy="1732500"/>
        </a:xfrm>
        <a:prstGeom prst="rect">
          <a:avLst/>
        </a:prstGeom>
        <a:solidFill>
          <a:sysClr val="window" lastClr="FFFFFF">
            <a:alpha val="90000"/>
            <a:hueOff val="0"/>
            <a:satOff val="0"/>
            <a:lumOff val="0"/>
            <a:alphaOff val="0"/>
          </a:sysClr>
        </a:solidFill>
        <a:ln w="12700" cap="flat" cmpd="sng" algn="ctr">
          <a:solidFill>
            <a:srgbClr val="3E8853">
              <a:hueOff val="0"/>
              <a:satOff val="0"/>
              <a:lumOff val="0"/>
              <a:alphaOff val="0"/>
            </a:srgbClr>
          </a:solidFill>
          <a:prstDash val="solid"/>
          <a:miter lim="800000"/>
        </a:ln>
        <a:effectLst/>
      </dgm:spPr>
      <dgm:t>
        <a:bodyPr/>
        <a:lstStyle/>
        <a:p>
          <a:r>
            <a:rPr lang="en-US" sz="2000" b="1" dirty="0" smtClean="0">
              <a:solidFill>
                <a:sysClr val="windowText" lastClr="000000">
                  <a:hueOff val="0"/>
                  <a:satOff val="0"/>
                  <a:lumOff val="0"/>
                  <a:alphaOff val="0"/>
                </a:sysClr>
              </a:solidFill>
              <a:latin typeface="Calibri" panose="020F0502020204030204"/>
              <a:ea typeface="+mn-ea"/>
              <a:cs typeface="+mn-cs"/>
            </a:rPr>
            <a:t>To create clear direction(s) for the Council regarding how impacts to subsistence are defined and incorporated into analyses as well as mitigation strategies for potential impacts to subsistence resources or uses of those resources. </a:t>
          </a:r>
          <a:endParaRPr lang="en-US" sz="2000" b="1" dirty="0">
            <a:solidFill>
              <a:sysClr val="windowText" lastClr="000000">
                <a:hueOff val="0"/>
                <a:satOff val="0"/>
                <a:lumOff val="0"/>
                <a:alphaOff val="0"/>
              </a:sysClr>
            </a:solidFill>
            <a:latin typeface="Calibri" panose="020F0502020204030204"/>
            <a:ea typeface="+mn-ea"/>
            <a:cs typeface="+mn-cs"/>
          </a:endParaRPr>
        </a:p>
      </dgm:t>
    </dgm:pt>
    <dgm:pt modelId="{2A172407-D3C5-4CBD-A4ED-15242FAB27CC}" type="sibTrans" cxnId="{4CE2017A-FD14-4C8E-A53F-106519943DFC}">
      <dgm:prSet/>
      <dgm:spPr/>
      <dgm:t>
        <a:bodyPr/>
        <a:lstStyle/>
        <a:p>
          <a:endParaRPr lang="en-US"/>
        </a:p>
      </dgm:t>
    </dgm:pt>
    <dgm:pt modelId="{1656CF28-A041-41FE-A104-17A5F33504CB}" type="parTrans" cxnId="{4CE2017A-FD14-4C8E-A53F-106519943DFC}">
      <dgm:prSet/>
      <dgm:spPr/>
      <dgm:t>
        <a:bodyPr/>
        <a:lstStyle/>
        <a:p>
          <a:endParaRPr lang="en-US"/>
        </a:p>
      </dgm:t>
    </dgm:pt>
    <dgm:pt modelId="{65775249-9CF6-460F-88CA-C2CB4486FF32}">
      <dgm:prSet custT="1"/>
      <dgm:spPr>
        <a:xfrm>
          <a:off x="0" y="2542464"/>
          <a:ext cx="10515600" cy="1767150"/>
        </a:xfrm>
        <a:prstGeom prst="rect">
          <a:avLst/>
        </a:prstGeom>
        <a:solidFill>
          <a:sysClr val="window" lastClr="FFFFFF">
            <a:alpha val="90000"/>
            <a:hueOff val="0"/>
            <a:satOff val="0"/>
            <a:lumOff val="0"/>
            <a:alphaOff val="0"/>
          </a:sysClr>
        </a:solidFill>
        <a:ln w="12700" cap="flat" cmpd="sng" algn="ctr">
          <a:solidFill>
            <a:srgbClr val="3E8853">
              <a:hueOff val="2356783"/>
              <a:satOff val="-11270"/>
              <a:lumOff val="12353"/>
              <a:alphaOff val="0"/>
            </a:srgbClr>
          </a:solidFill>
          <a:prstDash val="solid"/>
          <a:miter lim="800000"/>
        </a:ln>
        <a:effectLst/>
      </dgm:spPr>
      <dgm:t>
        <a:bodyPr/>
        <a:lstStyle/>
        <a:p>
          <a:pPr>
            <a:lnSpc>
              <a:spcPct val="100000"/>
            </a:lnSpc>
            <a:spcAft>
              <a:spcPts val="600"/>
            </a:spcAft>
          </a:pPr>
          <a:endParaRPr lang="en-US" sz="1800" dirty="0">
            <a:solidFill>
              <a:sysClr val="windowText" lastClr="000000">
                <a:hueOff val="0"/>
                <a:satOff val="0"/>
                <a:lumOff val="0"/>
                <a:alphaOff val="0"/>
              </a:sysClr>
            </a:solidFill>
            <a:latin typeface="Calibri" panose="020F0502020204030204"/>
            <a:ea typeface="+mn-ea"/>
            <a:cs typeface="+mn-cs"/>
          </a:endParaRPr>
        </a:p>
      </dgm:t>
    </dgm:pt>
    <dgm:pt modelId="{4B48184C-B588-4FF9-8CCE-2E5DB602DF3C}" type="parTrans" cxnId="{646E7E76-E1E6-41EE-810B-748E58E8CFE3}">
      <dgm:prSet/>
      <dgm:spPr/>
      <dgm:t>
        <a:bodyPr/>
        <a:lstStyle/>
        <a:p>
          <a:endParaRPr lang="en-US"/>
        </a:p>
      </dgm:t>
    </dgm:pt>
    <dgm:pt modelId="{50B8EB86-0B28-4117-B093-9553C76AA226}" type="sibTrans" cxnId="{646E7E76-E1E6-41EE-810B-748E58E8CFE3}">
      <dgm:prSet/>
      <dgm:spPr/>
      <dgm:t>
        <a:bodyPr/>
        <a:lstStyle/>
        <a:p>
          <a:endParaRPr lang="en-US"/>
        </a:p>
      </dgm:t>
    </dgm:pt>
    <dgm:pt modelId="{B41FB3DB-9669-4F5A-98B4-F80755A10811}">
      <dgm:prSet custT="1"/>
      <dgm:spPr>
        <a:xfrm>
          <a:off x="0" y="2542464"/>
          <a:ext cx="10515600" cy="1767150"/>
        </a:xfrm>
        <a:solidFill>
          <a:sysClr val="window" lastClr="FFFFFF">
            <a:alpha val="90000"/>
            <a:hueOff val="0"/>
            <a:satOff val="0"/>
            <a:lumOff val="0"/>
            <a:alphaOff val="0"/>
          </a:sysClr>
        </a:solidFill>
        <a:ln w="12700" cap="flat" cmpd="sng" algn="ctr">
          <a:solidFill>
            <a:srgbClr val="3E8853">
              <a:hueOff val="2356783"/>
              <a:satOff val="-11270"/>
              <a:lumOff val="12353"/>
              <a:alphaOff val="0"/>
            </a:srgbClr>
          </a:solidFill>
          <a:prstDash val="solid"/>
          <a:miter lim="800000"/>
        </a:ln>
        <a:effectLst/>
      </dgm:spPr>
      <dgm:t>
        <a:bodyPr/>
        <a:lstStyle/>
        <a:p>
          <a:pPr>
            <a:lnSpc>
              <a:spcPct val="100000"/>
            </a:lnSpc>
            <a:spcAft>
              <a:spcPts val="600"/>
            </a:spcAft>
          </a:pPr>
          <a:r>
            <a:rPr lang="en-US" sz="2000" i="1" dirty="0" smtClean="0"/>
            <a:t>The Taskforce will provide guidance on how subsistence information can be incorporated into Council decision-making processes.</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849918F0-DF60-42FE-83E9-D8415BEC6B3D}" type="parTrans" cxnId="{FB9F1901-F9D5-4D8E-B6C5-2A578449494A}">
      <dgm:prSet/>
      <dgm:spPr/>
      <dgm:t>
        <a:bodyPr/>
        <a:lstStyle/>
        <a:p>
          <a:endParaRPr lang="en-US"/>
        </a:p>
      </dgm:t>
    </dgm:pt>
    <dgm:pt modelId="{2D8051A2-164A-43AF-86E4-B951AE42DBF6}" type="sibTrans" cxnId="{FB9F1901-F9D5-4D8E-B6C5-2A578449494A}">
      <dgm:prSet/>
      <dgm:spPr/>
      <dgm:t>
        <a:bodyPr/>
        <a:lstStyle/>
        <a:p>
          <a:endParaRPr lang="en-US"/>
        </a:p>
      </dgm:t>
    </dgm:pt>
    <dgm:pt modelId="{40ABB0D4-3216-46F1-A7EC-D3AD85172190}">
      <dgm:prSet custT="1"/>
      <dgm:spPr>
        <a:xfrm>
          <a:off x="0" y="2542464"/>
          <a:ext cx="10515600" cy="1767150"/>
        </a:xfrm>
        <a:solidFill>
          <a:sysClr val="window" lastClr="FFFFFF">
            <a:alpha val="90000"/>
            <a:hueOff val="0"/>
            <a:satOff val="0"/>
            <a:lumOff val="0"/>
            <a:alphaOff val="0"/>
          </a:sysClr>
        </a:solidFill>
        <a:ln w="12700" cap="flat" cmpd="sng" algn="ctr">
          <a:solidFill>
            <a:srgbClr val="3E8853">
              <a:hueOff val="2356783"/>
              <a:satOff val="-11270"/>
              <a:lumOff val="12353"/>
              <a:alphaOff val="0"/>
            </a:srgbClr>
          </a:solidFill>
          <a:prstDash val="solid"/>
          <a:miter lim="800000"/>
        </a:ln>
        <a:effectLst/>
      </dgm:spPr>
      <dgm:t>
        <a:bodyPr/>
        <a:lstStyle/>
        <a:p>
          <a:pPr>
            <a:lnSpc>
              <a:spcPct val="100000"/>
            </a:lnSpc>
            <a:spcAft>
              <a:spcPts val="600"/>
            </a:spcAft>
          </a:pPr>
          <a:r>
            <a:rPr lang="en-US" sz="2000" i="1" dirty="0" smtClean="0"/>
            <a:t>Identify existing measures and potential opportunities to mitigate impacts to subsistence resources and subsistence resources users</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C6A0607A-BA8A-41DD-A1F0-FB1B4194832C}" type="parTrans" cxnId="{F8800582-DEDF-4440-B97F-7535E6FA74E6}">
      <dgm:prSet/>
      <dgm:spPr/>
      <dgm:t>
        <a:bodyPr/>
        <a:lstStyle/>
        <a:p>
          <a:endParaRPr lang="en-US"/>
        </a:p>
      </dgm:t>
    </dgm:pt>
    <dgm:pt modelId="{CAA1D1D6-EC2D-49C5-9AE0-9084E64C8467}" type="sibTrans" cxnId="{F8800582-DEDF-4440-B97F-7535E6FA74E6}">
      <dgm:prSet/>
      <dgm:spPr/>
      <dgm:t>
        <a:bodyPr/>
        <a:lstStyle/>
        <a:p>
          <a:endParaRPr lang="en-US"/>
        </a:p>
      </dgm:t>
    </dgm:pt>
    <dgm:pt modelId="{0222391F-F110-4C5F-AD92-9B4496CC7796}">
      <dgm:prSet custT="1"/>
      <dgm:spPr>
        <a:xfrm>
          <a:off x="0" y="2542464"/>
          <a:ext cx="10515600" cy="1767150"/>
        </a:xfrm>
        <a:solidFill>
          <a:sysClr val="window" lastClr="FFFFFF">
            <a:alpha val="90000"/>
            <a:hueOff val="0"/>
            <a:satOff val="0"/>
            <a:lumOff val="0"/>
            <a:alphaOff val="0"/>
          </a:sysClr>
        </a:solidFill>
        <a:ln w="12700" cap="flat" cmpd="sng" algn="ctr">
          <a:solidFill>
            <a:srgbClr val="3E8853">
              <a:hueOff val="2356783"/>
              <a:satOff val="-11270"/>
              <a:lumOff val="12353"/>
              <a:alphaOff val="0"/>
            </a:srgbClr>
          </a:solidFill>
          <a:prstDash val="solid"/>
          <a:miter lim="800000"/>
        </a:ln>
        <a:effectLst/>
      </dgm:spPr>
      <dgm:t>
        <a:bodyPr/>
        <a:lstStyle/>
        <a:p>
          <a:pPr>
            <a:lnSpc>
              <a:spcPct val="100000"/>
            </a:lnSpc>
            <a:spcAft>
              <a:spcPts val="600"/>
            </a:spcAft>
          </a:pPr>
          <a:r>
            <a:rPr lang="en-US" sz="2000" i="1" dirty="0" smtClean="0">
              <a:solidFill>
                <a:sysClr val="windowText" lastClr="000000">
                  <a:hueOff val="0"/>
                  <a:satOff val="0"/>
                  <a:lumOff val="0"/>
                  <a:alphaOff val="0"/>
                </a:sysClr>
              </a:solidFill>
              <a:latin typeface="Calibri" panose="020F0502020204030204"/>
              <a:ea typeface="+mn-ea"/>
              <a:cs typeface="+mn-cs"/>
            </a:rPr>
            <a:t>The </a:t>
          </a:r>
          <a:r>
            <a:rPr lang="en-US" sz="2000" i="1" dirty="0" smtClean="0"/>
            <a:t>Taskforce will identify sources for subsistence information.</a:t>
          </a:r>
          <a:endParaRPr lang="en-US" sz="2000" i="1" dirty="0">
            <a:solidFill>
              <a:sysClr val="windowText" lastClr="000000">
                <a:hueOff val="0"/>
                <a:satOff val="0"/>
                <a:lumOff val="0"/>
                <a:alphaOff val="0"/>
              </a:sysClr>
            </a:solidFill>
            <a:latin typeface="Calibri" panose="020F0502020204030204"/>
            <a:ea typeface="+mn-ea"/>
            <a:cs typeface="+mn-cs"/>
          </a:endParaRPr>
        </a:p>
      </dgm:t>
    </dgm:pt>
    <dgm:pt modelId="{9966FC3F-944E-40CD-9512-E3413F148F85}" type="parTrans" cxnId="{A7C57288-7642-4C5A-8094-4BABFB488A0E}">
      <dgm:prSet/>
      <dgm:spPr/>
      <dgm:t>
        <a:bodyPr/>
        <a:lstStyle/>
        <a:p>
          <a:endParaRPr lang="en-US"/>
        </a:p>
      </dgm:t>
    </dgm:pt>
    <dgm:pt modelId="{6F1EBA6C-DC88-4FD2-8B11-6268CB5B422A}" type="sibTrans" cxnId="{A7C57288-7642-4C5A-8094-4BABFB488A0E}">
      <dgm:prSet/>
      <dgm:spPr/>
      <dgm:t>
        <a:bodyPr/>
        <a:lstStyle/>
        <a:p>
          <a:endParaRPr lang="en-US"/>
        </a:p>
      </dgm:t>
    </dgm:pt>
    <dgm:pt modelId="{675F2860-4043-488E-88C2-683B496D9184}" type="pres">
      <dgm:prSet presAssocID="{F1E514A2-4A22-493D-8E40-2A2C35AD35C1}" presName="linear" presStyleCnt="0">
        <dgm:presLayoutVars>
          <dgm:dir/>
          <dgm:animLvl val="lvl"/>
          <dgm:resizeHandles val="exact"/>
        </dgm:presLayoutVars>
      </dgm:prSet>
      <dgm:spPr/>
      <dgm:t>
        <a:bodyPr/>
        <a:lstStyle/>
        <a:p>
          <a:endParaRPr lang="en-US"/>
        </a:p>
      </dgm:t>
    </dgm:pt>
    <dgm:pt modelId="{AAF0AB23-1E48-4E55-B421-DCCDBB58639E}" type="pres">
      <dgm:prSet presAssocID="{D86DBAC0-90B0-472D-8F8A-757AB6A5F19F}" presName="parentLin" presStyleCnt="0"/>
      <dgm:spPr/>
    </dgm:pt>
    <dgm:pt modelId="{E19BCFDD-6B9D-4256-95F3-3387B8223FC6}" type="pres">
      <dgm:prSet presAssocID="{D86DBAC0-90B0-472D-8F8A-757AB6A5F19F}" presName="parentLeftMargin" presStyleLbl="node1" presStyleIdx="0" presStyleCnt="2"/>
      <dgm:spPr/>
      <dgm:t>
        <a:bodyPr/>
        <a:lstStyle/>
        <a:p>
          <a:endParaRPr lang="en-US"/>
        </a:p>
      </dgm:t>
    </dgm:pt>
    <dgm:pt modelId="{3CCF3FB6-CA0B-4954-9173-6E12D76A13A6}" type="pres">
      <dgm:prSet presAssocID="{D86DBAC0-90B0-472D-8F8A-757AB6A5F19F}" presName="parentText" presStyleLbl="node1" presStyleIdx="0" presStyleCnt="2">
        <dgm:presLayoutVars>
          <dgm:chMax val="0"/>
          <dgm:bulletEnabled val="1"/>
        </dgm:presLayoutVars>
      </dgm:prSet>
      <dgm:spPr/>
      <dgm:t>
        <a:bodyPr/>
        <a:lstStyle/>
        <a:p>
          <a:endParaRPr lang="en-US"/>
        </a:p>
      </dgm:t>
    </dgm:pt>
    <dgm:pt modelId="{115E4EA8-27AA-4B7B-A8A5-27F32043AD9D}" type="pres">
      <dgm:prSet presAssocID="{D86DBAC0-90B0-472D-8F8A-757AB6A5F19F}" presName="negativeSpace" presStyleCnt="0"/>
      <dgm:spPr/>
    </dgm:pt>
    <dgm:pt modelId="{CCCAF67E-7BC3-4410-AFF1-85BBEC0F4A26}" type="pres">
      <dgm:prSet presAssocID="{D86DBAC0-90B0-472D-8F8A-757AB6A5F19F}" presName="childText" presStyleLbl="conFgAcc1" presStyleIdx="0" presStyleCnt="2">
        <dgm:presLayoutVars>
          <dgm:bulletEnabled val="1"/>
        </dgm:presLayoutVars>
      </dgm:prSet>
      <dgm:spPr/>
      <dgm:t>
        <a:bodyPr/>
        <a:lstStyle/>
        <a:p>
          <a:endParaRPr lang="en-US"/>
        </a:p>
      </dgm:t>
    </dgm:pt>
    <dgm:pt modelId="{6B190912-1CAF-4AA2-B640-B05FDA8822F0}" type="pres">
      <dgm:prSet presAssocID="{1F452510-7073-43F1-B9CF-338693125306}" presName="spaceBetweenRectangles" presStyleCnt="0"/>
      <dgm:spPr/>
    </dgm:pt>
    <dgm:pt modelId="{A5FF3D90-74EB-4629-B0CB-6EAC79BEF831}" type="pres">
      <dgm:prSet presAssocID="{0A9E06E8-576B-4158-9E8C-96C929CD453F}" presName="parentLin" presStyleCnt="0"/>
      <dgm:spPr/>
    </dgm:pt>
    <dgm:pt modelId="{F45B7E7A-1CF6-4A1F-BC28-7E4A7D920D50}" type="pres">
      <dgm:prSet presAssocID="{0A9E06E8-576B-4158-9E8C-96C929CD453F}" presName="parentLeftMargin" presStyleLbl="node1" presStyleIdx="0" presStyleCnt="2"/>
      <dgm:spPr/>
      <dgm:t>
        <a:bodyPr/>
        <a:lstStyle/>
        <a:p>
          <a:endParaRPr lang="en-US"/>
        </a:p>
      </dgm:t>
    </dgm:pt>
    <dgm:pt modelId="{9C1F10EB-64EE-4B94-BF1B-C26851DA68A7}" type="pres">
      <dgm:prSet presAssocID="{0A9E06E8-576B-4158-9E8C-96C929CD453F}" presName="parentText" presStyleLbl="node1" presStyleIdx="1" presStyleCnt="2">
        <dgm:presLayoutVars>
          <dgm:chMax val="0"/>
          <dgm:bulletEnabled val="1"/>
        </dgm:presLayoutVars>
      </dgm:prSet>
      <dgm:spPr/>
      <dgm:t>
        <a:bodyPr/>
        <a:lstStyle/>
        <a:p>
          <a:endParaRPr lang="en-US"/>
        </a:p>
      </dgm:t>
    </dgm:pt>
    <dgm:pt modelId="{EC87B38D-21A6-43C8-B65A-22EC485B1021}" type="pres">
      <dgm:prSet presAssocID="{0A9E06E8-576B-4158-9E8C-96C929CD453F}" presName="negativeSpace" presStyleCnt="0"/>
      <dgm:spPr/>
    </dgm:pt>
    <dgm:pt modelId="{8CB421D9-AD8A-47CF-8271-2A7601AF0DE6}" type="pres">
      <dgm:prSet presAssocID="{0A9E06E8-576B-4158-9E8C-96C929CD453F}" presName="childText" presStyleLbl="conFgAcc1" presStyleIdx="1" presStyleCnt="2">
        <dgm:presLayoutVars>
          <dgm:bulletEnabled val="1"/>
        </dgm:presLayoutVars>
      </dgm:prSet>
      <dgm:spPr>
        <a:prstGeom prst="rect">
          <a:avLst/>
        </a:prstGeom>
      </dgm:spPr>
      <dgm:t>
        <a:bodyPr/>
        <a:lstStyle/>
        <a:p>
          <a:endParaRPr lang="en-US"/>
        </a:p>
      </dgm:t>
    </dgm:pt>
  </dgm:ptLst>
  <dgm:cxnLst>
    <dgm:cxn modelId="{9DC771AD-1834-4F67-8926-AACC70066334}" srcId="{F1E514A2-4A22-493D-8E40-2A2C35AD35C1}" destId="{0A9E06E8-576B-4158-9E8C-96C929CD453F}" srcOrd="1" destOrd="0" parTransId="{27B38BA8-45F9-46F3-86C6-3D5A8D93104E}" sibTransId="{CEDF6C03-709B-4C71-8D91-514E131216F4}"/>
    <dgm:cxn modelId="{BFB20130-8E61-4B34-8005-B290B5877F0D}" type="presOf" srcId="{0A9E06E8-576B-4158-9E8C-96C929CD453F}" destId="{9C1F10EB-64EE-4B94-BF1B-C26851DA68A7}" srcOrd="1" destOrd="0" presId="urn:microsoft.com/office/officeart/2005/8/layout/list1"/>
    <dgm:cxn modelId="{A7C57288-7642-4C5A-8094-4BABFB488A0E}" srcId="{0A9E06E8-576B-4158-9E8C-96C929CD453F}" destId="{0222391F-F110-4C5F-AD92-9B4496CC7796}" srcOrd="0" destOrd="0" parTransId="{9966FC3F-944E-40CD-9512-E3413F148F85}" sibTransId="{6F1EBA6C-DC88-4FD2-8B11-6268CB5B422A}"/>
    <dgm:cxn modelId="{03DF4234-4E91-4086-BD6F-21AA12C7C9A1}" type="presOf" srcId="{D86DBAC0-90B0-472D-8F8A-757AB6A5F19F}" destId="{E19BCFDD-6B9D-4256-95F3-3387B8223FC6}" srcOrd="0" destOrd="0" presId="urn:microsoft.com/office/officeart/2005/8/layout/list1"/>
    <dgm:cxn modelId="{3F9CB7DA-893D-4E50-9857-595EA054BCC3}" type="presOf" srcId="{B41FB3DB-9669-4F5A-98B4-F80755A10811}" destId="{8CB421D9-AD8A-47CF-8271-2A7601AF0DE6}" srcOrd="0" destOrd="1" presId="urn:microsoft.com/office/officeart/2005/8/layout/list1"/>
    <dgm:cxn modelId="{D455D626-AE44-42AA-B33C-9AAA0FE03AB2}" type="presOf" srcId="{F1E514A2-4A22-493D-8E40-2A2C35AD35C1}" destId="{675F2860-4043-488E-88C2-683B496D9184}" srcOrd="0" destOrd="0" presId="urn:microsoft.com/office/officeart/2005/8/layout/list1"/>
    <dgm:cxn modelId="{7E77D270-2DCF-4657-BDEA-50ADC0258370}" type="presOf" srcId="{D86DBAC0-90B0-472D-8F8A-757AB6A5F19F}" destId="{3CCF3FB6-CA0B-4954-9173-6E12D76A13A6}" srcOrd="1" destOrd="0" presId="urn:microsoft.com/office/officeart/2005/8/layout/list1"/>
    <dgm:cxn modelId="{646E7E76-E1E6-41EE-810B-748E58E8CFE3}" srcId="{0A9E06E8-576B-4158-9E8C-96C929CD453F}" destId="{65775249-9CF6-460F-88CA-C2CB4486FF32}" srcOrd="3" destOrd="0" parTransId="{4B48184C-B588-4FF9-8CCE-2E5DB602DF3C}" sibTransId="{50B8EB86-0B28-4117-B093-9553C76AA226}"/>
    <dgm:cxn modelId="{F8800582-DEDF-4440-B97F-7535E6FA74E6}" srcId="{0A9E06E8-576B-4158-9E8C-96C929CD453F}" destId="{40ABB0D4-3216-46F1-A7EC-D3AD85172190}" srcOrd="2" destOrd="0" parTransId="{C6A0607A-BA8A-41DD-A1F0-FB1B4194832C}" sibTransId="{CAA1D1D6-EC2D-49C5-9AE0-9084E64C8467}"/>
    <dgm:cxn modelId="{061A8DD0-8EC0-4A6A-BC45-4D768EC6E84A}" type="presOf" srcId="{65775249-9CF6-460F-88CA-C2CB4486FF32}" destId="{8CB421D9-AD8A-47CF-8271-2A7601AF0DE6}" srcOrd="0" destOrd="3" presId="urn:microsoft.com/office/officeart/2005/8/layout/list1"/>
    <dgm:cxn modelId="{2EE2555B-F247-4EFF-A222-642565B8B049}" type="presOf" srcId="{B9B0E4E2-3AD5-44BD-8F8C-5683E3C13823}" destId="{CCCAF67E-7BC3-4410-AFF1-85BBEC0F4A26}" srcOrd="0" destOrd="0" presId="urn:microsoft.com/office/officeart/2005/8/layout/list1"/>
    <dgm:cxn modelId="{4CE2017A-FD14-4C8E-A53F-106519943DFC}" srcId="{D86DBAC0-90B0-472D-8F8A-757AB6A5F19F}" destId="{B9B0E4E2-3AD5-44BD-8F8C-5683E3C13823}" srcOrd="0" destOrd="0" parTransId="{1656CF28-A041-41FE-A104-17A5F33504CB}" sibTransId="{2A172407-D3C5-4CBD-A4ED-15242FAB27CC}"/>
    <dgm:cxn modelId="{3F0C42E7-5215-4C75-8C05-B0BD9E3A3390}" type="presOf" srcId="{0222391F-F110-4C5F-AD92-9B4496CC7796}" destId="{8CB421D9-AD8A-47CF-8271-2A7601AF0DE6}" srcOrd="0" destOrd="0" presId="urn:microsoft.com/office/officeart/2005/8/layout/list1"/>
    <dgm:cxn modelId="{866F9A75-BCFA-4349-97DA-854C5A8AB004}" srcId="{F1E514A2-4A22-493D-8E40-2A2C35AD35C1}" destId="{D86DBAC0-90B0-472D-8F8A-757AB6A5F19F}" srcOrd="0" destOrd="0" parTransId="{3ED64E76-598A-47DF-8976-CD23FDE2E513}" sibTransId="{1F452510-7073-43F1-B9CF-338693125306}"/>
    <dgm:cxn modelId="{FB9F1901-F9D5-4D8E-B6C5-2A578449494A}" srcId="{0A9E06E8-576B-4158-9E8C-96C929CD453F}" destId="{B41FB3DB-9669-4F5A-98B4-F80755A10811}" srcOrd="1" destOrd="0" parTransId="{849918F0-DF60-42FE-83E9-D8415BEC6B3D}" sibTransId="{2D8051A2-164A-43AF-86E4-B951AE42DBF6}"/>
    <dgm:cxn modelId="{D035A63F-7137-4DE3-9A93-B2BF0ED2E40E}" type="presOf" srcId="{0A9E06E8-576B-4158-9E8C-96C929CD453F}" destId="{F45B7E7A-1CF6-4A1F-BC28-7E4A7D920D50}" srcOrd="0" destOrd="0" presId="urn:microsoft.com/office/officeart/2005/8/layout/list1"/>
    <dgm:cxn modelId="{544EFC2E-9303-40B6-854F-890A054909B6}" type="presOf" srcId="{40ABB0D4-3216-46F1-A7EC-D3AD85172190}" destId="{8CB421D9-AD8A-47CF-8271-2A7601AF0DE6}" srcOrd="0" destOrd="2" presId="urn:microsoft.com/office/officeart/2005/8/layout/list1"/>
    <dgm:cxn modelId="{B36A941A-EE73-4729-9A52-EFBECAB0937E}" type="presParOf" srcId="{675F2860-4043-488E-88C2-683B496D9184}" destId="{AAF0AB23-1E48-4E55-B421-DCCDBB58639E}" srcOrd="0" destOrd="0" presId="urn:microsoft.com/office/officeart/2005/8/layout/list1"/>
    <dgm:cxn modelId="{932B3A78-96C3-4743-B75C-6F2E32C5CED4}" type="presParOf" srcId="{AAF0AB23-1E48-4E55-B421-DCCDBB58639E}" destId="{E19BCFDD-6B9D-4256-95F3-3387B8223FC6}" srcOrd="0" destOrd="0" presId="urn:microsoft.com/office/officeart/2005/8/layout/list1"/>
    <dgm:cxn modelId="{3E6417BA-C826-41E4-9131-43BC97B1C645}" type="presParOf" srcId="{AAF0AB23-1E48-4E55-B421-DCCDBB58639E}" destId="{3CCF3FB6-CA0B-4954-9173-6E12D76A13A6}" srcOrd="1" destOrd="0" presId="urn:microsoft.com/office/officeart/2005/8/layout/list1"/>
    <dgm:cxn modelId="{4D22EB06-550C-45A0-BA2A-602225B30E5F}" type="presParOf" srcId="{675F2860-4043-488E-88C2-683B496D9184}" destId="{115E4EA8-27AA-4B7B-A8A5-27F32043AD9D}" srcOrd="1" destOrd="0" presId="urn:microsoft.com/office/officeart/2005/8/layout/list1"/>
    <dgm:cxn modelId="{E312FFC4-37C9-4EE7-87CA-B6800F654428}" type="presParOf" srcId="{675F2860-4043-488E-88C2-683B496D9184}" destId="{CCCAF67E-7BC3-4410-AFF1-85BBEC0F4A26}" srcOrd="2" destOrd="0" presId="urn:microsoft.com/office/officeart/2005/8/layout/list1"/>
    <dgm:cxn modelId="{9DDFE0AA-1B4E-4348-8283-D8ABF62055E0}" type="presParOf" srcId="{675F2860-4043-488E-88C2-683B496D9184}" destId="{6B190912-1CAF-4AA2-B640-B05FDA8822F0}" srcOrd="3" destOrd="0" presId="urn:microsoft.com/office/officeart/2005/8/layout/list1"/>
    <dgm:cxn modelId="{56D45CAC-BBDE-436D-913A-491C691FB664}" type="presParOf" srcId="{675F2860-4043-488E-88C2-683B496D9184}" destId="{A5FF3D90-74EB-4629-B0CB-6EAC79BEF831}" srcOrd="4" destOrd="0" presId="urn:microsoft.com/office/officeart/2005/8/layout/list1"/>
    <dgm:cxn modelId="{782230AD-2912-4190-8567-9EFE48F1E580}" type="presParOf" srcId="{A5FF3D90-74EB-4629-B0CB-6EAC79BEF831}" destId="{F45B7E7A-1CF6-4A1F-BC28-7E4A7D920D50}" srcOrd="0" destOrd="0" presId="urn:microsoft.com/office/officeart/2005/8/layout/list1"/>
    <dgm:cxn modelId="{0278EADE-FAF8-40C9-9C40-7176CCC07D46}" type="presParOf" srcId="{A5FF3D90-74EB-4629-B0CB-6EAC79BEF831}" destId="{9C1F10EB-64EE-4B94-BF1B-C26851DA68A7}" srcOrd="1" destOrd="0" presId="urn:microsoft.com/office/officeart/2005/8/layout/list1"/>
    <dgm:cxn modelId="{89E2B976-AB4E-4DB5-88C7-91B0A5FD2A72}" type="presParOf" srcId="{675F2860-4043-488E-88C2-683B496D9184}" destId="{EC87B38D-21A6-43C8-B65A-22EC485B1021}" srcOrd="5" destOrd="0" presId="urn:microsoft.com/office/officeart/2005/8/layout/list1"/>
    <dgm:cxn modelId="{84AD4DA9-FFB3-45DB-8401-27823174BAC9}" type="presParOf" srcId="{675F2860-4043-488E-88C2-683B496D9184}" destId="{8CB421D9-AD8A-47CF-8271-2A7601AF0DE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66ECD-A1F7-4E27-8D9B-94661814FEDD}">
      <dsp:nvSpPr>
        <dsp:cNvPr id="0" name=""/>
        <dsp:cNvSpPr/>
      </dsp:nvSpPr>
      <dsp:spPr>
        <a:xfrm>
          <a:off x="1534888" y="1135866"/>
          <a:ext cx="3847754" cy="33331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098379" y="1623994"/>
        <a:ext cx="2720772" cy="2356889"/>
      </dsp:txXfrm>
    </dsp:sp>
    <dsp:sp modelId="{32B64D1A-27E1-4357-9260-0606F2B6B68C}">
      <dsp:nvSpPr>
        <dsp:cNvPr id="0" name=""/>
        <dsp:cNvSpPr/>
      </dsp:nvSpPr>
      <dsp:spPr>
        <a:xfrm>
          <a:off x="2817203" y="4221229"/>
          <a:ext cx="268656" cy="268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F9430-19EA-4695-B4CF-3205422935A6}">
      <dsp:nvSpPr>
        <dsp:cNvPr id="0" name=""/>
        <dsp:cNvSpPr/>
      </dsp:nvSpPr>
      <dsp:spPr>
        <a:xfrm>
          <a:off x="5339704" y="2488542"/>
          <a:ext cx="268656" cy="268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7018D-151D-4CED-B4C4-E736324674C2}">
      <dsp:nvSpPr>
        <dsp:cNvPr id="0" name=""/>
        <dsp:cNvSpPr/>
      </dsp:nvSpPr>
      <dsp:spPr>
        <a:xfrm>
          <a:off x="4055894" y="4507132"/>
          <a:ext cx="370513" cy="371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AEB80-8B80-4801-953D-550AF01BF600}">
      <dsp:nvSpPr>
        <dsp:cNvPr id="0" name=""/>
        <dsp:cNvSpPr/>
      </dsp:nvSpPr>
      <dsp:spPr>
        <a:xfrm>
          <a:off x="2892399" y="1510517"/>
          <a:ext cx="268656" cy="268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AE504-7273-4A4E-BEB6-2DBEA797D1BA}">
      <dsp:nvSpPr>
        <dsp:cNvPr id="0" name=""/>
        <dsp:cNvSpPr/>
      </dsp:nvSpPr>
      <dsp:spPr>
        <a:xfrm>
          <a:off x="2046780" y="3047838"/>
          <a:ext cx="268656" cy="268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69DAC-5DE6-4762-B0DD-F9418B335F80}">
      <dsp:nvSpPr>
        <dsp:cNvPr id="0" name=""/>
        <dsp:cNvSpPr/>
      </dsp:nvSpPr>
      <dsp:spPr>
        <a:xfrm>
          <a:off x="436992" y="1559262"/>
          <a:ext cx="1354904" cy="1355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Identity</a:t>
          </a:r>
        </a:p>
      </dsp:txBody>
      <dsp:txXfrm>
        <a:off x="635413" y="1757706"/>
        <a:ext cx="958062" cy="958170"/>
      </dsp:txXfrm>
    </dsp:sp>
    <dsp:sp modelId="{3E8150EC-7057-439A-AFBD-0F9030A65295}">
      <dsp:nvSpPr>
        <dsp:cNvPr id="0" name=""/>
        <dsp:cNvSpPr/>
      </dsp:nvSpPr>
      <dsp:spPr>
        <a:xfrm>
          <a:off x="3319652" y="1522430"/>
          <a:ext cx="370513" cy="371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4641D-AE5B-40B5-8CEA-F864CA34F54F}">
      <dsp:nvSpPr>
        <dsp:cNvPr id="0" name=""/>
        <dsp:cNvSpPr/>
      </dsp:nvSpPr>
      <dsp:spPr>
        <a:xfrm>
          <a:off x="186353" y="3589461"/>
          <a:ext cx="1437085" cy="12744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FC087-C94E-483A-AFC8-345152069F7D}">
      <dsp:nvSpPr>
        <dsp:cNvPr id="0" name=""/>
        <dsp:cNvSpPr/>
      </dsp:nvSpPr>
      <dsp:spPr>
        <a:xfrm>
          <a:off x="5192492" y="1098773"/>
          <a:ext cx="1904995" cy="13577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Cultural cohesion</a:t>
          </a:r>
        </a:p>
      </dsp:txBody>
      <dsp:txXfrm>
        <a:off x="5471472" y="1297614"/>
        <a:ext cx="1347035" cy="960086"/>
      </dsp:txXfrm>
    </dsp:sp>
    <dsp:sp modelId="{E59725CC-FED3-410C-B23C-D65CAA7DA326}">
      <dsp:nvSpPr>
        <dsp:cNvPr id="0" name=""/>
        <dsp:cNvSpPr/>
      </dsp:nvSpPr>
      <dsp:spPr>
        <a:xfrm>
          <a:off x="4862548" y="2035267"/>
          <a:ext cx="370513" cy="371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B1036-7351-42D6-B5FF-D0730442F193}">
      <dsp:nvSpPr>
        <dsp:cNvPr id="0" name=""/>
        <dsp:cNvSpPr/>
      </dsp:nvSpPr>
      <dsp:spPr>
        <a:xfrm>
          <a:off x="1762622" y="4208674"/>
          <a:ext cx="268656" cy="268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47618-345E-4D29-A76B-AD3731EBEAB0}">
      <dsp:nvSpPr>
        <dsp:cNvPr id="0" name=""/>
        <dsp:cNvSpPr/>
      </dsp:nvSpPr>
      <dsp:spPr>
        <a:xfrm>
          <a:off x="3300511" y="3904354"/>
          <a:ext cx="268656" cy="268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D934EF-53BB-4914-A9C2-D4FA35DD4980}">
      <dsp:nvSpPr>
        <dsp:cNvPr id="0" name=""/>
        <dsp:cNvSpPr/>
      </dsp:nvSpPr>
      <dsp:spPr>
        <a:xfrm>
          <a:off x="5368903" y="3953599"/>
          <a:ext cx="1354904" cy="1355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Social capital</a:t>
          </a:r>
        </a:p>
      </dsp:txBody>
      <dsp:txXfrm>
        <a:off x="5567324" y="4152043"/>
        <a:ext cx="958062" cy="958170"/>
      </dsp:txXfrm>
    </dsp:sp>
    <dsp:sp modelId="{9C2D5E4E-B8FC-462D-BFAE-5C173D3A21A8}">
      <dsp:nvSpPr>
        <dsp:cNvPr id="0" name=""/>
        <dsp:cNvSpPr/>
      </dsp:nvSpPr>
      <dsp:spPr>
        <a:xfrm>
          <a:off x="5722522" y="3394495"/>
          <a:ext cx="268656" cy="268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9E5FE-0883-453F-9895-9B0366245302}">
      <dsp:nvSpPr>
        <dsp:cNvPr id="0" name=""/>
        <dsp:cNvSpPr/>
      </dsp:nvSpPr>
      <dsp:spPr>
        <a:xfrm>
          <a:off x="1954913" y="4601241"/>
          <a:ext cx="1876339" cy="1355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Family/</a:t>
          </a:r>
        </a:p>
        <a:p>
          <a:pPr lvl="0" algn="ctr" defTabSz="800100">
            <a:lnSpc>
              <a:spcPct val="90000"/>
            </a:lnSpc>
            <a:spcBef>
              <a:spcPct val="0"/>
            </a:spcBef>
            <a:spcAft>
              <a:spcPct val="35000"/>
            </a:spcAft>
          </a:pPr>
          <a:r>
            <a:rPr lang="en-US" sz="1800" b="1" kern="1200" dirty="0"/>
            <a:t>community</a:t>
          </a:r>
        </a:p>
      </dsp:txBody>
      <dsp:txXfrm>
        <a:off x="2229696" y="4799685"/>
        <a:ext cx="1326773" cy="958170"/>
      </dsp:txXfrm>
    </dsp:sp>
    <dsp:sp modelId="{82BDFEFA-3A82-45ED-897C-ACD2DB629261}">
      <dsp:nvSpPr>
        <dsp:cNvPr id="0" name=""/>
        <dsp:cNvSpPr/>
      </dsp:nvSpPr>
      <dsp:spPr>
        <a:xfrm>
          <a:off x="3425611" y="4555378"/>
          <a:ext cx="268656" cy="268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C2BD6-A14F-4CC2-8410-1A1AE8685670}">
      <dsp:nvSpPr>
        <dsp:cNvPr id="0" name=""/>
        <dsp:cNvSpPr/>
      </dsp:nvSpPr>
      <dsp:spPr>
        <a:xfrm>
          <a:off x="3507643" y="0"/>
          <a:ext cx="1354904" cy="1355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Food security</a:t>
          </a:r>
        </a:p>
      </dsp:txBody>
      <dsp:txXfrm>
        <a:off x="3706064" y="198444"/>
        <a:ext cx="958062" cy="958170"/>
      </dsp:txXfrm>
    </dsp:sp>
    <dsp:sp modelId="{A0349595-65CB-48C5-9609-7A6529A3198D}">
      <dsp:nvSpPr>
        <dsp:cNvPr id="0" name=""/>
        <dsp:cNvSpPr/>
      </dsp:nvSpPr>
      <dsp:spPr>
        <a:xfrm>
          <a:off x="1836914" y="1468823"/>
          <a:ext cx="268656" cy="268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D5720-7C16-4BB6-8E7F-E6478DBC1EE6}">
      <dsp:nvSpPr>
        <dsp:cNvPr id="0" name=""/>
        <dsp:cNvSpPr/>
      </dsp:nvSpPr>
      <dsp:spPr>
        <a:xfrm>
          <a:off x="4965088" y="333552"/>
          <a:ext cx="268656" cy="268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AF67E-7BC3-4410-AFF1-85BBEC0F4A26}">
      <dsp:nvSpPr>
        <dsp:cNvPr id="0" name=""/>
        <dsp:cNvSpPr/>
      </dsp:nvSpPr>
      <dsp:spPr>
        <a:xfrm>
          <a:off x="0" y="199515"/>
          <a:ext cx="10515600" cy="1556100"/>
        </a:xfrm>
        <a:prstGeom prst="rect">
          <a:avLst/>
        </a:prstGeom>
        <a:solidFill>
          <a:sysClr val="window" lastClr="FFFFFF">
            <a:alpha val="90000"/>
            <a:hueOff val="0"/>
            <a:satOff val="0"/>
            <a:lumOff val="0"/>
            <a:alphaOff val="0"/>
          </a:sysClr>
        </a:solidFill>
        <a:ln w="12700" cap="flat" cmpd="sng" algn="ctr">
          <a:solidFill>
            <a:srgbClr val="3E88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latin typeface="Calibri" panose="020F0502020204030204"/>
              <a:ea typeface="+mn-ea"/>
              <a:cs typeface="+mn-cs"/>
            </a:rPr>
            <a:t>To create processes and protocols whereby the Council identifies, analyzes, and consistently incorporates TK and LK, and the social science of TK and LK, into Council decision-making processes to support the use of best available scientific information in Ecosystem-based Fishery Management. </a:t>
          </a:r>
          <a:endParaRPr lang="en-US" sz="2000" b="1" kern="1200" dirty="0">
            <a:solidFill>
              <a:sysClr val="windowText" lastClr="000000">
                <a:hueOff val="0"/>
                <a:satOff val="0"/>
                <a:lumOff val="0"/>
                <a:alphaOff val="0"/>
              </a:sysClr>
            </a:solidFill>
            <a:latin typeface="Calibri" panose="020F0502020204030204"/>
            <a:ea typeface="+mn-ea"/>
            <a:cs typeface="+mn-cs"/>
          </a:endParaRPr>
        </a:p>
      </dsp:txBody>
      <dsp:txXfrm>
        <a:off x="0" y="199515"/>
        <a:ext cx="10515600" cy="1556100"/>
      </dsp:txXfrm>
    </dsp:sp>
    <dsp:sp modelId="{3CCF3FB6-CA0B-4954-9173-6E12D76A13A6}">
      <dsp:nvSpPr>
        <dsp:cNvPr id="0" name=""/>
        <dsp:cNvSpPr/>
      </dsp:nvSpPr>
      <dsp:spPr>
        <a:xfrm>
          <a:off x="525780" y="7635"/>
          <a:ext cx="7360920" cy="383760"/>
        </a:xfrm>
        <a:prstGeom prst="roundRect">
          <a:avLst/>
        </a:prstGeom>
        <a:solidFill>
          <a:srgbClr val="27CED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en-US" sz="2400" kern="1200" dirty="0" smtClean="0">
              <a:solidFill>
                <a:sysClr val="window" lastClr="FFFFFF"/>
              </a:solidFill>
              <a:latin typeface="Calibri" panose="020F0502020204030204"/>
              <a:ea typeface="+mn-ea"/>
              <a:cs typeface="+mn-cs"/>
            </a:rPr>
            <a:t>Goal 1: Local Knowledge and Traditional Knowledge</a:t>
          </a:r>
          <a:endParaRPr lang="en-US" sz="2400" kern="1200" dirty="0">
            <a:solidFill>
              <a:sysClr val="window" lastClr="FFFFFF"/>
            </a:solidFill>
            <a:latin typeface="Calibri" panose="020F0502020204030204"/>
            <a:ea typeface="+mn-ea"/>
            <a:cs typeface="+mn-cs"/>
          </a:endParaRPr>
        </a:p>
      </dsp:txBody>
      <dsp:txXfrm>
        <a:off x="544514" y="26369"/>
        <a:ext cx="7323452" cy="346292"/>
      </dsp:txXfrm>
    </dsp:sp>
    <dsp:sp modelId="{8CB421D9-AD8A-47CF-8271-2A7601AF0DE6}">
      <dsp:nvSpPr>
        <dsp:cNvPr id="0" name=""/>
        <dsp:cNvSpPr/>
      </dsp:nvSpPr>
      <dsp:spPr>
        <a:xfrm>
          <a:off x="0" y="2017695"/>
          <a:ext cx="10515600" cy="3194100"/>
        </a:xfrm>
        <a:prstGeom prst="rect">
          <a:avLst/>
        </a:prstGeom>
        <a:solidFill>
          <a:sysClr val="window" lastClr="FFFFFF">
            <a:alpha val="90000"/>
            <a:hueOff val="0"/>
            <a:satOff val="0"/>
            <a:lumOff val="0"/>
            <a:alphaOff val="0"/>
          </a:sysClr>
        </a:solidFill>
        <a:ln w="12700" cap="flat" cmpd="sng" algn="ctr">
          <a:solidFill>
            <a:srgbClr val="3E8853">
              <a:hueOff val="2356783"/>
              <a:satOff val="-11270"/>
              <a:lumOff val="1235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42240" numCol="1" spcCol="1270" anchor="t" anchorCtr="0">
          <a:noAutofit/>
        </a:bodyPr>
        <a:lstStyle/>
        <a:p>
          <a:pPr marL="228600" lvl="1" indent="-228600" algn="l" defTabSz="889000">
            <a:lnSpc>
              <a:spcPct val="100000"/>
            </a:lnSpc>
            <a:spcBef>
              <a:spcPct val="0"/>
            </a:spcBef>
            <a:spcAft>
              <a:spcPts val="600"/>
            </a:spcAft>
            <a:buChar char="••"/>
          </a:pPr>
          <a:r>
            <a:rPr lang="en-US" sz="2000" i="1" kern="1200" dirty="0" smtClean="0">
              <a:solidFill>
                <a:sysClr val="windowText" lastClr="000000">
                  <a:hueOff val="0"/>
                  <a:satOff val="0"/>
                  <a:lumOff val="0"/>
                  <a:alphaOff val="0"/>
                </a:sysClr>
              </a:solidFill>
              <a:latin typeface="Calibri" panose="020F0502020204030204"/>
              <a:ea typeface="+mn-ea"/>
              <a:cs typeface="+mn-cs"/>
            </a:rPr>
            <a:t>The TF will identify and define sources of LK and TK, and social science of LK and TK, to support the use of best scientific information available in Council decision-making. </a:t>
          </a:r>
          <a:endParaRPr lang="en-US" sz="2000" kern="1200" dirty="0">
            <a:solidFill>
              <a:sysClr val="windowText" lastClr="000000">
                <a:hueOff val="0"/>
                <a:satOff val="0"/>
                <a:lumOff val="0"/>
                <a:alphaOff val="0"/>
              </a:sysClr>
            </a:solidFill>
            <a:latin typeface="Calibri" panose="020F0502020204030204"/>
            <a:ea typeface="+mn-ea"/>
            <a:cs typeface="+mn-cs"/>
          </a:endParaRPr>
        </a:p>
        <a:p>
          <a:pPr marL="228600" lvl="1" indent="-228600" algn="l" defTabSz="889000">
            <a:lnSpc>
              <a:spcPct val="100000"/>
            </a:lnSpc>
            <a:spcBef>
              <a:spcPct val="0"/>
            </a:spcBef>
            <a:spcAft>
              <a:spcPts val="600"/>
            </a:spcAft>
            <a:buChar char="••"/>
          </a:pPr>
          <a:r>
            <a:rPr lang="en-US" sz="2000" i="1" kern="1200" dirty="0" smtClean="0"/>
            <a:t>The TF will provide guidance and analytical protocols to council staff on how to evaluate and analyze LK and TK, and the social science of LK and TK. </a:t>
          </a:r>
          <a:endParaRPr lang="en-US" sz="2000" kern="1200" dirty="0">
            <a:solidFill>
              <a:sysClr val="windowText" lastClr="000000">
                <a:hueOff val="0"/>
                <a:satOff val="0"/>
                <a:lumOff val="0"/>
                <a:alphaOff val="0"/>
              </a:sysClr>
            </a:solidFill>
            <a:latin typeface="Calibri" panose="020F0502020204030204"/>
            <a:ea typeface="+mn-ea"/>
            <a:cs typeface="+mn-cs"/>
          </a:endParaRPr>
        </a:p>
        <a:p>
          <a:pPr marL="228600" lvl="1" indent="-228600" algn="l" defTabSz="889000">
            <a:lnSpc>
              <a:spcPct val="100000"/>
            </a:lnSpc>
            <a:spcBef>
              <a:spcPct val="0"/>
            </a:spcBef>
            <a:spcAft>
              <a:spcPts val="600"/>
            </a:spcAft>
            <a:buChar char="••"/>
          </a:pPr>
          <a:r>
            <a:rPr lang="en-US" sz="2000" i="1" kern="1200" dirty="0" smtClean="0"/>
            <a:t>The TF will provide guidance on how LK and TK, and the social science of LK and TK, should be incorporated into Council decision-making processes. </a:t>
          </a:r>
          <a:endParaRPr lang="en-US" sz="2000" kern="1200" dirty="0">
            <a:solidFill>
              <a:sysClr val="windowText" lastClr="000000">
                <a:hueOff val="0"/>
                <a:satOff val="0"/>
                <a:lumOff val="0"/>
                <a:alphaOff val="0"/>
              </a:sysClr>
            </a:solidFill>
            <a:latin typeface="Calibri" panose="020F0502020204030204"/>
            <a:ea typeface="+mn-ea"/>
            <a:cs typeface="+mn-cs"/>
          </a:endParaRPr>
        </a:p>
        <a:p>
          <a:pPr marL="228600" lvl="1" indent="-228600" algn="l" defTabSz="889000">
            <a:lnSpc>
              <a:spcPct val="100000"/>
            </a:lnSpc>
            <a:spcBef>
              <a:spcPct val="0"/>
            </a:spcBef>
            <a:spcAft>
              <a:spcPts val="600"/>
            </a:spcAft>
            <a:buChar char="••"/>
          </a:pPr>
          <a:endParaRPr lang="en-US" sz="2000" kern="1200" dirty="0">
            <a:solidFill>
              <a:sysClr val="windowText" lastClr="000000">
                <a:hueOff val="0"/>
                <a:satOff val="0"/>
                <a:lumOff val="0"/>
                <a:alphaOff val="0"/>
              </a:sysClr>
            </a:solidFill>
            <a:latin typeface="Calibri" panose="020F0502020204030204"/>
            <a:ea typeface="+mn-ea"/>
            <a:cs typeface="+mn-cs"/>
          </a:endParaRPr>
        </a:p>
      </dsp:txBody>
      <dsp:txXfrm>
        <a:off x="0" y="2017695"/>
        <a:ext cx="10515600" cy="3194100"/>
      </dsp:txXfrm>
    </dsp:sp>
    <dsp:sp modelId="{9C1F10EB-64EE-4B94-BF1B-C26851DA68A7}">
      <dsp:nvSpPr>
        <dsp:cNvPr id="0" name=""/>
        <dsp:cNvSpPr/>
      </dsp:nvSpPr>
      <dsp:spPr>
        <a:xfrm>
          <a:off x="525780" y="1825815"/>
          <a:ext cx="7360920" cy="383760"/>
        </a:xfrm>
        <a:prstGeom prst="roundRect">
          <a:avLst/>
        </a:prstGeom>
        <a:solidFill>
          <a:srgbClr val="3E8853">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en-US" sz="2400" kern="1200" dirty="0" smtClean="0">
              <a:solidFill>
                <a:sysClr val="window" lastClr="FFFFFF"/>
              </a:solidFill>
              <a:latin typeface="Calibri" panose="020F0502020204030204"/>
              <a:ea typeface="+mn-ea"/>
              <a:cs typeface="+mn-cs"/>
            </a:rPr>
            <a:t>Modified Objectives</a:t>
          </a:r>
          <a:endParaRPr lang="en-US" sz="2400" kern="1200" dirty="0">
            <a:solidFill>
              <a:sysClr val="window" lastClr="FFFFFF"/>
            </a:solidFill>
            <a:latin typeface="Calibri" panose="020F0502020204030204"/>
            <a:ea typeface="+mn-ea"/>
            <a:cs typeface="+mn-cs"/>
          </a:endParaRPr>
        </a:p>
      </dsp:txBody>
      <dsp:txXfrm>
        <a:off x="544514" y="1844549"/>
        <a:ext cx="732345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AF67E-7BC3-4410-AFF1-85BBEC0F4A26}">
      <dsp:nvSpPr>
        <dsp:cNvPr id="0" name=""/>
        <dsp:cNvSpPr/>
      </dsp:nvSpPr>
      <dsp:spPr>
        <a:xfrm>
          <a:off x="0" y="396278"/>
          <a:ext cx="10515600" cy="1535625"/>
        </a:xfrm>
        <a:prstGeom prst="rect">
          <a:avLst/>
        </a:prstGeom>
        <a:solidFill>
          <a:sysClr val="window" lastClr="FFFFFF">
            <a:alpha val="90000"/>
            <a:hueOff val="0"/>
            <a:satOff val="0"/>
            <a:lumOff val="0"/>
            <a:alphaOff val="0"/>
          </a:sysClr>
        </a:solidFill>
        <a:ln w="12700" cap="flat" cmpd="sng" algn="ctr">
          <a:solidFill>
            <a:srgbClr val="3E88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latin typeface="Calibri" panose="020F0502020204030204"/>
              <a:ea typeface="+mn-ea"/>
              <a:cs typeface="+mn-cs"/>
            </a:rPr>
            <a:t>To create clear direction(s) for the Council regarding how impacts to subsistence are defined and incorporated into analyses as well as mitigation strategies for potential impacts to subsistence resources or uses of those resources. </a:t>
          </a:r>
          <a:endParaRPr lang="en-US" sz="2000" b="1" kern="1200" dirty="0">
            <a:solidFill>
              <a:sysClr val="windowText" lastClr="000000">
                <a:hueOff val="0"/>
                <a:satOff val="0"/>
                <a:lumOff val="0"/>
                <a:alphaOff val="0"/>
              </a:sysClr>
            </a:solidFill>
            <a:latin typeface="Calibri" panose="020F0502020204030204"/>
            <a:ea typeface="+mn-ea"/>
            <a:cs typeface="+mn-cs"/>
          </a:endParaRPr>
        </a:p>
      </dsp:txBody>
      <dsp:txXfrm>
        <a:off x="0" y="396278"/>
        <a:ext cx="10515600" cy="1535625"/>
      </dsp:txXfrm>
    </dsp:sp>
    <dsp:sp modelId="{3CCF3FB6-CA0B-4954-9173-6E12D76A13A6}">
      <dsp:nvSpPr>
        <dsp:cNvPr id="0" name=""/>
        <dsp:cNvSpPr/>
      </dsp:nvSpPr>
      <dsp:spPr>
        <a:xfrm>
          <a:off x="525780" y="27278"/>
          <a:ext cx="7360920" cy="738000"/>
        </a:xfrm>
        <a:prstGeom prst="round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en-US" sz="2400" kern="1200" dirty="0" smtClean="0">
              <a:solidFill>
                <a:sysClr val="window" lastClr="FFFFFF"/>
              </a:solidFill>
              <a:latin typeface="Calibri" panose="020F0502020204030204"/>
              <a:ea typeface="+mn-ea"/>
              <a:cs typeface="+mn-cs"/>
            </a:rPr>
            <a:t>Goal 2: Subsistence</a:t>
          </a:r>
          <a:endParaRPr lang="en-US" sz="2400" kern="1200" dirty="0">
            <a:solidFill>
              <a:sysClr val="window" lastClr="FFFFFF"/>
            </a:solidFill>
            <a:latin typeface="Calibri" panose="020F0502020204030204"/>
            <a:ea typeface="+mn-ea"/>
            <a:cs typeface="+mn-cs"/>
          </a:endParaRPr>
        </a:p>
      </dsp:txBody>
      <dsp:txXfrm>
        <a:off x="561806" y="63304"/>
        <a:ext cx="7288868" cy="665948"/>
      </dsp:txXfrm>
    </dsp:sp>
    <dsp:sp modelId="{8CB421D9-AD8A-47CF-8271-2A7601AF0DE6}">
      <dsp:nvSpPr>
        <dsp:cNvPr id="0" name=""/>
        <dsp:cNvSpPr/>
      </dsp:nvSpPr>
      <dsp:spPr>
        <a:xfrm>
          <a:off x="0" y="2435903"/>
          <a:ext cx="10515600" cy="2756250"/>
        </a:xfrm>
        <a:prstGeom prst="rect">
          <a:avLst/>
        </a:prstGeom>
        <a:solidFill>
          <a:sysClr val="window" lastClr="FFFFFF">
            <a:alpha val="90000"/>
            <a:hueOff val="0"/>
            <a:satOff val="0"/>
            <a:lumOff val="0"/>
            <a:alphaOff val="0"/>
          </a:sysClr>
        </a:solidFill>
        <a:ln w="12700" cap="flat" cmpd="sng" algn="ctr">
          <a:solidFill>
            <a:srgbClr val="3E8853">
              <a:hueOff val="2356783"/>
              <a:satOff val="-11270"/>
              <a:lumOff val="1235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42240" numCol="1" spcCol="1270" anchor="t" anchorCtr="0">
          <a:noAutofit/>
        </a:bodyPr>
        <a:lstStyle/>
        <a:p>
          <a:pPr marL="228600" lvl="1" indent="-228600" algn="l" defTabSz="889000">
            <a:lnSpc>
              <a:spcPct val="100000"/>
            </a:lnSpc>
            <a:spcBef>
              <a:spcPct val="0"/>
            </a:spcBef>
            <a:spcAft>
              <a:spcPts val="600"/>
            </a:spcAft>
            <a:buChar char="••"/>
          </a:pPr>
          <a:r>
            <a:rPr lang="en-US" sz="2000" i="1" kern="1200" dirty="0" smtClean="0">
              <a:solidFill>
                <a:sysClr val="windowText" lastClr="000000">
                  <a:hueOff val="0"/>
                  <a:satOff val="0"/>
                  <a:lumOff val="0"/>
                  <a:alphaOff val="0"/>
                </a:sysClr>
              </a:solidFill>
              <a:latin typeface="Calibri" panose="020F0502020204030204"/>
              <a:ea typeface="+mn-ea"/>
              <a:cs typeface="+mn-cs"/>
            </a:rPr>
            <a:t>The </a:t>
          </a:r>
          <a:r>
            <a:rPr lang="en-US" sz="2000" i="1" kern="1200" dirty="0" smtClean="0"/>
            <a:t>Taskforce will identify sources for subsistence information.</a:t>
          </a:r>
          <a:endParaRPr lang="en-US" sz="2000" i="1" kern="1200" dirty="0">
            <a:solidFill>
              <a:sysClr val="windowText" lastClr="000000">
                <a:hueOff val="0"/>
                <a:satOff val="0"/>
                <a:lumOff val="0"/>
                <a:alphaOff val="0"/>
              </a:sysClr>
            </a:solidFill>
            <a:latin typeface="Calibri" panose="020F0502020204030204"/>
            <a:ea typeface="+mn-ea"/>
            <a:cs typeface="+mn-cs"/>
          </a:endParaRPr>
        </a:p>
        <a:p>
          <a:pPr marL="228600" lvl="1" indent="-228600" algn="l" defTabSz="889000">
            <a:lnSpc>
              <a:spcPct val="100000"/>
            </a:lnSpc>
            <a:spcBef>
              <a:spcPct val="0"/>
            </a:spcBef>
            <a:spcAft>
              <a:spcPts val="600"/>
            </a:spcAft>
            <a:buChar char="••"/>
          </a:pPr>
          <a:r>
            <a:rPr lang="en-US" sz="2000" i="1" kern="1200" dirty="0" smtClean="0"/>
            <a:t>The Taskforce will provide guidance on how subsistence information can be incorporated into Council decision-making processes.</a:t>
          </a:r>
          <a:endParaRPr lang="en-US" sz="2000" kern="1200" dirty="0">
            <a:solidFill>
              <a:sysClr val="windowText" lastClr="000000">
                <a:hueOff val="0"/>
                <a:satOff val="0"/>
                <a:lumOff val="0"/>
                <a:alphaOff val="0"/>
              </a:sysClr>
            </a:solidFill>
            <a:latin typeface="Calibri" panose="020F0502020204030204"/>
            <a:ea typeface="+mn-ea"/>
            <a:cs typeface="+mn-cs"/>
          </a:endParaRPr>
        </a:p>
        <a:p>
          <a:pPr marL="228600" lvl="1" indent="-228600" algn="l" defTabSz="889000">
            <a:lnSpc>
              <a:spcPct val="100000"/>
            </a:lnSpc>
            <a:spcBef>
              <a:spcPct val="0"/>
            </a:spcBef>
            <a:spcAft>
              <a:spcPts val="600"/>
            </a:spcAft>
            <a:buChar char="••"/>
          </a:pPr>
          <a:r>
            <a:rPr lang="en-US" sz="2000" i="1" kern="1200" dirty="0" smtClean="0"/>
            <a:t>Identify existing measures and potential opportunities to mitigate impacts to subsistence resources and subsistence resources users</a:t>
          </a:r>
          <a:endParaRPr lang="en-US" sz="20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00100">
            <a:lnSpc>
              <a:spcPct val="100000"/>
            </a:lnSpc>
            <a:spcBef>
              <a:spcPct val="0"/>
            </a:spcBef>
            <a:spcAft>
              <a:spcPts val="600"/>
            </a:spcAft>
            <a:buChar char="••"/>
          </a:pPr>
          <a:endParaRPr lang="en-US" sz="1800" kern="1200" dirty="0">
            <a:solidFill>
              <a:sysClr val="windowText" lastClr="000000">
                <a:hueOff val="0"/>
                <a:satOff val="0"/>
                <a:lumOff val="0"/>
                <a:alphaOff val="0"/>
              </a:sysClr>
            </a:solidFill>
            <a:latin typeface="Calibri" panose="020F0502020204030204"/>
            <a:ea typeface="+mn-ea"/>
            <a:cs typeface="+mn-cs"/>
          </a:endParaRPr>
        </a:p>
      </dsp:txBody>
      <dsp:txXfrm>
        <a:off x="0" y="2435903"/>
        <a:ext cx="10515600" cy="2756250"/>
      </dsp:txXfrm>
    </dsp:sp>
    <dsp:sp modelId="{9C1F10EB-64EE-4B94-BF1B-C26851DA68A7}">
      <dsp:nvSpPr>
        <dsp:cNvPr id="0" name=""/>
        <dsp:cNvSpPr/>
      </dsp:nvSpPr>
      <dsp:spPr>
        <a:xfrm>
          <a:off x="525780" y="2066903"/>
          <a:ext cx="7360920" cy="738000"/>
        </a:xfrm>
        <a:prstGeom prst="roundRect">
          <a:avLst/>
        </a:prstGeom>
        <a:solidFill>
          <a:srgbClr val="9933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en-US" sz="2400" kern="1200" dirty="0" smtClean="0">
              <a:solidFill>
                <a:sysClr val="window" lastClr="FFFFFF"/>
              </a:solidFill>
              <a:latin typeface="Calibri" panose="020F0502020204030204"/>
              <a:ea typeface="+mn-ea"/>
              <a:cs typeface="+mn-cs"/>
            </a:rPr>
            <a:t>Modified Objectives</a:t>
          </a:r>
          <a:endParaRPr lang="en-US" sz="2400" kern="1200" dirty="0">
            <a:solidFill>
              <a:sysClr val="window" lastClr="FFFFFF"/>
            </a:solidFill>
            <a:latin typeface="Calibri" panose="020F0502020204030204"/>
            <a:ea typeface="+mn-ea"/>
            <a:cs typeface="+mn-cs"/>
          </a:endParaRPr>
        </a:p>
      </dsp:txBody>
      <dsp:txXfrm>
        <a:off x="561806" y="2102929"/>
        <a:ext cx="7288868" cy="665948"/>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3E3BB-7938-485F-BF2A-B91B22F1A27C}"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8267B-5B9E-4A6C-9462-2263C580C704}" type="slidenum">
              <a:rPr lang="en-US" smtClean="0"/>
              <a:t>‹#›</a:t>
            </a:fld>
            <a:endParaRPr lang="en-US"/>
          </a:p>
        </p:txBody>
      </p:sp>
    </p:spTree>
    <p:extLst>
      <p:ext uri="{BB962C8B-B14F-4D97-AF65-F5344CB8AC3E}">
        <p14:creationId xmlns:p14="http://schemas.microsoft.com/office/powerpoint/2010/main" val="207749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D4FAB-2CD8-41FC-95B2-BEEA0CF28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12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Core FEP document, terms and ideas are described both in terms of federal or state agency definitions as well as Bering Sea regionally appropriate definitions provided to the FEP Team by regional stakeholders. Some of these big ideas, like EBFM, have come across the Council’s desk many times before, while other ideas, like Local Knowledge (LK) or Traditional Knowledge (TK), are newer. This table from page 15 highlights key characteristics of LK and TK. </a:t>
            </a:r>
          </a:p>
          <a:p>
            <a:endParaRPr lang="en-US" dirty="0"/>
          </a:p>
          <a:p>
            <a:r>
              <a:rPr lang="en-US" dirty="0"/>
              <a:t>For this Bering Sea FEP, Traditional Knowledge is defined as held by indigenous people. As such, Traditional Knowledge is closely related to Indigenous worldviews that are shaped by knowledge passed down from generation to generation over long time periods (hundreds or thousands of year). [An example of Traditional Knowledge recently heard by the Council are comments from the Bering Sea Elders Group, who share not only their personal knowledge, but compose comments based on the knowledge passed down to them over generations and relating to broad swaths of land and water areas.]</a:t>
            </a:r>
          </a:p>
          <a:p>
            <a:endParaRPr lang="en-US" dirty="0"/>
          </a:p>
          <a:p>
            <a:r>
              <a:rPr lang="en-US" dirty="0"/>
              <a:t>Local knowledge is more generally used to refer to knowledge held by anyone who has lived or worked in the Bering Sea region. Local Knowledge is closely linked with a specific place or activity. [A common example of Local Knowledge is how the Council often hears accounts from individual fishermen about their personal observations.]</a:t>
            </a:r>
          </a:p>
          <a:p>
            <a:endParaRPr lang="en-US" dirty="0"/>
          </a:p>
          <a:p>
            <a:r>
              <a:rPr lang="en-US" dirty="0"/>
              <a:t>Both LK and TK might be based on small-scale or large scale observation and knowledge, depending on context. The Core FEP aims to define these and other ideas clearly, while the Action Modules aim to produce results from projects and research.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A454C-E40E-4A81-AA16-DE99099DA0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41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Core FEP document, terms and ideas are described both in terms of federal or state agency definitions as well as Bering Sea regionally appropriate definitions provided to the FEP Team by regional stakeholders. Some of these big ideas, like EBFM, have come across the Council’s desk many times before, while other ideas, like Local Knowledge (LK) or Traditional Knowledge (TK), are newer. This table from page 15 highlights key characteristics of LK and TK. </a:t>
            </a:r>
          </a:p>
          <a:p>
            <a:endParaRPr lang="en-US" dirty="0"/>
          </a:p>
          <a:p>
            <a:r>
              <a:rPr lang="en-US" dirty="0"/>
              <a:t>For this Bering Sea FEP, Traditional Knowledge is defined as held by indigenous people. As such, Traditional Knowledge is closely related to Indigenous worldviews that are shaped by knowledge passed down from generation to generation over long time periods (hundreds or thousands of year). [An example of Traditional Knowledge recently heard by the Council are comments from the Bering Sea Elders Group, who share not only their personal knowledge, but compose comments based on the knowledge passed down to them over generations and relating to broad swaths of land and water areas.]</a:t>
            </a:r>
          </a:p>
          <a:p>
            <a:endParaRPr lang="en-US" dirty="0"/>
          </a:p>
          <a:p>
            <a:r>
              <a:rPr lang="en-US" dirty="0"/>
              <a:t>Local knowledge is more generally used to refer to knowledge held by anyone who has lived or worked in the Bering Sea region. Local Knowledge is closely linked with a specific place or activity. [A common example of Local Knowledge is how the Council often hears accounts from individual fishermen about their personal observations.]</a:t>
            </a:r>
          </a:p>
          <a:p>
            <a:endParaRPr lang="en-US" dirty="0"/>
          </a:p>
          <a:p>
            <a:r>
              <a:rPr lang="en-US" dirty="0"/>
              <a:t>Both LK and TK might be based on small-scale or large scale observation and knowledge, depending on context. The Core FEP aims to define these and other ideas clearly, while the Action Modules aim to produce results from projects and research.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A454C-E40E-4A81-AA16-DE99099DA0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27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Core FEP document, terms and ideas are described both in terms of federal or state agency definitions as well as Bering Sea regionally appropriate definitions provided to the FEP Team by regional stakeholders. Some of these big ideas, like EBFM, have come across the Council’s desk many times before, while other ideas, like Local Knowledge (LK) or Traditional Knowledge (TK), are newer. This table from page 15 highlights key characteristics of LK and TK. </a:t>
            </a:r>
          </a:p>
          <a:p>
            <a:endParaRPr lang="en-US" dirty="0"/>
          </a:p>
          <a:p>
            <a:r>
              <a:rPr lang="en-US" dirty="0"/>
              <a:t>For this Bering Sea FEP, Traditional Knowledge is defined as held by indigenous people. As such, Traditional Knowledge is closely related to Indigenous worldviews that are shaped by knowledge passed down from generation to generation over long time periods (hundreds or thousands of year). [An example of Traditional Knowledge recently heard by the Council are comments from the Bering Sea Elders Group, who share not only their personal knowledge, but compose comments based on the knowledge passed down to them over generations and relating to broad swaths of land and water areas.]</a:t>
            </a:r>
          </a:p>
          <a:p>
            <a:endParaRPr lang="en-US" dirty="0"/>
          </a:p>
          <a:p>
            <a:r>
              <a:rPr lang="en-US" dirty="0"/>
              <a:t>Local knowledge is more generally used to refer to knowledge held by anyone who has lived or worked in the Bering Sea region. Local Knowledge is closely linked with a specific place or activity. [A common example of Local Knowledge is how the Council often hears accounts from individual fishermen about their personal observations.]</a:t>
            </a:r>
          </a:p>
          <a:p>
            <a:endParaRPr lang="en-US" dirty="0"/>
          </a:p>
          <a:p>
            <a:r>
              <a:rPr lang="en-US" dirty="0"/>
              <a:t>Both LK and TK might be based on small-scale or large scale observation and knowledge, depending on context. The Core FEP aims to define these and other ideas clearly, while the Action Modules aim to produce results from projects and research.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A454C-E40E-4A81-AA16-DE99099DA0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02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003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084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996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3818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64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632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703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2197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998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733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71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641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484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668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97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83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140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1/21/2020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78936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hyperlink" Target="mailto:kate.haapala@noaa.gov" TargetMode="External"/><Relationship Id="rId4" Type="http://schemas.openxmlformats.org/officeDocument/2006/relationships/image" Target="../media/image3.jpeg"/><Relationship Id="rId9" Type="http://schemas.openxmlformats.org/officeDocument/2006/relationships/hyperlink" Target="mailto:sarah.wise@noaa.gov"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oking native alaska foods"/>
          <p:cNvPicPr>
            <a:picLocks noChangeAspect="1" noChangeArrowheads="1"/>
          </p:cNvPicPr>
          <p:nvPr/>
        </p:nvPicPr>
        <p:blipFill rotWithShape="1">
          <a:blip r:embed="rId3">
            <a:extLst>
              <a:ext uri="{28A0092B-C50C-407E-A947-70E740481C1C}">
                <a14:useLocalDpi xmlns:a14="http://schemas.microsoft.com/office/drawing/2010/main" val="0"/>
              </a:ext>
            </a:extLst>
          </a:blip>
          <a:srcRect t="49569" r="50320"/>
          <a:stretch/>
        </p:blipFill>
        <p:spPr bwMode="auto">
          <a:xfrm>
            <a:off x="8832218" y="1096460"/>
            <a:ext cx="3769745" cy="3924920"/>
          </a:xfrm>
          <a:prstGeom prst="rect">
            <a:avLst/>
          </a:prstGeom>
          <a:ln w="12700">
            <a:solidFill>
              <a:schemeClr val="bg2"/>
            </a:solidFill>
          </a:ln>
          <a:effectLst/>
          <a:extLst>
            <a:ext uri="{909E8E84-426E-40DD-AFC4-6F175D3DCCD1}">
              <a14:hiddenFill xmlns:a14="http://schemas.microsoft.com/office/drawing/2010/main">
                <a:solidFill>
                  <a:srgbClr val="FFFFFF"/>
                </a:solidFill>
              </a14:hiddenFill>
            </a:ext>
          </a:extLst>
        </p:spPr>
      </p:pic>
      <p:pic>
        <p:nvPicPr>
          <p:cNvPr id="2" name="Picture 2" descr="Image result for noaa subsistence fis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4461" y="1183891"/>
            <a:ext cx="2377369" cy="3805177"/>
          </a:xfrm>
          <a:prstGeom prst="rect">
            <a:avLst/>
          </a:prstGeom>
          <a:ln w="12700">
            <a:solidFill>
              <a:schemeClr val="bg2"/>
            </a:solidFill>
          </a:ln>
          <a:effectLst/>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35" y="1279097"/>
            <a:ext cx="3993437" cy="5578903"/>
          </a:xfrm>
          <a:prstGeom prst="rect">
            <a:avLst/>
          </a:prstGeom>
          <a:ln w="12700">
            <a:solidFill>
              <a:schemeClr val="bg2"/>
            </a:solidFill>
          </a:ln>
          <a:effectLst/>
        </p:spPr>
      </p:pic>
      <p:grpSp>
        <p:nvGrpSpPr>
          <p:cNvPr id="8" name="Group 7"/>
          <p:cNvGrpSpPr/>
          <p:nvPr/>
        </p:nvGrpSpPr>
        <p:grpSpPr>
          <a:xfrm>
            <a:off x="-94561" y="2507475"/>
            <a:ext cx="4922522" cy="4340525"/>
            <a:chOff x="-94561" y="2507475"/>
            <a:chExt cx="4922522" cy="4340525"/>
          </a:xfrm>
        </p:grpSpPr>
        <p:sp>
          <p:nvSpPr>
            <p:cNvPr id="11" name="TextBox 10"/>
            <p:cNvSpPr txBox="1"/>
            <p:nvPr/>
          </p:nvSpPr>
          <p:spPr>
            <a:xfrm>
              <a:off x="1856168" y="6571001"/>
              <a:ext cx="297179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orbel" panose="020B0503020204020204"/>
                  <a:ea typeface="+mn-ea"/>
                  <a:cs typeface="+mn-cs"/>
                </a:rPr>
                <a:t>Photo: Judy Jo </a:t>
              </a:r>
              <a:r>
                <a:rPr kumimoji="0" lang="en-US" sz="1200" b="0" i="0" u="none" strike="noStrike" kern="1200" cap="none" spc="0" normalizeH="0" baseline="0" noProof="0" dirty="0" err="1">
                  <a:ln>
                    <a:noFill/>
                  </a:ln>
                  <a:solidFill>
                    <a:prstClr val="white"/>
                  </a:solidFill>
                  <a:effectLst/>
                  <a:uLnTx/>
                  <a:uFillTx/>
                  <a:latin typeface="Corbel" panose="020B0503020204020204"/>
                  <a:ea typeface="+mn-ea"/>
                  <a:cs typeface="+mn-cs"/>
                </a:rPr>
                <a:t>Matsun</a:t>
              </a:r>
              <a:endParaRPr kumimoji="0" lang="en-US"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TextBox 11"/>
            <p:cNvSpPr txBox="1"/>
            <p:nvPr/>
          </p:nvSpPr>
          <p:spPr>
            <a:xfrm>
              <a:off x="-94561" y="2507475"/>
              <a:ext cx="29652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Fishcamp</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Graveyard, AK</a:t>
              </a:r>
            </a:p>
          </p:txBody>
        </p:sp>
      </p:grpSp>
      <p:pic>
        <p:nvPicPr>
          <p:cNvPr id="7" name="Picture 6">
            <a:extLst>
              <a:ext uri="{FF2B5EF4-FFF2-40B4-BE49-F238E27FC236}">
                <a16:creationId xmlns:a16="http://schemas.microsoft.com/office/drawing/2014/main" id="{756BC1D5-D726-4D80-9E35-728BC1BDF3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3168" y="5416212"/>
            <a:ext cx="3028926" cy="10570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5206" y="2661363"/>
            <a:ext cx="4066903" cy="2657157"/>
          </a:xfrm>
          <a:prstGeom prst="rect">
            <a:avLst/>
          </a:prstGeom>
          <a:ln w="12700">
            <a:solidFill>
              <a:schemeClr val="bg2"/>
            </a:solidFill>
          </a:ln>
          <a:effectLst/>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t="20953" b="8925"/>
          <a:stretch/>
        </p:blipFill>
        <p:spPr>
          <a:xfrm>
            <a:off x="4018672" y="1183891"/>
            <a:ext cx="4066903" cy="2456960"/>
          </a:xfrm>
          <a:prstGeom prst="rect">
            <a:avLst/>
          </a:prstGeom>
          <a:ln w="12700">
            <a:solidFill>
              <a:schemeClr val="bg2"/>
            </a:solidFill>
          </a:ln>
          <a:effectLst/>
        </p:spPr>
      </p:pic>
      <p:sp>
        <p:nvSpPr>
          <p:cNvPr id="4" name="TextBox 3"/>
          <p:cNvSpPr txBox="1"/>
          <p:nvPr/>
        </p:nvSpPr>
        <p:spPr>
          <a:xfrm>
            <a:off x="8085575" y="5186123"/>
            <a:ext cx="4847772" cy="1754326"/>
          </a:xfrm>
          <a:prstGeom prst="rect">
            <a:avLst/>
          </a:prstGeom>
          <a:noFill/>
        </p:spPr>
        <p:txBody>
          <a:bodyPr wrap="square" rtlCol="0">
            <a:spAutoFit/>
          </a:bodyPr>
          <a:lstStyle/>
          <a:p>
            <a:r>
              <a:rPr lang="en-US" b="1"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T</a:t>
            </a:r>
            <a:r>
              <a:rPr lang="en-US" b="1"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ask Force Meeting 1</a:t>
            </a:r>
          </a:p>
          <a:p>
            <a:r>
              <a:rPr lang="en-US" b="1"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January 16-17 2020</a:t>
            </a:r>
          </a:p>
          <a:p>
            <a:r>
              <a:rPr lang="en-US" b="1"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Co-chairs</a:t>
            </a:r>
            <a:r>
              <a:rPr lang="en-US" b="1"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 Sarah Wise and Kate </a:t>
            </a:r>
            <a:r>
              <a:rPr lang="en-US" b="1" dirty="0" err="1"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Haapala</a:t>
            </a:r>
            <a:endParaRPr lang="en-US" b="1"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endParaRPr>
          </a:p>
          <a:p>
            <a:r>
              <a:rPr lang="en-US" b="1"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hlinkClick r:id="rId9"/>
              </a:rPr>
              <a:t>sarah.wise@noaa.gov</a:t>
            </a:r>
            <a:r>
              <a:rPr lang="en-US" b="1"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 and </a:t>
            </a:r>
          </a:p>
          <a:p>
            <a:r>
              <a:rPr lang="en-US" b="1"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hlinkClick r:id="rId10"/>
              </a:rPr>
              <a:t>kate.haapala@noaa.gov</a:t>
            </a:r>
            <a:endParaRPr lang="en-US" b="1"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endParaRPr>
          </a:p>
          <a:p>
            <a:endParaRPr lang="en-US" b="1"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endParaRPr>
          </a:p>
        </p:txBody>
      </p:sp>
      <p:sp>
        <p:nvSpPr>
          <p:cNvPr id="3" name="Title 2">
            <a:extLst>
              <a:ext uri="{FF2B5EF4-FFF2-40B4-BE49-F238E27FC236}">
                <a16:creationId xmlns:a16="http://schemas.microsoft.com/office/drawing/2014/main" id="{132EE1DC-1538-4906-A32B-1EB170E7BCA8}"/>
              </a:ext>
            </a:extLst>
          </p:cNvPr>
          <p:cNvSpPr>
            <a:spLocks noGrp="1"/>
          </p:cNvSpPr>
          <p:nvPr>
            <p:ph type="ctrTitle"/>
          </p:nvPr>
        </p:nvSpPr>
        <p:spPr>
          <a:xfrm>
            <a:off x="25235" y="-383328"/>
            <a:ext cx="12166766" cy="1617716"/>
          </a:xfrm>
          <a:solidFill>
            <a:srgbClr val="134A63"/>
          </a:solidFill>
          <a:ln w="12700">
            <a:noFill/>
          </a:ln>
          <a:effectLst/>
        </p:spPr>
        <p:txBody>
          <a:bodyPr wrap="square" lIns="274320" tIns="457200" rIns="274320">
            <a:noAutofit/>
          </a:bodyPr>
          <a:lstStyle/>
          <a:p>
            <a:pPr algn="l">
              <a:lnSpc>
                <a:spcPct val="100000"/>
              </a:lnSpc>
              <a:spcBef>
                <a:spcPts val="0"/>
              </a:spcBef>
            </a:pPr>
            <a:r>
              <a:rPr lang="en-US" sz="4000" b="1" spc="0"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mn-lt"/>
                <a:ea typeface="+mn-ea"/>
                <a:cs typeface="+mn-cs"/>
              </a:rPr>
              <a:t>Local Knowledge, Traditional Knowledge, </a:t>
            </a:r>
            <a:r>
              <a:rPr lang="en-US" sz="4000" b="1" spc="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mn-lt"/>
                <a:ea typeface="+mn-ea"/>
                <a:cs typeface="+mn-cs"/>
              </a:rPr>
              <a:t>and </a:t>
            </a:r>
            <a:r>
              <a:rPr lang="en-US" sz="4000" b="1" spc="0"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mn-lt"/>
                <a:ea typeface="+mn-ea"/>
                <a:cs typeface="+mn-cs"/>
              </a:rPr>
              <a:t>Subsistence Task Force </a:t>
            </a:r>
            <a:r>
              <a:rPr lang="en-US" sz="2800" b="1" i="1" spc="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(Meeting </a:t>
            </a:r>
            <a:r>
              <a:rPr lang="en-US" sz="2800" b="1" i="1" spc="0"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t>1)</a:t>
            </a:r>
            <a:br>
              <a:rPr lang="en-US" sz="2800" b="1" i="1" spc="0" dirty="0" smtClean="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rPr>
            </a:br>
            <a:endParaRPr lang="en-US" sz="3200" b="1" i="1" spc="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mn-lt"/>
              <a:ea typeface="+mn-ea"/>
              <a:cs typeface="+mn-cs"/>
            </a:endParaRPr>
          </a:p>
        </p:txBody>
      </p:sp>
    </p:spTree>
    <p:extLst>
      <p:ext uri="{BB962C8B-B14F-4D97-AF65-F5344CB8AC3E}">
        <p14:creationId xmlns:p14="http://schemas.microsoft.com/office/powerpoint/2010/main" val="2887158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391510-ED83-4F92-AB3A-591BCE705A6A}"/>
              </a:ext>
            </a:extLst>
          </p:cNvPr>
          <p:cNvSpPr>
            <a:spLocks noGrp="1"/>
          </p:cNvSpPr>
          <p:nvPr>
            <p:ph type="title"/>
          </p:nvPr>
        </p:nvSpPr>
        <p:spPr>
          <a:xfrm>
            <a:off x="3794865" y="6028595"/>
            <a:ext cx="4782426" cy="724415"/>
          </a:xfrm>
        </p:spPr>
        <p:txBody>
          <a:bodyPr>
            <a:normAutofit/>
          </a:bodyPr>
          <a:lstStyle/>
          <a:p>
            <a:r>
              <a:rPr lang="en-US" sz="2800" i="1" dirty="0"/>
              <a:t>So much more than food…</a:t>
            </a:r>
          </a:p>
        </p:txBody>
      </p:sp>
      <p:graphicFrame>
        <p:nvGraphicFramePr>
          <p:cNvPr id="9" name="Diagram 8"/>
          <p:cNvGraphicFramePr/>
          <p:nvPr>
            <p:extLst>
              <p:ext uri="{D42A27DB-BD31-4B8C-83A1-F6EECF244321}">
                <p14:modId xmlns:p14="http://schemas.microsoft.com/office/powerpoint/2010/main" val="101839662"/>
              </p:ext>
            </p:extLst>
          </p:nvPr>
        </p:nvGraphicFramePr>
        <p:xfrm>
          <a:off x="2002970" y="185057"/>
          <a:ext cx="7954486" cy="595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extBox 31"/>
          <p:cNvSpPr txBox="1"/>
          <p:nvPr/>
        </p:nvSpPr>
        <p:spPr>
          <a:xfrm>
            <a:off x="2273004" y="4233281"/>
            <a:ext cx="13555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Spirituality</a:t>
            </a:r>
          </a:p>
        </p:txBody>
      </p:sp>
      <p:cxnSp>
        <p:nvCxnSpPr>
          <p:cNvPr id="17" name="Straight Arrow Connector 16"/>
          <p:cNvCxnSpPr/>
          <p:nvPr/>
        </p:nvCxnSpPr>
        <p:spPr>
          <a:xfrm flipH="1">
            <a:off x="5980213" y="4946454"/>
            <a:ext cx="1409156" cy="691832"/>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043203" y="1299483"/>
            <a:ext cx="253127" cy="330834"/>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8257209" y="2761660"/>
            <a:ext cx="44962" cy="1001622"/>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4631040" y="478971"/>
            <a:ext cx="850461" cy="163286"/>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692154" y="3163207"/>
            <a:ext cx="160020" cy="600075"/>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950787" y="5147802"/>
            <a:ext cx="1247993" cy="494664"/>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324689" y="149047"/>
            <a:ext cx="1306285" cy="12482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t>Health</a:t>
            </a:r>
            <a:endParaRPr lang="en-US" b="1" dirty="0"/>
          </a:p>
        </p:txBody>
      </p:sp>
      <p:cxnSp>
        <p:nvCxnSpPr>
          <p:cNvPr id="16" name="Straight Arrow Connector 15"/>
          <p:cNvCxnSpPr/>
          <p:nvPr/>
        </p:nvCxnSpPr>
        <p:spPr>
          <a:xfrm flipH="1">
            <a:off x="3468914" y="1299483"/>
            <a:ext cx="105870" cy="449313"/>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Quad Arrow 11"/>
          <p:cNvSpPr/>
          <p:nvPr/>
        </p:nvSpPr>
        <p:spPr>
          <a:xfrm>
            <a:off x="4153649" y="1783405"/>
            <a:ext cx="2529333" cy="2416338"/>
          </a:xfrm>
          <a:prstGeom prst="quadArrow">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53649" y="1794769"/>
            <a:ext cx="2787660" cy="2677656"/>
          </a:xfrm>
          <a:prstGeom prst="rect">
            <a:avLst/>
          </a:prstGeom>
          <a:solidFill>
            <a:schemeClr val="accent1">
              <a:alpha val="20000"/>
            </a:schemeClr>
          </a:solidFill>
        </p:spPr>
        <p:txBody>
          <a:bodyPr wrap="square" rtlCol="0">
            <a:spAutoFit/>
          </a:bodyPr>
          <a:lstStyle/>
          <a:p>
            <a:pPr lvl="0" algn="ctr"/>
            <a:r>
              <a:rPr lang="en-US" sz="2800" b="1" dirty="0">
                <a:effectLst>
                  <a:outerShdw blurRad="38100" dist="38100" dir="2700000" algn="tl">
                    <a:srgbClr val="000000">
                      <a:alpha val="43137"/>
                    </a:srgbClr>
                  </a:outerShdw>
                </a:effectLst>
              </a:rPr>
              <a:t>Fishing</a:t>
            </a:r>
          </a:p>
          <a:p>
            <a:pPr lvl="0" algn="ctr"/>
            <a:endParaRPr lang="en-US" sz="2800" b="1" dirty="0" smtClean="0">
              <a:effectLst>
                <a:outerShdw blurRad="38100" dist="38100" dir="2700000" algn="tl">
                  <a:srgbClr val="000000">
                    <a:alpha val="43137"/>
                  </a:srgbClr>
                </a:outerShdw>
              </a:effectLst>
            </a:endParaRPr>
          </a:p>
          <a:p>
            <a:pPr lvl="0" algn="ctr"/>
            <a:r>
              <a:rPr lang="en-US" sz="2800" b="1" dirty="0" smtClean="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re)produces</a:t>
            </a:r>
          </a:p>
          <a:p>
            <a:pPr lvl="0" algn="ctr"/>
            <a:endParaRPr lang="en-US" sz="2800" b="1" dirty="0" smtClean="0">
              <a:effectLst>
                <a:outerShdw blurRad="38100" dist="38100" dir="2700000" algn="tl">
                  <a:srgbClr val="000000">
                    <a:alpha val="43137"/>
                  </a:srgbClr>
                </a:outerShdw>
              </a:effectLst>
            </a:endParaRPr>
          </a:p>
          <a:p>
            <a:pPr lvl="0" algn="ctr"/>
            <a:r>
              <a:rPr lang="en-US" sz="2800" b="1" dirty="0" smtClean="0">
                <a:effectLst>
                  <a:outerShdw blurRad="38100" dist="38100" dir="2700000" algn="tl">
                    <a:srgbClr val="000000">
                      <a:alpha val="43137"/>
                    </a:srgbClr>
                  </a:outerShdw>
                </a:effectLst>
              </a:rPr>
              <a:t>social </a:t>
            </a:r>
            <a:r>
              <a:rPr lang="en-US" sz="2800" b="1" dirty="0">
                <a:effectLst>
                  <a:outerShdw blurRad="38100" dist="38100" dir="2700000" algn="tl">
                    <a:srgbClr val="000000">
                      <a:alpha val="43137"/>
                    </a:srgbClr>
                  </a:outerShdw>
                </a:effectLst>
              </a:rPr>
              <a:t>Networks</a:t>
            </a:r>
          </a:p>
          <a:p>
            <a:pPr algn="ct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979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B4FA-CAF1-4184-B9D5-D02B4CA37454}"/>
              </a:ext>
            </a:extLst>
          </p:cNvPr>
          <p:cNvSpPr>
            <a:spLocks noGrp="1"/>
          </p:cNvSpPr>
          <p:nvPr>
            <p:ph type="title"/>
          </p:nvPr>
        </p:nvSpPr>
        <p:spPr>
          <a:xfrm>
            <a:off x="330200" y="50801"/>
            <a:ext cx="10515600" cy="1325563"/>
          </a:xfrm>
        </p:spPr>
        <p:txBody>
          <a:bodyPr>
            <a:normAutofit fontScale="90000"/>
          </a:bodyPr>
          <a:lstStyle/>
          <a:p>
            <a:r>
              <a:rPr lang="en-US" dirty="0" smtClean="0"/>
              <a:t>Beginning with shared understanding</a:t>
            </a:r>
            <a:endParaRPr lang="en-US" dirty="0"/>
          </a:p>
        </p:txBody>
      </p:sp>
      <p:sp>
        <p:nvSpPr>
          <p:cNvPr id="6" name="Content Placeholder 5"/>
          <p:cNvSpPr>
            <a:spLocks noGrp="1"/>
          </p:cNvSpPr>
          <p:nvPr>
            <p:ph idx="1"/>
          </p:nvPr>
        </p:nvSpPr>
        <p:spPr>
          <a:xfrm>
            <a:off x="655543" y="1690688"/>
            <a:ext cx="10955886" cy="4351338"/>
          </a:xfrm>
        </p:spPr>
        <p:txBody>
          <a:bodyPr>
            <a:normAutofit fontScale="92500" lnSpcReduction="10000"/>
          </a:bodyPr>
          <a:lstStyle/>
          <a:p>
            <a:pPr marL="0" indent="0">
              <a:buNone/>
            </a:pPr>
            <a:r>
              <a:rPr lang="en-US" sz="3800" b="1" dirty="0" smtClean="0"/>
              <a:t>Local Knowledge</a:t>
            </a:r>
          </a:p>
          <a:p>
            <a:pPr>
              <a:spcBef>
                <a:spcPts val="1200"/>
              </a:spcBef>
              <a:spcAft>
                <a:spcPts val="600"/>
              </a:spcAft>
            </a:pPr>
            <a:r>
              <a:rPr lang="en-US" dirty="0"/>
              <a:t>I</a:t>
            </a:r>
            <a:r>
              <a:rPr lang="en-US" dirty="0" smtClean="0"/>
              <a:t>ncludes </a:t>
            </a:r>
            <a:r>
              <a:rPr lang="en-US" dirty="0"/>
              <a:t>observations and experiences of local people in a region. LK is the product of knowledge formation and dissemination based on personal, shared and inherited </a:t>
            </a:r>
            <a:r>
              <a:rPr lang="en-US" dirty="0" smtClean="0"/>
              <a:t>experience (Martin </a:t>
            </a:r>
            <a:r>
              <a:rPr lang="en-US" dirty="0"/>
              <a:t>et al. </a:t>
            </a:r>
            <a:r>
              <a:rPr lang="en-US" dirty="0" smtClean="0"/>
              <a:t>2007). </a:t>
            </a:r>
          </a:p>
          <a:p>
            <a:pPr>
              <a:spcBef>
                <a:spcPts val="1200"/>
              </a:spcBef>
              <a:spcAft>
                <a:spcPts val="600"/>
              </a:spcAft>
            </a:pPr>
            <a:r>
              <a:rPr lang="en-US" dirty="0"/>
              <a:t>C</a:t>
            </a:r>
            <a:r>
              <a:rPr lang="en-US" dirty="0" smtClean="0"/>
              <a:t>onnected </a:t>
            </a:r>
            <a:r>
              <a:rPr lang="en-US" dirty="0"/>
              <a:t>to a specific place. </a:t>
            </a:r>
            <a:endParaRPr lang="en-US" dirty="0" smtClean="0"/>
          </a:p>
          <a:p>
            <a:pPr>
              <a:spcBef>
                <a:spcPts val="1200"/>
              </a:spcBef>
              <a:spcAft>
                <a:spcPts val="600"/>
              </a:spcAft>
            </a:pPr>
            <a:r>
              <a:rPr lang="en-US" dirty="0" smtClean="0"/>
              <a:t>May or may not be Indigenous </a:t>
            </a:r>
            <a:r>
              <a:rPr lang="en-US" dirty="0"/>
              <a:t>to the area or base their understandings on knowledge that evolves over many </a:t>
            </a:r>
            <a:r>
              <a:rPr lang="en-US" dirty="0" smtClean="0"/>
              <a:t>generations (PFRCC </a:t>
            </a:r>
            <a:r>
              <a:rPr lang="en-US" dirty="0"/>
              <a:t>2011)</a:t>
            </a:r>
            <a:endParaRPr lang="en-US" dirty="0" smtClean="0"/>
          </a:p>
          <a:p>
            <a:pPr>
              <a:spcBef>
                <a:spcPts val="1200"/>
              </a:spcBef>
              <a:spcAft>
                <a:spcPts val="600"/>
              </a:spcAft>
            </a:pPr>
            <a:r>
              <a:rPr lang="en-US" dirty="0" smtClean="0"/>
              <a:t>Can be acquired over generations; however differs from TK </a:t>
            </a:r>
            <a:r>
              <a:rPr lang="en-US" dirty="0"/>
              <a:t>which is deeply embedded in cultures who have dwelled in a landscape since time immemorial (</a:t>
            </a:r>
            <a:r>
              <a:rPr lang="en-US" dirty="0" err="1"/>
              <a:t>Berkes</a:t>
            </a:r>
            <a:r>
              <a:rPr lang="en-US" dirty="0"/>
              <a:t> 1999:8, </a:t>
            </a:r>
            <a:r>
              <a:rPr lang="en-US" dirty="0" err="1"/>
              <a:t>Ingold</a:t>
            </a:r>
            <a:r>
              <a:rPr lang="en-US" dirty="0"/>
              <a:t> 2000:43). </a:t>
            </a:r>
          </a:p>
          <a:p>
            <a:pPr marL="0" indent="0">
              <a:spcBef>
                <a:spcPts val="1200"/>
              </a:spcBef>
              <a:spcAft>
                <a:spcPts val="600"/>
              </a:spcAft>
              <a:buNone/>
            </a:pPr>
            <a:endParaRPr lang="en-US" dirty="0"/>
          </a:p>
        </p:txBody>
      </p:sp>
    </p:spTree>
    <p:extLst>
      <p:ext uri="{BB962C8B-B14F-4D97-AF65-F5344CB8AC3E}">
        <p14:creationId xmlns:p14="http://schemas.microsoft.com/office/powerpoint/2010/main" val="2479306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B4FA-CAF1-4184-B9D5-D02B4CA37454}"/>
              </a:ext>
            </a:extLst>
          </p:cNvPr>
          <p:cNvSpPr>
            <a:spLocks noGrp="1"/>
          </p:cNvSpPr>
          <p:nvPr>
            <p:ph type="title"/>
          </p:nvPr>
        </p:nvSpPr>
        <p:spPr>
          <a:xfrm>
            <a:off x="664029" y="1"/>
            <a:ext cx="10515600" cy="1018268"/>
          </a:xfrm>
        </p:spPr>
        <p:txBody>
          <a:bodyPr>
            <a:normAutofit fontScale="90000"/>
          </a:bodyPr>
          <a:lstStyle/>
          <a:p>
            <a:r>
              <a:rPr lang="en-US" dirty="0" smtClean="0"/>
              <a:t>Beginning with shared understanding</a:t>
            </a:r>
            <a:endParaRPr lang="en-US" dirty="0"/>
          </a:p>
        </p:txBody>
      </p:sp>
      <p:sp>
        <p:nvSpPr>
          <p:cNvPr id="5" name="Slide Number Placeholder 4">
            <a:extLst>
              <a:ext uri="{FF2B5EF4-FFF2-40B4-BE49-F238E27FC236}">
                <a16:creationId xmlns:a16="http://schemas.microsoft.com/office/drawing/2014/main" id="{ACF56714-BBEA-42E7-B68D-9B4D811D68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0115A-2C69-4724-9039-F279A2D9B3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p:cNvSpPr>
            <a:spLocks noGrp="1"/>
          </p:cNvSpPr>
          <p:nvPr>
            <p:ph idx="1"/>
          </p:nvPr>
        </p:nvSpPr>
        <p:spPr>
          <a:xfrm>
            <a:off x="406400" y="874942"/>
            <a:ext cx="11393714" cy="5983058"/>
          </a:xfrm>
        </p:spPr>
        <p:txBody>
          <a:bodyPr>
            <a:noAutofit/>
          </a:bodyPr>
          <a:lstStyle/>
          <a:p>
            <a:pPr marL="0" indent="0">
              <a:lnSpc>
                <a:spcPct val="100000"/>
              </a:lnSpc>
              <a:spcBef>
                <a:spcPts val="0"/>
              </a:spcBef>
              <a:buNone/>
            </a:pPr>
            <a:r>
              <a:rPr lang="en-US" sz="3200" b="1" dirty="0" smtClean="0"/>
              <a:t>Traditional Knowledge</a:t>
            </a:r>
          </a:p>
          <a:p>
            <a:pPr>
              <a:lnSpc>
                <a:spcPct val="100000"/>
              </a:lnSpc>
              <a:spcBef>
                <a:spcPts val="600"/>
              </a:spcBef>
              <a:spcAft>
                <a:spcPts val="600"/>
              </a:spcAft>
            </a:pPr>
            <a:r>
              <a:rPr lang="en-US" sz="2200" dirty="0"/>
              <a:t>A living </a:t>
            </a:r>
            <a:r>
              <a:rPr lang="en-US" sz="2200" dirty="0"/>
              <a:t>body of knowledge which pertains to explaining and understanding the universe and living and acting within it. </a:t>
            </a:r>
            <a:endParaRPr lang="en-US" sz="2200" dirty="0" smtClean="0"/>
          </a:p>
          <a:p>
            <a:pPr>
              <a:lnSpc>
                <a:spcPct val="100000"/>
              </a:lnSpc>
              <a:spcBef>
                <a:spcPts val="600"/>
              </a:spcBef>
              <a:spcAft>
                <a:spcPts val="600"/>
              </a:spcAft>
            </a:pPr>
            <a:r>
              <a:rPr lang="en-US" sz="2200" dirty="0" smtClean="0"/>
              <a:t>Is </a:t>
            </a:r>
            <a:r>
              <a:rPr lang="en-US" sz="2200" dirty="0"/>
              <a:t>acquired and utilized by Indigenous </a:t>
            </a:r>
            <a:r>
              <a:rPr lang="en-US" sz="2200" dirty="0" smtClean="0"/>
              <a:t>peoples through </a:t>
            </a:r>
            <a:r>
              <a:rPr lang="en-US" sz="2200" dirty="0"/>
              <a:t>long-term sociocultural, spiritual and environmental engagement. </a:t>
            </a:r>
            <a:endParaRPr lang="en-US" sz="2200" dirty="0" smtClean="0"/>
          </a:p>
          <a:p>
            <a:pPr>
              <a:lnSpc>
                <a:spcPct val="100000"/>
              </a:lnSpc>
              <a:spcBef>
                <a:spcPts val="600"/>
              </a:spcBef>
              <a:spcAft>
                <a:spcPts val="600"/>
              </a:spcAft>
            </a:pPr>
            <a:r>
              <a:rPr lang="en-US" sz="2200" dirty="0" smtClean="0"/>
              <a:t>Is </a:t>
            </a:r>
            <a:r>
              <a:rPr lang="en-US" sz="2200" dirty="0"/>
              <a:t>an integral part of the broader knowledge system of Indigenous communities, is transmitted </a:t>
            </a:r>
            <a:r>
              <a:rPr lang="en-US" sz="2200" dirty="0" err="1"/>
              <a:t>intergenerationally</a:t>
            </a:r>
            <a:r>
              <a:rPr lang="en-US" sz="2200" dirty="0"/>
              <a:t>, is practically and widely applicable, and integrates personal experience with oral traditions. </a:t>
            </a:r>
            <a:endParaRPr lang="en-US" sz="2200" dirty="0" smtClean="0"/>
          </a:p>
          <a:p>
            <a:pPr>
              <a:lnSpc>
                <a:spcPct val="100000"/>
              </a:lnSpc>
              <a:spcBef>
                <a:spcPts val="600"/>
              </a:spcBef>
              <a:spcAft>
                <a:spcPts val="600"/>
              </a:spcAft>
            </a:pPr>
            <a:r>
              <a:rPr lang="en-US" sz="2200" dirty="0" smtClean="0"/>
              <a:t>It </a:t>
            </a:r>
            <a:r>
              <a:rPr lang="en-US" sz="2200" dirty="0"/>
              <a:t>provides perspectives applicable to an array of human and nonhuman </a:t>
            </a:r>
            <a:r>
              <a:rPr lang="en-US" sz="2200" dirty="0" smtClean="0"/>
              <a:t>phenomena, is </a:t>
            </a:r>
            <a:r>
              <a:rPr lang="en-US" sz="2200" dirty="0"/>
              <a:t>deeply rooted in history, time, and place, while also being rich, adaptable, and dynamic, all of which keep it relevant and useful in contemporary life. </a:t>
            </a:r>
            <a:endParaRPr lang="en-US" sz="2200" dirty="0" smtClean="0"/>
          </a:p>
          <a:p>
            <a:pPr>
              <a:lnSpc>
                <a:spcPct val="100000"/>
              </a:lnSpc>
              <a:spcBef>
                <a:spcPts val="600"/>
              </a:spcBef>
              <a:spcAft>
                <a:spcPts val="600"/>
              </a:spcAft>
            </a:pPr>
            <a:r>
              <a:rPr lang="en-US" sz="2200" dirty="0" smtClean="0"/>
              <a:t>This </a:t>
            </a:r>
            <a:r>
              <a:rPr lang="en-US" sz="2200" dirty="0"/>
              <a:t>knowledge is part of, and used in, everyday life, and is inextricably intertwined with peoples' identity, cosmology, values, and way of life. </a:t>
            </a:r>
            <a:r>
              <a:rPr lang="en-US" sz="2200" dirty="0" smtClean="0"/>
              <a:t>TK does </a:t>
            </a:r>
            <a:r>
              <a:rPr lang="en-US" sz="2200" dirty="0"/>
              <a:t>not preclude change, nor does it equal only 'the past'; in fact, it inherently entails change. </a:t>
            </a:r>
            <a:r>
              <a:rPr lang="en-US" sz="2200" dirty="0" smtClean="0"/>
              <a:t>													Raymond-</a:t>
            </a:r>
            <a:r>
              <a:rPr lang="en-US" sz="2200" dirty="0" err="1" smtClean="0"/>
              <a:t>Yakoubian</a:t>
            </a:r>
            <a:r>
              <a:rPr lang="en-US" sz="2200" dirty="0" smtClean="0"/>
              <a:t> </a:t>
            </a:r>
            <a:r>
              <a:rPr lang="en-US" sz="2200" dirty="0"/>
              <a:t>et al., </a:t>
            </a:r>
            <a:r>
              <a:rPr lang="en-US" sz="2200" dirty="0" smtClean="0"/>
              <a:t>2017</a:t>
            </a:r>
            <a:endParaRPr lang="en-US" sz="2200" dirty="0"/>
          </a:p>
        </p:txBody>
      </p:sp>
    </p:spTree>
    <p:extLst>
      <p:ext uri="{BB962C8B-B14F-4D97-AF65-F5344CB8AC3E}">
        <p14:creationId xmlns:p14="http://schemas.microsoft.com/office/powerpoint/2010/main" val="1854441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B4FA-CAF1-4184-B9D5-D02B4CA37454}"/>
              </a:ext>
            </a:extLst>
          </p:cNvPr>
          <p:cNvSpPr>
            <a:spLocks noGrp="1"/>
          </p:cNvSpPr>
          <p:nvPr>
            <p:ph type="title"/>
          </p:nvPr>
        </p:nvSpPr>
        <p:spPr/>
        <p:txBody>
          <a:bodyPr>
            <a:normAutofit fontScale="90000"/>
          </a:bodyPr>
          <a:lstStyle/>
          <a:p>
            <a:r>
              <a:rPr lang="en-US" dirty="0" smtClean="0"/>
              <a:t>Beginning with shared understanding</a:t>
            </a:r>
            <a:endParaRPr lang="en-US" dirty="0"/>
          </a:p>
        </p:txBody>
      </p:sp>
      <p:sp>
        <p:nvSpPr>
          <p:cNvPr id="5" name="Slide Number Placeholder 4">
            <a:extLst>
              <a:ext uri="{FF2B5EF4-FFF2-40B4-BE49-F238E27FC236}">
                <a16:creationId xmlns:a16="http://schemas.microsoft.com/office/drawing/2014/main" id="{ACF56714-BBEA-42E7-B68D-9B4D811D68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0115A-2C69-4724-9039-F279A2D9B3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p:cNvSpPr>
            <a:spLocks noGrp="1"/>
          </p:cNvSpPr>
          <p:nvPr>
            <p:ph idx="1"/>
          </p:nvPr>
        </p:nvSpPr>
        <p:spPr/>
        <p:txBody>
          <a:bodyPr>
            <a:normAutofit/>
          </a:bodyPr>
          <a:lstStyle/>
          <a:p>
            <a:pPr marL="0" indent="0">
              <a:buNone/>
            </a:pPr>
            <a:r>
              <a:rPr lang="en-US" sz="3800" b="1" dirty="0" smtClean="0"/>
              <a:t>Subsistence</a:t>
            </a:r>
          </a:p>
          <a:p>
            <a:pPr marL="0" indent="0">
              <a:buNone/>
            </a:pPr>
            <a:endParaRPr lang="en-US" i="1" dirty="0"/>
          </a:p>
          <a:p>
            <a:pPr marL="0" indent="0">
              <a:buNone/>
            </a:pPr>
            <a:r>
              <a:rPr lang="en-US" i="1" dirty="0" smtClean="0"/>
              <a:t>…</a:t>
            </a:r>
            <a:endParaRPr lang="en-US" dirty="0"/>
          </a:p>
        </p:txBody>
      </p:sp>
    </p:spTree>
    <p:extLst>
      <p:ext uri="{BB962C8B-B14F-4D97-AF65-F5344CB8AC3E}">
        <p14:creationId xmlns:p14="http://schemas.microsoft.com/office/powerpoint/2010/main" val="3591073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2845"/>
          </a:xfrm>
        </p:spPr>
        <p:txBody>
          <a:bodyPr>
            <a:noAutofit/>
          </a:bodyPr>
          <a:lstStyle/>
          <a:p>
            <a:r>
              <a:rPr lang="en-US" sz="4000" dirty="0"/>
              <a:t>Draft Goals and Objectives </a:t>
            </a:r>
          </a:p>
        </p:txBody>
      </p:sp>
      <p:sp>
        <p:nvSpPr>
          <p:cNvPr id="3" name="Content Placeholder 2"/>
          <p:cNvSpPr>
            <a:spLocks noGrp="1"/>
          </p:cNvSpPr>
          <p:nvPr>
            <p:ph idx="1"/>
          </p:nvPr>
        </p:nvSpPr>
        <p:spPr/>
        <p:txBody>
          <a:bodyPr/>
          <a:lstStyle/>
          <a:p>
            <a:endParaRPr lang="en-US" dirty="0"/>
          </a:p>
        </p:txBody>
      </p:sp>
      <p:graphicFrame>
        <p:nvGraphicFramePr>
          <p:cNvPr id="5" name="Content Placeholder 2">
            <a:extLst>
              <a:ext uri="{FF2B5EF4-FFF2-40B4-BE49-F238E27FC236}">
                <a16:creationId xmlns:a16="http://schemas.microsoft.com/office/drawing/2014/main" id="{2CCAE681-FE49-455E-93DC-49EAFAC995FC}"/>
              </a:ext>
            </a:extLst>
          </p:cNvPr>
          <p:cNvGraphicFramePr>
            <a:graphicFrameLocks/>
          </p:cNvGraphicFramePr>
          <p:nvPr>
            <p:extLst>
              <p:ext uri="{D42A27DB-BD31-4B8C-83A1-F6EECF244321}">
                <p14:modId xmlns:p14="http://schemas.microsoft.com/office/powerpoint/2010/main" val="1276844899"/>
              </p:ext>
            </p:extLst>
          </p:nvPr>
        </p:nvGraphicFramePr>
        <p:xfrm>
          <a:off x="838200" y="1121434"/>
          <a:ext cx="10515600" cy="521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485900" y="1661723"/>
            <a:ext cx="361950" cy="386152"/>
          </a:xfrm>
          <a:prstGeom prst="rect">
            <a:avLst/>
          </a:prstGeom>
          <a:solidFill>
            <a:srgbClr val="E7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809850" y="3129975"/>
            <a:ext cx="3090050" cy="3516347"/>
          </a:xfrm>
          <a:prstGeom prst="rect">
            <a:avLst/>
          </a:prstGeom>
          <a:solidFill>
            <a:srgbClr val="104056">
              <a:alpha val="99000"/>
            </a:srgbClr>
          </a:solidFill>
          <a:ln>
            <a:solidFill>
              <a:schemeClr val="tx1"/>
            </a:solidFill>
          </a:ln>
          <a:effectLst>
            <a:outerShdw blurRad="127000" dist="101600" dir="4500000" algn="tl" rotWithShape="0">
              <a:prstClr val="black">
                <a:alpha val="40000"/>
              </a:prstClr>
            </a:outerShdw>
          </a:effectLst>
        </p:spPr>
        <p:txBody>
          <a:bodyPr wrap="square" rtlCol="0">
            <a:spAutoFit/>
          </a:bodyPr>
          <a:lstStyle/>
          <a:p>
            <a:pPr>
              <a:spcBef>
                <a:spcPts val="600"/>
              </a:spcBef>
              <a:spcAft>
                <a:spcPts val="600"/>
              </a:spcAft>
            </a:pPr>
            <a:endParaRPr lang="en-US" sz="1050" b="1" dirty="0" smtClean="0"/>
          </a:p>
          <a:p>
            <a:pPr algn="ctr">
              <a:spcBef>
                <a:spcPts val="600"/>
              </a:spcBef>
              <a:spcAft>
                <a:spcPts val="1800"/>
              </a:spcAft>
            </a:pPr>
            <a:r>
              <a:rPr lang="en-US" sz="4400" b="1" dirty="0" smtClean="0"/>
              <a:t>Steps</a:t>
            </a:r>
          </a:p>
          <a:p>
            <a:pPr>
              <a:spcBef>
                <a:spcPts val="600"/>
              </a:spcBef>
              <a:spcAft>
                <a:spcPts val="600"/>
              </a:spcAft>
            </a:pPr>
            <a:r>
              <a:rPr lang="en-US" sz="3200" b="1" dirty="0" smtClean="0"/>
              <a:t>Identify</a:t>
            </a:r>
            <a:endParaRPr lang="en-US" sz="3200" b="1" dirty="0"/>
          </a:p>
          <a:p>
            <a:pPr>
              <a:spcBef>
                <a:spcPts val="600"/>
              </a:spcBef>
              <a:spcAft>
                <a:spcPts val="600"/>
              </a:spcAft>
            </a:pPr>
            <a:r>
              <a:rPr lang="en-US" sz="3200" b="1" dirty="0"/>
              <a:t> </a:t>
            </a:r>
            <a:r>
              <a:rPr lang="en-US" sz="3200" b="1" dirty="0" smtClean="0"/>
              <a:t>    Analyze </a:t>
            </a:r>
            <a:endParaRPr lang="en-US" sz="3200" b="1" dirty="0"/>
          </a:p>
          <a:p>
            <a:pPr>
              <a:spcBef>
                <a:spcPts val="600"/>
              </a:spcBef>
              <a:spcAft>
                <a:spcPts val="600"/>
              </a:spcAft>
            </a:pPr>
            <a:r>
              <a:rPr lang="en-US" sz="3200" b="1" dirty="0" smtClean="0"/>
              <a:t>          Incorporate </a:t>
            </a:r>
          </a:p>
          <a:p>
            <a:pPr>
              <a:spcBef>
                <a:spcPts val="600"/>
              </a:spcBef>
              <a:spcAft>
                <a:spcPts val="600"/>
              </a:spcAft>
            </a:pPr>
            <a:endParaRPr lang="en-US" sz="1200" b="1" dirty="0"/>
          </a:p>
        </p:txBody>
      </p:sp>
    </p:spTree>
    <p:extLst>
      <p:ext uri="{BB962C8B-B14F-4D97-AF65-F5344CB8AC3E}">
        <p14:creationId xmlns:p14="http://schemas.microsoft.com/office/powerpoint/2010/main" val="353780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2845"/>
          </a:xfrm>
        </p:spPr>
        <p:txBody>
          <a:bodyPr>
            <a:noAutofit/>
          </a:bodyPr>
          <a:lstStyle/>
          <a:p>
            <a:r>
              <a:rPr lang="en-US" sz="4000" dirty="0"/>
              <a:t>Draft Goals and Objectives </a:t>
            </a:r>
          </a:p>
        </p:txBody>
      </p:sp>
      <p:sp>
        <p:nvSpPr>
          <p:cNvPr id="3" name="Content Placeholder 2"/>
          <p:cNvSpPr>
            <a:spLocks noGrp="1"/>
          </p:cNvSpPr>
          <p:nvPr>
            <p:ph idx="1"/>
          </p:nvPr>
        </p:nvSpPr>
        <p:spPr/>
        <p:txBody>
          <a:bodyPr/>
          <a:lstStyle/>
          <a:p>
            <a:endParaRPr lang="en-US" dirty="0"/>
          </a:p>
        </p:txBody>
      </p:sp>
      <p:graphicFrame>
        <p:nvGraphicFramePr>
          <p:cNvPr id="5" name="Content Placeholder 2">
            <a:extLst>
              <a:ext uri="{FF2B5EF4-FFF2-40B4-BE49-F238E27FC236}">
                <a16:creationId xmlns:a16="http://schemas.microsoft.com/office/drawing/2014/main" id="{2CCAE681-FE49-455E-93DC-49EAFAC995FC}"/>
              </a:ext>
            </a:extLst>
          </p:cNvPr>
          <p:cNvGraphicFramePr>
            <a:graphicFrameLocks/>
          </p:cNvGraphicFramePr>
          <p:nvPr>
            <p:extLst>
              <p:ext uri="{D42A27DB-BD31-4B8C-83A1-F6EECF244321}">
                <p14:modId xmlns:p14="http://schemas.microsoft.com/office/powerpoint/2010/main" val="1516242247"/>
              </p:ext>
            </p:extLst>
          </p:nvPr>
        </p:nvGraphicFramePr>
        <p:xfrm>
          <a:off x="838200" y="1121434"/>
          <a:ext cx="10515600" cy="521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457325" y="2000250"/>
            <a:ext cx="361950" cy="295275"/>
          </a:xfrm>
          <a:prstGeom prst="rect">
            <a:avLst/>
          </a:prstGeom>
          <a:solidFill>
            <a:srgbClr val="E7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809850" y="3129975"/>
            <a:ext cx="3090050" cy="3516347"/>
          </a:xfrm>
          <a:prstGeom prst="rect">
            <a:avLst/>
          </a:prstGeom>
          <a:solidFill>
            <a:srgbClr val="104056">
              <a:alpha val="99000"/>
            </a:srgbClr>
          </a:solidFill>
          <a:ln>
            <a:solidFill>
              <a:schemeClr val="tx1"/>
            </a:solidFill>
          </a:ln>
          <a:effectLst>
            <a:outerShdw blurRad="127000" dist="101600" dir="4500000" algn="tl" rotWithShape="0">
              <a:prstClr val="black">
                <a:alpha val="40000"/>
              </a:prstClr>
            </a:outerShdw>
          </a:effectLst>
        </p:spPr>
        <p:txBody>
          <a:bodyPr wrap="square" rtlCol="0">
            <a:spAutoFit/>
          </a:bodyPr>
          <a:lstStyle/>
          <a:p>
            <a:pPr>
              <a:spcBef>
                <a:spcPts val="600"/>
              </a:spcBef>
              <a:spcAft>
                <a:spcPts val="600"/>
              </a:spcAft>
            </a:pPr>
            <a:endParaRPr lang="en-US" sz="1050" b="1" dirty="0" smtClean="0"/>
          </a:p>
          <a:p>
            <a:pPr algn="ctr">
              <a:spcBef>
                <a:spcPts val="600"/>
              </a:spcBef>
              <a:spcAft>
                <a:spcPts val="1800"/>
              </a:spcAft>
            </a:pPr>
            <a:r>
              <a:rPr lang="en-US" sz="4400" b="1" dirty="0" smtClean="0"/>
              <a:t>Steps</a:t>
            </a:r>
          </a:p>
          <a:p>
            <a:pPr>
              <a:spcBef>
                <a:spcPts val="600"/>
              </a:spcBef>
              <a:spcAft>
                <a:spcPts val="600"/>
              </a:spcAft>
            </a:pPr>
            <a:r>
              <a:rPr lang="en-US" sz="3200" b="1" dirty="0" smtClean="0"/>
              <a:t>Identify</a:t>
            </a:r>
            <a:endParaRPr lang="en-US" sz="3200" b="1" dirty="0"/>
          </a:p>
          <a:p>
            <a:pPr>
              <a:spcBef>
                <a:spcPts val="600"/>
              </a:spcBef>
              <a:spcAft>
                <a:spcPts val="600"/>
              </a:spcAft>
            </a:pPr>
            <a:r>
              <a:rPr lang="en-US" sz="3200" b="1" dirty="0"/>
              <a:t> </a:t>
            </a:r>
            <a:r>
              <a:rPr lang="en-US" sz="3200" b="1" dirty="0" smtClean="0"/>
              <a:t>    Analyze </a:t>
            </a:r>
            <a:endParaRPr lang="en-US" sz="3200" b="1" dirty="0"/>
          </a:p>
          <a:p>
            <a:pPr>
              <a:spcBef>
                <a:spcPts val="600"/>
              </a:spcBef>
              <a:spcAft>
                <a:spcPts val="600"/>
              </a:spcAft>
            </a:pPr>
            <a:r>
              <a:rPr lang="en-US" sz="3200" b="1" dirty="0" smtClean="0"/>
              <a:t>          Incorporate </a:t>
            </a:r>
          </a:p>
          <a:p>
            <a:pPr>
              <a:spcBef>
                <a:spcPts val="600"/>
              </a:spcBef>
              <a:spcAft>
                <a:spcPts val="600"/>
              </a:spcAft>
            </a:pPr>
            <a:endParaRPr lang="en-US" sz="1200" b="1" dirty="0"/>
          </a:p>
        </p:txBody>
      </p:sp>
    </p:spTree>
    <p:extLst>
      <p:ext uri="{BB962C8B-B14F-4D97-AF65-F5344CB8AC3E}">
        <p14:creationId xmlns:p14="http://schemas.microsoft.com/office/powerpoint/2010/main" val="346962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14" y="35603"/>
            <a:ext cx="10515600" cy="1325563"/>
          </a:xfrm>
        </p:spPr>
        <p:txBody>
          <a:bodyPr>
            <a:normAutofit/>
          </a:bodyPr>
          <a:lstStyle/>
          <a:p>
            <a:r>
              <a:rPr lang="en-US" sz="4400" dirty="0" smtClean="0"/>
              <a:t>Opportunities for cross pollination</a:t>
            </a:r>
            <a:endParaRPr lang="en-US" sz="4400" dirty="0"/>
          </a:p>
        </p:txBody>
      </p:sp>
      <p:sp>
        <p:nvSpPr>
          <p:cNvPr id="3" name="Content Placeholder 2"/>
          <p:cNvSpPr>
            <a:spLocks noGrp="1"/>
          </p:cNvSpPr>
          <p:nvPr>
            <p:ph idx="1"/>
          </p:nvPr>
        </p:nvSpPr>
        <p:spPr>
          <a:xfrm>
            <a:off x="979099" y="1361166"/>
            <a:ext cx="10617815" cy="5329920"/>
          </a:xfrm>
        </p:spPr>
        <p:txBody>
          <a:bodyPr>
            <a:normAutofit/>
          </a:bodyPr>
          <a:lstStyle/>
          <a:p>
            <a:r>
              <a:rPr lang="en-US" dirty="0" smtClean="0"/>
              <a:t>3 meetings/year (2 in person; 1 virtual)</a:t>
            </a:r>
          </a:p>
          <a:p>
            <a:r>
              <a:rPr lang="en-US" dirty="0" smtClean="0"/>
              <a:t>Public engagement is welcome and encouraged. Public testimony will be solicited by phone, written, or in person.</a:t>
            </a:r>
          </a:p>
          <a:p>
            <a:pPr marL="0" indent="0" defTabSz="508000">
              <a:buNone/>
            </a:pPr>
            <a:r>
              <a:rPr lang="en-US" sz="2400" dirty="0" smtClean="0"/>
              <a:t>	-  Outreach</a:t>
            </a:r>
            <a:r>
              <a:rPr lang="en-US" dirty="0" smtClean="0"/>
              <a:t> efforts are important and will be considered a priority.</a:t>
            </a:r>
          </a:p>
          <a:p>
            <a:r>
              <a:rPr lang="en-US" dirty="0" smtClean="0"/>
              <a:t>Importance to document examples of how climate change is affecting knowledge and subsistence activities.</a:t>
            </a:r>
          </a:p>
          <a:p>
            <a:pPr lvl="1">
              <a:buFont typeface="Corbel" panose="020B0503020204020204" pitchFamily="34" charset="0"/>
              <a:buChar char="⁻"/>
            </a:pPr>
            <a:r>
              <a:rPr lang="en-US" dirty="0" smtClean="0"/>
              <a:t>Examples included cod fishing and potential conflicts with subsistence hunters</a:t>
            </a:r>
          </a:p>
          <a:p>
            <a:pPr lvl="1">
              <a:buFont typeface="Corbel" panose="020B0503020204020204" pitchFamily="34" charset="0"/>
              <a:buChar char="⁻"/>
            </a:pPr>
            <a:r>
              <a:rPr lang="en-US" dirty="0" smtClean="0"/>
              <a:t>Halibut fishing and bycatch</a:t>
            </a:r>
          </a:p>
          <a:p>
            <a:pPr lvl="1">
              <a:buFont typeface="Corbel" panose="020B0503020204020204" pitchFamily="34" charset="0"/>
              <a:buChar char="⁻"/>
            </a:pPr>
            <a:r>
              <a:rPr lang="en-US" dirty="0" smtClean="0"/>
              <a:t>Changes in abundance  and condition of subsistence catch</a:t>
            </a:r>
          </a:p>
          <a:p>
            <a:pPr lvl="1">
              <a:buFont typeface="Corbel" panose="020B0503020204020204" pitchFamily="34" charset="0"/>
              <a:buChar char="⁻"/>
            </a:pPr>
            <a:r>
              <a:rPr lang="en-US" dirty="0" smtClean="0"/>
              <a:t>Adaptations to changes and addressing the issue </a:t>
            </a:r>
            <a:r>
              <a:rPr lang="en-US" smtClean="0"/>
              <a:t>of scale</a:t>
            </a:r>
            <a:endParaRPr lang="en-US" dirty="0" smtClean="0"/>
          </a:p>
        </p:txBody>
      </p:sp>
      <p:sp>
        <p:nvSpPr>
          <p:cNvPr id="4" name="TextBox 3"/>
          <p:cNvSpPr txBox="1"/>
          <p:nvPr/>
        </p:nvSpPr>
        <p:spPr>
          <a:xfrm>
            <a:off x="0" y="6125029"/>
            <a:ext cx="12192000" cy="584775"/>
          </a:xfrm>
          <a:prstGeom prst="rect">
            <a:avLst/>
          </a:prstGeom>
          <a:solidFill>
            <a:schemeClr val="tx1">
              <a:alpha val="35000"/>
            </a:schemeClr>
          </a:solidFill>
        </p:spPr>
        <p:txBody>
          <a:bodyPr wrap="square" rtlCol="0">
            <a:spAutoFit/>
          </a:bodyPr>
          <a:lstStyle/>
          <a:p>
            <a:pPr algn="ctr"/>
            <a:r>
              <a:rPr lang="en-US" sz="3200" i="1" dirty="0" smtClean="0"/>
              <a:t>TF requested a joint meeting with CCTF</a:t>
            </a:r>
            <a:endParaRPr lang="en-US" sz="3200" i="1" dirty="0"/>
          </a:p>
        </p:txBody>
      </p:sp>
    </p:spTree>
    <p:extLst>
      <p:ext uri="{BB962C8B-B14F-4D97-AF65-F5344CB8AC3E}">
        <p14:creationId xmlns:p14="http://schemas.microsoft.com/office/powerpoint/2010/main" val="300514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157</TotalTime>
  <Words>1520</Words>
  <Application>Microsoft Office PowerPoint</Application>
  <PresentationFormat>Widescreen</PresentationFormat>
  <Paragraphs>100</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Corbel</vt:lpstr>
      <vt:lpstr>Times New Roman</vt:lpstr>
      <vt:lpstr>Depth</vt:lpstr>
      <vt:lpstr>Local Knowledge, Traditional Knowledge, and Subsistence Task Force (Meeting 1) </vt:lpstr>
      <vt:lpstr>So much more than food…</vt:lpstr>
      <vt:lpstr>Beginning with shared understanding</vt:lpstr>
      <vt:lpstr>Beginning with shared understanding</vt:lpstr>
      <vt:lpstr>Beginning with shared understanding</vt:lpstr>
      <vt:lpstr>Draft Goals and Objectives </vt:lpstr>
      <vt:lpstr>Draft Goals and Objectives </vt:lpstr>
      <vt:lpstr>Opportunities for cross pollination</vt:lpstr>
    </vt:vector>
  </TitlesOfParts>
  <Company>NOAA AFSC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Fishing for life: Local Knowledge/Traditional Knowledge and Subsistence</dc:title>
  <dc:creator>Sarah.Wise</dc:creator>
  <cp:lastModifiedBy>Sarah.Wise</cp:lastModifiedBy>
  <cp:revision>27</cp:revision>
  <dcterms:created xsi:type="dcterms:W3CDTF">2020-01-21T16:37:20Z</dcterms:created>
  <dcterms:modified xsi:type="dcterms:W3CDTF">2020-01-21T19:15:11Z</dcterms:modified>
</cp:coreProperties>
</file>