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3"/>
  </p:notesMasterIdLst>
  <p:sldIdLst>
    <p:sldId id="256" r:id="rId2"/>
    <p:sldId id="263" r:id="rId3"/>
    <p:sldId id="258" r:id="rId4"/>
    <p:sldId id="259" r:id="rId5"/>
    <p:sldId id="260" r:id="rId6"/>
    <p:sldId id="264" r:id="rId7"/>
    <p:sldId id="265" r:id="rId8"/>
    <p:sldId id="268" r:id="rId9"/>
    <p:sldId id="269"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86009" autoAdjust="0"/>
  </p:normalViewPr>
  <p:slideViewPr>
    <p:cSldViewPr snapToGrid="0">
      <p:cViewPr varScale="1">
        <p:scale>
          <a:sx n="95" d="100"/>
          <a:sy n="95" d="100"/>
        </p:scale>
        <p:origin x="20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DB2C8-E12F-49F1-BC1C-FF20B89D00DB}" type="datetimeFigureOut">
              <a:rPr lang="en-US" smtClean="0"/>
              <a:t>1/10/2021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D9877-8510-44FE-AF4A-DDCEB4C12B7E}" type="slidenum">
              <a:rPr lang="en-US" smtClean="0"/>
              <a:t>‹#›</a:t>
            </a:fld>
            <a:endParaRPr lang="en-US"/>
          </a:p>
        </p:txBody>
      </p:sp>
    </p:spTree>
    <p:extLst>
      <p:ext uri="{BB962C8B-B14F-4D97-AF65-F5344CB8AC3E}">
        <p14:creationId xmlns:p14="http://schemas.microsoft.com/office/powerpoint/2010/main" val="303875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rPr>
              <a:t>Alaska Bering Sea Crabbers is the trade association representing the harvesters of king, opilio (snow), and </a:t>
            </a:r>
            <a:r>
              <a:rPr lang="en-US" sz="1200" b="0" i="0" dirty="0" err="1">
                <a:effectLst/>
              </a:rPr>
              <a:t>bairdi</a:t>
            </a:r>
            <a:r>
              <a:rPr lang="en-US" sz="1200" b="0" i="0" dirty="0">
                <a:effectLst/>
              </a:rPr>
              <a:t> (Tanner) crab in the Bering Sea. We are actively involved in fisheries management, policy development, scientific research, and marketing. We consider ourselves stewards of the crab resource and are committed to ensuring the sustainability of our fishery for generations to come</a:t>
            </a:r>
          </a:p>
          <a:p>
            <a:r>
              <a:rPr lang="en-US" sz="1200" i="0" dirty="0">
                <a:effectLst/>
              </a:rPr>
              <a:t>Advocating for sustainable fisheries, sound science, economic stability, and safety in our crab fisheries.</a:t>
            </a:r>
          </a:p>
          <a:p>
            <a:endParaRPr lang="en-US" dirty="0"/>
          </a:p>
        </p:txBody>
      </p:sp>
      <p:sp>
        <p:nvSpPr>
          <p:cNvPr id="4" name="Slide Number Placeholder 3"/>
          <p:cNvSpPr>
            <a:spLocks noGrp="1"/>
          </p:cNvSpPr>
          <p:nvPr>
            <p:ph type="sldNum" sz="quarter" idx="5"/>
          </p:nvPr>
        </p:nvSpPr>
        <p:spPr/>
        <p:txBody>
          <a:bodyPr/>
          <a:lstStyle/>
          <a:p>
            <a:fld id="{C93D9877-8510-44FE-AF4A-DDCEB4C12B7E}" type="slidenum">
              <a:rPr lang="en-US" smtClean="0"/>
              <a:t>1</a:t>
            </a:fld>
            <a:endParaRPr lang="en-US"/>
          </a:p>
        </p:txBody>
      </p:sp>
    </p:spTree>
    <p:extLst>
      <p:ext uri="{BB962C8B-B14F-4D97-AF65-F5344CB8AC3E}">
        <p14:creationId xmlns:p14="http://schemas.microsoft.com/office/powerpoint/2010/main" val="167398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At the end of the 2020 Bristol Bay red king crab fishing season, ABSC sent an end-of-the-season poll to the active skippers asking a set of 10 questions to gather observations from the season, collect updated information pertaining to relevant issues with our fleet and aid BSFRF in detecting tagged crab and more. We had 20 skippers complete the online survey and here are a few abbreviated results conceptualized for easy visualization.</a:t>
            </a:r>
          </a:p>
          <a:p>
            <a:r>
              <a:rPr lang="en-US" dirty="0"/>
              <a:t>Season after season, fishermen spend time on the grounds and have a unique vantage point for what’s going on in the directed fishery and with the crab resource. As an additional information source that is independent from the NMFS survey/assessment data streams, Alaska Bering Sea Crabbers would like to explore surveying our active fishermen twice per season, after BBRKC and BSS, to document important observations and get feedback on issues affecting the fleet. </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C93D9877-8510-44FE-AF4A-DDCEB4C12B7E}" type="slidenum">
              <a:rPr lang="en-US" smtClean="0"/>
              <a:t>2</a:t>
            </a:fld>
            <a:endParaRPr lang="en-US"/>
          </a:p>
        </p:txBody>
      </p:sp>
    </p:spTree>
    <p:extLst>
      <p:ext uri="{BB962C8B-B14F-4D97-AF65-F5344CB8AC3E}">
        <p14:creationId xmlns:p14="http://schemas.microsoft.com/office/powerpoint/2010/main" val="221019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 to build on observer data collected due to ~30% coverage.</a:t>
            </a:r>
          </a:p>
          <a:p>
            <a:r>
              <a:rPr lang="en-US" dirty="0"/>
              <a:t>Expand on bottom trawl survey due to disconnect in timing of fishery (Oct RKC; Jan-April snow) and survey offset (June-July, NBS August).</a:t>
            </a:r>
          </a:p>
        </p:txBody>
      </p:sp>
      <p:sp>
        <p:nvSpPr>
          <p:cNvPr id="4" name="Slide Number Placeholder 3"/>
          <p:cNvSpPr>
            <a:spLocks noGrp="1"/>
          </p:cNvSpPr>
          <p:nvPr>
            <p:ph type="sldNum" sz="quarter" idx="5"/>
          </p:nvPr>
        </p:nvSpPr>
        <p:spPr/>
        <p:txBody>
          <a:bodyPr/>
          <a:lstStyle/>
          <a:p>
            <a:fld id="{C93D9877-8510-44FE-AF4A-DDCEB4C12B7E}" type="slidenum">
              <a:rPr lang="en-US" smtClean="0"/>
              <a:t>4</a:t>
            </a:fld>
            <a:endParaRPr lang="en-US"/>
          </a:p>
        </p:txBody>
      </p:sp>
    </p:spTree>
    <p:extLst>
      <p:ext uri="{BB962C8B-B14F-4D97-AF65-F5344CB8AC3E}">
        <p14:creationId xmlns:p14="http://schemas.microsoft.com/office/powerpoint/2010/main" val="333816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 30%</a:t>
            </a:r>
          </a:p>
          <a:p>
            <a:r>
              <a:rPr lang="en-US" dirty="0"/>
              <a:t>No – 70%</a:t>
            </a:r>
          </a:p>
          <a:p>
            <a:endParaRPr lang="en-US" dirty="0"/>
          </a:p>
        </p:txBody>
      </p:sp>
      <p:sp>
        <p:nvSpPr>
          <p:cNvPr id="4" name="Slide Number Placeholder 3"/>
          <p:cNvSpPr>
            <a:spLocks noGrp="1"/>
          </p:cNvSpPr>
          <p:nvPr>
            <p:ph type="sldNum" sz="quarter" idx="5"/>
          </p:nvPr>
        </p:nvSpPr>
        <p:spPr/>
        <p:txBody>
          <a:bodyPr/>
          <a:lstStyle/>
          <a:p>
            <a:fld id="{C93D9877-8510-44FE-AF4A-DDCEB4C12B7E}" type="slidenum">
              <a:rPr lang="en-US" smtClean="0"/>
              <a:t>6</a:t>
            </a:fld>
            <a:endParaRPr lang="en-US"/>
          </a:p>
        </p:txBody>
      </p:sp>
    </p:spTree>
    <p:extLst>
      <p:ext uri="{BB962C8B-B14F-4D97-AF65-F5344CB8AC3E}">
        <p14:creationId xmlns:p14="http://schemas.microsoft.com/office/powerpoint/2010/main" val="389412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B4A9-AEAE-4E32-968B-F4E350FA84F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4F6B1C8-E5E9-4405-9F1A-A2D57731B82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1B7D79F-B679-4B16-9441-17595AA55B80}"/>
              </a:ext>
            </a:extLst>
          </p:cNvPr>
          <p:cNvSpPr>
            <a:spLocks noGrp="1"/>
          </p:cNvSpPr>
          <p:nvPr>
            <p:ph type="dt" sz="half" idx="10"/>
          </p:nvPr>
        </p:nvSpPr>
        <p:spPr/>
        <p:txBody>
          <a:bodyPr/>
          <a:lstStyle/>
          <a:p>
            <a:fld id="{C72C0358-F416-456A-9D6E-881FA7F4D67D}" type="datetimeFigureOut">
              <a:rPr lang="en-US" smtClean="0"/>
              <a:t>1/10/2021</a:t>
            </a:fld>
            <a:endParaRPr lang="en-US"/>
          </a:p>
        </p:txBody>
      </p:sp>
      <p:sp>
        <p:nvSpPr>
          <p:cNvPr id="5" name="Footer Placeholder 4">
            <a:extLst>
              <a:ext uri="{FF2B5EF4-FFF2-40B4-BE49-F238E27FC236}">
                <a16:creationId xmlns:a16="http://schemas.microsoft.com/office/drawing/2014/main" id="{B70650FB-D305-40AC-A4D6-27B1C8452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C324C-B7F0-4E4D-8942-9F6926E70376}"/>
              </a:ext>
            </a:extLst>
          </p:cNvPr>
          <p:cNvSpPr>
            <a:spLocks noGrp="1"/>
          </p:cNvSpPr>
          <p:nvPr>
            <p:ph type="sldNum" sz="quarter" idx="12"/>
          </p:nvPr>
        </p:nvSpPr>
        <p:spPr/>
        <p:txBody>
          <a:bodyPr/>
          <a:lstStyle/>
          <a:p>
            <a:fld id="{9552CE8C-E692-4D4E-88E7-2D496B4FAA82}" type="slidenum">
              <a:rPr lang="en-US" smtClean="0"/>
              <a:t>‹#›</a:t>
            </a:fld>
            <a:endParaRPr lang="en-US"/>
          </a:p>
        </p:txBody>
      </p:sp>
    </p:spTree>
    <p:extLst>
      <p:ext uri="{BB962C8B-B14F-4D97-AF65-F5344CB8AC3E}">
        <p14:creationId xmlns:p14="http://schemas.microsoft.com/office/powerpoint/2010/main" val="285864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9C6B-41FD-4C2A-BDFC-285755DFE3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DC0BCB-25CF-410E-98CE-6C8EC9F1D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92D8E-C8DF-44B5-AD9C-1D58BE3FA603}"/>
              </a:ext>
            </a:extLst>
          </p:cNvPr>
          <p:cNvSpPr>
            <a:spLocks noGrp="1"/>
          </p:cNvSpPr>
          <p:nvPr>
            <p:ph type="dt" sz="half" idx="10"/>
          </p:nvPr>
        </p:nvSpPr>
        <p:spPr/>
        <p:txBody>
          <a:bodyPr/>
          <a:lstStyle/>
          <a:p>
            <a:fld id="{C72C0358-F416-456A-9D6E-881FA7F4D67D}" type="datetimeFigureOut">
              <a:rPr lang="en-US" smtClean="0"/>
              <a:t>1/10/2021</a:t>
            </a:fld>
            <a:endParaRPr lang="en-US"/>
          </a:p>
        </p:txBody>
      </p:sp>
      <p:sp>
        <p:nvSpPr>
          <p:cNvPr id="5" name="Footer Placeholder 4">
            <a:extLst>
              <a:ext uri="{FF2B5EF4-FFF2-40B4-BE49-F238E27FC236}">
                <a16:creationId xmlns:a16="http://schemas.microsoft.com/office/drawing/2014/main" id="{AA51191C-E647-47F0-8779-D0D3E1DFB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BFC5C-1E28-4032-A16B-00E5D95ECC16}"/>
              </a:ext>
            </a:extLst>
          </p:cNvPr>
          <p:cNvSpPr>
            <a:spLocks noGrp="1"/>
          </p:cNvSpPr>
          <p:nvPr>
            <p:ph type="sldNum" sz="quarter" idx="12"/>
          </p:nvPr>
        </p:nvSpPr>
        <p:spPr/>
        <p:txBody>
          <a:bodyPr/>
          <a:lstStyle/>
          <a:p>
            <a:fld id="{9552CE8C-E692-4D4E-88E7-2D496B4FAA82}" type="slidenum">
              <a:rPr lang="en-US" smtClean="0"/>
              <a:t>‹#›</a:t>
            </a:fld>
            <a:endParaRPr lang="en-US"/>
          </a:p>
        </p:txBody>
      </p:sp>
    </p:spTree>
    <p:extLst>
      <p:ext uri="{BB962C8B-B14F-4D97-AF65-F5344CB8AC3E}">
        <p14:creationId xmlns:p14="http://schemas.microsoft.com/office/powerpoint/2010/main" val="166936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C3A5B-2D8F-4D4A-AC2F-231942EFCFD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D43051-C230-4C0B-A564-D768F3BB28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6CE32-FE24-46DC-B32A-37A04ED60492}"/>
              </a:ext>
            </a:extLst>
          </p:cNvPr>
          <p:cNvSpPr>
            <a:spLocks noGrp="1"/>
          </p:cNvSpPr>
          <p:nvPr>
            <p:ph type="dt" sz="half" idx="10"/>
          </p:nvPr>
        </p:nvSpPr>
        <p:spPr/>
        <p:txBody>
          <a:bodyPr/>
          <a:lstStyle/>
          <a:p>
            <a:fld id="{C72C0358-F416-456A-9D6E-881FA7F4D67D}" type="datetimeFigureOut">
              <a:rPr lang="en-US" smtClean="0"/>
              <a:t>1/10/2021</a:t>
            </a:fld>
            <a:endParaRPr lang="en-US"/>
          </a:p>
        </p:txBody>
      </p:sp>
      <p:sp>
        <p:nvSpPr>
          <p:cNvPr id="5" name="Footer Placeholder 4">
            <a:extLst>
              <a:ext uri="{FF2B5EF4-FFF2-40B4-BE49-F238E27FC236}">
                <a16:creationId xmlns:a16="http://schemas.microsoft.com/office/drawing/2014/main" id="{ECC70930-A0DC-4156-A942-C1BC2722A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B0359-57BC-4DF1-813A-02E3919FFCF3}"/>
              </a:ext>
            </a:extLst>
          </p:cNvPr>
          <p:cNvSpPr>
            <a:spLocks noGrp="1"/>
          </p:cNvSpPr>
          <p:nvPr>
            <p:ph type="sldNum" sz="quarter" idx="12"/>
          </p:nvPr>
        </p:nvSpPr>
        <p:spPr/>
        <p:txBody>
          <a:bodyPr/>
          <a:lstStyle/>
          <a:p>
            <a:fld id="{9552CE8C-E692-4D4E-88E7-2D496B4FAA82}" type="slidenum">
              <a:rPr lang="en-US" smtClean="0"/>
              <a:t>‹#›</a:t>
            </a:fld>
            <a:endParaRPr lang="en-US"/>
          </a:p>
        </p:txBody>
      </p:sp>
    </p:spTree>
    <p:extLst>
      <p:ext uri="{BB962C8B-B14F-4D97-AF65-F5344CB8AC3E}">
        <p14:creationId xmlns:p14="http://schemas.microsoft.com/office/powerpoint/2010/main" val="392617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CDFA-4022-4C7D-AAAE-09F147726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B4EAE-C120-4510-B9E9-67B1D49FC7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3C716-FE78-4AA0-91E6-B27647820EA9}"/>
              </a:ext>
            </a:extLst>
          </p:cNvPr>
          <p:cNvSpPr>
            <a:spLocks noGrp="1"/>
          </p:cNvSpPr>
          <p:nvPr>
            <p:ph type="dt" sz="half" idx="10"/>
          </p:nvPr>
        </p:nvSpPr>
        <p:spPr/>
        <p:txBody>
          <a:bodyPr/>
          <a:lstStyle/>
          <a:p>
            <a:fld id="{C72C0358-F416-456A-9D6E-881FA7F4D67D}" type="datetimeFigureOut">
              <a:rPr lang="en-US" smtClean="0"/>
              <a:t>1/10/2021</a:t>
            </a:fld>
            <a:endParaRPr lang="en-US"/>
          </a:p>
        </p:txBody>
      </p:sp>
      <p:sp>
        <p:nvSpPr>
          <p:cNvPr id="5" name="Footer Placeholder 4">
            <a:extLst>
              <a:ext uri="{FF2B5EF4-FFF2-40B4-BE49-F238E27FC236}">
                <a16:creationId xmlns:a16="http://schemas.microsoft.com/office/drawing/2014/main" id="{476AF904-9649-48BE-8BC6-E5CAD4DD7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61CDC-BF25-4367-9524-F9688D049598}"/>
              </a:ext>
            </a:extLst>
          </p:cNvPr>
          <p:cNvSpPr>
            <a:spLocks noGrp="1"/>
          </p:cNvSpPr>
          <p:nvPr>
            <p:ph type="sldNum" sz="quarter" idx="12"/>
          </p:nvPr>
        </p:nvSpPr>
        <p:spPr/>
        <p:txBody>
          <a:bodyPr/>
          <a:lstStyle/>
          <a:p>
            <a:fld id="{9552CE8C-E692-4D4E-88E7-2D496B4FAA82}" type="slidenum">
              <a:rPr lang="en-US" smtClean="0"/>
              <a:t>‹#›</a:t>
            </a:fld>
            <a:endParaRPr lang="en-US"/>
          </a:p>
        </p:txBody>
      </p:sp>
    </p:spTree>
    <p:extLst>
      <p:ext uri="{BB962C8B-B14F-4D97-AF65-F5344CB8AC3E}">
        <p14:creationId xmlns:p14="http://schemas.microsoft.com/office/powerpoint/2010/main" val="156524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EC9B-309A-4120-960C-53C08E7BBF5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A680B47-C4AE-4478-B6E6-3C5B0970DCE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8962E0-CDF4-4DC6-A37D-015198899927}"/>
              </a:ext>
            </a:extLst>
          </p:cNvPr>
          <p:cNvSpPr>
            <a:spLocks noGrp="1"/>
          </p:cNvSpPr>
          <p:nvPr>
            <p:ph type="dt" sz="half" idx="10"/>
          </p:nvPr>
        </p:nvSpPr>
        <p:spPr/>
        <p:txBody>
          <a:bodyPr/>
          <a:lstStyle/>
          <a:p>
            <a:fld id="{C72C0358-F416-456A-9D6E-881FA7F4D67D}" type="datetimeFigureOut">
              <a:rPr lang="en-US" smtClean="0"/>
              <a:t>1/10/2021</a:t>
            </a:fld>
            <a:endParaRPr lang="en-US"/>
          </a:p>
        </p:txBody>
      </p:sp>
      <p:sp>
        <p:nvSpPr>
          <p:cNvPr id="5" name="Footer Placeholder 4">
            <a:extLst>
              <a:ext uri="{FF2B5EF4-FFF2-40B4-BE49-F238E27FC236}">
                <a16:creationId xmlns:a16="http://schemas.microsoft.com/office/drawing/2014/main" id="{810C0E0B-6E30-4BBB-A3AA-903DEB201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FC972-1CD3-4195-9961-B7A78FD54C16}"/>
              </a:ext>
            </a:extLst>
          </p:cNvPr>
          <p:cNvSpPr>
            <a:spLocks noGrp="1"/>
          </p:cNvSpPr>
          <p:nvPr>
            <p:ph type="sldNum" sz="quarter" idx="12"/>
          </p:nvPr>
        </p:nvSpPr>
        <p:spPr/>
        <p:txBody>
          <a:bodyPr/>
          <a:lstStyle/>
          <a:p>
            <a:fld id="{9552CE8C-E692-4D4E-88E7-2D496B4FAA82}" type="slidenum">
              <a:rPr lang="en-US" smtClean="0"/>
              <a:t>‹#›</a:t>
            </a:fld>
            <a:endParaRPr lang="en-US"/>
          </a:p>
        </p:txBody>
      </p:sp>
    </p:spTree>
    <p:extLst>
      <p:ext uri="{BB962C8B-B14F-4D97-AF65-F5344CB8AC3E}">
        <p14:creationId xmlns:p14="http://schemas.microsoft.com/office/powerpoint/2010/main" val="277919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AB36-6824-41B6-896A-D91132CDD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BC734-B6A0-4DAE-98D2-9E3DCC1005F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AAF4A0-FBFC-4A01-A3B5-774BBD47F43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13796D-02A6-4BA8-8420-80C75886FC2E}"/>
              </a:ext>
            </a:extLst>
          </p:cNvPr>
          <p:cNvSpPr>
            <a:spLocks noGrp="1"/>
          </p:cNvSpPr>
          <p:nvPr>
            <p:ph type="dt" sz="half" idx="10"/>
          </p:nvPr>
        </p:nvSpPr>
        <p:spPr/>
        <p:txBody>
          <a:bodyPr/>
          <a:lstStyle/>
          <a:p>
            <a:fld id="{C72C0358-F416-456A-9D6E-881FA7F4D67D}" type="datetimeFigureOut">
              <a:rPr lang="en-US" smtClean="0"/>
              <a:t>1/10/2021</a:t>
            </a:fld>
            <a:endParaRPr lang="en-US"/>
          </a:p>
        </p:txBody>
      </p:sp>
      <p:sp>
        <p:nvSpPr>
          <p:cNvPr id="6" name="Footer Placeholder 5">
            <a:extLst>
              <a:ext uri="{FF2B5EF4-FFF2-40B4-BE49-F238E27FC236}">
                <a16:creationId xmlns:a16="http://schemas.microsoft.com/office/drawing/2014/main" id="{6B07FDE0-E68E-4968-A052-5B91CD337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8B9A3-5D0D-4847-8B09-B5EA6305E155}"/>
              </a:ext>
            </a:extLst>
          </p:cNvPr>
          <p:cNvSpPr>
            <a:spLocks noGrp="1"/>
          </p:cNvSpPr>
          <p:nvPr>
            <p:ph type="sldNum" sz="quarter" idx="12"/>
          </p:nvPr>
        </p:nvSpPr>
        <p:spPr/>
        <p:txBody>
          <a:bodyPr/>
          <a:lstStyle/>
          <a:p>
            <a:fld id="{9552CE8C-E692-4D4E-88E7-2D496B4FAA82}" type="slidenum">
              <a:rPr lang="en-US" smtClean="0"/>
              <a:t>‹#›</a:t>
            </a:fld>
            <a:endParaRPr lang="en-US"/>
          </a:p>
        </p:txBody>
      </p:sp>
    </p:spTree>
    <p:extLst>
      <p:ext uri="{BB962C8B-B14F-4D97-AF65-F5344CB8AC3E}">
        <p14:creationId xmlns:p14="http://schemas.microsoft.com/office/powerpoint/2010/main" val="246384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3308-F573-4E55-9829-EA35F8409C0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B15A00-C442-41FD-8DFD-263A517FE3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4A05D45-9292-4532-8220-3EA00F4606D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759F45-BB55-487A-A78B-79EE4B05A2F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96735A5-E643-4C46-B727-13023FF7BE9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A915C8-570F-4A20-BBC7-A3BE443AD887}"/>
              </a:ext>
            </a:extLst>
          </p:cNvPr>
          <p:cNvSpPr>
            <a:spLocks noGrp="1"/>
          </p:cNvSpPr>
          <p:nvPr>
            <p:ph type="dt" sz="half" idx="10"/>
          </p:nvPr>
        </p:nvSpPr>
        <p:spPr/>
        <p:txBody>
          <a:bodyPr/>
          <a:lstStyle/>
          <a:p>
            <a:fld id="{C72C0358-F416-456A-9D6E-881FA7F4D67D}" type="datetimeFigureOut">
              <a:rPr lang="en-US" smtClean="0"/>
              <a:t>1/10/2021</a:t>
            </a:fld>
            <a:endParaRPr lang="en-US"/>
          </a:p>
        </p:txBody>
      </p:sp>
      <p:sp>
        <p:nvSpPr>
          <p:cNvPr id="8" name="Footer Placeholder 7">
            <a:extLst>
              <a:ext uri="{FF2B5EF4-FFF2-40B4-BE49-F238E27FC236}">
                <a16:creationId xmlns:a16="http://schemas.microsoft.com/office/drawing/2014/main" id="{BD2FEC4C-9734-4B2B-9EB3-ED59EB30DA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86B16E-2C83-46D6-8EE2-FC21BCA591EB}"/>
              </a:ext>
            </a:extLst>
          </p:cNvPr>
          <p:cNvSpPr>
            <a:spLocks noGrp="1"/>
          </p:cNvSpPr>
          <p:nvPr>
            <p:ph type="sldNum" sz="quarter" idx="12"/>
          </p:nvPr>
        </p:nvSpPr>
        <p:spPr/>
        <p:txBody>
          <a:bodyPr/>
          <a:lstStyle/>
          <a:p>
            <a:fld id="{9552CE8C-E692-4D4E-88E7-2D496B4FAA82}" type="slidenum">
              <a:rPr lang="en-US" smtClean="0"/>
              <a:t>‹#›</a:t>
            </a:fld>
            <a:endParaRPr lang="en-US"/>
          </a:p>
        </p:txBody>
      </p:sp>
    </p:spTree>
    <p:extLst>
      <p:ext uri="{BB962C8B-B14F-4D97-AF65-F5344CB8AC3E}">
        <p14:creationId xmlns:p14="http://schemas.microsoft.com/office/powerpoint/2010/main" val="271931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C75D-84D4-4DAB-ADB9-867341E547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8A0AC6-535E-438A-932F-6FDD2C710A01}"/>
              </a:ext>
            </a:extLst>
          </p:cNvPr>
          <p:cNvSpPr>
            <a:spLocks noGrp="1"/>
          </p:cNvSpPr>
          <p:nvPr>
            <p:ph type="dt" sz="half" idx="10"/>
          </p:nvPr>
        </p:nvSpPr>
        <p:spPr/>
        <p:txBody>
          <a:bodyPr/>
          <a:lstStyle/>
          <a:p>
            <a:fld id="{C72C0358-F416-456A-9D6E-881FA7F4D67D}" type="datetimeFigureOut">
              <a:rPr lang="en-US" smtClean="0"/>
              <a:t>1/10/2021</a:t>
            </a:fld>
            <a:endParaRPr lang="en-US"/>
          </a:p>
        </p:txBody>
      </p:sp>
      <p:sp>
        <p:nvSpPr>
          <p:cNvPr id="4" name="Footer Placeholder 3">
            <a:extLst>
              <a:ext uri="{FF2B5EF4-FFF2-40B4-BE49-F238E27FC236}">
                <a16:creationId xmlns:a16="http://schemas.microsoft.com/office/drawing/2014/main" id="{5E5797C7-0368-4055-8821-2B4E38A57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FA0F95-3002-4D19-BCE8-BC0E0BD26EB3}"/>
              </a:ext>
            </a:extLst>
          </p:cNvPr>
          <p:cNvSpPr>
            <a:spLocks noGrp="1"/>
          </p:cNvSpPr>
          <p:nvPr>
            <p:ph type="sldNum" sz="quarter" idx="12"/>
          </p:nvPr>
        </p:nvSpPr>
        <p:spPr/>
        <p:txBody>
          <a:bodyPr/>
          <a:lstStyle/>
          <a:p>
            <a:fld id="{9552CE8C-E692-4D4E-88E7-2D496B4FAA82}" type="slidenum">
              <a:rPr lang="en-US" smtClean="0"/>
              <a:t>‹#›</a:t>
            </a:fld>
            <a:endParaRPr lang="en-US"/>
          </a:p>
        </p:txBody>
      </p:sp>
    </p:spTree>
    <p:extLst>
      <p:ext uri="{BB962C8B-B14F-4D97-AF65-F5344CB8AC3E}">
        <p14:creationId xmlns:p14="http://schemas.microsoft.com/office/powerpoint/2010/main" val="372155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FAFE9E-108C-40CF-89AE-99DADBB605DB}"/>
              </a:ext>
            </a:extLst>
          </p:cNvPr>
          <p:cNvSpPr>
            <a:spLocks noGrp="1"/>
          </p:cNvSpPr>
          <p:nvPr>
            <p:ph type="dt" sz="half" idx="10"/>
          </p:nvPr>
        </p:nvSpPr>
        <p:spPr/>
        <p:txBody>
          <a:bodyPr/>
          <a:lstStyle/>
          <a:p>
            <a:fld id="{C72C0358-F416-456A-9D6E-881FA7F4D67D}" type="datetimeFigureOut">
              <a:rPr lang="en-US" smtClean="0"/>
              <a:t>1/10/2021</a:t>
            </a:fld>
            <a:endParaRPr lang="en-US"/>
          </a:p>
        </p:txBody>
      </p:sp>
      <p:sp>
        <p:nvSpPr>
          <p:cNvPr id="3" name="Footer Placeholder 2">
            <a:extLst>
              <a:ext uri="{FF2B5EF4-FFF2-40B4-BE49-F238E27FC236}">
                <a16:creationId xmlns:a16="http://schemas.microsoft.com/office/drawing/2014/main" id="{DD70E58E-E889-4C76-9FEF-9EED3D79C6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1CABC7-5525-4DDF-9257-8F2FE8C18AB5}"/>
              </a:ext>
            </a:extLst>
          </p:cNvPr>
          <p:cNvSpPr>
            <a:spLocks noGrp="1"/>
          </p:cNvSpPr>
          <p:nvPr>
            <p:ph type="sldNum" sz="quarter" idx="12"/>
          </p:nvPr>
        </p:nvSpPr>
        <p:spPr/>
        <p:txBody>
          <a:bodyPr/>
          <a:lstStyle/>
          <a:p>
            <a:fld id="{9552CE8C-E692-4D4E-88E7-2D496B4FAA82}" type="slidenum">
              <a:rPr lang="en-US" smtClean="0"/>
              <a:t>‹#›</a:t>
            </a:fld>
            <a:endParaRPr lang="en-US"/>
          </a:p>
        </p:txBody>
      </p:sp>
    </p:spTree>
    <p:extLst>
      <p:ext uri="{BB962C8B-B14F-4D97-AF65-F5344CB8AC3E}">
        <p14:creationId xmlns:p14="http://schemas.microsoft.com/office/powerpoint/2010/main" val="198671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7AA9-514A-4D48-9499-F2B0DFC0EEA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A7E512E-AC55-4766-8225-EE4E75F0B7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6E8CEB-0F85-41A0-92A7-9ACE7640D1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93376B0-9578-4D0F-A04E-14756612B1BC}"/>
              </a:ext>
            </a:extLst>
          </p:cNvPr>
          <p:cNvSpPr>
            <a:spLocks noGrp="1"/>
          </p:cNvSpPr>
          <p:nvPr>
            <p:ph type="dt" sz="half" idx="10"/>
          </p:nvPr>
        </p:nvSpPr>
        <p:spPr/>
        <p:txBody>
          <a:bodyPr/>
          <a:lstStyle/>
          <a:p>
            <a:fld id="{C72C0358-F416-456A-9D6E-881FA7F4D67D}" type="datetimeFigureOut">
              <a:rPr lang="en-US" smtClean="0"/>
              <a:t>1/10/2021</a:t>
            </a:fld>
            <a:endParaRPr lang="en-US"/>
          </a:p>
        </p:txBody>
      </p:sp>
      <p:sp>
        <p:nvSpPr>
          <p:cNvPr id="6" name="Footer Placeholder 5">
            <a:extLst>
              <a:ext uri="{FF2B5EF4-FFF2-40B4-BE49-F238E27FC236}">
                <a16:creationId xmlns:a16="http://schemas.microsoft.com/office/drawing/2014/main" id="{8DEA2F6C-9212-4467-8D8B-07F613111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63A1D-E760-4674-9C01-8349B05F2ED9}"/>
              </a:ext>
            </a:extLst>
          </p:cNvPr>
          <p:cNvSpPr>
            <a:spLocks noGrp="1"/>
          </p:cNvSpPr>
          <p:nvPr>
            <p:ph type="sldNum" sz="quarter" idx="12"/>
          </p:nvPr>
        </p:nvSpPr>
        <p:spPr/>
        <p:txBody>
          <a:bodyPr/>
          <a:lstStyle/>
          <a:p>
            <a:fld id="{9552CE8C-E692-4D4E-88E7-2D496B4FAA82}" type="slidenum">
              <a:rPr lang="en-US" smtClean="0"/>
              <a:t>‹#›</a:t>
            </a:fld>
            <a:endParaRPr lang="en-US"/>
          </a:p>
        </p:txBody>
      </p:sp>
    </p:spTree>
    <p:extLst>
      <p:ext uri="{BB962C8B-B14F-4D97-AF65-F5344CB8AC3E}">
        <p14:creationId xmlns:p14="http://schemas.microsoft.com/office/powerpoint/2010/main" val="413114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79EB-F36D-4302-8545-16E01233DC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C75486E-043C-448E-AFB9-F2A10D6EE4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0A9F980-090F-482B-A968-1AA73CB97E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717FB01-D8FB-4A60-BF7B-D8DFDA9F0A0D}"/>
              </a:ext>
            </a:extLst>
          </p:cNvPr>
          <p:cNvSpPr>
            <a:spLocks noGrp="1"/>
          </p:cNvSpPr>
          <p:nvPr>
            <p:ph type="dt" sz="half" idx="10"/>
          </p:nvPr>
        </p:nvSpPr>
        <p:spPr/>
        <p:txBody>
          <a:bodyPr/>
          <a:lstStyle/>
          <a:p>
            <a:fld id="{C72C0358-F416-456A-9D6E-881FA7F4D67D}" type="datetimeFigureOut">
              <a:rPr lang="en-US" smtClean="0"/>
              <a:t>1/10/2021</a:t>
            </a:fld>
            <a:endParaRPr lang="en-US"/>
          </a:p>
        </p:txBody>
      </p:sp>
      <p:sp>
        <p:nvSpPr>
          <p:cNvPr id="6" name="Footer Placeholder 5">
            <a:extLst>
              <a:ext uri="{FF2B5EF4-FFF2-40B4-BE49-F238E27FC236}">
                <a16:creationId xmlns:a16="http://schemas.microsoft.com/office/drawing/2014/main" id="{B0979985-7F1E-40DB-BD15-5A8FD0E7E1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7FE6A-85AF-480F-9EAC-F3D5D20FB9D2}"/>
              </a:ext>
            </a:extLst>
          </p:cNvPr>
          <p:cNvSpPr>
            <a:spLocks noGrp="1"/>
          </p:cNvSpPr>
          <p:nvPr>
            <p:ph type="sldNum" sz="quarter" idx="12"/>
          </p:nvPr>
        </p:nvSpPr>
        <p:spPr/>
        <p:txBody>
          <a:bodyPr/>
          <a:lstStyle/>
          <a:p>
            <a:fld id="{9552CE8C-E692-4D4E-88E7-2D496B4FAA82}" type="slidenum">
              <a:rPr lang="en-US" smtClean="0"/>
              <a:t>‹#›</a:t>
            </a:fld>
            <a:endParaRPr lang="en-US"/>
          </a:p>
        </p:txBody>
      </p:sp>
    </p:spTree>
    <p:extLst>
      <p:ext uri="{BB962C8B-B14F-4D97-AF65-F5344CB8AC3E}">
        <p14:creationId xmlns:p14="http://schemas.microsoft.com/office/powerpoint/2010/main" val="248383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E2B39-4D80-4B22-BF80-399BB049589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9D0D51-8CED-4711-9BC2-CB6BCE4D0B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4068E-5ECC-456A-857C-C1FB2116133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2C0358-F416-456A-9D6E-881FA7F4D67D}" type="datetimeFigureOut">
              <a:rPr lang="en-US" smtClean="0"/>
              <a:t>1/10/2021</a:t>
            </a:fld>
            <a:endParaRPr lang="en-US"/>
          </a:p>
        </p:txBody>
      </p:sp>
      <p:sp>
        <p:nvSpPr>
          <p:cNvPr id="5" name="Footer Placeholder 4">
            <a:extLst>
              <a:ext uri="{FF2B5EF4-FFF2-40B4-BE49-F238E27FC236}">
                <a16:creationId xmlns:a16="http://schemas.microsoft.com/office/drawing/2014/main" id="{D2A3C737-0448-41C7-A705-42E2324B92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ADE60C-DDBD-4002-BB55-E262189AD7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52CE8C-E692-4D4E-88E7-2D496B4FAA82}" type="slidenum">
              <a:rPr lang="en-US" smtClean="0"/>
              <a:t>‹#›</a:t>
            </a:fld>
            <a:endParaRPr lang="en-US"/>
          </a:p>
        </p:txBody>
      </p:sp>
    </p:spTree>
    <p:extLst>
      <p:ext uri="{BB962C8B-B14F-4D97-AF65-F5344CB8AC3E}">
        <p14:creationId xmlns:p14="http://schemas.microsoft.com/office/powerpoint/2010/main" val="1833335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hyperlink" Target="https://en.wikipedia.org/wiki/File:Instagram.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https://en.wikipedia.org/wiki/File:Instagram.svg" TargetMode="External"/><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8.jpg"/><Relationship Id="rId2"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en.wikipedia.org/wiki/File:Instagram.svg"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hyperlink" Target="https://en.wikipedia.org/wiki/File:Instagram.sv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9.jpg"/><Relationship Id="rId4" Type="http://schemas.openxmlformats.org/officeDocument/2006/relationships/image" Target="../media/image7.pn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hyperlink" Target="https://en.wikipedia.org/wiki/File:Instagram.svg" TargetMode="Externa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File:Instagram.svg" TargetMode="External"/><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8.jpg"/><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image" Target="../media/image3.jpg"/><Relationship Id="rId9" Type="http://schemas.openxmlformats.org/officeDocument/2006/relationships/hyperlink" Target="https://en.wikipedia.org/wiki/File:Instagram.sv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8.jpg"/><Relationship Id="rId5" Type="http://schemas.openxmlformats.org/officeDocument/2006/relationships/image" Target="../media/image3.jp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hyperlink" Target="https://en.wikipedia.org/wiki/File:Instagram.sv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hyperlink" Target="https://en.wikipedia.org/wiki/File:Instagram.svg" TargetMode="Externa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18.jpe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https://en.wikipedia.org/wiki/File:Instagram.svg"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https://en.wikipedia.org/wiki/File:Instagram.svg" TargetMode="Externa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ishery Analyst Vacancy – North Pacific Fishery Management Council">
            <a:extLst>
              <a:ext uri="{FF2B5EF4-FFF2-40B4-BE49-F238E27FC236}">
                <a16:creationId xmlns:a16="http://schemas.microsoft.com/office/drawing/2014/main" id="{A03C2C1D-0F1F-4E6B-A7C1-330D11B74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392" y="2044339"/>
            <a:ext cx="919364" cy="79422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E0926EA-5444-4832-B638-A628AB27DED8}"/>
              </a:ext>
            </a:extLst>
          </p:cNvPr>
          <p:cNvSpPr>
            <a:spLocks noGrp="1"/>
          </p:cNvSpPr>
          <p:nvPr>
            <p:ph type="ctrTitle"/>
          </p:nvPr>
        </p:nvSpPr>
        <p:spPr>
          <a:xfrm>
            <a:off x="2480418" y="555796"/>
            <a:ext cx="6540285" cy="1350936"/>
          </a:xfrm>
        </p:spPr>
        <p:txBody>
          <a:bodyPr>
            <a:normAutofit/>
          </a:bodyPr>
          <a:lstStyle/>
          <a:p>
            <a:r>
              <a:rPr lang="en-US" sz="4000" dirty="0"/>
              <a:t>Skipper’s Survey</a:t>
            </a:r>
            <a:br>
              <a:rPr lang="en-US" sz="4000" dirty="0"/>
            </a:br>
            <a:r>
              <a:rPr lang="en-US" sz="4000" dirty="0"/>
              <a:t>Alaska Bering Sea Crabbers</a:t>
            </a:r>
          </a:p>
        </p:txBody>
      </p:sp>
      <p:sp>
        <p:nvSpPr>
          <p:cNvPr id="3" name="Subtitle 2">
            <a:extLst>
              <a:ext uri="{FF2B5EF4-FFF2-40B4-BE49-F238E27FC236}">
                <a16:creationId xmlns:a16="http://schemas.microsoft.com/office/drawing/2014/main" id="{3D0DF259-A7B4-4008-9598-2262F0D8B6F5}"/>
              </a:ext>
            </a:extLst>
          </p:cNvPr>
          <p:cNvSpPr>
            <a:spLocks noGrp="1"/>
          </p:cNvSpPr>
          <p:nvPr>
            <p:ph type="subTitle" idx="1"/>
          </p:nvPr>
        </p:nvSpPr>
        <p:spPr>
          <a:xfrm>
            <a:off x="2162703" y="2288237"/>
            <a:ext cx="6858000" cy="818933"/>
          </a:xfrm>
        </p:spPr>
        <p:txBody>
          <a:bodyPr>
            <a:normAutofit fontScale="85000" lnSpcReduction="20000"/>
          </a:bodyPr>
          <a:lstStyle/>
          <a:p>
            <a:r>
              <a:rPr lang="en-US" dirty="0"/>
              <a:t>         </a:t>
            </a:r>
            <a:r>
              <a:rPr lang="en-US" sz="2100" dirty="0"/>
              <a:t>CPT Presentation, January 11, 2021</a:t>
            </a:r>
            <a:endParaRPr lang="en-US" dirty="0"/>
          </a:p>
          <a:p>
            <a:r>
              <a:rPr lang="en-US" dirty="0"/>
              <a:t>     By</a:t>
            </a:r>
          </a:p>
          <a:p>
            <a:r>
              <a:rPr lang="en-US" dirty="0"/>
              <a:t>      Cory Lescher</a:t>
            </a:r>
          </a:p>
        </p:txBody>
      </p:sp>
      <p:pic>
        <p:nvPicPr>
          <p:cNvPr id="5" name="Picture 4" descr="Logo&#10;&#10;Description automatically generated">
            <a:extLst>
              <a:ext uri="{FF2B5EF4-FFF2-40B4-BE49-F238E27FC236}">
                <a16:creationId xmlns:a16="http://schemas.microsoft.com/office/drawing/2014/main" id="{18C826FD-BEE5-4BC8-8118-5072DECE5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14" y="195361"/>
            <a:ext cx="2346702" cy="2346702"/>
          </a:xfrm>
          <a:prstGeom prst="rect">
            <a:avLst/>
          </a:prstGeom>
        </p:spPr>
      </p:pic>
      <p:cxnSp>
        <p:nvCxnSpPr>
          <p:cNvPr id="10" name="Straight Connector 9">
            <a:extLst>
              <a:ext uri="{FF2B5EF4-FFF2-40B4-BE49-F238E27FC236}">
                <a16:creationId xmlns:a16="http://schemas.microsoft.com/office/drawing/2014/main" id="{9549681A-9183-4D88-8041-47311DECF97F}"/>
              </a:ext>
            </a:extLst>
          </p:cNvPr>
          <p:cNvCxnSpPr/>
          <p:nvPr/>
        </p:nvCxnSpPr>
        <p:spPr>
          <a:xfrm>
            <a:off x="2831713" y="2006825"/>
            <a:ext cx="5877093" cy="0"/>
          </a:xfrm>
          <a:prstGeom prst="line">
            <a:avLst/>
          </a:prstGeom>
          <a:ln w="12700"/>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D714FE2D-F065-4BAD-BEAD-553299E1FD49}"/>
              </a:ext>
            </a:extLst>
          </p:cNvPr>
          <p:cNvPicPr>
            <a:picLocks noChangeAspect="1"/>
          </p:cNvPicPr>
          <p:nvPr/>
        </p:nvPicPr>
        <p:blipFill rotWithShape="1">
          <a:blip r:embed="rId5">
            <a:extLst>
              <a:ext uri="{28A0092B-C50C-407E-A947-70E740481C1C}">
                <a14:useLocalDpi xmlns:a14="http://schemas.microsoft.com/office/drawing/2010/main" val="0"/>
              </a:ext>
            </a:extLst>
          </a:blip>
          <a:srcRect t="44787" b="14393"/>
          <a:stretch/>
        </p:blipFill>
        <p:spPr>
          <a:xfrm>
            <a:off x="0" y="3515388"/>
            <a:ext cx="9144000" cy="2489618"/>
          </a:xfrm>
          <a:prstGeom prst="rect">
            <a:avLst/>
          </a:prstGeom>
        </p:spPr>
      </p:pic>
      <p:pic>
        <p:nvPicPr>
          <p:cNvPr id="9" name="Picture 8" descr="Icon&#10;&#10;Description automatically generated">
            <a:extLst>
              <a:ext uri="{FF2B5EF4-FFF2-40B4-BE49-F238E27FC236}">
                <a16:creationId xmlns:a16="http://schemas.microsoft.com/office/drawing/2014/main" id="{E5D6F7E7-E87F-4739-B9E9-35AAB150B42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664715" y="6449081"/>
            <a:ext cx="246221" cy="246221"/>
          </a:xfrm>
          <a:prstGeom prst="rect">
            <a:avLst/>
          </a:prstGeom>
        </p:spPr>
      </p:pic>
      <p:pic>
        <p:nvPicPr>
          <p:cNvPr id="11" name="Picture 4" descr="Online World Wide Web Globe Network Svg Png Icon Free Download (#527746) -  OnlineWebFonts.COM">
            <a:extLst>
              <a:ext uri="{FF2B5EF4-FFF2-40B4-BE49-F238E27FC236}">
                <a16:creationId xmlns:a16="http://schemas.microsoft.com/office/drawing/2014/main" id="{949E0631-A59C-4393-9883-7D8A118FE2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1626" y="6449081"/>
            <a:ext cx="246221" cy="2467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E1CC9C0-D853-441F-90DE-D01D92B75C34}"/>
              </a:ext>
            </a:extLst>
          </p:cNvPr>
          <p:cNvSpPr txBox="1"/>
          <p:nvPr/>
        </p:nvSpPr>
        <p:spPr>
          <a:xfrm>
            <a:off x="6079019" y="6449081"/>
            <a:ext cx="2509157" cy="276999"/>
          </a:xfrm>
          <a:prstGeom prst="rect">
            <a:avLst/>
          </a:prstGeom>
          <a:noFill/>
        </p:spPr>
        <p:txBody>
          <a:bodyPr wrap="square" rtlCol="0">
            <a:spAutoFit/>
          </a:bodyPr>
          <a:lstStyle/>
          <a:p>
            <a:r>
              <a:rPr lang="en-US" sz="1200" dirty="0"/>
              <a:t>@ALASKACRABBERS</a:t>
            </a:r>
          </a:p>
        </p:txBody>
      </p:sp>
      <p:sp>
        <p:nvSpPr>
          <p:cNvPr id="13" name="TextBox 12">
            <a:extLst>
              <a:ext uri="{FF2B5EF4-FFF2-40B4-BE49-F238E27FC236}">
                <a16:creationId xmlns:a16="http://schemas.microsoft.com/office/drawing/2014/main" id="{64AA701D-DE60-4175-B334-35A9DB42B712}"/>
              </a:ext>
            </a:extLst>
          </p:cNvPr>
          <p:cNvSpPr txBox="1"/>
          <p:nvPr/>
        </p:nvSpPr>
        <p:spPr>
          <a:xfrm>
            <a:off x="2221258" y="6444813"/>
            <a:ext cx="2509157" cy="276999"/>
          </a:xfrm>
          <a:prstGeom prst="rect">
            <a:avLst/>
          </a:prstGeom>
          <a:noFill/>
        </p:spPr>
        <p:txBody>
          <a:bodyPr wrap="square" rtlCol="0">
            <a:spAutoFit/>
          </a:bodyPr>
          <a:lstStyle/>
          <a:p>
            <a:r>
              <a:rPr lang="en-US" sz="1200" dirty="0"/>
              <a:t>ALASKABERINGSEACRABBERS.ORG</a:t>
            </a:r>
          </a:p>
        </p:txBody>
      </p:sp>
      <p:sp>
        <p:nvSpPr>
          <p:cNvPr id="7" name="TextBox 6">
            <a:extLst>
              <a:ext uri="{FF2B5EF4-FFF2-40B4-BE49-F238E27FC236}">
                <a16:creationId xmlns:a16="http://schemas.microsoft.com/office/drawing/2014/main" id="{73B4995C-E1E8-43D7-A829-649EF7667E4A}"/>
              </a:ext>
            </a:extLst>
          </p:cNvPr>
          <p:cNvSpPr txBox="1"/>
          <p:nvPr/>
        </p:nvSpPr>
        <p:spPr>
          <a:xfrm>
            <a:off x="7908471" y="5984873"/>
            <a:ext cx="1289957" cy="246221"/>
          </a:xfrm>
          <a:prstGeom prst="rect">
            <a:avLst/>
          </a:prstGeom>
          <a:noFill/>
        </p:spPr>
        <p:txBody>
          <a:bodyPr wrap="square" rtlCol="0">
            <a:spAutoFit/>
          </a:bodyPr>
          <a:lstStyle/>
          <a:p>
            <a:r>
              <a:rPr lang="en-US" sz="1000" dirty="0"/>
              <a:t>Photo by </a:t>
            </a:r>
            <a:r>
              <a:rPr lang="en-US" sz="1000" dirty="0" err="1"/>
              <a:t>Bri</a:t>
            </a:r>
            <a:r>
              <a:rPr lang="en-US" sz="1000" dirty="0"/>
              <a:t> Dwyer</a:t>
            </a:r>
          </a:p>
        </p:txBody>
      </p:sp>
      <p:sp>
        <p:nvSpPr>
          <p:cNvPr id="4" name="TextBox 3">
            <a:extLst>
              <a:ext uri="{FF2B5EF4-FFF2-40B4-BE49-F238E27FC236}">
                <a16:creationId xmlns:a16="http://schemas.microsoft.com/office/drawing/2014/main" id="{86155322-2C16-4E68-A569-355B772CD03E}"/>
              </a:ext>
            </a:extLst>
          </p:cNvPr>
          <p:cNvSpPr txBox="1"/>
          <p:nvPr/>
        </p:nvSpPr>
        <p:spPr>
          <a:xfrm>
            <a:off x="4489449" y="3107172"/>
            <a:ext cx="4064000" cy="369332"/>
          </a:xfrm>
          <a:prstGeom prst="rect">
            <a:avLst/>
          </a:prstGeom>
          <a:noFill/>
        </p:spPr>
        <p:txBody>
          <a:bodyPr wrap="square" rtlCol="0">
            <a:spAutoFit/>
          </a:bodyPr>
          <a:lstStyle/>
          <a:p>
            <a:r>
              <a:rPr lang="en-US" u="sng" dirty="0"/>
              <a:t>    ABSC.Cory@gmail.com</a:t>
            </a:r>
          </a:p>
        </p:txBody>
      </p:sp>
    </p:spTree>
    <p:extLst>
      <p:ext uri="{BB962C8B-B14F-4D97-AF65-F5344CB8AC3E}">
        <p14:creationId xmlns:p14="http://schemas.microsoft.com/office/powerpoint/2010/main" val="1830156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0F3BCFC-A6DB-461E-B0EB-2F51E6CE9AAC}"/>
              </a:ext>
            </a:extLst>
          </p:cNvPr>
          <p:cNvGrpSpPr/>
          <p:nvPr/>
        </p:nvGrpSpPr>
        <p:grpSpPr>
          <a:xfrm>
            <a:off x="0" y="182323"/>
            <a:ext cx="9144000" cy="1018933"/>
            <a:chOff x="0" y="218179"/>
            <a:chExt cx="9144000" cy="1018933"/>
          </a:xfrm>
        </p:grpSpPr>
        <p:pic>
          <p:nvPicPr>
            <p:cNvPr id="18" name="Picture 17">
              <a:extLst>
                <a:ext uri="{FF2B5EF4-FFF2-40B4-BE49-F238E27FC236}">
                  <a16:creationId xmlns:a16="http://schemas.microsoft.com/office/drawing/2014/main" id="{51FCF204-0D0C-447D-AEC2-F053D257F406}"/>
                </a:ext>
              </a:extLst>
            </p:cNvPr>
            <p:cNvPicPr>
              <a:picLocks noChangeAspect="1"/>
            </p:cNvPicPr>
            <p:nvPr/>
          </p:nvPicPr>
          <p:blipFill>
            <a:blip r:embed="rId2"/>
            <a:stretch>
              <a:fillRect/>
            </a:stretch>
          </p:blipFill>
          <p:spPr>
            <a:xfrm>
              <a:off x="0" y="218179"/>
              <a:ext cx="9144000" cy="1018933"/>
            </a:xfrm>
            <a:prstGeom prst="rect">
              <a:avLst/>
            </a:prstGeom>
          </p:spPr>
        </p:pic>
        <p:pic>
          <p:nvPicPr>
            <p:cNvPr id="19" name="Picture 18">
              <a:extLst>
                <a:ext uri="{FF2B5EF4-FFF2-40B4-BE49-F238E27FC236}">
                  <a16:creationId xmlns:a16="http://schemas.microsoft.com/office/drawing/2014/main" id="{F6FFECC5-9E17-42A3-9094-0B0896306239}"/>
                </a:ext>
              </a:extLst>
            </p:cNvPr>
            <p:cNvPicPr>
              <a:picLocks noChangeAspect="1"/>
            </p:cNvPicPr>
            <p:nvPr/>
          </p:nvPicPr>
          <p:blipFill>
            <a:blip r:embed="rId3"/>
            <a:stretch>
              <a:fillRect/>
            </a:stretch>
          </p:blipFill>
          <p:spPr>
            <a:xfrm>
              <a:off x="1257300" y="510084"/>
              <a:ext cx="7886700" cy="482935"/>
            </a:xfrm>
            <a:prstGeom prst="rect">
              <a:avLst/>
            </a:prstGeom>
          </p:spPr>
        </p:pic>
      </p:grpSp>
      <p:sp>
        <p:nvSpPr>
          <p:cNvPr id="2" name="Title 1">
            <a:extLst>
              <a:ext uri="{FF2B5EF4-FFF2-40B4-BE49-F238E27FC236}">
                <a16:creationId xmlns:a16="http://schemas.microsoft.com/office/drawing/2014/main" id="{39891C8F-477F-464A-A31C-B55A36932864}"/>
              </a:ext>
            </a:extLst>
          </p:cNvPr>
          <p:cNvSpPr>
            <a:spLocks noGrp="1"/>
          </p:cNvSpPr>
          <p:nvPr>
            <p:ph type="title"/>
          </p:nvPr>
        </p:nvSpPr>
        <p:spPr>
          <a:xfrm>
            <a:off x="628650" y="557"/>
            <a:ext cx="7886700" cy="1325563"/>
          </a:xfrm>
        </p:spPr>
        <p:txBody>
          <a:bodyPr/>
          <a:lstStyle/>
          <a:p>
            <a:r>
              <a:rPr lang="en-US" dirty="0"/>
              <a:t>	</a:t>
            </a:r>
            <a:r>
              <a:rPr lang="en-US" dirty="0">
                <a:solidFill>
                  <a:schemeClr val="bg1"/>
                </a:solidFill>
              </a:rPr>
              <a:t>Conclusion</a:t>
            </a:r>
          </a:p>
        </p:txBody>
      </p:sp>
      <p:sp>
        <p:nvSpPr>
          <p:cNvPr id="3" name="Content Placeholder 2">
            <a:extLst>
              <a:ext uri="{FF2B5EF4-FFF2-40B4-BE49-F238E27FC236}">
                <a16:creationId xmlns:a16="http://schemas.microsoft.com/office/drawing/2014/main" id="{8B562D3B-C4DE-4BB2-B6F3-0D14378FA02C}"/>
              </a:ext>
            </a:extLst>
          </p:cNvPr>
          <p:cNvSpPr>
            <a:spLocks noGrp="1"/>
          </p:cNvSpPr>
          <p:nvPr>
            <p:ph sz="half" idx="1"/>
          </p:nvPr>
        </p:nvSpPr>
        <p:spPr>
          <a:xfrm>
            <a:off x="628650" y="1422400"/>
            <a:ext cx="2927537" cy="4338918"/>
          </a:xfrm>
        </p:spPr>
        <p:txBody>
          <a:bodyPr>
            <a:normAutofit lnSpcReduction="10000"/>
          </a:bodyPr>
          <a:lstStyle/>
          <a:p>
            <a:r>
              <a:rPr lang="en-US" dirty="0"/>
              <a:t>Great feedback from NOAA, ADFG, CPT, BSFRF and skippers prior to RKC pilot poll</a:t>
            </a:r>
          </a:p>
          <a:p>
            <a:endParaRPr lang="en-US" dirty="0"/>
          </a:p>
          <a:p>
            <a:r>
              <a:rPr lang="en-US" dirty="0"/>
              <a:t>Successful pilot</a:t>
            </a:r>
          </a:p>
          <a:p>
            <a:endParaRPr lang="en-US" dirty="0"/>
          </a:p>
          <a:p>
            <a:r>
              <a:rPr lang="en-US" dirty="0"/>
              <a:t>We hope to see more participation in the future</a:t>
            </a:r>
          </a:p>
          <a:p>
            <a:endParaRPr lang="en-US" dirty="0"/>
          </a:p>
          <a:p>
            <a:r>
              <a:rPr lang="en-US" dirty="0"/>
              <a:t>Database of observations for the future of our fish stocks</a:t>
            </a:r>
          </a:p>
        </p:txBody>
      </p:sp>
      <p:pic>
        <p:nvPicPr>
          <p:cNvPr id="7" name="Picture 6">
            <a:extLst>
              <a:ext uri="{FF2B5EF4-FFF2-40B4-BE49-F238E27FC236}">
                <a16:creationId xmlns:a16="http://schemas.microsoft.com/office/drawing/2014/main" id="{26AC9F81-9B28-47A2-A705-9D000780B06B}"/>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t="44787" b="14393"/>
          <a:stretch/>
        </p:blipFill>
        <p:spPr>
          <a:xfrm>
            <a:off x="0" y="3515388"/>
            <a:ext cx="9144000" cy="2489618"/>
          </a:xfrm>
          <a:prstGeom prst="rect">
            <a:avLst/>
          </a:prstGeom>
        </p:spPr>
      </p:pic>
      <p:sp>
        <p:nvSpPr>
          <p:cNvPr id="9" name="TextBox 8">
            <a:extLst>
              <a:ext uri="{FF2B5EF4-FFF2-40B4-BE49-F238E27FC236}">
                <a16:creationId xmlns:a16="http://schemas.microsoft.com/office/drawing/2014/main" id="{A37F4FCC-B6E2-4E85-80AE-EEAD162D6949}"/>
              </a:ext>
            </a:extLst>
          </p:cNvPr>
          <p:cNvSpPr txBox="1"/>
          <p:nvPr/>
        </p:nvSpPr>
        <p:spPr>
          <a:xfrm>
            <a:off x="7763505" y="6486792"/>
            <a:ext cx="1159366" cy="276999"/>
          </a:xfrm>
          <a:prstGeom prst="rect">
            <a:avLst/>
          </a:prstGeom>
          <a:noFill/>
        </p:spPr>
        <p:txBody>
          <a:bodyPr wrap="square" rtlCol="0">
            <a:spAutoFit/>
          </a:bodyPr>
          <a:lstStyle/>
          <a:p>
            <a:r>
              <a:rPr lang="en-US" sz="1200" dirty="0"/>
              <a:t>Slide 10 of 11</a:t>
            </a:r>
          </a:p>
        </p:txBody>
      </p:sp>
      <p:pic>
        <p:nvPicPr>
          <p:cNvPr id="10" name="Picture 9" descr="Icon&#10;&#10;Description automatically generated">
            <a:extLst>
              <a:ext uri="{FF2B5EF4-FFF2-40B4-BE49-F238E27FC236}">
                <a16:creationId xmlns:a16="http://schemas.microsoft.com/office/drawing/2014/main" id="{DC3D951C-09CE-4B0D-AC8C-37E4EDD841A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57900" y="6449081"/>
            <a:ext cx="246221" cy="246221"/>
          </a:xfrm>
          <a:prstGeom prst="rect">
            <a:avLst/>
          </a:prstGeom>
        </p:spPr>
      </p:pic>
      <p:pic>
        <p:nvPicPr>
          <p:cNvPr id="11" name="Picture 4" descr="Online World Wide Web Globe Network Svg Png Icon Free Download (#527746) -  OnlineWebFonts.COM">
            <a:extLst>
              <a:ext uri="{FF2B5EF4-FFF2-40B4-BE49-F238E27FC236}">
                <a16:creationId xmlns:a16="http://schemas.microsoft.com/office/drawing/2014/main" id="{A7AAF5ED-E022-4CBA-B90C-29FB1EA1F8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6449081"/>
            <a:ext cx="246221" cy="2467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2874FD9-31FF-4706-997E-EC2ECA5FFA06}"/>
              </a:ext>
            </a:extLst>
          </p:cNvPr>
          <p:cNvSpPr txBox="1"/>
          <p:nvPr/>
        </p:nvSpPr>
        <p:spPr>
          <a:xfrm>
            <a:off x="5272204" y="6449081"/>
            <a:ext cx="2509157" cy="276999"/>
          </a:xfrm>
          <a:prstGeom prst="rect">
            <a:avLst/>
          </a:prstGeom>
          <a:noFill/>
        </p:spPr>
        <p:txBody>
          <a:bodyPr wrap="square" rtlCol="0">
            <a:spAutoFit/>
          </a:bodyPr>
          <a:lstStyle/>
          <a:p>
            <a:r>
              <a:rPr lang="en-US" sz="1200" dirty="0"/>
              <a:t>@ALASKACRABBERS</a:t>
            </a:r>
          </a:p>
        </p:txBody>
      </p:sp>
      <p:sp>
        <p:nvSpPr>
          <p:cNvPr id="13" name="TextBox 12">
            <a:extLst>
              <a:ext uri="{FF2B5EF4-FFF2-40B4-BE49-F238E27FC236}">
                <a16:creationId xmlns:a16="http://schemas.microsoft.com/office/drawing/2014/main" id="{8763DDE4-EAAD-4FBE-A6BC-E34DDD8B1C86}"/>
              </a:ext>
            </a:extLst>
          </p:cNvPr>
          <p:cNvSpPr txBox="1"/>
          <p:nvPr/>
        </p:nvSpPr>
        <p:spPr>
          <a:xfrm>
            <a:off x="948282" y="6444813"/>
            <a:ext cx="3318918" cy="276999"/>
          </a:xfrm>
          <a:prstGeom prst="rect">
            <a:avLst/>
          </a:prstGeom>
          <a:noFill/>
        </p:spPr>
        <p:txBody>
          <a:bodyPr wrap="square" rtlCol="0">
            <a:spAutoFit/>
          </a:bodyPr>
          <a:lstStyle/>
          <a:p>
            <a:r>
              <a:rPr lang="en-US" sz="1200" dirty="0"/>
              <a:t>A L A S K A B E R I N G S E A C R A B </a:t>
            </a:r>
            <a:r>
              <a:rPr lang="en-US" sz="1200" dirty="0" err="1"/>
              <a:t>B</a:t>
            </a:r>
            <a:r>
              <a:rPr lang="en-US" sz="1200" dirty="0"/>
              <a:t> E R S . O R G</a:t>
            </a:r>
          </a:p>
        </p:txBody>
      </p:sp>
      <p:pic>
        <p:nvPicPr>
          <p:cNvPr id="15" name="Picture 14" descr="A large body of water with a sunset in the background&#10;&#10;Description automatically generated with low confidence">
            <a:extLst>
              <a:ext uri="{FF2B5EF4-FFF2-40B4-BE49-F238E27FC236}">
                <a16:creationId xmlns:a16="http://schemas.microsoft.com/office/drawing/2014/main" id="{B48FD505-B326-4AD4-AED6-E2CD9F1BD1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6187" y="1696051"/>
            <a:ext cx="5214193" cy="3594942"/>
          </a:xfrm>
          <a:prstGeom prst="rect">
            <a:avLst/>
          </a:prstGeom>
        </p:spPr>
      </p:pic>
      <p:sp>
        <p:nvSpPr>
          <p:cNvPr id="14" name="TextBox 13">
            <a:extLst>
              <a:ext uri="{FF2B5EF4-FFF2-40B4-BE49-F238E27FC236}">
                <a16:creationId xmlns:a16="http://schemas.microsoft.com/office/drawing/2014/main" id="{AD42F239-B46A-4615-BD0D-8C1D24283654}"/>
              </a:ext>
            </a:extLst>
          </p:cNvPr>
          <p:cNvSpPr txBox="1"/>
          <p:nvPr/>
        </p:nvSpPr>
        <p:spPr>
          <a:xfrm>
            <a:off x="7464609" y="5374857"/>
            <a:ext cx="1403400" cy="246221"/>
          </a:xfrm>
          <a:prstGeom prst="rect">
            <a:avLst/>
          </a:prstGeom>
          <a:noFill/>
        </p:spPr>
        <p:txBody>
          <a:bodyPr wrap="square" rtlCol="0">
            <a:spAutoFit/>
          </a:bodyPr>
          <a:lstStyle/>
          <a:p>
            <a:r>
              <a:rPr lang="en-US" sz="1000" dirty="0"/>
              <a:t>Photo by Corey Arnold</a:t>
            </a:r>
          </a:p>
        </p:txBody>
      </p:sp>
      <p:pic>
        <p:nvPicPr>
          <p:cNvPr id="16" name="Picture 15" descr="A picture containing arthropod, invertebrate, crab&#10;&#10;Description automatically generated">
            <a:extLst>
              <a:ext uri="{FF2B5EF4-FFF2-40B4-BE49-F238E27FC236}">
                <a16:creationId xmlns:a16="http://schemas.microsoft.com/office/drawing/2014/main" id="{F741C8B4-9E96-4FE2-90A4-5E5E7C68E6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6871" y="6036622"/>
            <a:ext cx="608480" cy="484363"/>
          </a:xfrm>
          <a:prstGeom prst="rect">
            <a:avLst/>
          </a:prstGeom>
        </p:spPr>
      </p:pic>
    </p:spTree>
    <p:extLst>
      <p:ext uri="{BB962C8B-B14F-4D97-AF65-F5344CB8AC3E}">
        <p14:creationId xmlns:p14="http://schemas.microsoft.com/office/powerpoint/2010/main" val="295872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ABC820-9A71-4640-8C94-0552D217C9A7}"/>
              </a:ext>
            </a:extLst>
          </p:cNvPr>
          <p:cNvSpPr/>
          <p:nvPr/>
        </p:nvSpPr>
        <p:spPr>
          <a:xfrm>
            <a:off x="1" y="6036622"/>
            <a:ext cx="9144000" cy="817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59161-F7A7-400C-9B5E-5596FF36BEAB}"/>
              </a:ext>
            </a:extLst>
          </p:cNvPr>
          <p:cNvSpPr>
            <a:spLocks noGrp="1"/>
          </p:cNvSpPr>
          <p:nvPr>
            <p:ph type="title"/>
          </p:nvPr>
        </p:nvSpPr>
        <p:spPr>
          <a:xfrm>
            <a:off x="5245196" y="550396"/>
            <a:ext cx="3405468" cy="1325563"/>
          </a:xfrm>
        </p:spPr>
        <p:txBody>
          <a:bodyPr>
            <a:normAutofit fontScale="90000"/>
          </a:bodyPr>
          <a:lstStyle/>
          <a:p>
            <a:pPr algn="ctr"/>
            <a:r>
              <a:rPr lang="en-US" dirty="0"/>
              <a:t> </a:t>
            </a:r>
            <a:r>
              <a:rPr lang="en-US" sz="4000" b="1" dirty="0"/>
              <a:t>- Thank You -</a:t>
            </a:r>
            <a:br>
              <a:rPr lang="en-US" b="1" dirty="0"/>
            </a:br>
            <a:br>
              <a:rPr lang="en-US" b="1" dirty="0"/>
            </a:br>
            <a:r>
              <a:rPr lang="en-US" b="1" dirty="0"/>
              <a:t>Open for Discussion</a:t>
            </a:r>
          </a:p>
        </p:txBody>
      </p:sp>
      <p:pic>
        <p:nvPicPr>
          <p:cNvPr id="7" name="Picture 6">
            <a:extLst>
              <a:ext uri="{FF2B5EF4-FFF2-40B4-BE49-F238E27FC236}">
                <a16:creationId xmlns:a16="http://schemas.microsoft.com/office/drawing/2014/main" id="{639BB7D5-6FBE-44D3-9F4C-FB558E8F1571}"/>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t="44787" b="14393"/>
          <a:stretch/>
        </p:blipFill>
        <p:spPr>
          <a:xfrm>
            <a:off x="0" y="3515388"/>
            <a:ext cx="9144000" cy="2489618"/>
          </a:xfrm>
          <a:prstGeom prst="rect">
            <a:avLst/>
          </a:prstGeom>
        </p:spPr>
      </p:pic>
      <p:sp>
        <p:nvSpPr>
          <p:cNvPr id="9" name="TextBox 8">
            <a:extLst>
              <a:ext uri="{FF2B5EF4-FFF2-40B4-BE49-F238E27FC236}">
                <a16:creationId xmlns:a16="http://schemas.microsoft.com/office/drawing/2014/main" id="{B7E78832-BFED-4AC5-8152-46CE7A79DB23}"/>
              </a:ext>
            </a:extLst>
          </p:cNvPr>
          <p:cNvSpPr txBox="1"/>
          <p:nvPr/>
        </p:nvSpPr>
        <p:spPr>
          <a:xfrm>
            <a:off x="7763505" y="6486792"/>
            <a:ext cx="1087648" cy="276999"/>
          </a:xfrm>
          <a:prstGeom prst="rect">
            <a:avLst/>
          </a:prstGeom>
          <a:noFill/>
        </p:spPr>
        <p:txBody>
          <a:bodyPr wrap="square" rtlCol="0">
            <a:spAutoFit/>
          </a:bodyPr>
          <a:lstStyle/>
          <a:p>
            <a:r>
              <a:rPr lang="en-US" sz="1200"/>
              <a:t>Slide 11 of 11</a:t>
            </a:r>
            <a:endParaRPr lang="en-US" sz="1200" dirty="0"/>
          </a:p>
        </p:txBody>
      </p:sp>
      <p:pic>
        <p:nvPicPr>
          <p:cNvPr id="10" name="Picture 9" descr="Icon&#10;&#10;Description automatically generated">
            <a:extLst>
              <a:ext uri="{FF2B5EF4-FFF2-40B4-BE49-F238E27FC236}">
                <a16:creationId xmlns:a16="http://schemas.microsoft.com/office/drawing/2014/main" id="{E17FEB45-66BD-46A4-BBF8-7A7B62CC79E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57900" y="6337321"/>
            <a:ext cx="246221" cy="246221"/>
          </a:xfrm>
          <a:prstGeom prst="rect">
            <a:avLst/>
          </a:prstGeom>
        </p:spPr>
      </p:pic>
      <p:pic>
        <p:nvPicPr>
          <p:cNvPr id="11" name="Picture 4" descr="Online World Wide Web Globe Network Svg Png Icon Free Download (#527746) -  OnlineWebFonts.COM">
            <a:extLst>
              <a:ext uri="{FF2B5EF4-FFF2-40B4-BE49-F238E27FC236}">
                <a16:creationId xmlns:a16="http://schemas.microsoft.com/office/drawing/2014/main" id="{2EC78A0A-3979-4639-9E18-5214A136E3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6337321"/>
            <a:ext cx="246221" cy="2467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8E4B339-F2A8-4693-AC0D-97BA2260FB82}"/>
              </a:ext>
            </a:extLst>
          </p:cNvPr>
          <p:cNvSpPr txBox="1"/>
          <p:nvPr/>
        </p:nvSpPr>
        <p:spPr>
          <a:xfrm>
            <a:off x="5272204" y="6317001"/>
            <a:ext cx="2509157" cy="276999"/>
          </a:xfrm>
          <a:prstGeom prst="rect">
            <a:avLst/>
          </a:prstGeom>
          <a:noFill/>
        </p:spPr>
        <p:txBody>
          <a:bodyPr wrap="square" rtlCol="0">
            <a:spAutoFit/>
          </a:bodyPr>
          <a:lstStyle/>
          <a:p>
            <a:r>
              <a:rPr lang="en-US" sz="1200" dirty="0"/>
              <a:t>@ALASKACRABBERS</a:t>
            </a:r>
          </a:p>
        </p:txBody>
      </p:sp>
      <p:sp>
        <p:nvSpPr>
          <p:cNvPr id="13" name="TextBox 12">
            <a:extLst>
              <a:ext uri="{FF2B5EF4-FFF2-40B4-BE49-F238E27FC236}">
                <a16:creationId xmlns:a16="http://schemas.microsoft.com/office/drawing/2014/main" id="{FF776D6D-F496-43B8-BB12-DD2C289ED161}"/>
              </a:ext>
            </a:extLst>
          </p:cNvPr>
          <p:cNvSpPr txBox="1"/>
          <p:nvPr/>
        </p:nvSpPr>
        <p:spPr>
          <a:xfrm>
            <a:off x="948282" y="6333053"/>
            <a:ext cx="3318918" cy="276999"/>
          </a:xfrm>
          <a:prstGeom prst="rect">
            <a:avLst/>
          </a:prstGeom>
          <a:noFill/>
        </p:spPr>
        <p:txBody>
          <a:bodyPr wrap="square" rtlCol="0">
            <a:spAutoFit/>
          </a:bodyPr>
          <a:lstStyle/>
          <a:p>
            <a:r>
              <a:rPr lang="en-US" sz="1200" dirty="0"/>
              <a:t>A L A S K A B E R I N G S E A C R A B </a:t>
            </a:r>
            <a:r>
              <a:rPr lang="en-US" sz="1200" dirty="0" err="1"/>
              <a:t>B</a:t>
            </a:r>
            <a:r>
              <a:rPr lang="en-US" sz="1200" dirty="0"/>
              <a:t> E R S . O R G</a:t>
            </a:r>
          </a:p>
        </p:txBody>
      </p:sp>
      <p:pic>
        <p:nvPicPr>
          <p:cNvPr id="14" name="Picture 13" descr="A picture containing arthropod, invertebrate, crab&#10;&#10;Description automatically generated">
            <a:extLst>
              <a:ext uri="{FF2B5EF4-FFF2-40B4-BE49-F238E27FC236}">
                <a16:creationId xmlns:a16="http://schemas.microsoft.com/office/drawing/2014/main" id="{C1F97036-0C0A-4FEE-A836-DBBC5353FB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6871" y="6036622"/>
            <a:ext cx="608480" cy="484363"/>
          </a:xfrm>
          <a:prstGeom prst="rect">
            <a:avLst/>
          </a:prstGeom>
        </p:spPr>
      </p:pic>
      <p:sp>
        <p:nvSpPr>
          <p:cNvPr id="4" name="TextBox 3">
            <a:extLst>
              <a:ext uri="{FF2B5EF4-FFF2-40B4-BE49-F238E27FC236}">
                <a16:creationId xmlns:a16="http://schemas.microsoft.com/office/drawing/2014/main" id="{92BD897B-5982-4B6B-8C96-227D467B889D}"/>
              </a:ext>
            </a:extLst>
          </p:cNvPr>
          <p:cNvSpPr txBox="1"/>
          <p:nvPr/>
        </p:nvSpPr>
        <p:spPr>
          <a:xfrm>
            <a:off x="203193" y="5803440"/>
            <a:ext cx="2587812" cy="261610"/>
          </a:xfrm>
          <a:prstGeom prst="rect">
            <a:avLst/>
          </a:prstGeom>
          <a:noFill/>
        </p:spPr>
        <p:txBody>
          <a:bodyPr wrap="square" rtlCol="0">
            <a:spAutoFit/>
          </a:bodyPr>
          <a:lstStyle/>
          <a:p>
            <a:r>
              <a:rPr lang="en-US" sz="1100" dirty="0">
                <a:solidFill>
                  <a:schemeClr val="bg1"/>
                </a:solidFill>
              </a:rPr>
              <a:t>Photo by Cory Lescher</a:t>
            </a:r>
          </a:p>
        </p:txBody>
      </p:sp>
      <p:sp>
        <p:nvSpPr>
          <p:cNvPr id="15" name="TextBox 14">
            <a:extLst>
              <a:ext uri="{FF2B5EF4-FFF2-40B4-BE49-F238E27FC236}">
                <a16:creationId xmlns:a16="http://schemas.microsoft.com/office/drawing/2014/main" id="{28A193DD-91E8-4961-B266-C808B9A34939}"/>
              </a:ext>
            </a:extLst>
          </p:cNvPr>
          <p:cNvSpPr txBox="1"/>
          <p:nvPr/>
        </p:nvSpPr>
        <p:spPr>
          <a:xfrm>
            <a:off x="5804272" y="2646984"/>
            <a:ext cx="2610599" cy="369332"/>
          </a:xfrm>
          <a:prstGeom prst="rect">
            <a:avLst/>
          </a:prstGeom>
          <a:noFill/>
        </p:spPr>
        <p:txBody>
          <a:bodyPr wrap="square" rtlCol="0">
            <a:spAutoFit/>
          </a:bodyPr>
          <a:lstStyle/>
          <a:p>
            <a:r>
              <a:rPr lang="en-US" u="sng" dirty="0">
                <a:solidFill>
                  <a:schemeClr val="bg1"/>
                </a:solidFill>
              </a:rPr>
              <a:t>ABSC.Cory@gmail.com</a:t>
            </a:r>
          </a:p>
        </p:txBody>
      </p:sp>
    </p:spTree>
    <p:extLst>
      <p:ext uri="{BB962C8B-B14F-4D97-AF65-F5344CB8AC3E}">
        <p14:creationId xmlns:p14="http://schemas.microsoft.com/office/powerpoint/2010/main" val="199882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2A9248C-7F81-4481-B0C8-8C4EF7CC9361}"/>
              </a:ext>
            </a:extLst>
          </p:cNvPr>
          <p:cNvGrpSpPr/>
          <p:nvPr/>
        </p:nvGrpSpPr>
        <p:grpSpPr>
          <a:xfrm>
            <a:off x="0" y="182323"/>
            <a:ext cx="9144000" cy="1018933"/>
            <a:chOff x="0" y="218179"/>
            <a:chExt cx="9144000" cy="1018933"/>
          </a:xfrm>
        </p:grpSpPr>
        <p:pic>
          <p:nvPicPr>
            <p:cNvPr id="6" name="Picture 5">
              <a:extLst>
                <a:ext uri="{FF2B5EF4-FFF2-40B4-BE49-F238E27FC236}">
                  <a16:creationId xmlns:a16="http://schemas.microsoft.com/office/drawing/2014/main" id="{21EB9133-45B1-4DBD-9663-15A0E149C07C}"/>
                </a:ext>
              </a:extLst>
            </p:cNvPr>
            <p:cNvPicPr>
              <a:picLocks noChangeAspect="1"/>
            </p:cNvPicPr>
            <p:nvPr/>
          </p:nvPicPr>
          <p:blipFill>
            <a:blip r:embed="rId3"/>
            <a:stretch>
              <a:fillRect/>
            </a:stretch>
          </p:blipFill>
          <p:spPr>
            <a:xfrm>
              <a:off x="0" y="218179"/>
              <a:ext cx="9144000" cy="1018933"/>
            </a:xfrm>
            <a:prstGeom prst="rect">
              <a:avLst/>
            </a:prstGeom>
          </p:spPr>
        </p:pic>
        <p:pic>
          <p:nvPicPr>
            <p:cNvPr id="15" name="Picture 14">
              <a:extLst>
                <a:ext uri="{FF2B5EF4-FFF2-40B4-BE49-F238E27FC236}">
                  <a16:creationId xmlns:a16="http://schemas.microsoft.com/office/drawing/2014/main" id="{929FC2BC-2D02-4F21-AE65-A5584820891F}"/>
                </a:ext>
              </a:extLst>
            </p:cNvPr>
            <p:cNvPicPr>
              <a:picLocks noChangeAspect="1"/>
            </p:cNvPicPr>
            <p:nvPr/>
          </p:nvPicPr>
          <p:blipFill>
            <a:blip r:embed="rId4"/>
            <a:stretch>
              <a:fillRect/>
            </a:stretch>
          </p:blipFill>
          <p:spPr>
            <a:xfrm>
              <a:off x="1257300" y="510084"/>
              <a:ext cx="7886700" cy="482935"/>
            </a:xfrm>
            <a:prstGeom prst="rect">
              <a:avLst/>
            </a:prstGeom>
          </p:spPr>
        </p:pic>
      </p:grpSp>
      <p:sp>
        <p:nvSpPr>
          <p:cNvPr id="2" name="Title 1">
            <a:extLst>
              <a:ext uri="{FF2B5EF4-FFF2-40B4-BE49-F238E27FC236}">
                <a16:creationId xmlns:a16="http://schemas.microsoft.com/office/drawing/2014/main" id="{BD447492-233E-4ABD-A0A4-40E730BFA42E}"/>
              </a:ext>
            </a:extLst>
          </p:cNvPr>
          <p:cNvSpPr>
            <a:spLocks noGrp="1"/>
          </p:cNvSpPr>
          <p:nvPr>
            <p:ph type="title"/>
          </p:nvPr>
        </p:nvSpPr>
        <p:spPr>
          <a:xfrm>
            <a:off x="628650" y="12528"/>
            <a:ext cx="7886700" cy="1325563"/>
          </a:xfrm>
        </p:spPr>
        <p:txBody>
          <a:bodyPr/>
          <a:lstStyle/>
          <a:p>
            <a:r>
              <a:rPr lang="en-US" dirty="0"/>
              <a:t>	</a:t>
            </a:r>
            <a:r>
              <a:rPr lang="en-US" dirty="0">
                <a:solidFill>
                  <a:schemeClr val="bg1"/>
                </a:solidFill>
              </a:rPr>
              <a:t>Background</a:t>
            </a:r>
          </a:p>
        </p:txBody>
      </p:sp>
      <p:sp>
        <p:nvSpPr>
          <p:cNvPr id="3" name="Content Placeholder 2">
            <a:extLst>
              <a:ext uri="{FF2B5EF4-FFF2-40B4-BE49-F238E27FC236}">
                <a16:creationId xmlns:a16="http://schemas.microsoft.com/office/drawing/2014/main" id="{69B939B0-9917-4F7C-8F2A-EE6278F527EC}"/>
              </a:ext>
            </a:extLst>
          </p:cNvPr>
          <p:cNvSpPr>
            <a:spLocks noGrp="1"/>
          </p:cNvSpPr>
          <p:nvPr>
            <p:ph sz="half" idx="1"/>
          </p:nvPr>
        </p:nvSpPr>
        <p:spPr>
          <a:xfrm>
            <a:off x="4997458" y="1338090"/>
            <a:ext cx="3886200" cy="5148701"/>
          </a:xfrm>
        </p:spPr>
        <p:txBody>
          <a:bodyPr>
            <a:normAutofit/>
          </a:bodyPr>
          <a:lstStyle/>
          <a:p>
            <a:r>
              <a:rPr lang="en-US" b="0" i="0" dirty="0">
                <a:solidFill>
                  <a:srgbClr val="333333"/>
                </a:solidFill>
                <a:effectLst/>
              </a:rPr>
              <a:t>Fishermen spend time on the grounds year after year</a:t>
            </a:r>
          </a:p>
          <a:p>
            <a:endParaRPr lang="en-US" dirty="0">
              <a:solidFill>
                <a:srgbClr val="333333"/>
              </a:solidFill>
            </a:endParaRPr>
          </a:p>
          <a:p>
            <a:r>
              <a:rPr lang="en-US" b="0" i="0" dirty="0">
                <a:solidFill>
                  <a:srgbClr val="333333"/>
                </a:solidFill>
                <a:effectLst/>
              </a:rPr>
              <a:t>Unique vantage point independent from NMFS survey with offset timing</a:t>
            </a:r>
          </a:p>
          <a:p>
            <a:pPr marL="0" indent="0">
              <a:buNone/>
            </a:pPr>
            <a:r>
              <a:rPr lang="en-US" b="0" i="0" dirty="0">
                <a:solidFill>
                  <a:srgbClr val="333333"/>
                </a:solidFill>
                <a:effectLst/>
              </a:rPr>
              <a:t> </a:t>
            </a:r>
          </a:p>
          <a:p>
            <a:r>
              <a:rPr lang="en-US" b="0" i="0" dirty="0">
                <a:solidFill>
                  <a:srgbClr val="333333"/>
                </a:solidFill>
                <a:effectLst/>
              </a:rPr>
              <a:t>Local and traditional knowledge: how fishermen’s voices can be heard.</a:t>
            </a:r>
          </a:p>
          <a:p>
            <a:endParaRPr lang="en-US" dirty="0">
              <a:solidFill>
                <a:srgbClr val="333333"/>
              </a:solidFill>
            </a:endParaRPr>
          </a:p>
          <a:p>
            <a:r>
              <a:rPr lang="en-US" b="0" i="0" dirty="0">
                <a:solidFill>
                  <a:srgbClr val="333333"/>
                </a:solidFill>
                <a:effectLst/>
              </a:rPr>
              <a:t>Citizen scientist opportunities to help efforts like BSFRF tagging projects </a:t>
            </a:r>
            <a:endParaRPr lang="en-US" dirty="0"/>
          </a:p>
        </p:txBody>
      </p:sp>
      <p:pic>
        <p:nvPicPr>
          <p:cNvPr id="7" name="Picture 6">
            <a:extLst>
              <a:ext uri="{FF2B5EF4-FFF2-40B4-BE49-F238E27FC236}">
                <a16:creationId xmlns:a16="http://schemas.microsoft.com/office/drawing/2014/main" id="{28AAFFD5-A3EA-40E0-A79C-BF79C794C798}"/>
              </a:ext>
            </a:extLst>
          </p:cNvPr>
          <p:cNvPicPr>
            <a:picLocks noChangeAspect="1"/>
          </p:cNvPicPr>
          <p:nvPr/>
        </p:nvPicPr>
        <p:blipFill rotWithShape="1">
          <a:blip r:embed="rId5">
            <a:alphaModFix amt="10000"/>
            <a:extLst>
              <a:ext uri="{28A0092B-C50C-407E-A947-70E740481C1C}">
                <a14:useLocalDpi xmlns:a14="http://schemas.microsoft.com/office/drawing/2010/main" val="0"/>
              </a:ext>
            </a:extLst>
          </a:blip>
          <a:srcRect t="44787" b="14393"/>
          <a:stretch/>
        </p:blipFill>
        <p:spPr>
          <a:xfrm>
            <a:off x="0" y="3515388"/>
            <a:ext cx="9144000" cy="2489618"/>
          </a:xfrm>
          <a:prstGeom prst="rect">
            <a:avLst/>
          </a:prstGeom>
        </p:spPr>
      </p:pic>
      <p:sp>
        <p:nvSpPr>
          <p:cNvPr id="9" name="TextBox 8">
            <a:extLst>
              <a:ext uri="{FF2B5EF4-FFF2-40B4-BE49-F238E27FC236}">
                <a16:creationId xmlns:a16="http://schemas.microsoft.com/office/drawing/2014/main" id="{7BB7CCC8-6E33-4CE9-8397-7A5AD4EF51BD}"/>
              </a:ext>
            </a:extLst>
          </p:cNvPr>
          <p:cNvSpPr txBox="1"/>
          <p:nvPr/>
        </p:nvSpPr>
        <p:spPr>
          <a:xfrm>
            <a:off x="7763505" y="6486792"/>
            <a:ext cx="1006875" cy="276999"/>
          </a:xfrm>
          <a:prstGeom prst="rect">
            <a:avLst/>
          </a:prstGeom>
          <a:noFill/>
        </p:spPr>
        <p:txBody>
          <a:bodyPr wrap="square" rtlCol="0">
            <a:spAutoFit/>
          </a:bodyPr>
          <a:lstStyle/>
          <a:p>
            <a:r>
              <a:rPr lang="en-US" sz="1200" dirty="0"/>
              <a:t>Slide 2 of 11</a:t>
            </a:r>
          </a:p>
        </p:txBody>
      </p:sp>
      <p:pic>
        <p:nvPicPr>
          <p:cNvPr id="10" name="Picture 9" descr="Icon&#10;&#10;Description automatically generated">
            <a:extLst>
              <a:ext uri="{FF2B5EF4-FFF2-40B4-BE49-F238E27FC236}">
                <a16:creationId xmlns:a16="http://schemas.microsoft.com/office/drawing/2014/main" id="{E05C64B5-6FB3-4CDD-8C01-6DE56941BA3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857900" y="6449081"/>
            <a:ext cx="246221" cy="246221"/>
          </a:xfrm>
          <a:prstGeom prst="rect">
            <a:avLst/>
          </a:prstGeom>
        </p:spPr>
      </p:pic>
      <p:pic>
        <p:nvPicPr>
          <p:cNvPr id="11" name="Picture 4" descr="Online World Wide Web Globe Network Svg Png Icon Free Download (#527746) -  OnlineWebFonts.COM">
            <a:extLst>
              <a:ext uri="{FF2B5EF4-FFF2-40B4-BE49-F238E27FC236}">
                <a16:creationId xmlns:a16="http://schemas.microsoft.com/office/drawing/2014/main" id="{734F61DA-6EAD-4F63-92E4-A2EE6E284D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 y="6449081"/>
            <a:ext cx="246221" cy="2467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80CA282-A51F-4491-AA13-3052EC5A16D5}"/>
              </a:ext>
            </a:extLst>
          </p:cNvPr>
          <p:cNvSpPr txBox="1"/>
          <p:nvPr/>
        </p:nvSpPr>
        <p:spPr>
          <a:xfrm>
            <a:off x="5272204" y="6449081"/>
            <a:ext cx="2509157" cy="276999"/>
          </a:xfrm>
          <a:prstGeom prst="rect">
            <a:avLst/>
          </a:prstGeom>
          <a:noFill/>
        </p:spPr>
        <p:txBody>
          <a:bodyPr wrap="square" rtlCol="0">
            <a:spAutoFit/>
          </a:bodyPr>
          <a:lstStyle/>
          <a:p>
            <a:r>
              <a:rPr lang="en-US" sz="1200" dirty="0"/>
              <a:t>@ALASKACRABBERS</a:t>
            </a:r>
          </a:p>
        </p:txBody>
      </p:sp>
      <p:sp>
        <p:nvSpPr>
          <p:cNvPr id="13" name="TextBox 12">
            <a:extLst>
              <a:ext uri="{FF2B5EF4-FFF2-40B4-BE49-F238E27FC236}">
                <a16:creationId xmlns:a16="http://schemas.microsoft.com/office/drawing/2014/main" id="{FC23F326-3CA9-4274-9F42-1BEA6936D86D}"/>
              </a:ext>
            </a:extLst>
          </p:cNvPr>
          <p:cNvSpPr txBox="1"/>
          <p:nvPr/>
        </p:nvSpPr>
        <p:spPr>
          <a:xfrm>
            <a:off x="948282" y="6444813"/>
            <a:ext cx="3318918" cy="276999"/>
          </a:xfrm>
          <a:prstGeom prst="rect">
            <a:avLst/>
          </a:prstGeom>
          <a:noFill/>
        </p:spPr>
        <p:txBody>
          <a:bodyPr wrap="square" rtlCol="0">
            <a:spAutoFit/>
          </a:bodyPr>
          <a:lstStyle/>
          <a:p>
            <a:r>
              <a:rPr lang="en-US" sz="1200" dirty="0"/>
              <a:t>A L A S K A B E R I N G S E A C R A B </a:t>
            </a:r>
            <a:r>
              <a:rPr lang="en-US" sz="1200" dirty="0" err="1"/>
              <a:t>B</a:t>
            </a:r>
            <a:r>
              <a:rPr lang="en-US" sz="1200" dirty="0"/>
              <a:t> E R S . O R G</a:t>
            </a:r>
          </a:p>
        </p:txBody>
      </p:sp>
      <p:pic>
        <p:nvPicPr>
          <p:cNvPr id="18" name="Picture 17" descr="A picture containing arthropod, invertebrate, crab&#10;&#10;Description automatically generated">
            <a:extLst>
              <a:ext uri="{FF2B5EF4-FFF2-40B4-BE49-F238E27FC236}">
                <a16:creationId xmlns:a16="http://schemas.microsoft.com/office/drawing/2014/main" id="{F83B6918-344B-461B-A783-861FB5F285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6871" y="6036622"/>
            <a:ext cx="608480" cy="484363"/>
          </a:xfrm>
          <a:prstGeom prst="rect">
            <a:avLst/>
          </a:prstGeom>
        </p:spPr>
      </p:pic>
      <p:pic>
        <p:nvPicPr>
          <p:cNvPr id="22" name="Picture 21" descr="A person on a boat&#10;&#10;Description automatically generated with medium confidence">
            <a:extLst>
              <a:ext uri="{FF2B5EF4-FFF2-40B4-BE49-F238E27FC236}">
                <a16:creationId xmlns:a16="http://schemas.microsoft.com/office/drawing/2014/main" id="{206203CA-87D6-4E25-A966-EF2938FCDD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989" y="1874236"/>
            <a:ext cx="4761911" cy="3109528"/>
          </a:xfrm>
          <a:prstGeom prst="rect">
            <a:avLst/>
          </a:prstGeom>
        </p:spPr>
      </p:pic>
      <p:sp>
        <p:nvSpPr>
          <p:cNvPr id="23" name="TextBox 22">
            <a:extLst>
              <a:ext uri="{FF2B5EF4-FFF2-40B4-BE49-F238E27FC236}">
                <a16:creationId xmlns:a16="http://schemas.microsoft.com/office/drawing/2014/main" id="{4289F354-3B8B-4BD9-9BC8-5F4871E64069}"/>
              </a:ext>
            </a:extLst>
          </p:cNvPr>
          <p:cNvSpPr txBox="1"/>
          <p:nvPr/>
        </p:nvSpPr>
        <p:spPr>
          <a:xfrm>
            <a:off x="95989" y="5027680"/>
            <a:ext cx="2547732" cy="261610"/>
          </a:xfrm>
          <a:prstGeom prst="rect">
            <a:avLst/>
          </a:prstGeom>
          <a:noFill/>
        </p:spPr>
        <p:txBody>
          <a:bodyPr wrap="square" rtlCol="0">
            <a:spAutoFit/>
          </a:bodyPr>
          <a:lstStyle/>
          <a:p>
            <a:r>
              <a:rPr lang="en-US" sz="1100" dirty="0"/>
              <a:t>Photo by Chris Miller</a:t>
            </a:r>
          </a:p>
        </p:txBody>
      </p:sp>
    </p:spTree>
    <p:extLst>
      <p:ext uri="{BB962C8B-B14F-4D97-AF65-F5344CB8AC3E}">
        <p14:creationId xmlns:p14="http://schemas.microsoft.com/office/powerpoint/2010/main" val="137792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912ED7-5270-4874-864A-C34022A39E78}"/>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44787" b="14393"/>
          <a:stretch/>
        </p:blipFill>
        <p:spPr>
          <a:xfrm>
            <a:off x="0" y="3515388"/>
            <a:ext cx="9144000" cy="2489618"/>
          </a:xfrm>
          <a:prstGeom prst="rect">
            <a:avLst/>
          </a:prstGeom>
        </p:spPr>
      </p:pic>
      <p:grpSp>
        <p:nvGrpSpPr>
          <p:cNvPr id="17" name="Group 16">
            <a:extLst>
              <a:ext uri="{FF2B5EF4-FFF2-40B4-BE49-F238E27FC236}">
                <a16:creationId xmlns:a16="http://schemas.microsoft.com/office/drawing/2014/main" id="{C17739A3-6B19-49E7-BD1F-B4C4575A05A3}"/>
              </a:ext>
            </a:extLst>
          </p:cNvPr>
          <p:cNvGrpSpPr/>
          <p:nvPr/>
        </p:nvGrpSpPr>
        <p:grpSpPr>
          <a:xfrm>
            <a:off x="0" y="182323"/>
            <a:ext cx="9144000" cy="1018933"/>
            <a:chOff x="0" y="218179"/>
            <a:chExt cx="9144000" cy="1018933"/>
          </a:xfrm>
        </p:grpSpPr>
        <p:pic>
          <p:nvPicPr>
            <p:cNvPr id="18" name="Picture 17">
              <a:extLst>
                <a:ext uri="{FF2B5EF4-FFF2-40B4-BE49-F238E27FC236}">
                  <a16:creationId xmlns:a16="http://schemas.microsoft.com/office/drawing/2014/main" id="{04285D81-CDA2-4D77-8559-FD76E51EB5AB}"/>
                </a:ext>
              </a:extLst>
            </p:cNvPr>
            <p:cNvPicPr>
              <a:picLocks noChangeAspect="1"/>
            </p:cNvPicPr>
            <p:nvPr/>
          </p:nvPicPr>
          <p:blipFill>
            <a:blip r:embed="rId3"/>
            <a:stretch>
              <a:fillRect/>
            </a:stretch>
          </p:blipFill>
          <p:spPr>
            <a:xfrm>
              <a:off x="0" y="218179"/>
              <a:ext cx="9144000" cy="1018933"/>
            </a:xfrm>
            <a:prstGeom prst="rect">
              <a:avLst/>
            </a:prstGeom>
          </p:spPr>
        </p:pic>
        <p:pic>
          <p:nvPicPr>
            <p:cNvPr id="19" name="Picture 18">
              <a:extLst>
                <a:ext uri="{FF2B5EF4-FFF2-40B4-BE49-F238E27FC236}">
                  <a16:creationId xmlns:a16="http://schemas.microsoft.com/office/drawing/2014/main" id="{A484B165-3379-4007-B43C-D25DBF64D282}"/>
                </a:ext>
              </a:extLst>
            </p:cNvPr>
            <p:cNvPicPr>
              <a:picLocks noChangeAspect="1"/>
            </p:cNvPicPr>
            <p:nvPr/>
          </p:nvPicPr>
          <p:blipFill>
            <a:blip r:embed="rId4"/>
            <a:stretch>
              <a:fillRect/>
            </a:stretch>
          </p:blipFill>
          <p:spPr>
            <a:xfrm>
              <a:off x="1257300" y="510084"/>
              <a:ext cx="7886700" cy="482935"/>
            </a:xfrm>
            <a:prstGeom prst="rect">
              <a:avLst/>
            </a:prstGeom>
          </p:spPr>
        </p:pic>
      </p:grpSp>
      <p:sp>
        <p:nvSpPr>
          <p:cNvPr id="2" name="Title 1">
            <a:extLst>
              <a:ext uri="{FF2B5EF4-FFF2-40B4-BE49-F238E27FC236}">
                <a16:creationId xmlns:a16="http://schemas.microsoft.com/office/drawing/2014/main" id="{F38561A8-A261-4A67-9063-E430E6C7DEA4}"/>
              </a:ext>
            </a:extLst>
          </p:cNvPr>
          <p:cNvSpPr>
            <a:spLocks noGrp="1"/>
          </p:cNvSpPr>
          <p:nvPr>
            <p:ph type="title"/>
          </p:nvPr>
        </p:nvSpPr>
        <p:spPr>
          <a:xfrm>
            <a:off x="628650" y="12528"/>
            <a:ext cx="7886700" cy="1325563"/>
          </a:xfrm>
        </p:spPr>
        <p:txBody>
          <a:bodyPr/>
          <a:lstStyle/>
          <a:p>
            <a:r>
              <a:rPr lang="en-US" dirty="0">
                <a:solidFill>
                  <a:schemeClr val="bg1"/>
                </a:solidFill>
              </a:rPr>
              <a:t>	Motivation</a:t>
            </a:r>
          </a:p>
        </p:txBody>
      </p:sp>
      <p:sp>
        <p:nvSpPr>
          <p:cNvPr id="3" name="Content Placeholder 2">
            <a:extLst>
              <a:ext uri="{FF2B5EF4-FFF2-40B4-BE49-F238E27FC236}">
                <a16:creationId xmlns:a16="http://schemas.microsoft.com/office/drawing/2014/main" id="{4A461491-4908-41F2-AAC8-510385FBC448}"/>
              </a:ext>
            </a:extLst>
          </p:cNvPr>
          <p:cNvSpPr>
            <a:spLocks noGrp="1"/>
          </p:cNvSpPr>
          <p:nvPr>
            <p:ph sz="half" idx="1"/>
          </p:nvPr>
        </p:nvSpPr>
        <p:spPr>
          <a:xfrm>
            <a:off x="628649" y="4216621"/>
            <a:ext cx="8310435" cy="2251075"/>
          </a:xfrm>
        </p:spPr>
        <p:txBody>
          <a:bodyPr>
            <a:normAutofit/>
          </a:bodyPr>
          <a:lstStyle/>
          <a:p>
            <a:r>
              <a:rPr lang="en-US" dirty="0"/>
              <a:t>Collect local knowledge from skippers’ first hand observations on the fishing grounds – Citizen Science</a:t>
            </a:r>
          </a:p>
          <a:p>
            <a:r>
              <a:rPr lang="en-US" dirty="0"/>
              <a:t>Establish database of observations </a:t>
            </a:r>
          </a:p>
          <a:p>
            <a:r>
              <a:rPr lang="en-US" sz="2100" dirty="0"/>
              <a:t>Build trust through communication, education and collaboration</a:t>
            </a:r>
          </a:p>
          <a:p>
            <a:r>
              <a:rPr lang="en-US" sz="2100" dirty="0"/>
              <a:t>2</a:t>
            </a:r>
            <a:r>
              <a:rPr lang="en-US" sz="2100" baseline="30000" dirty="0"/>
              <a:t>nd</a:t>
            </a:r>
            <a:r>
              <a:rPr lang="en-US" sz="2100" dirty="0"/>
              <a:t> pilot: 2021 snow crab survey</a:t>
            </a:r>
          </a:p>
        </p:txBody>
      </p:sp>
      <p:pic>
        <p:nvPicPr>
          <p:cNvPr id="9" name="Content Placeholder 8">
            <a:extLst>
              <a:ext uri="{FF2B5EF4-FFF2-40B4-BE49-F238E27FC236}">
                <a16:creationId xmlns:a16="http://schemas.microsoft.com/office/drawing/2014/main" id="{36DA03A8-29D3-4DF9-9467-0D4A90542E37}"/>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28650" y="1353936"/>
            <a:ext cx="7826199" cy="2680204"/>
          </a:xfrm>
        </p:spPr>
      </p:pic>
      <p:sp>
        <p:nvSpPr>
          <p:cNvPr id="11" name="TextBox 10">
            <a:extLst>
              <a:ext uri="{FF2B5EF4-FFF2-40B4-BE49-F238E27FC236}">
                <a16:creationId xmlns:a16="http://schemas.microsoft.com/office/drawing/2014/main" id="{96322840-F6EA-4292-A6C9-C25AEF42DC03}"/>
              </a:ext>
            </a:extLst>
          </p:cNvPr>
          <p:cNvSpPr txBox="1"/>
          <p:nvPr/>
        </p:nvSpPr>
        <p:spPr>
          <a:xfrm>
            <a:off x="7763505" y="6486792"/>
            <a:ext cx="1006875" cy="276999"/>
          </a:xfrm>
          <a:prstGeom prst="rect">
            <a:avLst/>
          </a:prstGeom>
          <a:noFill/>
        </p:spPr>
        <p:txBody>
          <a:bodyPr wrap="square" rtlCol="0">
            <a:spAutoFit/>
          </a:bodyPr>
          <a:lstStyle/>
          <a:p>
            <a:r>
              <a:rPr lang="en-US" sz="1200" dirty="0"/>
              <a:t>Slide 3 of 11</a:t>
            </a:r>
          </a:p>
        </p:txBody>
      </p:sp>
      <p:pic>
        <p:nvPicPr>
          <p:cNvPr id="13" name="Picture 12" descr="Icon&#10;&#10;Description automatically generated">
            <a:extLst>
              <a:ext uri="{FF2B5EF4-FFF2-40B4-BE49-F238E27FC236}">
                <a16:creationId xmlns:a16="http://schemas.microsoft.com/office/drawing/2014/main" id="{6B343714-B414-4D25-84C3-369E9FE577E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857900" y="6449081"/>
            <a:ext cx="246221" cy="246221"/>
          </a:xfrm>
          <a:prstGeom prst="rect">
            <a:avLst/>
          </a:prstGeom>
        </p:spPr>
      </p:pic>
      <p:pic>
        <p:nvPicPr>
          <p:cNvPr id="14" name="Picture 4" descr="Online World Wide Web Globe Network Svg Png Icon Free Download (#527746) -  OnlineWebFonts.COM">
            <a:extLst>
              <a:ext uri="{FF2B5EF4-FFF2-40B4-BE49-F238E27FC236}">
                <a16:creationId xmlns:a16="http://schemas.microsoft.com/office/drawing/2014/main" id="{B33E2B1B-4CBD-4A79-ADFD-8DE0FE38F4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 y="6449081"/>
            <a:ext cx="246221" cy="2467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7030165-ED1B-4AAA-B790-E813873C2658}"/>
              </a:ext>
            </a:extLst>
          </p:cNvPr>
          <p:cNvSpPr txBox="1"/>
          <p:nvPr/>
        </p:nvSpPr>
        <p:spPr>
          <a:xfrm>
            <a:off x="5272204" y="6449081"/>
            <a:ext cx="2509157" cy="276999"/>
          </a:xfrm>
          <a:prstGeom prst="rect">
            <a:avLst/>
          </a:prstGeom>
          <a:noFill/>
        </p:spPr>
        <p:txBody>
          <a:bodyPr wrap="square" rtlCol="0">
            <a:spAutoFit/>
          </a:bodyPr>
          <a:lstStyle/>
          <a:p>
            <a:r>
              <a:rPr lang="en-US" sz="1200" dirty="0"/>
              <a:t>@ALASKACRABBERS</a:t>
            </a:r>
          </a:p>
        </p:txBody>
      </p:sp>
      <p:sp>
        <p:nvSpPr>
          <p:cNvPr id="16" name="TextBox 15">
            <a:extLst>
              <a:ext uri="{FF2B5EF4-FFF2-40B4-BE49-F238E27FC236}">
                <a16:creationId xmlns:a16="http://schemas.microsoft.com/office/drawing/2014/main" id="{A5E6C81B-0DA1-4061-BF74-F3DE018865DC}"/>
              </a:ext>
            </a:extLst>
          </p:cNvPr>
          <p:cNvSpPr txBox="1"/>
          <p:nvPr/>
        </p:nvSpPr>
        <p:spPr>
          <a:xfrm>
            <a:off x="948282" y="6444813"/>
            <a:ext cx="3318918" cy="276999"/>
          </a:xfrm>
          <a:prstGeom prst="rect">
            <a:avLst/>
          </a:prstGeom>
          <a:noFill/>
        </p:spPr>
        <p:txBody>
          <a:bodyPr wrap="square" rtlCol="0">
            <a:spAutoFit/>
          </a:bodyPr>
          <a:lstStyle/>
          <a:p>
            <a:r>
              <a:rPr lang="en-US" sz="1200" dirty="0"/>
              <a:t>A L A S K A B E R I N G S E A C R A B </a:t>
            </a:r>
            <a:r>
              <a:rPr lang="en-US" sz="1200" dirty="0" err="1"/>
              <a:t>B</a:t>
            </a:r>
            <a:r>
              <a:rPr lang="en-US" sz="1200" dirty="0"/>
              <a:t> E R S . O R G</a:t>
            </a:r>
          </a:p>
        </p:txBody>
      </p:sp>
      <p:pic>
        <p:nvPicPr>
          <p:cNvPr id="12" name="Picture 11" descr="A picture containing arthropod, invertebrate, crab&#10;&#10;Description automatically generated">
            <a:extLst>
              <a:ext uri="{FF2B5EF4-FFF2-40B4-BE49-F238E27FC236}">
                <a16:creationId xmlns:a16="http://schemas.microsoft.com/office/drawing/2014/main" id="{F1654B11-2C2C-41D9-AC66-DDF2DC0573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6871" y="6036622"/>
            <a:ext cx="608480" cy="484363"/>
          </a:xfrm>
          <a:prstGeom prst="rect">
            <a:avLst/>
          </a:prstGeom>
        </p:spPr>
      </p:pic>
    </p:spTree>
    <p:extLst>
      <p:ext uri="{BB962C8B-B14F-4D97-AF65-F5344CB8AC3E}">
        <p14:creationId xmlns:p14="http://schemas.microsoft.com/office/powerpoint/2010/main" val="25305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572F765-A8FB-4F73-9779-25F55A2BAD8E}"/>
              </a:ext>
            </a:extLst>
          </p:cNvPr>
          <p:cNvGrpSpPr/>
          <p:nvPr/>
        </p:nvGrpSpPr>
        <p:grpSpPr>
          <a:xfrm>
            <a:off x="0" y="182323"/>
            <a:ext cx="9144000" cy="1018933"/>
            <a:chOff x="0" y="218179"/>
            <a:chExt cx="9144000" cy="1018933"/>
          </a:xfrm>
        </p:grpSpPr>
        <p:pic>
          <p:nvPicPr>
            <p:cNvPr id="20" name="Picture 19">
              <a:extLst>
                <a:ext uri="{FF2B5EF4-FFF2-40B4-BE49-F238E27FC236}">
                  <a16:creationId xmlns:a16="http://schemas.microsoft.com/office/drawing/2014/main" id="{34FE03A6-9F54-43A2-82D0-F2A6E80A1137}"/>
                </a:ext>
              </a:extLst>
            </p:cNvPr>
            <p:cNvPicPr>
              <a:picLocks noChangeAspect="1"/>
            </p:cNvPicPr>
            <p:nvPr/>
          </p:nvPicPr>
          <p:blipFill>
            <a:blip r:embed="rId3"/>
            <a:stretch>
              <a:fillRect/>
            </a:stretch>
          </p:blipFill>
          <p:spPr>
            <a:xfrm>
              <a:off x="0" y="218179"/>
              <a:ext cx="9144000" cy="1018933"/>
            </a:xfrm>
            <a:prstGeom prst="rect">
              <a:avLst/>
            </a:prstGeom>
          </p:spPr>
        </p:pic>
        <p:pic>
          <p:nvPicPr>
            <p:cNvPr id="21" name="Picture 20">
              <a:extLst>
                <a:ext uri="{FF2B5EF4-FFF2-40B4-BE49-F238E27FC236}">
                  <a16:creationId xmlns:a16="http://schemas.microsoft.com/office/drawing/2014/main" id="{497C949E-3C9D-4A3C-BA2D-843769D4785B}"/>
                </a:ext>
              </a:extLst>
            </p:cNvPr>
            <p:cNvPicPr>
              <a:picLocks noChangeAspect="1"/>
            </p:cNvPicPr>
            <p:nvPr/>
          </p:nvPicPr>
          <p:blipFill>
            <a:blip r:embed="rId4"/>
            <a:stretch>
              <a:fillRect/>
            </a:stretch>
          </p:blipFill>
          <p:spPr>
            <a:xfrm>
              <a:off x="1257300" y="510084"/>
              <a:ext cx="7886700" cy="482935"/>
            </a:xfrm>
            <a:prstGeom prst="rect">
              <a:avLst/>
            </a:prstGeom>
          </p:spPr>
        </p:pic>
      </p:grpSp>
      <p:pic>
        <p:nvPicPr>
          <p:cNvPr id="9" name="Picture 8">
            <a:extLst>
              <a:ext uri="{FF2B5EF4-FFF2-40B4-BE49-F238E27FC236}">
                <a16:creationId xmlns:a16="http://schemas.microsoft.com/office/drawing/2014/main" id="{00EC306A-958E-4795-A372-E33DAEBCC3D9}"/>
              </a:ext>
            </a:extLst>
          </p:cNvPr>
          <p:cNvPicPr>
            <a:picLocks noChangeAspect="1"/>
          </p:cNvPicPr>
          <p:nvPr/>
        </p:nvPicPr>
        <p:blipFill rotWithShape="1">
          <a:blip r:embed="rId5">
            <a:alphaModFix amt="10000"/>
            <a:extLst>
              <a:ext uri="{28A0092B-C50C-407E-A947-70E740481C1C}">
                <a14:useLocalDpi xmlns:a14="http://schemas.microsoft.com/office/drawing/2010/main" val="0"/>
              </a:ext>
            </a:extLst>
          </a:blip>
          <a:srcRect t="44787" b="14393"/>
          <a:stretch/>
        </p:blipFill>
        <p:spPr>
          <a:xfrm>
            <a:off x="0" y="3505083"/>
            <a:ext cx="9144000" cy="2489618"/>
          </a:xfrm>
          <a:prstGeom prst="rect">
            <a:avLst/>
          </a:prstGeom>
        </p:spPr>
      </p:pic>
      <p:sp>
        <p:nvSpPr>
          <p:cNvPr id="2" name="Title 1">
            <a:extLst>
              <a:ext uri="{FF2B5EF4-FFF2-40B4-BE49-F238E27FC236}">
                <a16:creationId xmlns:a16="http://schemas.microsoft.com/office/drawing/2014/main" id="{4803FA89-90F6-4D79-A992-DE86DE6DD8BC}"/>
              </a:ext>
            </a:extLst>
          </p:cNvPr>
          <p:cNvSpPr>
            <a:spLocks noGrp="1"/>
          </p:cNvSpPr>
          <p:nvPr>
            <p:ph type="title"/>
          </p:nvPr>
        </p:nvSpPr>
        <p:spPr>
          <a:xfrm>
            <a:off x="628650" y="12524"/>
            <a:ext cx="7886700" cy="1325563"/>
          </a:xfrm>
        </p:spPr>
        <p:txBody>
          <a:bodyPr/>
          <a:lstStyle/>
          <a:p>
            <a:r>
              <a:rPr lang="en-US" dirty="0">
                <a:solidFill>
                  <a:schemeClr val="bg1"/>
                </a:solidFill>
              </a:rPr>
              <a:t>	Pilot Poll</a:t>
            </a:r>
          </a:p>
        </p:txBody>
      </p:sp>
      <p:sp>
        <p:nvSpPr>
          <p:cNvPr id="3" name="Content Placeholder 2">
            <a:extLst>
              <a:ext uri="{FF2B5EF4-FFF2-40B4-BE49-F238E27FC236}">
                <a16:creationId xmlns:a16="http://schemas.microsoft.com/office/drawing/2014/main" id="{329643CB-9CC2-4C79-B1AE-1FFA03BAA985}"/>
              </a:ext>
            </a:extLst>
          </p:cNvPr>
          <p:cNvSpPr>
            <a:spLocks noGrp="1"/>
          </p:cNvSpPr>
          <p:nvPr>
            <p:ph sz="half" idx="1"/>
          </p:nvPr>
        </p:nvSpPr>
        <p:spPr>
          <a:xfrm>
            <a:off x="628650" y="1311639"/>
            <a:ext cx="3943350" cy="4473569"/>
          </a:xfrm>
        </p:spPr>
        <p:txBody>
          <a:bodyPr>
            <a:normAutofit fontScale="85000" lnSpcReduction="20000"/>
          </a:bodyPr>
          <a:lstStyle/>
          <a:p>
            <a:r>
              <a:rPr lang="en-US" dirty="0"/>
              <a:t>2020 BBRKC season</a:t>
            </a:r>
          </a:p>
          <a:p>
            <a:pPr marL="0" indent="0">
              <a:buNone/>
            </a:pPr>
            <a:endParaRPr lang="en-US" dirty="0"/>
          </a:p>
          <a:p>
            <a:r>
              <a:rPr lang="en-US" b="0" i="0" dirty="0">
                <a:solidFill>
                  <a:srgbClr val="333333"/>
                </a:solidFill>
                <a:effectLst/>
              </a:rPr>
              <a:t>In this short survey, we hope to get the fleet’s impression on: </a:t>
            </a:r>
          </a:p>
          <a:p>
            <a:pPr marL="800100" lvl="1" indent="-457200">
              <a:buFont typeface="+mj-lt"/>
              <a:buAutoNum type="arabicPeriod"/>
            </a:pPr>
            <a:r>
              <a:rPr lang="en-US" sz="1900" dirty="0">
                <a:solidFill>
                  <a:srgbClr val="333333"/>
                </a:solidFill>
              </a:rPr>
              <a:t>P</a:t>
            </a:r>
            <a:r>
              <a:rPr lang="en-US" sz="1900" b="0" i="0" dirty="0">
                <a:solidFill>
                  <a:srgbClr val="333333"/>
                </a:solidFill>
                <a:effectLst/>
              </a:rPr>
              <a:t>erceived crab abundance </a:t>
            </a:r>
          </a:p>
          <a:p>
            <a:pPr marL="800100" lvl="1" indent="-457200">
              <a:buFont typeface="+mj-lt"/>
              <a:buAutoNum type="arabicPeriod"/>
            </a:pPr>
            <a:r>
              <a:rPr lang="en-US" sz="1900" dirty="0">
                <a:solidFill>
                  <a:srgbClr val="333333"/>
                </a:solidFill>
              </a:rPr>
              <a:t>Areas fished</a:t>
            </a:r>
            <a:endParaRPr lang="en-US" sz="1900" b="0" i="0" dirty="0">
              <a:solidFill>
                <a:srgbClr val="333333"/>
              </a:solidFill>
              <a:effectLst/>
            </a:endParaRPr>
          </a:p>
          <a:p>
            <a:pPr marL="800100" lvl="1" indent="-457200">
              <a:buFont typeface="+mj-lt"/>
              <a:buAutoNum type="arabicPeriod"/>
            </a:pPr>
            <a:r>
              <a:rPr lang="en-US" sz="1900" dirty="0">
                <a:solidFill>
                  <a:srgbClr val="333333"/>
                </a:solidFill>
              </a:rPr>
              <a:t>F</a:t>
            </a:r>
            <a:r>
              <a:rPr lang="en-US" sz="1900" b="0" i="0" dirty="0">
                <a:solidFill>
                  <a:srgbClr val="333333"/>
                </a:solidFill>
                <a:effectLst/>
              </a:rPr>
              <a:t>ishery interactions </a:t>
            </a:r>
          </a:p>
          <a:p>
            <a:r>
              <a:rPr lang="en-US" b="0" i="0" dirty="0">
                <a:solidFill>
                  <a:srgbClr val="333333"/>
                </a:solidFill>
                <a:effectLst/>
              </a:rPr>
              <a:t>This survey is anonymous, and the responses will be collated and housed with ABSC to be reported at the fleet level.</a:t>
            </a:r>
            <a:endParaRPr lang="en-US" dirty="0"/>
          </a:p>
          <a:p>
            <a:pPr marL="0" indent="0">
              <a:buNone/>
            </a:pPr>
            <a:endParaRPr lang="en-US" dirty="0"/>
          </a:p>
          <a:p>
            <a:r>
              <a:rPr lang="en-US" dirty="0"/>
              <a:t>10 Questions:</a:t>
            </a:r>
          </a:p>
          <a:p>
            <a:pPr lvl="1"/>
            <a:r>
              <a:rPr lang="en-US" dirty="0"/>
              <a:t>5 Skippers’ observations</a:t>
            </a:r>
          </a:p>
          <a:p>
            <a:pPr lvl="1"/>
            <a:r>
              <a:rPr lang="en-US" dirty="0"/>
              <a:t>5 ABSC wants to know </a:t>
            </a:r>
          </a:p>
          <a:p>
            <a:pPr lvl="2"/>
            <a:r>
              <a:rPr lang="en-US" dirty="0"/>
              <a:t>With comments</a:t>
            </a:r>
          </a:p>
          <a:p>
            <a:pPr marL="685800" lvl="2" indent="0">
              <a:buNone/>
            </a:pPr>
            <a:endParaRPr lang="en-US" dirty="0"/>
          </a:p>
          <a:p>
            <a:r>
              <a:rPr lang="en-US" dirty="0"/>
              <a:t>20 skippers participated </a:t>
            </a:r>
          </a:p>
        </p:txBody>
      </p:sp>
      <p:pic>
        <p:nvPicPr>
          <p:cNvPr id="8" name="Content Placeholder 7" descr="A boat in the ocean&#10;&#10;Description automatically generated with low confidence">
            <a:extLst>
              <a:ext uri="{FF2B5EF4-FFF2-40B4-BE49-F238E27FC236}">
                <a16:creationId xmlns:a16="http://schemas.microsoft.com/office/drawing/2014/main" id="{F977AFC2-4E69-4378-A3C0-4AED27374CBA}"/>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5200650" y="1341025"/>
            <a:ext cx="3450013" cy="4307133"/>
          </a:xfrm>
        </p:spPr>
      </p:pic>
      <p:sp>
        <p:nvSpPr>
          <p:cNvPr id="11" name="TextBox 10">
            <a:extLst>
              <a:ext uri="{FF2B5EF4-FFF2-40B4-BE49-F238E27FC236}">
                <a16:creationId xmlns:a16="http://schemas.microsoft.com/office/drawing/2014/main" id="{D40E1FBD-7F69-4CCC-9C16-ED53C229648D}"/>
              </a:ext>
            </a:extLst>
          </p:cNvPr>
          <p:cNvSpPr txBox="1"/>
          <p:nvPr/>
        </p:nvSpPr>
        <p:spPr>
          <a:xfrm>
            <a:off x="7763505" y="6486792"/>
            <a:ext cx="1006875" cy="276999"/>
          </a:xfrm>
          <a:prstGeom prst="rect">
            <a:avLst/>
          </a:prstGeom>
          <a:noFill/>
        </p:spPr>
        <p:txBody>
          <a:bodyPr wrap="square" rtlCol="0">
            <a:spAutoFit/>
          </a:bodyPr>
          <a:lstStyle/>
          <a:p>
            <a:r>
              <a:rPr lang="en-US" sz="1200" dirty="0"/>
              <a:t>Slide 4 of 11</a:t>
            </a:r>
          </a:p>
        </p:txBody>
      </p:sp>
      <p:pic>
        <p:nvPicPr>
          <p:cNvPr id="12" name="Picture 11" descr="Icon&#10;&#10;Description automatically generated">
            <a:extLst>
              <a:ext uri="{FF2B5EF4-FFF2-40B4-BE49-F238E27FC236}">
                <a16:creationId xmlns:a16="http://schemas.microsoft.com/office/drawing/2014/main" id="{39FB4D41-E4D4-4B6F-8630-F9EF84080AD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857900" y="6449081"/>
            <a:ext cx="246221" cy="246221"/>
          </a:xfrm>
          <a:prstGeom prst="rect">
            <a:avLst/>
          </a:prstGeom>
        </p:spPr>
      </p:pic>
      <p:pic>
        <p:nvPicPr>
          <p:cNvPr id="13" name="Picture 4" descr="Online World Wide Web Globe Network Svg Png Icon Free Download (#527746) -  OnlineWebFonts.COM">
            <a:extLst>
              <a:ext uri="{FF2B5EF4-FFF2-40B4-BE49-F238E27FC236}">
                <a16:creationId xmlns:a16="http://schemas.microsoft.com/office/drawing/2014/main" id="{35DEC540-C4E5-43D0-B65D-0EDC8F0056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0" y="6449081"/>
            <a:ext cx="246221" cy="2467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DCD9625-93C8-4B59-AAB7-A36803034359}"/>
              </a:ext>
            </a:extLst>
          </p:cNvPr>
          <p:cNvSpPr txBox="1"/>
          <p:nvPr/>
        </p:nvSpPr>
        <p:spPr>
          <a:xfrm>
            <a:off x="5272204" y="6449081"/>
            <a:ext cx="2509157" cy="276999"/>
          </a:xfrm>
          <a:prstGeom prst="rect">
            <a:avLst/>
          </a:prstGeom>
          <a:noFill/>
        </p:spPr>
        <p:txBody>
          <a:bodyPr wrap="square" rtlCol="0">
            <a:spAutoFit/>
          </a:bodyPr>
          <a:lstStyle/>
          <a:p>
            <a:r>
              <a:rPr lang="en-US" sz="1200" dirty="0"/>
              <a:t>@ALASKACRABBERS</a:t>
            </a:r>
          </a:p>
        </p:txBody>
      </p:sp>
      <p:sp>
        <p:nvSpPr>
          <p:cNvPr id="15" name="TextBox 14">
            <a:extLst>
              <a:ext uri="{FF2B5EF4-FFF2-40B4-BE49-F238E27FC236}">
                <a16:creationId xmlns:a16="http://schemas.microsoft.com/office/drawing/2014/main" id="{F4A19691-CDA7-4D38-A230-A65C01729D43}"/>
              </a:ext>
            </a:extLst>
          </p:cNvPr>
          <p:cNvSpPr txBox="1"/>
          <p:nvPr/>
        </p:nvSpPr>
        <p:spPr>
          <a:xfrm>
            <a:off x="948282" y="6444813"/>
            <a:ext cx="3318918" cy="276999"/>
          </a:xfrm>
          <a:prstGeom prst="rect">
            <a:avLst/>
          </a:prstGeom>
          <a:noFill/>
        </p:spPr>
        <p:txBody>
          <a:bodyPr wrap="square" rtlCol="0">
            <a:spAutoFit/>
          </a:bodyPr>
          <a:lstStyle/>
          <a:p>
            <a:r>
              <a:rPr lang="en-US" sz="1200" dirty="0"/>
              <a:t>A L A S K A B E R I N G S E A C R A B </a:t>
            </a:r>
            <a:r>
              <a:rPr lang="en-US" sz="1200" dirty="0" err="1"/>
              <a:t>B</a:t>
            </a:r>
            <a:r>
              <a:rPr lang="en-US" sz="1200" dirty="0"/>
              <a:t> E R S . O R G</a:t>
            </a:r>
          </a:p>
        </p:txBody>
      </p:sp>
      <p:sp>
        <p:nvSpPr>
          <p:cNvPr id="16" name="TextBox 15">
            <a:extLst>
              <a:ext uri="{FF2B5EF4-FFF2-40B4-BE49-F238E27FC236}">
                <a16:creationId xmlns:a16="http://schemas.microsoft.com/office/drawing/2014/main" id="{76BD2C3B-A9C6-471A-A31F-9EF06F78FF04}"/>
              </a:ext>
            </a:extLst>
          </p:cNvPr>
          <p:cNvSpPr txBox="1"/>
          <p:nvPr/>
        </p:nvSpPr>
        <p:spPr>
          <a:xfrm>
            <a:off x="974762" y="5496867"/>
            <a:ext cx="5492377" cy="307777"/>
          </a:xfrm>
          <a:prstGeom prst="rect">
            <a:avLst/>
          </a:prstGeom>
          <a:noFill/>
        </p:spPr>
        <p:txBody>
          <a:bodyPr wrap="square" rtlCol="0">
            <a:spAutoFit/>
          </a:bodyPr>
          <a:lstStyle/>
          <a:p>
            <a:r>
              <a:rPr lang="en-US" sz="1400" dirty="0"/>
              <a:t>*This is not a representation of the entire fleet*</a:t>
            </a:r>
          </a:p>
        </p:txBody>
      </p:sp>
      <p:sp>
        <p:nvSpPr>
          <p:cNvPr id="17" name="TextBox 16">
            <a:extLst>
              <a:ext uri="{FF2B5EF4-FFF2-40B4-BE49-F238E27FC236}">
                <a16:creationId xmlns:a16="http://schemas.microsoft.com/office/drawing/2014/main" id="{9090DF0D-F7A7-4D02-BB4D-18A571ADB7FC}"/>
              </a:ext>
            </a:extLst>
          </p:cNvPr>
          <p:cNvSpPr txBox="1"/>
          <p:nvPr/>
        </p:nvSpPr>
        <p:spPr>
          <a:xfrm>
            <a:off x="7449023" y="5712396"/>
            <a:ext cx="1365202" cy="246221"/>
          </a:xfrm>
          <a:prstGeom prst="rect">
            <a:avLst/>
          </a:prstGeom>
          <a:noFill/>
        </p:spPr>
        <p:txBody>
          <a:bodyPr wrap="square" rtlCol="0">
            <a:spAutoFit/>
          </a:bodyPr>
          <a:lstStyle/>
          <a:p>
            <a:r>
              <a:rPr lang="en-US" sz="1000" dirty="0"/>
              <a:t>Photo by Corey Arnold</a:t>
            </a:r>
          </a:p>
        </p:txBody>
      </p:sp>
      <p:pic>
        <p:nvPicPr>
          <p:cNvPr id="18" name="Picture 17" descr="A picture containing arthropod, invertebrate, crab&#10;&#10;Description automatically generated">
            <a:extLst>
              <a:ext uri="{FF2B5EF4-FFF2-40B4-BE49-F238E27FC236}">
                <a16:creationId xmlns:a16="http://schemas.microsoft.com/office/drawing/2014/main" id="{07528EF1-8FCA-41F9-853D-E11EDB9EB1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6871" y="6036622"/>
            <a:ext cx="608480" cy="484363"/>
          </a:xfrm>
          <a:prstGeom prst="rect">
            <a:avLst/>
          </a:prstGeom>
        </p:spPr>
      </p:pic>
    </p:spTree>
    <p:extLst>
      <p:ext uri="{BB962C8B-B14F-4D97-AF65-F5344CB8AC3E}">
        <p14:creationId xmlns:p14="http://schemas.microsoft.com/office/powerpoint/2010/main" val="72717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6BA86E1-F64E-4EC5-A2BF-A378D2723409}"/>
              </a:ext>
            </a:extLst>
          </p:cNvPr>
          <p:cNvGrpSpPr/>
          <p:nvPr/>
        </p:nvGrpSpPr>
        <p:grpSpPr>
          <a:xfrm>
            <a:off x="0" y="182323"/>
            <a:ext cx="9144000" cy="1018933"/>
            <a:chOff x="0" y="218179"/>
            <a:chExt cx="9144000" cy="1018933"/>
          </a:xfrm>
        </p:grpSpPr>
        <p:pic>
          <p:nvPicPr>
            <p:cNvPr id="29" name="Picture 28">
              <a:extLst>
                <a:ext uri="{FF2B5EF4-FFF2-40B4-BE49-F238E27FC236}">
                  <a16:creationId xmlns:a16="http://schemas.microsoft.com/office/drawing/2014/main" id="{F454BB28-B7E7-40F2-A789-B06A4098E307}"/>
                </a:ext>
              </a:extLst>
            </p:cNvPr>
            <p:cNvPicPr>
              <a:picLocks noChangeAspect="1"/>
            </p:cNvPicPr>
            <p:nvPr/>
          </p:nvPicPr>
          <p:blipFill>
            <a:blip r:embed="rId2"/>
            <a:stretch>
              <a:fillRect/>
            </a:stretch>
          </p:blipFill>
          <p:spPr>
            <a:xfrm>
              <a:off x="0" y="218179"/>
              <a:ext cx="9144000" cy="1018933"/>
            </a:xfrm>
            <a:prstGeom prst="rect">
              <a:avLst/>
            </a:prstGeom>
          </p:spPr>
        </p:pic>
        <p:pic>
          <p:nvPicPr>
            <p:cNvPr id="30" name="Picture 29">
              <a:extLst>
                <a:ext uri="{FF2B5EF4-FFF2-40B4-BE49-F238E27FC236}">
                  <a16:creationId xmlns:a16="http://schemas.microsoft.com/office/drawing/2014/main" id="{15A50D4B-4D36-4534-8194-8E9940FDD7BE}"/>
                </a:ext>
              </a:extLst>
            </p:cNvPr>
            <p:cNvPicPr>
              <a:picLocks noChangeAspect="1"/>
            </p:cNvPicPr>
            <p:nvPr/>
          </p:nvPicPr>
          <p:blipFill>
            <a:blip r:embed="rId3"/>
            <a:stretch>
              <a:fillRect/>
            </a:stretch>
          </p:blipFill>
          <p:spPr>
            <a:xfrm>
              <a:off x="1257300" y="510084"/>
              <a:ext cx="7886700" cy="482935"/>
            </a:xfrm>
            <a:prstGeom prst="rect">
              <a:avLst/>
            </a:prstGeom>
          </p:spPr>
        </p:pic>
      </p:grpSp>
      <p:pic>
        <p:nvPicPr>
          <p:cNvPr id="13" name="Picture 12">
            <a:extLst>
              <a:ext uri="{FF2B5EF4-FFF2-40B4-BE49-F238E27FC236}">
                <a16:creationId xmlns:a16="http://schemas.microsoft.com/office/drawing/2014/main" id="{4D7BAB39-0910-4810-94C8-FE414A0E26A3}"/>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t="44787" b="14393"/>
          <a:stretch/>
        </p:blipFill>
        <p:spPr>
          <a:xfrm>
            <a:off x="0" y="3515388"/>
            <a:ext cx="9144000" cy="2489618"/>
          </a:xfrm>
          <a:prstGeom prst="rect">
            <a:avLst/>
          </a:prstGeom>
        </p:spPr>
      </p:pic>
      <p:sp>
        <p:nvSpPr>
          <p:cNvPr id="2" name="Title 1">
            <a:extLst>
              <a:ext uri="{FF2B5EF4-FFF2-40B4-BE49-F238E27FC236}">
                <a16:creationId xmlns:a16="http://schemas.microsoft.com/office/drawing/2014/main" id="{9B1E96CC-5E74-400C-A92D-00CDD0930484}"/>
              </a:ext>
            </a:extLst>
          </p:cNvPr>
          <p:cNvSpPr>
            <a:spLocks noGrp="1"/>
          </p:cNvSpPr>
          <p:nvPr>
            <p:ph type="title"/>
          </p:nvPr>
        </p:nvSpPr>
        <p:spPr>
          <a:xfrm>
            <a:off x="628650" y="11334"/>
            <a:ext cx="7886700" cy="1325563"/>
          </a:xfrm>
        </p:spPr>
        <p:txBody>
          <a:bodyPr/>
          <a:lstStyle/>
          <a:p>
            <a:r>
              <a:rPr lang="en-US" dirty="0">
                <a:solidFill>
                  <a:schemeClr val="bg1"/>
                </a:solidFill>
              </a:rPr>
              <a:t>	Skippers’ Observations</a:t>
            </a:r>
          </a:p>
        </p:txBody>
      </p:sp>
      <p:sp>
        <p:nvSpPr>
          <p:cNvPr id="7" name="TextBox 6">
            <a:extLst>
              <a:ext uri="{FF2B5EF4-FFF2-40B4-BE49-F238E27FC236}">
                <a16:creationId xmlns:a16="http://schemas.microsoft.com/office/drawing/2014/main" id="{76185DD8-9B61-4E2A-BBA8-65BAE59B28F3}"/>
              </a:ext>
            </a:extLst>
          </p:cNvPr>
          <p:cNvSpPr txBox="1"/>
          <p:nvPr/>
        </p:nvSpPr>
        <p:spPr>
          <a:xfrm>
            <a:off x="538845" y="1300839"/>
            <a:ext cx="5599826" cy="1138773"/>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Q1: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Based on your observations this year, did the amount of crab encountered during the fishery suggest a change in the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overall  abundance</a:t>
            </a:r>
            <a:r>
              <a:rPr lang="en-US" sz="1600" dirty="0">
                <a:effectLst/>
                <a:latin typeface="Calibri" panose="020F0502020204030204" pitchFamily="34" charset="0"/>
                <a:ea typeface="Calibri" panose="020F0502020204030204" pitchFamily="34" charset="0"/>
                <a:cs typeface="Times New Roman" panose="02020603050405020304" pitchFamily="18" charset="0"/>
              </a:rPr>
              <a:t> of the stock compared to the last three years?</a:t>
            </a:r>
          </a:p>
          <a:p>
            <a:pPr lvl="1"/>
            <a:endParaRPr lang="en-US" dirty="0"/>
          </a:p>
        </p:txBody>
      </p:sp>
      <p:sp>
        <p:nvSpPr>
          <p:cNvPr id="8" name="TextBox 7">
            <a:extLst>
              <a:ext uri="{FF2B5EF4-FFF2-40B4-BE49-F238E27FC236}">
                <a16:creationId xmlns:a16="http://schemas.microsoft.com/office/drawing/2014/main" id="{5DCFAD51-7752-4E2A-9CA0-DC098AE123B1}"/>
              </a:ext>
            </a:extLst>
          </p:cNvPr>
          <p:cNvSpPr txBox="1"/>
          <p:nvPr/>
        </p:nvSpPr>
        <p:spPr>
          <a:xfrm>
            <a:off x="4200472" y="3132657"/>
            <a:ext cx="4328056" cy="923330"/>
          </a:xfrm>
          <a:prstGeom prst="rect">
            <a:avLst/>
          </a:prstGeom>
          <a:noFill/>
        </p:spPr>
        <p:txBody>
          <a:bodyPr wrap="square" rtlCol="0">
            <a:sp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Q2: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abundance of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young males/pre-recruits</a:t>
            </a:r>
            <a:r>
              <a:rPr lang="en-US" sz="1600" dirty="0">
                <a:effectLst/>
                <a:latin typeface="Calibri" panose="020F0502020204030204" pitchFamily="34" charset="0"/>
                <a:ea typeface="Calibri" panose="020F0502020204030204" pitchFamily="34" charset="0"/>
                <a:cs typeface="Times New Roman" panose="02020603050405020304" pitchFamily="18" charset="0"/>
              </a:rPr>
              <a:t> compared to the last three years was:</a:t>
            </a:r>
          </a:p>
          <a:p>
            <a:pPr lvl="1"/>
            <a:endParaRPr lang="en-US" dirty="0"/>
          </a:p>
        </p:txBody>
      </p:sp>
      <p:sp>
        <p:nvSpPr>
          <p:cNvPr id="9" name="TextBox 8">
            <a:extLst>
              <a:ext uri="{FF2B5EF4-FFF2-40B4-BE49-F238E27FC236}">
                <a16:creationId xmlns:a16="http://schemas.microsoft.com/office/drawing/2014/main" id="{09FB39FD-8B60-422E-8259-B4DADB7AD82F}"/>
              </a:ext>
            </a:extLst>
          </p:cNvPr>
          <p:cNvSpPr txBox="1"/>
          <p:nvPr/>
        </p:nvSpPr>
        <p:spPr>
          <a:xfrm>
            <a:off x="767926" y="4927839"/>
            <a:ext cx="3469150" cy="1031757"/>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Q3:</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abundance of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females </a:t>
            </a:r>
            <a:r>
              <a:rPr lang="en-US" sz="1600" dirty="0">
                <a:effectLst/>
                <a:latin typeface="Calibri" panose="020F0502020204030204" pitchFamily="34" charset="0"/>
                <a:ea typeface="Calibri" panose="020F0502020204030204" pitchFamily="34" charset="0"/>
                <a:cs typeface="Times New Roman" panose="02020603050405020304" pitchFamily="18" charset="0"/>
              </a:rPr>
              <a:t>compared to the last three years was:</a:t>
            </a:r>
          </a:p>
          <a:p>
            <a:pPr lvl="1"/>
            <a:endParaRPr lang="en-US" dirty="0"/>
          </a:p>
        </p:txBody>
      </p:sp>
      <p:pic>
        <p:nvPicPr>
          <p:cNvPr id="10" name="Picture 9">
            <a:extLst>
              <a:ext uri="{FF2B5EF4-FFF2-40B4-BE49-F238E27FC236}">
                <a16:creationId xmlns:a16="http://schemas.microsoft.com/office/drawing/2014/main" id="{57BD4467-59DE-4210-85A1-52BD4DCCAE95}"/>
              </a:ext>
            </a:extLst>
          </p:cNvPr>
          <p:cNvPicPr/>
          <p:nvPr/>
        </p:nvPicPr>
        <p:blipFill>
          <a:blip r:embed="rId5"/>
          <a:stretch>
            <a:fillRect/>
          </a:stretch>
        </p:blipFill>
        <p:spPr>
          <a:xfrm>
            <a:off x="6509503" y="1224003"/>
            <a:ext cx="2240280" cy="1990725"/>
          </a:xfrm>
          <a:prstGeom prst="rect">
            <a:avLst/>
          </a:prstGeom>
        </p:spPr>
      </p:pic>
      <p:pic>
        <p:nvPicPr>
          <p:cNvPr id="11" name="Picture 10">
            <a:extLst>
              <a:ext uri="{FF2B5EF4-FFF2-40B4-BE49-F238E27FC236}">
                <a16:creationId xmlns:a16="http://schemas.microsoft.com/office/drawing/2014/main" id="{0E7F5F43-D99A-4454-9B2D-C695DB394214}"/>
              </a:ext>
            </a:extLst>
          </p:cNvPr>
          <p:cNvPicPr/>
          <p:nvPr/>
        </p:nvPicPr>
        <p:blipFill>
          <a:blip r:embed="rId6"/>
          <a:stretch>
            <a:fillRect/>
          </a:stretch>
        </p:blipFill>
        <p:spPr>
          <a:xfrm>
            <a:off x="1854565" y="2569882"/>
            <a:ext cx="2240280" cy="1692681"/>
          </a:xfrm>
          <a:prstGeom prst="rect">
            <a:avLst/>
          </a:prstGeom>
        </p:spPr>
      </p:pic>
      <p:pic>
        <p:nvPicPr>
          <p:cNvPr id="12" name="Picture 11">
            <a:extLst>
              <a:ext uri="{FF2B5EF4-FFF2-40B4-BE49-F238E27FC236}">
                <a16:creationId xmlns:a16="http://schemas.microsoft.com/office/drawing/2014/main" id="{DD723ACF-10D1-44BB-AD32-FAFF486CE339}"/>
              </a:ext>
            </a:extLst>
          </p:cNvPr>
          <p:cNvPicPr/>
          <p:nvPr/>
        </p:nvPicPr>
        <p:blipFill>
          <a:blip r:embed="rId7"/>
          <a:stretch>
            <a:fillRect/>
          </a:stretch>
        </p:blipFill>
        <p:spPr>
          <a:xfrm>
            <a:off x="4490350" y="4329802"/>
            <a:ext cx="2406015" cy="1943100"/>
          </a:xfrm>
          <a:prstGeom prst="rect">
            <a:avLst/>
          </a:prstGeom>
        </p:spPr>
      </p:pic>
      <p:sp>
        <p:nvSpPr>
          <p:cNvPr id="15" name="TextBox 14">
            <a:extLst>
              <a:ext uri="{FF2B5EF4-FFF2-40B4-BE49-F238E27FC236}">
                <a16:creationId xmlns:a16="http://schemas.microsoft.com/office/drawing/2014/main" id="{DA9CBD4C-0652-4069-A73F-AA658237B709}"/>
              </a:ext>
            </a:extLst>
          </p:cNvPr>
          <p:cNvSpPr txBox="1"/>
          <p:nvPr/>
        </p:nvSpPr>
        <p:spPr>
          <a:xfrm>
            <a:off x="7763505" y="6486792"/>
            <a:ext cx="1006875" cy="276999"/>
          </a:xfrm>
          <a:prstGeom prst="rect">
            <a:avLst/>
          </a:prstGeom>
          <a:noFill/>
        </p:spPr>
        <p:txBody>
          <a:bodyPr wrap="square" rtlCol="0">
            <a:spAutoFit/>
          </a:bodyPr>
          <a:lstStyle/>
          <a:p>
            <a:r>
              <a:rPr lang="en-US" sz="1200" dirty="0"/>
              <a:t>Slide 5 of 11</a:t>
            </a:r>
          </a:p>
        </p:txBody>
      </p:sp>
      <p:pic>
        <p:nvPicPr>
          <p:cNvPr id="16" name="Picture 15" descr="Icon&#10;&#10;Description automatically generated">
            <a:extLst>
              <a:ext uri="{FF2B5EF4-FFF2-40B4-BE49-F238E27FC236}">
                <a16:creationId xmlns:a16="http://schemas.microsoft.com/office/drawing/2014/main" id="{9498F2BE-E5A0-4F9A-9A45-09A8D7DEC70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857900" y="6449081"/>
            <a:ext cx="246221" cy="246221"/>
          </a:xfrm>
          <a:prstGeom prst="rect">
            <a:avLst/>
          </a:prstGeom>
        </p:spPr>
      </p:pic>
      <p:pic>
        <p:nvPicPr>
          <p:cNvPr id="17" name="Picture 4" descr="Online World Wide Web Globe Network Svg Png Icon Free Download (#527746) -  OnlineWebFonts.COM">
            <a:extLst>
              <a:ext uri="{FF2B5EF4-FFF2-40B4-BE49-F238E27FC236}">
                <a16:creationId xmlns:a16="http://schemas.microsoft.com/office/drawing/2014/main" id="{37634051-70D1-433F-B816-6A2EA0C1C6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650" y="6449081"/>
            <a:ext cx="246221" cy="24673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831E235-CD12-4E4E-8DE6-C84CD6EB4974}"/>
              </a:ext>
            </a:extLst>
          </p:cNvPr>
          <p:cNvSpPr txBox="1"/>
          <p:nvPr/>
        </p:nvSpPr>
        <p:spPr>
          <a:xfrm>
            <a:off x="5272204" y="6449081"/>
            <a:ext cx="2509157" cy="276999"/>
          </a:xfrm>
          <a:prstGeom prst="rect">
            <a:avLst/>
          </a:prstGeom>
          <a:noFill/>
        </p:spPr>
        <p:txBody>
          <a:bodyPr wrap="square" rtlCol="0">
            <a:spAutoFit/>
          </a:bodyPr>
          <a:lstStyle/>
          <a:p>
            <a:r>
              <a:rPr lang="en-US" sz="1200" dirty="0"/>
              <a:t>@ALASKACRABBERS</a:t>
            </a:r>
          </a:p>
        </p:txBody>
      </p:sp>
      <p:sp>
        <p:nvSpPr>
          <p:cNvPr id="19" name="TextBox 18">
            <a:extLst>
              <a:ext uri="{FF2B5EF4-FFF2-40B4-BE49-F238E27FC236}">
                <a16:creationId xmlns:a16="http://schemas.microsoft.com/office/drawing/2014/main" id="{F9E30205-19EF-4DF3-96F8-6167346773AC}"/>
              </a:ext>
            </a:extLst>
          </p:cNvPr>
          <p:cNvSpPr txBox="1"/>
          <p:nvPr/>
        </p:nvSpPr>
        <p:spPr>
          <a:xfrm>
            <a:off x="948282" y="6444813"/>
            <a:ext cx="3318918" cy="276999"/>
          </a:xfrm>
          <a:prstGeom prst="rect">
            <a:avLst/>
          </a:prstGeom>
          <a:noFill/>
        </p:spPr>
        <p:txBody>
          <a:bodyPr wrap="square" rtlCol="0">
            <a:spAutoFit/>
          </a:bodyPr>
          <a:lstStyle/>
          <a:p>
            <a:r>
              <a:rPr lang="en-US" sz="1200" dirty="0"/>
              <a:t>A L A S K A B E R I N G S E A C R A B </a:t>
            </a:r>
            <a:r>
              <a:rPr lang="en-US" sz="1200" dirty="0" err="1"/>
              <a:t>B</a:t>
            </a:r>
            <a:r>
              <a:rPr lang="en-US" sz="1200" dirty="0"/>
              <a:t> E R S . O R G</a:t>
            </a:r>
          </a:p>
        </p:txBody>
      </p:sp>
      <p:sp>
        <p:nvSpPr>
          <p:cNvPr id="3" name="TextBox 2">
            <a:extLst>
              <a:ext uri="{FF2B5EF4-FFF2-40B4-BE49-F238E27FC236}">
                <a16:creationId xmlns:a16="http://schemas.microsoft.com/office/drawing/2014/main" id="{47E2B531-2EF6-4F09-A949-660F916B685C}"/>
              </a:ext>
            </a:extLst>
          </p:cNvPr>
          <p:cNvSpPr txBox="1"/>
          <p:nvPr/>
        </p:nvSpPr>
        <p:spPr>
          <a:xfrm>
            <a:off x="7593271" y="1217253"/>
            <a:ext cx="884517" cy="276999"/>
          </a:xfrm>
          <a:prstGeom prst="rect">
            <a:avLst/>
          </a:prstGeom>
          <a:solidFill>
            <a:schemeClr val="bg1"/>
          </a:solidFill>
        </p:spPr>
        <p:txBody>
          <a:bodyPr wrap="square" rtlCol="0">
            <a:spAutoFit/>
          </a:bodyPr>
          <a:lstStyle/>
          <a:p>
            <a:r>
              <a:rPr lang="en-US" sz="1200" dirty="0"/>
              <a:t>Decreased</a:t>
            </a:r>
          </a:p>
        </p:txBody>
      </p:sp>
      <p:sp>
        <p:nvSpPr>
          <p:cNvPr id="21" name="TextBox 20">
            <a:extLst>
              <a:ext uri="{FF2B5EF4-FFF2-40B4-BE49-F238E27FC236}">
                <a16:creationId xmlns:a16="http://schemas.microsoft.com/office/drawing/2014/main" id="{2612702D-9913-42DF-82D9-B46341F601F6}"/>
              </a:ext>
            </a:extLst>
          </p:cNvPr>
          <p:cNvSpPr txBox="1"/>
          <p:nvPr/>
        </p:nvSpPr>
        <p:spPr>
          <a:xfrm>
            <a:off x="8257862" y="3026662"/>
            <a:ext cx="884517" cy="276999"/>
          </a:xfrm>
          <a:prstGeom prst="rect">
            <a:avLst/>
          </a:prstGeom>
          <a:solidFill>
            <a:schemeClr val="bg1"/>
          </a:solidFill>
        </p:spPr>
        <p:txBody>
          <a:bodyPr wrap="square" rtlCol="0">
            <a:spAutoFit/>
          </a:bodyPr>
          <a:lstStyle/>
          <a:p>
            <a:r>
              <a:rPr lang="en-US" sz="1200" dirty="0"/>
              <a:t>Increased</a:t>
            </a:r>
          </a:p>
        </p:txBody>
      </p:sp>
      <p:sp>
        <p:nvSpPr>
          <p:cNvPr id="22" name="TextBox 21">
            <a:extLst>
              <a:ext uri="{FF2B5EF4-FFF2-40B4-BE49-F238E27FC236}">
                <a16:creationId xmlns:a16="http://schemas.microsoft.com/office/drawing/2014/main" id="{12BB89CB-7BED-45D8-9F8D-A84B8D6351D4}"/>
              </a:ext>
            </a:extLst>
          </p:cNvPr>
          <p:cNvSpPr txBox="1"/>
          <p:nvPr/>
        </p:nvSpPr>
        <p:spPr>
          <a:xfrm>
            <a:off x="1487455" y="2419325"/>
            <a:ext cx="698427" cy="276999"/>
          </a:xfrm>
          <a:prstGeom prst="rect">
            <a:avLst/>
          </a:prstGeom>
          <a:solidFill>
            <a:schemeClr val="bg1"/>
          </a:solidFill>
        </p:spPr>
        <p:txBody>
          <a:bodyPr wrap="square" rtlCol="0">
            <a:spAutoFit/>
          </a:bodyPr>
          <a:lstStyle/>
          <a:p>
            <a:r>
              <a:rPr lang="en-US" sz="1200" dirty="0"/>
              <a:t>Average</a:t>
            </a:r>
          </a:p>
        </p:txBody>
      </p:sp>
      <p:sp>
        <p:nvSpPr>
          <p:cNvPr id="23" name="TextBox 22">
            <a:extLst>
              <a:ext uri="{FF2B5EF4-FFF2-40B4-BE49-F238E27FC236}">
                <a16:creationId xmlns:a16="http://schemas.microsoft.com/office/drawing/2014/main" id="{CF2F3B69-FB35-42D0-BC96-E87B371C4ABA}"/>
              </a:ext>
            </a:extLst>
          </p:cNvPr>
          <p:cNvSpPr txBox="1"/>
          <p:nvPr/>
        </p:nvSpPr>
        <p:spPr>
          <a:xfrm>
            <a:off x="3468231" y="3973126"/>
            <a:ext cx="706841" cy="461665"/>
          </a:xfrm>
          <a:prstGeom prst="rect">
            <a:avLst/>
          </a:prstGeom>
          <a:solidFill>
            <a:schemeClr val="bg1"/>
          </a:solidFill>
        </p:spPr>
        <p:txBody>
          <a:bodyPr wrap="square" rtlCol="0">
            <a:spAutoFit/>
          </a:bodyPr>
          <a:lstStyle/>
          <a:p>
            <a:r>
              <a:rPr lang="en-US" sz="1200" dirty="0"/>
              <a:t>Above average</a:t>
            </a:r>
          </a:p>
        </p:txBody>
      </p:sp>
      <p:sp>
        <p:nvSpPr>
          <p:cNvPr id="24" name="TextBox 23">
            <a:extLst>
              <a:ext uri="{FF2B5EF4-FFF2-40B4-BE49-F238E27FC236}">
                <a16:creationId xmlns:a16="http://schemas.microsoft.com/office/drawing/2014/main" id="{1FE11C70-E3C9-4C7F-9E11-823D3D3BA23F}"/>
              </a:ext>
            </a:extLst>
          </p:cNvPr>
          <p:cNvSpPr txBox="1"/>
          <p:nvPr/>
        </p:nvSpPr>
        <p:spPr>
          <a:xfrm>
            <a:off x="6209791" y="4314021"/>
            <a:ext cx="706841" cy="461665"/>
          </a:xfrm>
          <a:prstGeom prst="rect">
            <a:avLst/>
          </a:prstGeom>
          <a:solidFill>
            <a:schemeClr val="bg1"/>
          </a:solidFill>
        </p:spPr>
        <p:txBody>
          <a:bodyPr wrap="square" rtlCol="0">
            <a:spAutoFit/>
          </a:bodyPr>
          <a:lstStyle/>
          <a:p>
            <a:r>
              <a:rPr lang="en-US" sz="1200" dirty="0"/>
              <a:t>Above average</a:t>
            </a:r>
          </a:p>
        </p:txBody>
      </p:sp>
      <p:sp>
        <p:nvSpPr>
          <p:cNvPr id="25" name="TextBox 24">
            <a:extLst>
              <a:ext uri="{FF2B5EF4-FFF2-40B4-BE49-F238E27FC236}">
                <a16:creationId xmlns:a16="http://schemas.microsoft.com/office/drawing/2014/main" id="{22CE9041-4D80-4BE0-8901-3F3F39FDF8EE}"/>
              </a:ext>
            </a:extLst>
          </p:cNvPr>
          <p:cNvSpPr txBox="1"/>
          <p:nvPr/>
        </p:nvSpPr>
        <p:spPr>
          <a:xfrm>
            <a:off x="4159473" y="6079724"/>
            <a:ext cx="698427" cy="276999"/>
          </a:xfrm>
          <a:prstGeom prst="rect">
            <a:avLst/>
          </a:prstGeom>
          <a:solidFill>
            <a:schemeClr val="bg1"/>
          </a:solidFill>
        </p:spPr>
        <p:txBody>
          <a:bodyPr wrap="square" rtlCol="0">
            <a:spAutoFit/>
          </a:bodyPr>
          <a:lstStyle/>
          <a:p>
            <a:r>
              <a:rPr lang="en-US" sz="1200" dirty="0"/>
              <a:t>Average</a:t>
            </a:r>
          </a:p>
        </p:txBody>
      </p:sp>
      <p:sp>
        <p:nvSpPr>
          <p:cNvPr id="26" name="TextBox 25">
            <a:extLst>
              <a:ext uri="{FF2B5EF4-FFF2-40B4-BE49-F238E27FC236}">
                <a16:creationId xmlns:a16="http://schemas.microsoft.com/office/drawing/2014/main" id="{57D9D39E-7FF4-4149-B4BA-51DF08ECF0F2}"/>
              </a:ext>
            </a:extLst>
          </p:cNvPr>
          <p:cNvSpPr txBox="1"/>
          <p:nvPr/>
        </p:nvSpPr>
        <p:spPr>
          <a:xfrm>
            <a:off x="4588002" y="4101323"/>
            <a:ext cx="706841" cy="461665"/>
          </a:xfrm>
          <a:prstGeom prst="rect">
            <a:avLst/>
          </a:prstGeom>
          <a:solidFill>
            <a:schemeClr val="bg1"/>
          </a:solidFill>
        </p:spPr>
        <p:txBody>
          <a:bodyPr wrap="square" rtlCol="0">
            <a:spAutoFit/>
          </a:bodyPr>
          <a:lstStyle/>
          <a:p>
            <a:r>
              <a:rPr lang="en-US" sz="1200" dirty="0"/>
              <a:t>Below average</a:t>
            </a:r>
          </a:p>
        </p:txBody>
      </p:sp>
      <p:pic>
        <p:nvPicPr>
          <p:cNvPr id="27" name="Picture 26" descr="A picture containing arthropod, invertebrate, crab&#10;&#10;Description automatically generated">
            <a:extLst>
              <a:ext uri="{FF2B5EF4-FFF2-40B4-BE49-F238E27FC236}">
                <a16:creationId xmlns:a16="http://schemas.microsoft.com/office/drawing/2014/main" id="{FACCC452-F216-4CB2-B75C-BE0C29FE95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6871" y="6036622"/>
            <a:ext cx="608480" cy="484363"/>
          </a:xfrm>
          <a:prstGeom prst="rect">
            <a:avLst/>
          </a:prstGeom>
        </p:spPr>
      </p:pic>
      <p:pic>
        <p:nvPicPr>
          <p:cNvPr id="5" name="Picture 4">
            <a:extLst>
              <a:ext uri="{FF2B5EF4-FFF2-40B4-BE49-F238E27FC236}">
                <a16:creationId xmlns:a16="http://schemas.microsoft.com/office/drawing/2014/main" id="{0A2842F9-DF7C-4C3A-AC58-63E33BD4AA03}"/>
              </a:ext>
            </a:extLst>
          </p:cNvPr>
          <p:cNvPicPr>
            <a:picLocks noChangeAspect="1"/>
          </p:cNvPicPr>
          <p:nvPr/>
        </p:nvPicPr>
        <p:blipFill>
          <a:blip r:embed="rId12"/>
          <a:stretch>
            <a:fillRect/>
          </a:stretch>
        </p:blipFill>
        <p:spPr>
          <a:xfrm>
            <a:off x="7027025" y="1242041"/>
            <a:ext cx="590880" cy="143812"/>
          </a:xfrm>
          <a:prstGeom prst="rect">
            <a:avLst/>
          </a:prstGeom>
        </p:spPr>
      </p:pic>
      <p:pic>
        <p:nvPicPr>
          <p:cNvPr id="31" name="Picture 30">
            <a:extLst>
              <a:ext uri="{FF2B5EF4-FFF2-40B4-BE49-F238E27FC236}">
                <a16:creationId xmlns:a16="http://schemas.microsoft.com/office/drawing/2014/main" id="{98C6305E-8BA4-43BC-A4AB-B173B908FE73}"/>
              </a:ext>
            </a:extLst>
          </p:cNvPr>
          <p:cNvPicPr>
            <a:picLocks noChangeAspect="1"/>
          </p:cNvPicPr>
          <p:nvPr/>
        </p:nvPicPr>
        <p:blipFill>
          <a:blip r:embed="rId12"/>
          <a:stretch>
            <a:fillRect/>
          </a:stretch>
        </p:blipFill>
        <p:spPr>
          <a:xfrm>
            <a:off x="6930108" y="1403661"/>
            <a:ext cx="239144" cy="155388"/>
          </a:xfrm>
          <a:prstGeom prst="rect">
            <a:avLst/>
          </a:prstGeom>
        </p:spPr>
      </p:pic>
      <p:sp>
        <p:nvSpPr>
          <p:cNvPr id="20" name="TextBox 19">
            <a:extLst>
              <a:ext uri="{FF2B5EF4-FFF2-40B4-BE49-F238E27FC236}">
                <a16:creationId xmlns:a16="http://schemas.microsoft.com/office/drawing/2014/main" id="{A6AF7585-7994-4EE5-B6F0-DFBDDC822ACD}"/>
              </a:ext>
            </a:extLst>
          </p:cNvPr>
          <p:cNvSpPr txBox="1"/>
          <p:nvPr/>
        </p:nvSpPr>
        <p:spPr>
          <a:xfrm>
            <a:off x="6395688" y="1364509"/>
            <a:ext cx="765468" cy="461665"/>
          </a:xfrm>
          <a:prstGeom prst="rect">
            <a:avLst/>
          </a:prstGeom>
          <a:solidFill>
            <a:schemeClr val="bg1"/>
          </a:solidFill>
        </p:spPr>
        <p:txBody>
          <a:bodyPr wrap="square" rtlCol="0">
            <a:spAutoFit/>
          </a:bodyPr>
          <a:lstStyle/>
          <a:p>
            <a:r>
              <a:rPr lang="en-US" sz="1200" dirty="0"/>
              <a:t>     About the same</a:t>
            </a:r>
          </a:p>
        </p:txBody>
      </p:sp>
      <p:sp>
        <p:nvSpPr>
          <p:cNvPr id="4" name="TextBox 3">
            <a:extLst>
              <a:ext uri="{FF2B5EF4-FFF2-40B4-BE49-F238E27FC236}">
                <a16:creationId xmlns:a16="http://schemas.microsoft.com/office/drawing/2014/main" id="{7C026C13-094C-41E0-9110-DA96036BC721}"/>
              </a:ext>
            </a:extLst>
          </p:cNvPr>
          <p:cNvSpPr txBox="1"/>
          <p:nvPr/>
        </p:nvSpPr>
        <p:spPr>
          <a:xfrm>
            <a:off x="6146381" y="1307251"/>
            <a:ext cx="511732" cy="369332"/>
          </a:xfrm>
          <a:prstGeom prst="rect">
            <a:avLst/>
          </a:prstGeom>
          <a:noFill/>
        </p:spPr>
        <p:txBody>
          <a:bodyPr wrap="square" rtlCol="0">
            <a:spAutoFit/>
          </a:bodyPr>
          <a:lstStyle/>
          <a:p>
            <a:r>
              <a:rPr lang="en-US" b="1" dirty="0"/>
              <a:t>A1:</a:t>
            </a:r>
          </a:p>
        </p:txBody>
      </p:sp>
      <p:sp>
        <p:nvSpPr>
          <p:cNvPr id="32" name="TextBox 31">
            <a:extLst>
              <a:ext uri="{FF2B5EF4-FFF2-40B4-BE49-F238E27FC236}">
                <a16:creationId xmlns:a16="http://schemas.microsoft.com/office/drawing/2014/main" id="{E4ED85A6-0930-42AF-B1C5-274DA03B7F20}"/>
              </a:ext>
            </a:extLst>
          </p:cNvPr>
          <p:cNvSpPr txBox="1"/>
          <p:nvPr/>
        </p:nvSpPr>
        <p:spPr>
          <a:xfrm>
            <a:off x="4071806" y="4929288"/>
            <a:ext cx="550994" cy="369332"/>
          </a:xfrm>
          <a:prstGeom prst="rect">
            <a:avLst/>
          </a:prstGeom>
          <a:noFill/>
        </p:spPr>
        <p:txBody>
          <a:bodyPr wrap="square" rtlCol="0">
            <a:spAutoFit/>
          </a:bodyPr>
          <a:lstStyle/>
          <a:p>
            <a:r>
              <a:rPr lang="en-US" b="1" dirty="0"/>
              <a:t>A3:</a:t>
            </a:r>
          </a:p>
        </p:txBody>
      </p:sp>
      <p:sp>
        <p:nvSpPr>
          <p:cNvPr id="33" name="TextBox 32">
            <a:extLst>
              <a:ext uri="{FF2B5EF4-FFF2-40B4-BE49-F238E27FC236}">
                <a16:creationId xmlns:a16="http://schemas.microsoft.com/office/drawing/2014/main" id="{48BE0BF1-7265-4F6A-B1FD-9C3B8EBA2742}"/>
              </a:ext>
            </a:extLst>
          </p:cNvPr>
          <p:cNvSpPr txBox="1"/>
          <p:nvPr/>
        </p:nvSpPr>
        <p:spPr>
          <a:xfrm>
            <a:off x="1094859" y="2369614"/>
            <a:ext cx="520485" cy="369332"/>
          </a:xfrm>
          <a:prstGeom prst="rect">
            <a:avLst/>
          </a:prstGeom>
          <a:noFill/>
        </p:spPr>
        <p:txBody>
          <a:bodyPr wrap="square" rtlCol="0">
            <a:spAutoFit/>
          </a:bodyPr>
          <a:lstStyle/>
          <a:p>
            <a:r>
              <a:rPr lang="en-US" b="1" dirty="0"/>
              <a:t>A2:</a:t>
            </a:r>
          </a:p>
        </p:txBody>
      </p:sp>
    </p:spTree>
    <p:extLst>
      <p:ext uri="{BB962C8B-B14F-4D97-AF65-F5344CB8AC3E}">
        <p14:creationId xmlns:p14="http://schemas.microsoft.com/office/powerpoint/2010/main" val="321211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AD50BB4-FDFA-4349-9EAD-BD7A2386AF57}"/>
              </a:ext>
            </a:extLst>
          </p:cNvPr>
          <p:cNvGrpSpPr/>
          <p:nvPr/>
        </p:nvGrpSpPr>
        <p:grpSpPr>
          <a:xfrm>
            <a:off x="0" y="182323"/>
            <a:ext cx="9144000" cy="1018933"/>
            <a:chOff x="0" y="218179"/>
            <a:chExt cx="9144000" cy="1018933"/>
          </a:xfrm>
        </p:grpSpPr>
        <p:pic>
          <p:nvPicPr>
            <p:cNvPr id="20" name="Picture 19">
              <a:extLst>
                <a:ext uri="{FF2B5EF4-FFF2-40B4-BE49-F238E27FC236}">
                  <a16:creationId xmlns:a16="http://schemas.microsoft.com/office/drawing/2014/main" id="{12CD567F-07A7-4A18-9FD3-3E2544BAB9C8}"/>
                </a:ext>
              </a:extLst>
            </p:cNvPr>
            <p:cNvPicPr>
              <a:picLocks noChangeAspect="1"/>
            </p:cNvPicPr>
            <p:nvPr/>
          </p:nvPicPr>
          <p:blipFill>
            <a:blip r:embed="rId3"/>
            <a:stretch>
              <a:fillRect/>
            </a:stretch>
          </p:blipFill>
          <p:spPr>
            <a:xfrm>
              <a:off x="0" y="218179"/>
              <a:ext cx="9144000" cy="1018933"/>
            </a:xfrm>
            <a:prstGeom prst="rect">
              <a:avLst/>
            </a:prstGeom>
          </p:spPr>
        </p:pic>
        <p:pic>
          <p:nvPicPr>
            <p:cNvPr id="21" name="Picture 20">
              <a:extLst>
                <a:ext uri="{FF2B5EF4-FFF2-40B4-BE49-F238E27FC236}">
                  <a16:creationId xmlns:a16="http://schemas.microsoft.com/office/drawing/2014/main" id="{FDADCEA9-4C35-4B6E-821A-10A934A75A0A}"/>
                </a:ext>
              </a:extLst>
            </p:cNvPr>
            <p:cNvPicPr>
              <a:picLocks noChangeAspect="1"/>
            </p:cNvPicPr>
            <p:nvPr/>
          </p:nvPicPr>
          <p:blipFill>
            <a:blip r:embed="rId4"/>
            <a:stretch>
              <a:fillRect/>
            </a:stretch>
          </p:blipFill>
          <p:spPr>
            <a:xfrm>
              <a:off x="1257300" y="510084"/>
              <a:ext cx="7886700" cy="482935"/>
            </a:xfrm>
            <a:prstGeom prst="rect">
              <a:avLst/>
            </a:prstGeom>
          </p:spPr>
        </p:pic>
      </p:grpSp>
      <p:pic>
        <p:nvPicPr>
          <p:cNvPr id="9" name="Picture 8">
            <a:extLst>
              <a:ext uri="{FF2B5EF4-FFF2-40B4-BE49-F238E27FC236}">
                <a16:creationId xmlns:a16="http://schemas.microsoft.com/office/drawing/2014/main" id="{4190A79A-7E36-4365-9120-7D572CE950E5}"/>
              </a:ext>
            </a:extLst>
          </p:cNvPr>
          <p:cNvPicPr>
            <a:picLocks noChangeAspect="1"/>
          </p:cNvPicPr>
          <p:nvPr/>
        </p:nvPicPr>
        <p:blipFill rotWithShape="1">
          <a:blip r:embed="rId5">
            <a:alphaModFix amt="10000"/>
            <a:extLst>
              <a:ext uri="{28A0092B-C50C-407E-A947-70E740481C1C}">
                <a14:useLocalDpi xmlns:a14="http://schemas.microsoft.com/office/drawing/2010/main" val="0"/>
              </a:ext>
            </a:extLst>
          </a:blip>
          <a:srcRect t="44787" b="14393"/>
          <a:stretch/>
        </p:blipFill>
        <p:spPr>
          <a:xfrm>
            <a:off x="0" y="3515388"/>
            <a:ext cx="9144000" cy="2489618"/>
          </a:xfrm>
          <a:prstGeom prst="rect">
            <a:avLst/>
          </a:prstGeom>
        </p:spPr>
      </p:pic>
      <p:sp>
        <p:nvSpPr>
          <p:cNvPr id="2" name="Title 1">
            <a:extLst>
              <a:ext uri="{FF2B5EF4-FFF2-40B4-BE49-F238E27FC236}">
                <a16:creationId xmlns:a16="http://schemas.microsoft.com/office/drawing/2014/main" id="{9B1E96CC-5E74-400C-A92D-00CDD0930484}"/>
              </a:ext>
            </a:extLst>
          </p:cNvPr>
          <p:cNvSpPr>
            <a:spLocks noGrp="1"/>
          </p:cNvSpPr>
          <p:nvPr>
            <p:ph type="title"/>
          </p:nvPr>
        </p:nvSpPr>
        <p:spPr>
          <a:xfrm>
            <a:off x="628650" y="5892"/>
            <a:ext cx="7886700" cy="1325563"/>
          </a:xfrm>
        </p:spPr>
        <p:txBody>
          <a:bodyPr/>
          <a:lstStyle/>
          <a:p>
            <a:r>
              <a:rPr lang="en-US" dirty="0"/>
              <a:t>	</a:t>
            </a:r>
            <a:r>
              <a:rPr lang="en-US" dirty="0">
                <a:solidFill>
                  <a:schemeClr val="bg1"/>
                </a:solidFill>
              </a:rPr>
              <a:t>ABSC Wants to Know</a:t>
            </a:r>
          </a:p>
        </p:txBody>
      </p:sp>
      <p:sp>
        <p:nvSpPr>
          <p:cNvPr id="3" name="Content Placeholder 2">
            <a:extLst>
              <a:ext uri="{FF2B5EF4-FFF2-40B4-BE49-F238E27FC236}">
                <a16:creationId xmlns:a16="http://schemas.microsoft.com/office/drawing/2014/main" id="{CB457343-0B07-422A-A9DE-2ABF11ED1B8A}"/>
              </a:ext>
            </a:extLst>
          </p:cNvPr>
          <p:cNvSpPr>
            <a:spLocks noGrp="1"/>
          </p:cNvSpPr>
          <p:nvPr>
            <p:ph sz="half" idx="1"/>
          </p:nvPr>
        </p:nvSpPr>
        <p:spPr>
          <a:xfrm>
            <a:off x="579663" y="1417409"/>
            <a:ext cx="3220551" cy="4351338"/>
          </a:xfrm>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Q:</a:t>
            </a:r>
            <a:r>
              <a:rPr lang="en-US" sz="1800" dirty="0">
                <a:effectLst/>
                <a:latin typeface="Calibri" panose="020F0502020204030204" pitchFamily="34" charset="0"/>
                <a:ea typeface="Calibri" panose="020F0502020204030204" pitchFamily="34" charset="0"/>
                <a:cs typeface="Times New Roman" panose="02020603050405020304" pitchFamily="18" charset="0"/>
              </a:rPr>
              <a:t> Has your vessel used the designated at-sea king crab pot gear storage area box, defined in the Alaska state code at 5 AAC 34.827, in the last 5 years?</a:t>
            </a:r>
          </a:p>
          <a:p>
            <a:pPr marL="0" indent="0">
              <a:buNone/>
            </a:pPr>
            <a:endParaRPr lang="en-US" dirty="0"/>
          </a:p>
        </p:txBody>
      </p:sp>
      <p:pic>
        <p:nvPicPr>
          <p:cNvPr id="7" name="Content Placeholder 6" descr="A picture containing map&#10;&#10;Description automatically generated">
            <a:extLst>
              <a:ext uri="{FF2B5EF4-FFF2-40B4-BE49-F238E27FC236}">
                <a16:creationId xmlns:a16="http://schemas.microsoft.com/office/drawing/2014/main" id="{89668876-9D1C-4FF9-B561-A740DB0CE8D8}"/>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3903631" y="1417409"/>
            <a:ext cx="4935876" cy="3561328"/>
          </a:xfrm>
          <a:prstGeom prst="rect">
            <a:avLst/>
          </a:prstGeom>
        </p:spPr>
      </p:pic>
      <p:pic>
        <p:nvPicPr>
          <p:cNvPr id="8" name="Picture 7">
            <a:extLst>
              <a:ext uri="{FF2B5EF4-FFF2-40B4-BE49-F238E27FC236}">
                <a16:creationId xmlns:a16="http://schemas.microsoft.com/office/drawing/2014/main" id="{73EE5756-F040-4F8E-906C-CA556E423546}"/>
              </a:ext>
            </a:extLst>
          </p:cNvPr>
          <p:cNvPicPr/>
          <p:nvPr/>
        </p:nvPicPr>
        <p:blipFill>
          <a:blip r:embed="rId7"/>
          <a:stretch>
            <a:fillRect/>
          </a:stretch>
        </p:blipFill>
        <p:spPr>
          <a:xfrm>
            <a:off x="1181145" y="3200363"/>
            <a:ext cx="1915795" cy="1869440"/>
          </a:xfrm>
          <a:prstGeom prst="rect">
            <a:avLst/>
          </a:prstGeom>
        </p:spPr>
      </p:pic>
      <p:sp>
        <p:nvSpPr>
          <p:cNvPr id="11" name="TextBox 10">
            <a:extLst>
              <a:ext uri="{FF2B5EF4-FFF2-40B4-BE49-F238E27FC236}">
                <a16:creationId xmlns:a16="http://schemas.microsoft.com/office/drawing/2014/main" id="{0237696B-E9E3-412E-81A2-716BFBBD0423}"/>
              </a:ext>
            </a:extLst>
          </p:cNvPr>
          <p:cNvSpPr txBox="1"/>
          <p:nvPr/>
        </p:nvSpPr>
        <p:spPr>
          <a:xfrm>
            <a:off x="7763505" y="6486792"/>
            <a:ext cx="1006875" cy="276999"/>
          </a:xfrm>
          <a:prstGeom prst="rect">
            <a:avLst/>
          </a:prstGeom>
          <a:noFill/>
        </p:spPr>
        <p:txBody>
          <a:bodyPr wrap="square" rtlCol="0">
            <a:spAutoFit/>
          </a:bodyPr>
          <a:lstStyle/>
          <a:p>
            <a:r>
              <a:rPr lang="en-US" sz="1200" dirty="0"/>
              <a:t>Slide 6 of 11</a:t>
            </a:r>
          </a:p>
        </p:txBody>
      </p:sp>
      <p:pic>
        <p:nvPicPr>
          <p:cNvPr id="12" name="Picture 11" descr="Icon&#10;&#10;Description automatically generated">
            <a:extLst>
              <a:ext uri="{FF2B5EF4-FFF2-40B4-BE49-F238E27FC236}">
                <a16:creationId xmlns:a16="http://schemas.microsoft.com/office/drawing/2014/main" id="{80802C8A-B6D4-450E-A320-C835F450FE8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857900" y="6449081"/>
            <a:ext cx="246221" cy="246221"/>
          </a:xfrm>
          <a:prstGeom prst="rect">
            <a:avLst/>
          </a:prstGeom>
        </p:spPr>
      </p:pic>
      <p:pic>
        <p:nvPicPr>
          <p:cNvPr id="13" name="Picture 4" descr="Online World Wide Web Globe Network Svg Png Icon Free Download (#527746) -  OnlineWebFonts.COM">
            <a:extLst>
              <a:ext uri="{FF2B5EF4-FFF2-40B4-BE49-F238E27FC236}">
                <a16:creationId xmlns:a16="http://schemas.microsoft.com/office/drawing/2014/main" id="{A3CA7438-8F7D-445A-815C-7D2204AD7F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650" y="6449081"/>
            <a:ext cx="246221" cy="2467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27FB4CD-4298-4D7D-B938-AACAF4935B17}"/>
              </a:ext>
            </a:extLst>
          </p:cNvPr>
          <p:cNvSpPr txBox="1"/>
          <p:nvPr/>
        </p:nvSpPr>
        <p:spPr>
          <a:xfrm>
            <a:off x="5272204" y="6449081"/>
            <a:ext cx="2509157" cy="276999"/>
          </a:xfrm>
          <a:prstGeom prst="rect">
            <a:avLst/>
          </a:prstGeom>
          <a:noFill/>
        </p:spPr>
        <p:txBody>
          <a:bodyPr wrap="square" rtlCol="0">
            <a:spAutoFit/>
          </a:bodyPr>
          <a:lstStyle/>
          <a:p>
            <a:r>
              <a:rPr lang="en-US" sz="1200" dirty="0"/>
              <a:t>@ALASKACRABBERS</a:t>
            </a:r>
          </a:p>
        </p:txBody>
      </p:sp>
      <p:sp>
        <p:nvSpPr>
          <p:cNvPr id="15" name="TextBox 14">
            <a:extLst>
              <a:ext uri="{FF2B5EF4-FFF2-40B4-BE49-F238E27FC236}">
                <a16:creationId xmlns:a16="http://schemas.microsoft.com/office/drawing/2014/main" id="{8FF1D6FB-8DFE-433B-9D2B-C409E9732E9E}"/>
              </a:ext>
            </a:extLst>
          </p:cNvPr>
          <p:cNvSpPr txBox="1"/>
          <p:nvPr/>
        </p:nvSpPr>
        <p:spPr>
          <a:xfrm>
            <a:off x="948282" y="6444813"/>
            <a:ext cx="3318918" cy="276999"/>
          </a:xfrm>
          <a:prstGeom prst="rect">
            <a:avLst/>
          </a:prstGeom>
          <a:noFill/>
        </p:spPr>
        <p:txBody>
          <a:bodyPr wrap="square" rtlCol="0">
            <a:spAutoFit/>
          </a:bodyPr>
          <a:lstStyle/>
          <a:p>
            <a:r>
              <a:rPr lang="en-US" sz="1200" dirty="0"/>
              <a:t>A L A S K A B E R I N G S E A C R A B </a:t>
            </a:r>
            <a:r>
              <a:rPr lang="en-US" sz="1200" dirty="0" err="1"/>
              <a:t>B</a:t>
            </a:r>
            <a:r>
              <a:rPr lang="en-US" sz="1200" dirty="0"/>
              <a:t> E R S . O R G</a:t>
            </a:r>
          </a:p>
        </p:txBody>
      </p:sp>
      <p:sp>
        <p:nvSpPr>
          <p:cNvPr id="16" name="TextBox 15">
            <a:extLst>
              <a:ext uri="{FF2B5EF4-FFF2-40B4-BE49-F238E27FC236}">
                <a16:creationId xmlns:a16="http://schemas.microsoft.com/office/drawing/2014/main" id="{403653F4-B746-4DAF-A716-155053FC034F}"/>
              </a:ext>
            </a:extLst>
          </p:cNvPr>
          <p:cNvSpPr txBox="1"/>
          <p:nvPr/>
        </p:nvSpPr>
        <p:spPr>
          <a:xfrm>
            <a:off x="2780417" y="3156985"/>
            <a:ext cx="468769" cy="276999"/>
          </a:xfrm>
          <a:prstGeom prst="rect">
            <a:avLst/>
          </a:prstGeom>
          <a:solidFill>
            <a:schemeClr val="bg1"/>
          </a:solidFill>
        </p:spPr>
        <p:txBody>
          <a:bodyPr wrap="square" rtlCol="0">
            <a:spAutoFit/>
          </a:bodyPr>
          <a:lstStyle/>
          <a:p>
            <a:r>
              <a:rPr lang="en-US" sz="1200" dirty="0"/>
              <a:t>Yes</a:t>
            </a:r>
          </a:p>
        </p:txBody>
      </p:sp>
      <p:sp>
        <p:nvSpPr>
          <p:cNvPr id="17" name="TextBox 16">
            <a:extLst>
              <a:ext uri="{FF2B5EF4-FFF2-40B4-BE49-F238E27FC236}">
                <a16:creationId xmlns:a16="http://schemas.microsoft.com/office/drawing/2014/main" id="{46D48B39-2890-4B85-BCDD-A50F36C9ED13}"/>
              </a:ext>
            </a:extLst>
          </p:cNvPr>
          <p:cNvSpPr txBox="1"/>
          <p:nvPr/>
        </p:nvSpPr>
        <p:spPr>
          <a:xfrm>
            <a:off x="1127923" y="4840237"/>
            <a:ext cx="468769" cy="276999"/>
          </a:xfrm>
          <a:prstGeom prst="rect">
            <a:avLst/>
          </a:prstGeom>
          <a:solidFill>
            <a:schemeClr val="bg1"/>
          </a:solidFill>
        </p:spPr>
        <p:txBody>
          <a:bodyPr wrap="square" rtlCol="0">
            <a:spAutoFit/>
          </a:bodyPr>
          <a:lstStyle/>
          <a:p>
            <a:r>
              <a:rPr lang="en-US" sz="1200" dirty="0"/>
              <a:t>No</a:t>
            </a:r>
          </a:p>
        </p:txBody>
      </p:sp>
      <p:pic>
        <p:nvPicPr>
          <p:cNvPr id="18" name="Picture 17" descr="A picture containing arthropod, invertebrate, crab&#10;&#10;Description automatically generated">
            <a:extLst>
              <a:ext uri="{FF2B5EF4-FFF2-40B4-BE49-F238E27FC236}">
                <a16:creationId xmlns:a16="http://schemas.microsoft.com/office/drawing/2014/main" id="{C880A926-7F67-43C9-93BA-72333F9399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6871" y="6036622"/>
            <a:ext cx="608480" cy="484363"/>
          </a:xfrm>
          <a:prstGeom prst="rect">
            <a:avLst/>
          </a:prstGeom>
        </p:spPr>
      </p:pic>
      <p:sp>
        <p:nvSpPr>
          <p:cNvPr id="4" name="TextBox 3">
            <a:extLst>
              <a:ext uri="{FF2B5EF4-FFF2-40B4-BE49-F238E27FC236}">
                <a16:creationId xmlns:a16="http://schemas.microsoft.com/office/drawing/2014/main" id="{FD38ABD6-CE2A-4530-B518-779E46864A8E}"/>
              </a:ext>
            </a:extLst>
          </p:cNvPr>
          <p:cNvSpPr txBox="1"/>
          <p:nvPr/>
        </p:nvSpPr>
        <p:spPr>
          <a:xfrm>
            <a:off x="777240" y="5455920"/>
            <a:ext cx="8107680" cy="584775"/>
          </a:xfrm>
          <a:prstGeom prst="rect">
            <a:avLst/>
          </a:prstGeom>
          <a:noFill/>
        </p:spPr>
        <p:txBody>
          <a:bodyPr wrap="square" rtlCol="0">
            <a:spAutoFit/>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Q:</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During crab fishing, did you observe other types of fishing vessels actively fishing in the vicinity? </a:t>
            </a:r>
            <a:r>
              <a:rPr lang="en-US" sz="1600" dirty="0">
                <a:latin typeface="Calibri" panose="020F0502020204030204" pitchFamily="34" charset="0"/>
                <a:cs typeface="Times New Roman" panose="02020603050405020304" pitchFamily="18" charset="0"/>
              </a:rPr>
              <a:t>If so, what type of vessel?</a:t>
            </a:r>
          </a:p>
        </p:txBody>
      </p:sp>
    </p:spTree>
    <p:extLst>
      <p:ext uri="{BB962C8B-B14F-4D97-AF65-F5344CB8AC3E}">
        <p14:creationId xmlns:p14="http://schemas.microsoft.com/office/powerpoint/2010/main" val="94688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E72FA59-F2B0-4731-8D0F-211A43B54DD9}"/>
              </a:ext>
            </a:extLst>
          </p:cNvPr>
          <p:cNvGrpSpPr/>
          <p:nvPr/>
        </p:nvGrpSpPr>
        <p:grpSpPr>
          <a:xfrm>
            <a:off x="0" y="182323"/>
            <a:ext cx="9144000" cy="1018933"/>
            <a:chOff x="0" y="218179"/>
            <a:chExt cx="9144000" cy="1018933"/>
          </a:xfrm>
        </p:grpSpPr>
        <p:pic>
          <p:nvPicPr>
            <p:cNvPr id="20" name="Picture 19">
              <a:extLst>
                <a:ext uri="{FF2B5EF4-FFF2-40B4-BE49-F238E27FC236}">
                  <a16:creationId xmlns:a16="http://schemas.microsoft.com/office/drawing/2014/main" id="{1D931936-1AED-47F6-B30D-34ECF38CDDE7}"/>
                </a:ext>
              </a:extLst>
            </p:cNvPr>
            <p:cNvPicPr>
              <a:picLocks noChangeAspect="1"/>
            </p:cNvPicPr>
            <p:nvPr/>
          </p:nvPicPr>
          <p:blipFill>
            <a:blip r:embed="rId2"/>
            <a:stretch>
              <a:fillRect/>
            </a:stretch>
          </p:blipFill>
          <p:spPr>
            <a:xfrm>
              <a:off x="0" y="218179"/>
              <a:ext cx="9144000" cy="1018933"/>
            </a:xfrm>
            <a:prstGeom prst="rect">
              <a:avLst/>
            </a:prstGeom>
          </p:spPr>
        </p:pic>
        <p:pic>
          <p:nvPicPr>
            <p:cNvPr id="21" name="Picture 20">
              <a:extLst>
                <a:ext uri="{FF2B5EF4-FFF2-40B4-BE49-F238E27FC236}">
                  <a16:creationId xmlns:a16="http://schemas.microsoft.com/office/drawing/2014/main" id="{468CE5F8-A356-40CE-98C7-3FD395BB3DB2}"/>
                </a:ext>
              </a:extLst>
            </p:cNvPr>
            <p:cNvPicPr>
              <a:picLocks noChangeAspect="1"/>
            </p:cNvPicPr>
            <p:nvPr/>
          </p:nvPicPr>
          <p:blipFill>
            <a:blip r:embed="rId3"/>
            <a:stretch>
              <a:fillRect/>
            </a:stretch>
          </p:blipFill>
          <p:spPr>
            <a:xfrm>
              <a:off x="1257300" y="510084"/>
              <a:ext cx="7886700" cy="482935"/>
            </a:xfrm>
            <a:prstGeom prst="rect">
              <a:avLst/>
            </a:prstGeom>
          </p:spPr>
        </p:pic>
      </p:grpSp>
      <p:sp>
        <p:nvSpPr>
          <p:cNvPr id="2" name="Title 1">
            <a:extLst>
              <a:ext uri="{FF2B5EF4-FFF2-40B4-BE49-F238E27FC236}">
                <a16:creationId xmlns:a16="http://schemas.microsoft.com/office/drawing/2014/main" id="{9B1E96CC-5E74-400C-A92D-00CDD0930484}"/>
              </a:ext>
            </a:extLst>
          </p:cNvPr>
          <p:cNvSpPr>
            <a:spLocks noGrp="1"/>
          </p:cNvSpPr>
          <p:nvPr>
            <p:ph type="title"/>
          </p:nvPr>
        </p:nvSpPr>
        <p:spPr>
          <a:xfrm>
            <a:off x="628650" y="5892"/>
            <a:ext cx="7886700" cy="1325563"/>
          </a:xfrm>
        </p:spPr>
        <p:txBody>
          <a:bodyPr/>
          <a:lstStyle/>
          <a:p>
            <a:r>
              <a:rPr lang="en-US" dirty="0"/>
              <a:t>	</a:t>
            </a:r>
            <a:r>
              <a:rPr lang="en-US" dirty="0">
                <a:solidFill>
                  <a:schemeClr val="bg1"/>
                </a:solidFill>
              </a:rPr>
              <a:t>ABSC Wants to Know</a:t>
            </a:r>
          </a:p>
        </p:txBody>
      </p:sp>
      <p:sp>
        <p:nvSpPr>
          <p:cNvPr id="3" name="Content Placeholder 2">
            <a:extLst>
              <a:ext uri="{FF2B5EF4-FFF2-40B4-BE49-F238E27FC236}">
                <a16:creationId xmlns:a16="http://schemas.microsoft.com/office/drawing/2014/main" id="{CB457343-0B07-422A-A9DE-2ABF11ED1B8A}"/>
              </a:ext>
            </a:extLst>
          </p:cNvPr>
          <p:cNvSpPr>
            <a:spLocks noGrp="1"/>
          </p:cNvSpPr>
          <p:nvPr>
            <p:ph sz="half" idx="1"/>
          </p:nvPr>
        </p:nvSpPr>
        <p:spPr>
          <a:xfrm>
            <a:off x="5324446" y="1355721"/>
            <a:ext cx="3516547" cy="5016048"/>
          </a:xfrm>
        </p:spPr>
        <p:txBody>
          <a:bodyPr>
            <a:normAutofit fontScale="92500" lnSpcReduction="20000"/>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a:t>
            </a:r>
            <a:r>
              <a:rPr lang="en-US" sz="1800" dirty="0">
                <a:effectLst/>
                <a:latin typeface="Calibri" panose="020F0502020204030204" pitchFamily="34" charset="0"/>
                <a:ea typeface="Calibri" panose="020F0502020204030204" pitchFamily="34" charset="0"/>
                <a:cs typeface="Times New Roman" panose="02020603050405020304" pitchFamily="18" charset="0"/>
              </a:rPr>
              <a:t> Did you encounter any tagged crab during this fishing season?</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What type of tag did you encounter?</a:t>
            </a:r>
          </a:p>
          <a:p>
            <a:pPr marL="514350" lvl="1" indent="-285750">
              <a:lnSpc>
                <a:spcPct val="107000"/>
              </a:lnSpc>
              <a:spcBef>
                <a:spcPts val="0"/>
              </a:spcBef>
              <a:spcAft>
                <a:spcPts val="800"/>
              </a:spcAft>
              <a:buFont typeface="Wingdings" panose="05000000000000000000" pitchFamily="2" charset="2"/>
              <a:buChar char="Ø"/>
            </a:pPr>
            <a:r>
              <a:rPr lang="en-US" sz="1700" dirty="0">
                <a:effectLst/>
                <a:latin typeface="Calibri" panose="020F0502020204030204" pitchFamily="34" charset="0"/>
                <a:ea typeface="Calibri" panose="020F0502020204030204" pitchFamily="34" charset="0"/>
                <a:cs typeface="Times New Roman" panose="02020603050405020304" pitchFamily="18" charset="0"/>
              </a:rPr>
              <a:t>46 Spaghetti</a:t>
            </a:r>
          </a:p>
          <a:p>
            <a:pPr marL="514350" lvl="1" indent="-285750">
              <a:lnSpc>
                <a:spcPct val="107000"/>
              </a:lnSpc>
              <a:spcBef>
                <a:spcPts val="0"/>
              </a:spcBef>
              <a:spcAft>
                <a:spcPts val="80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cs typeface="Times New Roman" panose="02020603050405020304" pitchFamily="18" charset="0"/>
              </a:rPr>
              <a:t>7 Acoustic</a:t>
            </a:r>
          </a:p>
          <a:p>
            <a:pPr marL="514350" lvl="1" indent="-285750">
              <a:lnSpc>
                <a:spcPct val="107000"/>
              </a:lnSpc>
              <a:spcBef>
                <a:spcPts val="0"/>
              </a:spcBef>
              <a:spcAft>
                <a:spcPts val="800"/>
              </a:spcAft>
              <a:buFont typeface="Wingdings" panose="05000000000000000000" pitchFamily="2" charset="2"/>
              <a:buChar char="Ø"/>
            </a:pPr>
            <a:r>
              <a:rPr lang="en-US" sz="1700" dirty="0">
                <a:effectLst/>
                <a:latin typeface="Calibri" panose="020F0502020204030204" pitchFamily="34" charset="0"/>
                <a:ea typeface="Calibri" panose="020F0502020204030204" pitchFamily="34" charset="0"/>
                <a:cs typeface="Times New Roman" panose="02020603050405020304" pitchFamily="18" charset="0"/>
              </a:rPr>
              <a:t>3 Harness</a:t>
            </a:r>
          </a:p>
          <a:p>
            <a:pPr marL="0" indent="0">
              <a:buNone/>
            </a:pPr>
            <a:endParaRPr lang="en-US" dirty="0"/>
          </a:p>
        </p:txBody>
      </p:sp>
      <p:pic>
        <p:nvPicPr>
          <p:cNvPr id="1026" name="Picture 2">
            <a:extLst>
              <a:ext uri="{FF2B5EF4-FFF2-40B4-BE49-F238E27FC236}">
                <a16:creationId xmlns:a16="http://schemas.microsoft.com/office/drawing/2014/main" id="{1196D6C9-5EF3-403E-B8ED-25460BCE4A8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43064" y="1292703"/>
            <a:ext cx="3622114" cy="48294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4F20D01-F4B2-492F-AF8F-4BCE810D32EA}"/>
              </a:ext>
            </a:extLst>
          </p:cNvPr>
          <p:cNvPicPr>
            <a:picLocks noChangeAspect="1"/>
          </p:cNvPicPr>
          <p:nvPr/>
        </p:nvPicPr>
        <p:blipFill rotWithShape="1">
          <a:blip r:embed="rId5">
            <a:alphaModFix amt="10000"/>
            <a:extLst>
              <a:ext uri="{28A0092B-C50C-407E-A947-70E740481C1C}">
                <a14:useLocalDpi xmlns:a14="http://schemas.microsoft.com/office/drawing/2010/main" val="0"/>
              </a:ext>
            </a:extLst>
          </a:blip>
          <a:srcRect t="44787" b="14393"/>
          <a:stretch/>
        </p:blipFill>
        <p:spPr>
          <a:xfrm>
            <a:off x="0" y="3515388"/>
            <a:ext cx="9144000" cy="2489618"/>
          </a:xfrm>
          <a:prstGeom prst="rect">
            <a:avLst/>
          </a:prstGeom>
        </p:spPr>
      </p:pic>
      <p:sp>
        <p:nvSpPr>
          <p:cNvPr id="11" name="TextBox 10">
            <a:extLst>
              <a:ext uri="{FF2B5EF4-FFF2-40B4-BE49-F238E27FC236}">
                <a16:creationId xmlns:a16="http://schemas.microsoft.com/office/drawing/2014/main" id="{283B1EDA-5416-40BA-BD04-3F78F12EFBF5}"/>
              </a:ext>
            </a:extLst>
          </p:cNvPr>
          <p:cNvSpPr txBox="1"/>
          <p:nvPr/>
        </p:nvSpPr>
        <p:spPr>
          <a:xfrm>
            <a:off x="7763505" y="6486792"/>
            <a:ext cx="1006875" cy="276999"/>
          </a:xfrm>
          <a:prstGeom prst="rect">
            <a:avLst/>
          </a:prstGeom>
          <a:noFill/>
        </p:spPr>
        <p:txBody>
          <a:bodyPr wrap="square" rtlCol="0">
            <a:spAutoFit/>
          </a:bodyPr>
          <a:lstStyle/>
          <a:p>
            <a:r>
              <a:rPr lang="en-US" sz="1200" dirty="0"/>
              <a:t>Slide 7 of 11</a:t>
            </a:r>
          </a:p>
        </p:txBody>
      </p:sp>
      <p:pic>
        <p:nvPicPr>
          <p:cNvPr id="12" name="Picture 11" descr="Icon&#10;&#10;Description automatically generated">
            <a:extLst>
              <a:ext uri="{FF2B5EF4-FFF2-40B4-BE49-F238E27FC236}">
                <a16:creationId xmlns:a16="http://schemas.microsoft.com/office/drawing/2014/main" id="{6D54C945-DE09-40D2-9504-6B26FCD57DC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857900" y="6449081"/>
            <a:ext cx="246221" cy="246221"/>
          </a:xfrm>
          <a:prstGeom prst="rect">
            <a:avLst/>
          </a:prstGeom>
        </p:spPr>
      </p:pic>
      <p:pic>
        <p:nvPicPr>
          <p:cNvPr id="13" name="Picture 4" descr="Online World Wide Web Globe Network Svg Png Icon Free Download (#527746) -  OnlineWebFonts.COM">
            <a:extLst>
              <a:ext uri="{FF2B5EF4-FFF2-40B4-BE49-F238E27FC236}">
                <a16:creationId xmlns:a16="http://schemas.microsoft.com/office/drawing/2014/main" id="{7749DC20-12C8-496D-B43D-777AD30062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 y="6449081"/>
            <a:ext cx="246221" cy="2467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4AE91FC-C82D-4CF9-9750-422A674ED4B6}"/>
              </a:ext>
            </a:extLst>
          </p:cNvPr>
          <p:cNvSpPr txBox="1"/>
          <p:nvPr/>
        </p:nvSpPr>
        <p:spPr>
          <a:xfrm>
            <a:off x="5272204" y="6449081"/>
            <a:ext cx="2509157" cy="276999"/>
          </a:xfrm>
          <a:prstGeom prst="rect">
            <a:avLst/>
          </a:prstGeom>
          <a:noFill/>
        </p:spPr>
        <p:txBody>
          <a:bodyPr wrap="square" rtlCol="0">
            <a:spAutoFit/>
          </a:bodyPr>
          <a:lstStyle/>
          <a:p>
            <a:r>
              <a:rPr lang="en-US" sz="1200" dirty="0"/>
              <a:t>@ALASKACRABBERS</a:t>
            </a:r>
          </a:p>
        </p:txBody>
      </p:sp>
      <p:sp>
        <p:nvSpPr>
          <p:cNvPr id="15" name="TextBox 14">
            <a:extLst>
              <a:ext uri="{FF2B5EF4-FFF2-40B4-BE49-F238E27FC236}">
                <a16:creationId xmlns:a16="http://schemas.microsoft.com/office/drawing/2014/main" id="{C32CAFAE-2913-4A06-8DAA-2D74BDFED648}"/>
              </a:ext>
            </a:extLst>
          </p:cNvPr>
          <p:cNvSpPr txBox="1"/>
          <p:nvPr/>
        </p:nvSpPr>
        <p:spPr>
          <a:xfrm>
            <a:off x="948282" y="6444813"/>
            <a:ext cx="3318918" cy="276999"/>
          </a:xfrm>
          <a:prstGeom prst="rect">
            <a:avLst/>
          </a:prstGeom>
          <a:noFill/>
        </p:spPr>
        <p:txBody>
          <a:bodyPr wrap="square" rtlCol="0">
            <a:spAutoFit/>
          </a:bodyPr>
          <a:lstStyle/>
          <a:p>
            <a:r>
              <a:rPr lang="en-US" sz="1200" dirty="0"/>
              <a:t>A L A S K A B E R I N G S E A C R A B </a:t>
            </a:r>
            <a:r>
              <a:rPr lang="en-US" sz="1200" dirty="0" err="1"/>
              <a:t>B</a:t>
            </a:r>
            <a:r>
              <a:rPr lang="en-US" sz="1200" dirty="0"/>
              <a:t> E R S . O R G</a:t>
            </a:r>
          </a:p>
        </p:txBody>
      </p:sp>
      <p:pic>
        <p:nvPicPr>
          <p:cNvPr id="10" name="Picture 9">
            <a:extLst>
              <a:ext uri="{FF2B5EF4-FFF2-40B4-BE49-F238E27FC236}">
                <a16:creationId xmlns:a16="http://schemas.microsoft.com/office/drawing/2014/main" id="{54EB7484-2D12-4C36-A9A3-0D7CD5826FE3}"/>
              </a:ext>
            </a:extLst>
          </p:cNvPr>
          <p:cNvPicPr/>
          <p:nvPr/>
        </p:nvPicPr>
        <p:blipFill>
          <a:blip r:embed="rId9"/>
          <a:stretch>
            <a:fillRect/>
          </a:stretch>
        </p:blipFill>
        <p:spPr>
          <a:xfrm>
            <a:off x="6166031" y="2042521"/>
            <a:ext cx="1813560" cy="2315845"/>
          </a:xfrm>
          <a:prstGeom prst="rect">
            <a:avLst/>
          </a:prstGeom>
        </p:spPr>
      </p:pic>
      <p:sp>
        <p:nvSpPr>
          <p:cNvPr id="16" name="TextBox 15">
            <a:extLst>
              <a:ext uri="{FF2B5EF4-FFF2-40B4-BE49-F238E27FC236}">
                <a16:creationId xmlns:a16="http://schemas.microsoft.com/office/drawing/2014/main" id="{F33EB4BF-4158-4DAA-A9E8-524E4FAD049F}"/>
              </a:ext>
            </a:extLst>
          </p:cNvPr>
          <p:cNvSpPr txBox="1"/>
          <p:nvPr/>
        </p:nvSpPr>
        <p:spPr>
          <a:xfrm>
            <a:off x="7324328" y="4137748"/>
            <a:ext cx="468769" cy="276999"/>
          </a:xfrm>
          <a:prstGeom prst="rect">
            <a:avLst/>
          </a:prstGeom>
          <a:solidFill>
            <a:schemeClr val="bg1"/>
          </a:solidFill>
        </p:spPr>
        <p:txBody>
          <a:bodyPr wrap="square" rtlCol="0">
            <a:spAutoFit/>
          </a:bodyPr>
          <a:lstStyle/>
          <a:p>
            <a:r>
              <a:rPr lang="en-US" sz="1200" dirty="0"/>
              <a:t>Yes</a:t>
            </a:r>
          </a:p>
        </p:txBody>
      </p:sp>
      <p:sp>
        <p:nvSpPr>
          <p:cNvPr id="17" name="TextBox 16">
            <a:extLst>
              <a:ext uri="{FF2B5EF4-FFF2-40B4-BE49-F238E27FC236}">
                <a16:creationId xmlns:a16="http://schemas.microsoft.com/office/drawing/2014/main" id="{4B126361-004A-4A3A-9478-9470A084C861}"/>
              </a:ext>
            </a:extLst>
          </p:cNvPr>
          <p:cNvSpPr txBox="1"/>
          <p:nvPr/>
        </p:nvSpPr>
        <p:spPr>
          <a:xfrm>
            <a:off x="6504662" y="1986140"/>
            <a:ext cx="364089" cy="276999"/>
          </a:xfrm>
          <a:prstGeom prst="rect">
            <a:avLst/>
          </a:prstGeom>
          <a:solidFill>
            <a:schemeClr val="bg1"/>
          </a:solidFill>
        </p:spPr>
        <p:txBody>
          <a:bodyPr wrap="square" rtlCol="0">
            <a:spAutoFit/>
          </a:bodyPr>
          <a:lstStyle/>
          <a:p>
            <a:r>
              <a:rPr lang="en-US" sz="1200" dirty="0"/>
              <a:t>No</a:t>
            </a:r>
          </a:p>
        </p:txBody>
      </p:sp>
      <p:pic>
        <p:nvPicPr>
          <p:cNvPr id="18" name="Picture 17" descr="A picture containing arthropod, invertebrate, crab&#10;&#10;Description automatically generated">
            <a:extLst>
              <a:ext uri="{FF2B5EF4-FFF2-40B4-BE49-F238E27FC236}">
                <a16:creationId xmlns:a16="http://schemas.microsoft.com/office/drawing/2014/main" id="{88420F79-00EA-454C-87FD-9DE928FA0C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6871" y="6036622"/>
            <a:ext cx="608480" cy="484363"/>
          </a:xfrm>
          <a:prstGeom prst="rect">
            <a:avLst/>
          </a:prstGeom>
        </p:spPr>
      </p:pic>
    </p:spTree>
    <p:extLst>
      <p:ext uri="{BB962C8B-B14F-4D97-AF65-F5344CB8AC3E}">
        <p14:creationId xmlns:p14="http://schemas.microsoft.com/office/powerpoint/2010/main" val="399369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D8A7404-84C4-4B1E-868E-393E1D68ECAA}"/>
              </a:ext>
            </a:extLst>
          </p:cNvPr>
          <p:cNvGrpSpPr/>
          <p:nvPr/>
        </p:nvGrpSpPr>
        <p:grpSpPr>
          <a:xfrm>
            <a:off x="0" y="182323"/>
            <a:ext cx="9144000" cy="1018933"/>
            <a:chOff x="0" y="218179"/>
            <a:chExt cx="9144000" cy="1018933"/>
          </a:xfrm>
        </p:grpSpPr>
        <p:pic>
          <p:nvPicPr>
            <p:cNvPr id="19" name="Picture 18">
              <a:extLst>
                <a:ext uri="{FF2B5EF4-FFF2-40B4-BE49-F238E27FC236}">
                  <a16:creationId xmlns:a16="http://schemas.microsoft.com/office/drawing/2014/main" id="{2653D70B-8924-487C-9F68-B5A1DC5DDB6A}"/>
                </a:ext>
              </a:extLst>
            </p:cNvPr>
            <p:cNvPicPr>
              <a:picLocks noChangeAspect="1"/>
            </p:cNvPicPr>
            <p:nvPr/>
          </p:nvPicPr>
          <p:blipFill>
            <a:blip r:embed="rId2"/>
            <a:stretch>
              <a:fillRect/>
            </a:stretch>
          </p:blipFill>
          <p:spPr>
            <a:xfrm>
              <a:off x="0" y="218179"/>
              <a:ext cx="9144000" cy="1018933"/>
            </a:xfrm>
            <a:prstGeom prst="rect">
              <a:avLst/>
            </a:prstGeom>
          </p:spPr>
        </p:pic>
        <p:pic>
          <p:nvPicPr>
            <p:cNvPr id="20" name="Picture 19">
              <a:extLst>
                <a:ext uri="{FF2B5EF4-FFF2-40B4-BE49-F238E27FC236}">
                  <a16:creationId xmlns:a16="http://schemas.microsoft.com/office/drawing/2014/main" id="{5650EC9E-649F-47F2-99FE-C99614D94DEF}"/>
                </a:ext>
              </a:extLst>
            </p:cNvPr>
            <p:cNvPicPr>
              <a:picLocks noChangeAspect="1"/>
            </p:cNvPicPr>
            <p:nvPr/>
          </p:nvPicPr>
          <p:blipFill>
            <a:blip r:embed="rId3"/>
            <a:stretch>
              <a:fillRect/>
            </a:stretch>
          </p:blipFill>
          <p:spPr>
            <a:xfrm>
              <a:off x="1257300" y="510084"/>
              <a:ext cx="7886700" cy="482935"/>
            </a:xfrm>
            <a:prstGeom prst="rect">
              <a:avLst/>
            </a:prstGeom>
          </p:spPr>
        </p:pic>
      </p:grpSp>
      <p:sp>
        <p:nvSpPr>
          <p:cNvPr id="2" name="Title 1">
            <a:extLst>
              <a:ext uri="{FF2B5EF4-FFF2-40B4-BE49-F238E27FC236}">
                <a16:creationId xmlns:a16="http://schemas.microsoft.com/office/drawing/2014/main" id="{9B1E96CC-5E74-400C-A92D-00CDD0930484}"/>
              </a:ext>
            </a:extLst>
          </p:cNvPr>
          <p:cNvSpPr>
            <a:spLocks noGrp="1"/>
          </p:cNvSpPr>
          <p:nvPr>
            <p:ph type="title"/>
          </p:nvPr>
        </p:nvSpPr>
        <p:spPr>
          <a:xfrm>
            <a:off x="628650" y="5892"/>
            <a:ext cx="7886700" cy="1325563"/>
          </a:xfrm>
        </p:spPr>
        <p:txBody>
          <a:bodyPr/>
          <a:lstStyle/>
          <a:p>
            <a:r>
              <a:rPr lang="en-US" dirty="0">
                <a:solidFill>
                  <a:schemeClr val="bg1"/>
                </a:solidFill>
              </a:rPr>
              <a:t>	Survey Question Overview</a:t>
            </a:r>
          </a:p>
        </p:txBody>
      </p:sp>
      <p:pic>
        <p:nvPicPr>
          <p:cNvPr id="7" name="Picture 6">
            <a:extLst>
              <a:ext uri="{FF2B5EF4-FFF2-40B4-BE49-F238E27FC236}">
                <a16:creationId xmlns:a16="http://schemas.microsoft.com/office/drawing/2014/main" id="{56CDEA55-56A9-4FD5-A08D-3C3E2BD4EB88}"/>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t="44787" b="14393"/>
          <a:stretch/>
        </p:blipFill>
        <p:spPr>
          <a:xfrm>
            <a:off x="0" y="3515388"/>
            <a:ext cx="9144000" cy="2489618"/>
          </a:xfrm>
          <a:prstGeom prst="rect">
            <a:avLst/>
          </a:prstGeom>
        </p:spPr>
      </p:pic>
      <p:sp>
        <p:nvSpPr>
          <p:cNvPr id="10" name="TextBox 9">
            <a:extLst>
              <a:ext uri="{FF2B5EF4-FFF2-40B4-BE49-F238E27FC236}">
                <a16:creationId xmlns:a16="http://schemas.microsoft.com/office/drawing/2014/main" id="{2811D72F-814F-4B39-9DCF-D21E8D46D942}"/>
              </a:ext>
            </a:extLst>
          </p:cNvPr>
          <p:cNvSpPr txBox="1"/>
          <p:nvPr/>
        </p:nvSpPr>
        <p:spPr>
          <a:xfrm>
            <a:off x="7763505" y="6486792"/>
            <a:ext cx="1111554" cy="276999"/>
          </a:xfrm>
          <a:prstGeom prst="rect">
            <a:avLst/>
          </a:prstGeom>
          <a:noFill/>
        </p:spPr>
        <p:txBody>
          <a:bodyPr wrap="square" rtlCol="0">
            <a:spAutoFit/>
          </a:bodyPr>
          <a:lstStyle/>
          <a:p>
            <a:r>
              <a:rPr lang="en-US" sz="1200" dirty="0"/>
              <a:t>Slide 8 of 11</a:t>
            </a:r>
          </a:p>
        </p:txBody>
      </p:sp>
      <p:pic>
        <p:nvPicPr>
          <p:cNvPr id="11" name="Picture 10" descr="Icon&#10;&#10;Description automatically generated">
            <a:extLst>
              <a:ext uri="{FF2B5EF4-FFF2-40B4-BE49-F238E27FC236}">
                <a16:creationId xmlns:a16="http://schemas.microsoft.com/office/drawing/2014/main" id="{459B15F2-1BBA-41BA-8683-96A6B13F62F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57900" y="6449081"/>
            <a:ext cx="246221" cy="246221"/>
          </a:xfrm>
          <a:prstGeom prst="rect">
            <a:avLst/>
          </a:prstGeom>
        </p:spPr>
      </p:pic>
      <p:pic>
        <p:nvPicPr>
          <p:cNvPr id="12" name="Picture 4" descr="Online World Wide Web Globe Network Svg Png Icon Free Download (#527746) -  OnlineWebFonts.COM">
            <a:extLst>
              <a:ext uri="{FF2B5EF4-FFF2-40B4-BE49-F238E27FC236}">
                <a16:creationId xmlns:a16="http://schemas.microsoft.com/office/drawing/2014/main" id="{84BF460F-3654-4685-8FC7-D70EDA4DF6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6449081"/>
            <a:ext cx="246221" cy="2467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38E6783-D724-4183-9FD2-4CC8B574987A}"/>
              </a:ext>
            </a:extLst>
          </p:cNvPr>
          <p:cNvSpPr txBox="1"/>
          <p:nvPr/>
        </p:nvSpPr>
        <p:spPr>
          <a:xfrm>
            <a:off x="5272204" y="6449081"/>
            <a:ext cx="2509157" cy="276999"/>
          </a:xfrm>
          <a:prstGeom prst="rect">
            <a:avLst/>
          </a:prstGeom>
          <a:noFill/>
        </p:spPr>
        <p:txBody>
          <a:bodyPr wrap="square" rtlCol="0">
            <a:spAutoFit/>
          </a:bodyPr>
          <a:lstStyle/>
          <a:p>
            <a:r>
              <a:rPr lang="en-US" sz="1200" dirty="0"/>
              <a:t>@ALASKACRABBERS</a:t>
            </a:r>
          </a:p>
        </p:txBody>
      </p:sp>
      <p:sp>
        <p:nvSpPr>
          <p:cNvPr id="14" name="TextBox 13">
            <a:extLst>
              <a:ext uri="{FF2B5EF4-FFF2-40B4-BE49-F238E27FC236}">
                <a16:creationId xmlns:a16="http://schemas.microsoft.com/office/drawing/2014/main" id="{69F14D97-FE1C-46F3-A603-5813DC07D570}"/>
              </a:ext>
            </a:extLst>
          </p:cNvPr>
          <p:cNvSpPr txBox="1"/>
          <p:nvPr/>
        </p:nvSpPr>
        <p:spPr>
          <a:xfrm>
            <a:off x="948282" y="6444813"/>
            <a:ext cx="3318918" cy="276999"/>
          </a:xfrm>
          <a:prstGeom prst="rect">
            <a:avLst/>
          </a:prstGeom>
          <a:noFill/>
        </p:spPr>
        <p:txBody>
          <a:bodyPr wrap="square" rtlCol="0">
            <a:spAutoFit/>
          </a:bodyPr>
          <a:lstStyle/>
          <a:p>
            <a:r>
              <a:rPr lang="en-US" sz="1200" dirty="0"/>
              <a:t>A L A S K A B E R I N G S E A C R A B </a:t>
            </a:r>
            <a:r>
              <a:rPr lang="en-US" sz="1200" dirty="0" err="1"/>
              <a:t>B</a:t>
            </a:r>
            <a:r>
              <a:rPr lang="en-US" sz="1200" dirty="0"/>
              <a:t> E R S . O R G</a:t>
            </a:r>
          </a:p>
        </p:txBody>
      </p:sp>
      <p:pic>
        <p:nvPicPr>
          <p:cNvPr id="17" name="Picture 16" descr="A picture containing arthropod, invertebrate, crab&#10;&#10;Description automatically generated">
            <a:extLst>
              <a:ext uri="{FF2B5EF4-FFF2-40B4-BE49-F238E27FC236}">
                <a16:creationId xmlns:a16="http://schemas.microsoft.com/office/drawing/2014/main" id="{43E57F03-AFD5-4BEE-8528-333E273023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6871" y="6036622"/>
            <a:ext cx="608480" cy="484363"/>
          </a:xfrm>
          <a:prstGeom prst="rect">
            <a:avLst/>
          </a:prstGeom>
        </p:spPr>
      </p:pic>
      <p:sp>
        <p:nvSpPr>
          <p:cNvPr id="6" name="TextBox 5">
            <a:extLst>
              <a:ext uri="{FF2B5EF4-FFF2-40B4-BE49-F238E27FC236}">
                <a16:creationId xmlns:a16="http://schemas.microsoft.com/office/drawing/2014/main" id="{7079960C-96A3-4059-BAE9-43421055E66D}"/>
              </a:ext>
            </a:extLst>
          </p:cNvPr>
          <p:cNvSpPr txBox="1"/>
          <p:nvPr/>
        </p:nvSpPr>
        <p:spPr>
          <a:xfrm>
            <a:off x="60960" y="1905495"/>
            <a:ext cx="9032240" cy="3831818"/>
          </a:xfrm>
          <a:prstGeom prst="rect">
            <a:avLst/>
          </a:prstGeom>
          <a:noFill/>
        </p:spPr>
        <p:txBody>
          <a:bodyPr wrap="square" rtlCol="0">
            <a:spAutoFit/>
          </a:bodyPr>
          <a:lstStyle/>
          <a:p>
            <a:endParaRPr lang="en-US" dirty="0"/>
          </a:p>
          <a:p>
            <a:pPr marL="0" marR="0">
              <a:spcBef>
                <a:spcPts val="0"/>
              </a:spcBef>
              <a:spcAft>
                <a:spcPts val="0"/>
              </a:spcAft>
            </a:pPr>
            <a:r>
              <a:rPr lang="en-US" sz="1500" b="1" dirty="0">
                <a:effectLst/>
                <a:ea typeface="Calibri" panose="020F0502020204030204" pitchFamily="34" charset="0"/>
                <a:cs typeface="Times New Roman" panose="02020603050405020304" pitchFamily="18" charset="0"/>
              </a:rPr>
              <a:t>Q1:</a:t>
            </a:r>
            <a:r>
              <a:rPr lang="en-US" sz="1500" dirty="0">
                <a:effectLst/>
                <a:ea typeface="Calibri" panose="020F0502020204030204" pitchFamily="34" charset="0"/>
                <a:cs typeface="Times New Roman" panose="02020603050405020304" pitchFamily="18" charset="0"/>
              </a:rPr>
              <a:t> Based on your observations this year, did the amount of crab encountered during the fishery suggest a change in the abundance of the stock compared to the past couple of years?</a:t>
            </a:r>
          </a:p>
          <a:p>
            <a:pPr marL="0" marR="0" algn="ctr">
              <a:spcBef>
                <a:spcPts val="0"/>
              </a:spcBef>
              <a:spcAft>
                <a:spcPts val="0"/>
              </a:spcAft>
            </a:pPr>
            <a:r>
              <a:rPr lang="en-US" sz="1500" dirty="0">
                <a:effectLst/>
                <a:ea typeface="Calibri" panose="020F0502020204030204" pitchFamily="34" charset="0"/>
                <a:cs typeface="Times New Roman" panose="02020603050405020304" pitchFamily="18" charset="0"/>
              </a:rPr>
              <a:t>Increased?       About the same?   	   Decreased? </a:t>
            </a:r>
          </a:p>
          <a:p>
            <a:pPr marL="0" marR="0">
              <a:spcBef>
                <a:spcPts val="0"/>
              </a:spcBef>
              <a:spcAft>
                <a:spcPts val="0"/>
              </a:spcAft>
            </a:pPr>
            <a:endParaRPr lang="en-US" sz="15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500" b="1" dirty="0">
                <a:effectLst/>
                <a:ea typeface="Calibri" panose="020F0502020204030204" pitchFamily="34" charset="0"/>
                <a:cs typeface="Times New Roman" panose="02020603050405020304" pitchFamily="18" charset="0"/>
              </a:rPr>
              <a:t>Q2:</a:t>
            </a:r>
            <a:r>
              <a:rPr lang="en-US" sz="1500" dirty="0">
                <a:effectLst/>
                <a:ea typeface="Calibri" panose="020F0502020204030204" pitchFamily="34" charset="0"/>
                <a:cs typeface="Times New Roman" panose="02020603050405020304" pitchFamily="18" charset="0"/>
              </a:rPr>
              <a:t> During this season, did you move fishing locations more frequently than the previous three years?</a:t>
            </a:r>
          </a:p>
          <a:p>
            <a:pPr marL="0" marR="0" algn="ctr">
              <a:spcBef>
                <a:spcPts val="0"/>
              </a:spcBef>
              <a:spcAft>
                <a:spcPts val="0"/>
              </a:spcAft>
            </a:pPr>
            <a:r>
              <a:rPr lang="en-US" sz="1500" dirty="0">
                <a:effectLst/>
                <a:ea typeface="Calibri" panose="020F0502020204030204" pitchFamily="34" charset="0"/>
                <a:cs typeface="Times New Roman" panose="02020603050405020304" pitchFamily="18" charset="0"/>
              </a:rPr>
              <a:t>Yes? 		No?</a:t>
            </a:r>
          </a:p>
          <a:p>
            <a:pPr marL="0" marR="0">
              <a:spcBef>
                <a:spcPts val="0"/>
              </a:spcBef>
              <a:spcAft>
                <a:spcPts val="0"/>
              </a:spcAft>
            </a:pPr>
            <a:r>
              <a:rPr lang="en-US" sz="15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500" b="1" dirty="0">
                <a:effectLst/>
                <a:ea typeface="Calibri" panose="020F0502020204030204" pitchFamily="34" charset="0"/>
                <a:cs typeface="Times New Roman" panose="02020603050405020304" pitchFamily="18" charset="0"/>
              </a:rPr>
              <a:t>Q3:</a:t>
            </a:r>
            <a:r>
              <a:rPr lang="en-US" sz="1500" dirty="0">
                <a:effectLst/>
                <a:ea typeface="Calibri" panose="020F0502020204030204" pitchFamily="34" charset="0"/>
                <a:cs typeface="Times New Roman" panose="02020603050405020304" pitchFamily="18" charset="0"/>
              </a:rPr>
              <a:t> During crab fishing, did you observe other types of fishing vessels actively fishing in the vicinity?</a:t>
            </a:r>
          </a:p>
          <a:p>
            <a:pPr marL="0" marR="0" algn="ctr">
              <a:spcBef>
                <a:spcPts val="0"/>
              </a:spcBef>
              <a:spcAft>
                <a:spcPts val="0"/>
              </a:spcAft>
            </a:pPr>
            <a:r>
              <a:rPr lang="en-US" sz="1500" dirty="0">
                <a:effectLst/>
                <a:ea typeface="Calibri" panose="020F0502020204030204" pitchFamily="34" charset="0"/>
                <a:cs typeface="Times New Roman" panose="02020603050405020304" pitchFamily="18" charset="0"/>
              </a:rPr>
              <a:t>Yes? 		No?</a:t>
            </a:r>
          </a:p>
          <a:p>
            <a:pPr marL="0" marR="0">
              <a:spcBef>
                <a:spcPts val="0"/>
              </a:spcBef>
              <a:spcAft>
                <a:spcPts val="0"/>
              </a:spcAft>
            </a:pPr>
            <a:r>
              <a:rPr lang="en-US" sz="15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500" b="1" dirty="0">
                <a:effectLst/>
                <a:ea typeface="Calibri" panose="020F0502020204030204" pitchFamily="34" charset="0"/>
                <a:cs typeface="Times New Roman" panose="02020603050405020304" pitchFamily="18" charset="0"/>
              </a:rPr>
              <a:t>Q4: </a:t>
            </a:r>
            <a:r>
              <a:rPr lang="en-US" sz="1500" dirty="0">
                <a:effectLst/>
                <a:ea typeface="Calibri" panose="020F0502020204030204" pitchFamily="34" charset="0"/>
                <a:cs typeface="Times New Roman" panose="02020603050405020304" pitchFamily="18" charset="0"/>
              </a:rPr>
              <a:t>During this fishing season, the abundance of young males/pre-recruits compared to the last three years was:</a:t>
            </a:r>
          </a:p>
          <a:p>
            <a:pPr marL="0" marR="0" algn="ctr">
              <a:spcBef>
                <a:spcPts val="0"/>
              </a:spcBef>
              <a:spcAft>
                <a:spcPts val="0"/>
              </a:spcAft>
            </a:pPr>
            <a:r>
              <a:rPr lang="en-US" sz="1500" dirty="0">
                <a:effectLst/>
                <a:ea typeface="Calibri" panose="020F0502020204030204" pitchFamily="34" charset="0"/>
                <a:cs typeface="Times New Roman" panose="02020603050405020304" pitchFamily="18" charset="0"/>
              </a:rPr>
              <a:t>Above average? 	Average?	       Below average? </a:t>
            </a:r>
          </a:p>
          <a:p>
            <a:pPr marL="0" marR="0">
              <a:spcBef>
                <a:spcPts val="0"/>
              </a:spcBef>
              <a:spcAft>
                <a:spcPts val="0"/>
              </a:spcAft>
            </a:pPr>
            <a:r>
              <a:rPr lang="en-US" sz="15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500" b="1" dirty="0">
                <a:effectLst/>
                <a:ea typeface="Calibri" panose="020F0502020204030204" pitchFamily="34" charset="0"/>
                <a:cs typeface="Times New Roman" panose="02020603050405020304" pitchFamily="18" charset="0"/>
              </a:rPr>
              <a:t>Q5:</a:t>
            </a:r>
            <a:r>
              <a:rPr lang="en-US" sz="1500" dirty="0">
                <a:effectLst/>
                <a:ea typeface="Calibri" panose="020F0502020204030204" pitchFamily="34" charset="0"/>
                <a:cs typeface="Times New Roman" panose="02020603050405020304" pitchFamily="18" charset="0"/>
              </a:rPr>
              <a:t> During this fishing season, the abundance of females compared to the last three years was:</a:t>
            </a:r>
          </a:p>
          <a:p>
            <a:pPr marL="0" marR="0" algn="ctr">
              <a:spcBef>
                <a:spcPts val="0"/>
              </a:spcBef>
              <a:spcAft>
                <a:spcPts val="0"/>
              </a:spcAft>
            </a:pPr>
            <a:r>
              <a:rPr lang="en-US" sz="1500" dirty="0">
                <a:effectLst/>
                <a:ea typeface="Calibri" panose="020F0502020204030204" pitchFamily="34" charset="0"/>
                <a:cs typeface="Times New Roman" panose="02020603050405020304" pitchFamily="18" charset="0"/>
              </a:rPr>
              <a:t>Above average? 	Average?	       Below average?</a:t>
            </a:r>
          </a:p>
        </p:txBody>
      </p:sp>
      <p:sp>
        <p:nvSpPr>
          <p:cNvPr id="3" name="TextBox 2">
            <a:extLst>
              <a:ext uri="{FF2B5EF4-FFF2-40B4-BE49-F238E27FC236}">
                <a16:creationId xmlns:a16="http://schemas.microsoft.com/office/drawing/2014/main" id="{5BF5C744-0E95-4648-96DF-6E487880CE43}"/>
              </a:ext>
            </a:extLst>
          </p:cNvPr>
          <p:cNvSpPr txBox="1"/>
          <p:nvPr/>
        </p:nvSpPr>
        <p:spPr>
          <a:xfrm>
            <a:off x="86360" y="1549400"/>
            <a:ext cx="5089324" cy="369332"/>
          </a:xfrm>
          <a:prstGeom prst="rect">
            <a:avLst/>
          </a:prstGeom>
          <a:noFill/>
        </p:spPr>
        <p:txBody>
          <a:bodyPr wrap="square" rtlCol="0">
            <a:spAutoFit/>
          </a:bodyPr>
          <a:lstStyle/>
          <a:p>
            <a:r>
              <a:rPr lang="en-US" u="sng" dirty="0"/>
              <a:t>Questions 1-5: Skippers’ Observations</a:t>
            </a:r>
          </a:p>
        </p:txBody>
      </p:sp>
    </p:spTree>
    <p:extLst>
      <p:ext uri="{BB962C8B-B14F-4D97-AF65-F5344CB8AC3E}">
        <p14:creationId xmlns:p14="http://schemas.microsoft.com/office/powerpoint/2010/main" val="161212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D8A7404-84C4-4B1E-868E-393E1D68ECAA}"/>
              </a:ext>
            </a:extLst>
          </p:cNvPr>
          <p:cNvGrpSpPr/>
          <p:nvPr/>
        </p:nvGrpSpPr>
        <p:grpSpPr>
          <a:xfrm>
            <a:off x="0" y="182323"/>
            <a:ext cx="9144000" cy="1018933"/>
            <a:chOff x="0" y="218179"/>
            <a:chExt cx="9144000" cy="1018933"/>
          </a:xfrm>
        </p:grpSpPr>
        <p:pic>
          <p:nvPicPr>
            <p:cNvPr id="19" name="Picture 18">
              <a:extLst>
                <a:ext uri="{FF2B5EF4-FFF2-40B4-BE49-F238E27FC236}">
                  <a16:creationId xmlns:a16="http://schemas.microsoft.com/office/drawing/2014/main" id="{2653D70B-8924-487C-9F68-B5A1DC5DDB6A}"/>
                </a:ext>
              </a:extLst>
            </p:cNvPr>
            <p:cNvPicPr>
              <a:picLocks noChangeAspect="1"/>
            </p:cNvPicPr>
            <p:nvPr/>
          </p:nvPicPr>
          <p:blipFill>
            <a:blip r:embed="rId2"/>
            <a:stretch>
              <a:fillRect/>
            </a:stretch>
          </p:blipFill>
          <p:spPr>
            <a:xfrm>
              <a:off x="0" y="218179"/>
              <a:ext cx="9144000" cy="1018933"/>
            </a:xfrm>
            <a:prstGeom prst="rect">
              <a:avLst/>
            </a:prstGeom>
          </p:spPr>
        </p:pic>
        <p:pic>
          <p:nvPicPr>
            <p:cNvPr id="20" name="Picture 19">
              <a:extLst>
                <a:ext uri="{FF2B5EF4-FFF2-40B4-BE49-F238E27FC236}">
                  <a16:creationId xmlns:a16="http://schemas.microsoft.com/office/drawing/2014/main" id="{5650EC9E-649F-47F2-99FE-C99614D94DEF}"/>
                </a:ext>
              </a:extLst>
            </p:cNvPr>
            <p:cNvPicPr>
              <a:picLocks noChangeAspect="1"/>
            </p:cNvPicPr>
            <p:nvPr/>
          </p:nvPicPr>
          <p:blipFill>
            <a:blip r:embed="rId3"/>
            <a:stretch>
              <a:fillRect/>
            </a:stretch>
          </p:blipFill>
          <p:spPr>
            <a:xfrm>
              <a:off x="1257300" y="510084"/>
              <a:ext cx="7886700" cy="482935"/>
            </a:xfrm>
            <a:prstGeom prst="rect">
              <a:avLst/>
            </a:prstGeom>
          </p:spPr>
        </p:pic>
      </p:grpSp>
      <p:sp>
        <p:nvSpPr>
          <p:cNvPr id="2" name="Title 1">
            <a:extLst>
              <a:ext uri="{FF2B5EF4-FFF2-40B4-BE49-F238E27FC236}">
                <a16:creationId xmlns:a16="http://schemas.microsoft.com/office/drawing/2014/main" id="{9B1E96CC-5E74-400C-A92D-00CDD0930484}"/>
              </a:ext>
            </a:extLst>
          </p:cNvPr>
          <p:cNvSpPr>
            <a:spLocks noGrp="1"/>
          </p:cNvSpPr>
          <p:nvPr>
            <p:ph type="title"/>
          </p:nvPr>
        </p:nvSpPr>
        <p:spPr>
          <a:xfrm>
            <a:off x="628650" y="5892"/>
            <a:ext cx="7886700" cy="1325563"/>
          </a:xfrm>
        </p:spPr>
        <p:txBody>
          <a:bodyPr/>
          <a:lstStyle/>
          <a:p>
            <a:r>
              <a:rPr lang="en-US" dirty="0">
                <a:solidFill>
                  <a:schemeClr val="bg1"/>
                </a:solidFill>
              </a:rPr>
              <a:t>	Survey Question Overview</a:t>
            </a:r>
          </a:p>
        </p:txBody>
      </p:sp>
      <p:pic>
        <p:nvPicPr>
          <p:cNvPr id="7" name="Picture 6">
            <a:extLst>
              <a:ext uri="{FF2B5EF4-FFF2-40B4-BE49-F238E27FC236}">
                <a16:creationId xmlns:a16="http://schemas.microsoft.com/office/drawing/2014/main" id="{56CDEA55-56A9-4FD5-A08D-3C3E2BD4EB88}"/>
              </a:ext>
            </a:extLst>
          </p:cNvPr>
          <p:cNvPicPr>
            <a:picLocks noChangeAspect="1"/>
          </p:cNvPicPr>
          <p:nvPr/>
        </p:nvPicPr>
        <p:blipFill rotWithShape="1">
          <a:blip r:embed="rId4">
            <a:alphaModFix amt="10000"/>
            <a:extLst>
              <a:ext uri="{28A0092B-C50C-407E-A947-70E740481C1C}">
                <a14:useLocalDpi xmlns:a14="http://schemas.microsoft.com/office/drawing/2010/main" val="0"/>
              </a:ext>
            </a:extLst>
          </a:blip>
          <a:srcRect t="44787" b="14393"/>
          <a:stretch/>
        </p:blipFill>
        <p:spPr>
          <a:xfrm>
            <a:off x="0" y="3515388"/>
            <a:ext cx="9144000" cy="2489618"/>
          </a:xfrm>
          <a:prstGeom prst="rect">
            <a:avLst/>
          </a:prstGeom>
        </p:spPr>
      </p:pic>
      <p:sp>
        <p:nvSpPr>
          <p:cNvPr id="10" name="TextBox 9">
            <a:extLst>
              <a:ext uri="{FF2B5EF4-FFF2-40B4-BE49-F238E27FC236}">
                <a16:creationId xmlns:a16="http://schemas.microsoft.com/office/drawing/2014/main" id="{2811D72F-814F-4B39-9DCF-D21E8D46D942}"/>
              </a:ext>
            </a:extLst>
          </p:cNvPr>
          <p:cNvSpPr txBox="1"/>
          <p:nvPr/>
        </p:nvSpPr>
        <p:spPr>
          <a:xfrm>
            <a:off x="7763505" y="6486792"/>
            <a:ext cx="1111554" cy="276999"/>
          </a:xfrm>
          <a:prstGeom prst="rect">
            <a:avLst/>
          </a:prstGeom>
          <a:noFill/>
        </p:spPr>
        <p:txBody>
          <a:bodyPr wrap="square" rtlCol="0">
            <a:spAutoFit/>
          </a:bodyPr>
          <a:lstStyle/>
          <a:p>
            <a:r>
              <a:rPr lang="en-US" sz="1200" dirty="0"/>
              <a:t>Slide 9 of 11</a:t>
            </a:r>
          </a:p>
        </p:txBody>
      </p:sp>
      <p:pic>
        <p:nvPicPr>
          <p:cNvPr id="11" name="Picture 10" descr="Icon&#10;&#10;Description automatically generated">
            <a:extLst>
              <a:ext uri="{FF2B5EF4-FFF2-40B4-BE49-F238E27FC236}">
                <a16:creationId xmlns:a16="http://schemas.microsoft.com/office/drawing/2014/main" id="{459B15F2-1BBA-41BA-8683-96A6B13F62F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57900" y="6449081"/>
            <a:ext cx="246221" cy="246221"/>
          </a:xfrm>
          <a:prstGeom prst="rect">
            <a:avLst/>
          </a:prstGeom>
        </p:spPr>
      </p:pic>
      <p:pic>
        <p:nvPicPr>
          <p:cNvPr id="12" name="Picture 4" descr="Online World Wide Web Globe Network Svg Png Icon Free Download (#527746) -  OnlineWebFonts.COM">
            <a:extLst>
              <a:ext uri="{FF2B5EF4-FFF2-40B4-BE49-F238E27FC236}">
                <a16:creationId xmlns:a16="http://schemas.microsoft.com/office/drawing/2014/main" id="{84BF460F-3654-4685-8FC7-D70EDA4DF6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6449081"/>
            <a:ext cx="246221" cy="2467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38E6783-D724-4183-9FD2-4CC8B574987A}"/>
              </a:ext>
            </a:extLst>
          </p:cNvPr>
          <p:cNvSpPr txBox="1"/>
          <p:nvPr/>
        </p:nvSpPr>
        <p:spPr>
          <a:xfrm>
            <a:off x="5272204" y="6449081"/>
            <a:ext cx="2509157" cy="276999"/>
          </a:xfrm>
          <a:prstGeom prst="rect">
            <a:avLst/>
          </a:prstGeom>
          <a:noFill/>
        </p:spPr>
        <p:txBody>
          <a:bodyPr wrap="square" rtlCol="0">
            <a:spAutoFit/>
          </a:bodyPr>
          <a:lstStyle/>
          <a:p>
            <a:r>
              <a:rPr lang="en-US" sz="1200" dirty="0"/>
              <a:t>@ALASKACRABBERS</a:t>
            </a:r>
          </a:p>
        </p:txBody>
      </p:sp>
      <p:sp>
        <p:nvSpPr>
          <p:cNvPr id="14" name="TextBox 13">
            <a:extLst>
              <a:ext uri="{FF2B5EF4-FFF2-40B4-BE49-F238E27FC236}">
                <a16:creationId xmlns:a16="http://schemas.microsoft.com/office/drawing/2014/main" id="{69F14D97-FE1C-46F3-A603-5813DC07D570}"/>
              </a:ext>
            </a:extLst>
          </p:cNvPr>
          <p:cNvSpPr txBox="1"/>
          <p:nvPr/>
        </p:nvSpPr>
        <p:spPr>
          <a:xfrm>
            <a:off x="948282" y="6444813"/>
            <a:ext cx="3318918" cy="276999"/>
          </a:xfrm>
          <a:prstGeom prst="rect">
            <a:avLst/>
          </a:prstGeom>
          <a:noFill/>
        </p:spPr>
        <p:txBody>
          <a:bodyPr wrap="square" rtlCol="0">
            <a:spAutoFit/>
          </a:bodyPr>
          <a:lstStyle/>
          <a:p>
            <a:r>
              <a:rPr lang="en-US" sz="1200" dirty="0"/>
              <a:t>A L A S K A B E R I N G S E A C R A B </a:t>
            </a:r>
            <a:r>
              <a:rPr lang="en-US" sz="1200" dirty="0" err="1"/>
              <a:t>B</a:t>
            </a:r>
            <a:r>
              <a:rPr lang="en-US" sz="1200" dirty="0"/>
              <a:t> E R S . O R G</a:t>
            </a:r>
          </a:p>
        </p:txBody>
      </p:sp>
      <p:pic>
        <p:nvPicPr>
          <p:cNvPr id="17" name="Picture 16" descr="A picture containing arthropod, invertebrate, crab&#10;&#10;Description automatically generated">
            <a:extLst>
              <a:ext uri="{FF2B5EF4-FFF2-40B4-BE49-F238E27FC236}">
                <a16:creationId xmlns:a16="http://schemas.microsoft.com/office/drawing/2014/main" id="{43E57F03-AFD5-4BEE-8528-333E273023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6871" y="6036622"/>
            <a:ext cx="608480" cy="484363"/>
          </a:xfrm>
          <a:prstGeom prst="rect">
            <a:avLst/>
          </a:prstGeom>
        </p:spPr>
      </p:pic>
      <p:sp>
        <p:nvSpPr>
          <p:cNvPr id="6" name="TextBox 5">
            <a:extLst>
              <a:ext uri="{FF2B5EF4-FFF2-40B4-BE49-F238E27FC236}">
                <a16:creationId xmlns:a16="http://schemas.microsoft.com/office/drawing/2014/main" id="{7079960C-96A3-4059-BAE9-43421055E66D}"/>
              </a:ext>
            </a:extLst>
          </p:cNvPr>
          <p:cNvSpPr txBox="1"/>
          <p:nvPr/>
        </p:nvSpPr>
        <p:spPr>
          <a:xfrm>
            <a:off x="60960" y="1935975"/>
            <a:ext cx="9032240" cy="4148828"/>
          </a:xfrm>
          <a:prstGeom prst="rect">
            <a:avLst/>
          </a:prstGeom>
          <a:noFill/>
        </p:spPr>
        <p:txBody>
          <a:bodyPr wrap="square" rtlCol="0">
            <a:spAutoFit/>
          </a:bodyPr>
          <a:lstStyle/>
          <a:p>
            <a:endParaRPr lang="en-US" sz="1500" dirty="0"/>
          </a:p>
          <a:p>
            <a:pPr marL="0" marR="0">
              <a:spcBef>
                <a:spcPts val="0"/>
              </a:spcBef>
              <a:spcAft>
                <a:spcPts val="0"/>
              </a:spcAft>
            </a:pPr>
            <a:r>
              <a:rPr lang="en-US" sz="1500" b="1" dirty="0">
                <a:effectLst/>
                <a:ea typeface="Calibri" panose="020F0502020204030204" pitchFamily="34" charset="0"/>
                <a:cs typeface="Times New Roman" panose="02020603050405020304" pitchFamily="18" charset="0"/>
              </a:rPr>
              <a:t>Q6:</a:t>
            </a:r>
            <a:r>
              <a:rPr lang="en-US" sz="1500" dirty="0">
                <a:effectLst/>
                <a:ea typeface="Calibri" panose="020F0502020204030204" pitchFamily="34" charset="0"/>
                <a:cs typeface="Times New Roman" panose="02020603050405020304" pitchFamily="18" charset="0"/>
              </a:rPr>
              <a:t> Has your vessel used the designated at-sea king crab pot gear storage area box, defined in the Alaska state code at 5 AAC 34.827, in the last 5 years?  </a:t>
            </a:r>
          </a:p>
          <a:p>
            <a:pPr marR="0" lvl="0" algn="ctr">
              <a:lnSpc>
                <a:spcPct val="106000"/>
              </a:lnSpc>
              <a:spcBef>
                <a:spcPts val="0"/>
              </a:spcBef>
              <a:spcAft>
                <a:spcPts val="800"/>
              </a:spcAft>
            </a:pPr>
            <a:r>
              <a:rPr lang="en-US" sz="1500" dirty="0">
                <a:effectLst/>
                <a:ea typeface="Calibri" panose="020F0502020204030204" pitchFamily="34" charset="0"/>
                <a:cs typeface="Times New Roman" panose="02020603050405020304" pitchFamily="18" charset="0"/>
              </a:rPr>
              <a:t>Yes? 		No? </a:t>
            </a:r>
          </a:p>
          <a:p>
            <a:pPr marR="0" lvl="0">
              <a:lnSpc>
                <a:spcPct val="106000"/>
              </a:lnSpc>
              <a:spcBef>
                <a:spcPts val="0"/>
              </a:spcBef>
              <a:spcAft>
                <a:spcPts val="800"/>
              </a:spcAft>
            </a:pPr>
            <a:r>
              <a:rPr lang="en-US" sz="1500" b="1" dirty="0">
                <a:effectLst/>
                <a:ea typeface="Calibri" panose="020F0502020204030204" pitchFamily="34" charset="0"/>
                <a:cs typeface="Times New Roman" panose="02020603050405020304" pitchFamily="18" charset="0"/>
              </a:rPr>
              <a:t>Q7:</a:t>
            </a:r>
            <a:r>
              <a:rPr lang="en-US" sz="1500" dirty="0">
                <a:effectLst/>
                <a:ea typeface="Calibri" panose="020F0502020204030204" pitchFamily="34" charset="0"/>
                <a:cs typeface="Times New Roman" panose="02020603050405020304" pitchFamily="18" charset="0"/>
              </a:rPr>
              <a:t> If possible, do you think it would make sense to move the pot gear storage area to inside a corner of the Red King Crab Savings Area box where bottom trawling is prohibited? </a:t>
            </a:r>
          </a:p>
          <a:p>
            <a:pPr marR="0" lvl="0" algn="ctr">
              <a:lnSpc>
                <a:spcPct val="106000"/>
              </a:lnSpc>
              <a:spcBef>
                <a:spcPts val="0"/>
              </a:spcBef>
              <a:spcAft>
                <a:spcPts val="800"/>
              </a:spcAft>
            </a:pPr>
            <a:r>
              <a:rPr lang="en-US" sz="1500" dirty="0">
                <a:effectLst/>
                <a:ea typeface="Calibri" panose="020F0502020204030204" pitchFamily="34" charset="0"/>
                <a:cs typeface="Times New Roman" panose="02020603050405020304" pitchFamily="18" charset="0"/>
              </a:rPr>
              <a:t>Yes?		No?</a:t>
            </a:r>
          </a:p>
          <a:p>
            <a:pPr marL="0" marR="0">
              <a:spcBef>
                <a:spcPts val="0"/>
              </a:spcBef>
              <a:spcAft>
                <a:spcPts val="0"/>
              </a:spcAft>
            </a:pPr>
            <a:r>
              <a:rPr lang="en-US" sz="15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500" b="1" dirty="0">
                <a:effectLst/>
                <a:ea typeface="Calibri" panose="020F0502020204030204" pitchFamily="34" charset="0"/>
                <a:cs typeface="Times New Roman" panose="02020603050405020304" pitchFamily="18" charset="0"/>
              </a:rPr>
              <a:t>Q8:</a:t>
            </a:r>
            <a:r>
              <a:rPr lang="en-US" sz="1500" dirty="0">
                <a:effectLst/>
                <a:ea typeface="Calibri" panose="020F0502020204030204" pitchFamily="34" charset="0"/>
                <a:cs typeface="Times New Roman" panose="02020603050405020304" pitchFamily="18" charset="0"/>
              </a:rPr>
              <a:t> While actively fishing, did you report pot string locations through </a:t>
            </a:r>
            <a:r>
              <a:rPr lang="en-US" sz="1500" dirty="0" err="1">
                <a:effectLst/>
                <a:ea typeface="Calibri" panose="020F0502020204030204" pitchFamily="34" charset="0"/>
                <a:cs typeface="Times New Roman" panose="02020603050405020304" pitchFamily="18" charset="0"/>
              </a:rPr>
              <a:t>SeaState</a:t>
            </a:r>
            <a:r>
              <a:rPr lang="en-US" sz="1500" dirty="0">
                <a:effectLst/>
                <a:ea typeface="Calibri" panose="020F0502020204030204" pitchFamily="34" charset="0"/>
                <a:cs typeface="Times New Roman" panose="02020603050405020304" pitchFamily="18" charset="0"/>
              </a:rPr>
              <a:t> or another means? </a:t>
            </a:r>
          </a:p>
          <a:p>
            <a:pPr marL="0" marR="0" algn="ctr">
              <a:spcBef>
                <a:spcPts val="0"/>
              </a:spcBef>
              <a:spcAft>
                <a:spcPts val="0"/>
              </a:spcAft>
            </a:pPr>
            <a:r>
              <a:rPr lang="en-US" sz="1500" dirty="0">
                <a:effectLst/>
                <a:ea typeface="Calibri" panose="020F0502020204030204" pitchFamily="34" charset="0"/>
                <a:cs typeface="Times New Roman" panose="02020603050405020304" pitchFamily="18" charset="0"/>
              </a:rPr>
              <a:t>Yes? 		No?</a:t>
            </a:r>
          </a:p>
          <a:p>
            <a:pPr marL="0" marR="0">
              <a:spcBef>
                <a:spcPts val="0"/>
              </a:spcBef>
              <a:spcAft>
                <a:spcPts val="0"/>
              </a:spcAft>
            </a:pPr>
            <a:r>
              <a:rPr lang="en-US" sz="1500" b="1" dirty="0">
                <a:effectLst/>
                <a:ea typeface="Calibri" panose="020F0502020204030204" pitchFamily="34" charset="0"/>
                <a:cs typeface="Times New Roman" panose="02020603050405020304" pitchFamily="18" charset="0"/>
              </a:rPr>
              <a:t> </a:t>
            </a:r>
            <a:endParaRPr lang="en-US" sz="15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500" b="1" dirty="0">
                <a:effectLst/>
                <a:ea typeface="Calibri" panose="020F0502020204030204" pitchFamily="34" charset="0"/>
                <a:cs typeface="Times New Roman" panose="02020603050405020304" pitchFamily="18" charset="0"/>
              </a:rPr>
              <a:t>Q9:</a:t>
            </a:r>
            <a:r>
              <a:rPr lang="en-US" sz="1500" dirty="0">
                <a:effectLst/>
                <a:ea typeface="Calibri" panose="020F0502020204030204" pitchFamily="34" charset="0"/>
                <a:cs typeface="Times New Roman" panose="02020603050405020304" pitchFamily="18" charset="0"/>
              </a:rPr>
              <a:t> Did you encounter any tagged crab during this fishing season? </a:t>
            </a:r>
          </a:p>
          <a:p>
            <a:pPr marL="0" marR="0" algn="ctr">
              <a:spcBef>
                <a:spcPts val="0"/>
              </a:spcBef>
              <a:spcAft>
                <a:spcPts val="0"/>
              </a:spcAft>
            </a:pPr>
            <a:r>
              <a:rPr lang="en-US" sz="1500" dirty="0">
                <a:effectLst/>
                <a:ea typeface="Calibri" panose="020F0502020204030204" pitchFamily="34" charset="0"/>
                <a:cs typeface="Times New Roman" panose="02020603050405020304" pitchFamily="18" charset="0"/>
              </a:rPr>
              <a:t>Yes? 		No?</a:t>
            </a:r>
          </a:p>
          <a:p>
            <a:pPr marL="0" marR="0">
              <a:spcBef>
                <a:spcPts val="0"/>
              </a:spcBef>
              <a:spcAft>
                <a:spcPts val="0"/>
              </a:spcAft>
            </a:pPr>
            <a:r>
              <a:rPr lang="en-US" sz="15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500" b="1" dirty="0">
                <a:effectLst/>
                <a:ea typeface="Calibri" panose="020F0502020204030204" pitchFamily="34" charset="0"/>
                <a:cs typeface="Times New Roman" panose="02020603050405020304" pitchFamily="18" charset="0"/>
              </a:rPr>
              <a:t>Q10:</a:t>
            </a:r>
            <a:r>
              <a:rPr lang="en-US" sz="1500" dirty="0">
                <a:effectLst/>
                <a:ea typeface="Calibri" panose="020F0502020204030204" pitchFamily="34" charset="0"/>
                <a:cs typeface="Times New Roman" panose="02020603050405020304" pitchFamily="18" charset="0"/>
              </a:rPr>
              <a:t> Do you feel there are questions that should be added or removed from this poll? Are there any additional comments or concerns not addressed in the above questions that you feel should be taken into consideration?</a:t>
            </a:r>
          </a:p>
        </p:txBody>
      </p:sp>
      <p:sp>
        <p:nvSpPr>
          <p:cNvPr id="15" name="TextBox 14">
            <a:extLst>
              <a:ext uri="{FF2B5EF4-FFF2-40B4-BE49-F238E27FC236}">
                <a16:creationId xmlns:a16="http://schemas.microsoft.com/office/drawing/2014/main" id="{6600E026-C93D-4302-BCE0-05E2D7C5A535}"/>
              </a:ext>
            </a:extLst>
          </p:cNvPr>
          <p:cNvSpPr txBox="1"/>
          <p:nvPr/>
        </p:nvSpPr>
        <p:spPr>
          <a:xfrm>
            <a:off x="86360" y="1549400"/>
            <a:ext cx="5089324" cy="369332"/>
          </a:xfrm>
          <a:prstGeom prst="rect">
            <a:avLst/>
          </a:prstGeom>
          <a:noFill/>
        </p:spPr>
        <p:txBody>
          <a:bodyPr wrap="square" rtlCol="0">
            <a:spAutoFit/>
          </a:bodyPr>
          <a:lstStyle/>
          <a:p>
            <a:r>
              <a:rPr lang="en-US" u="sng" dirty="0"/>
              <a:t>Questions 6-10: Additional Questions</a:t>
            </a:r>
          </a:p>
        </p:txBody>
      </p:sp>
    </p:spTree>
    <p:extLst>
      <p:ext uri="{BB962C8B-B14F-4D97-AF65-F5344CB8AC3E}">
        <p14:creationId xmlns:p14="http://schemas.microsoft.com/office/powerpoint/2010/main" val="1519617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1485</TotalTime>
  <Words>1442</Words>
  <Application>Microsoft Office PowerPoint</Application>
  <PresentationFormat>On-screen Show (4:3)</PresentationFormat>
  <Paragraphs>162</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Skipper’s Survey Alaska Bering Sea Crabbers</vt:lpstr>
      <vt:lpstr> Background</vt:lpstr>
      <vt:lpstr> Motivation</vt:lpstr>
      <vt:lpstr> Pilot Poll</vt:lpstr>
      <vt:lpstr> Skippers’ Observations</vt:lpstr>
      <vt:lpstr> ABSC Wants to Know</vt:lpstr>
      <vt:lpstr> ABSC Wants to Know</vt:lpstr>
      <vt:lpstr> Survey Question Overview</vt:lpstr>
      <vt:lpstr> Survey Question Overview</vt:lpstr>
      <vt:lpstr> Conclusion</vt:lpstr>
      <vt:lpstr> - Thank You -  Open for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Bering Sea Crabbers Skipper’s Survey</dc:title>
  <dc:creator>Cory Lescher</dc:creator>
  <cp:lastModifiedBy>Sarah LaBelle</cp:lastModifiedBy>
  <cp:revision>54</cp:revision>
  <dcterms:created xsi:type="dcterms:W3CDTF">2021-01-07T19:16:39Z</dcterms:created>
  <dcterms:modified xsi:type="dcterms:W3CDTF">2021-01-11T06:00:30Z</dcterms:modified>
</cp:coreProperties>
</file>