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9"/>
  </p:notesMasterIdLst>
  <p:sldIdLst>
    <p:sldId id="256" r:id="rId3"/>
    <p:sldId id="345" r:id="rId4"/>
    <p:sldId id="334" r:id="rId5"/>
    <p:sldId id="307" r:id="rId6"/>
    <p:sldId id="363" r:id="rId7"/>
    <p:sldId id="344" r:id="rId8"/>
    <p:sldId id="295" r:id="rId9"/>
    <p:sldId id="335" r:id="rId10"/>
    <p:sldId id="340" r:id="rId11"/>
    <p:sldId id="342" r:id="rId12"/>
    <p:sldId id="341" r:id="rId13"/>
    <p:sldId id="366" r:id="rId14"/>
    <p:sldId id="339" r:id="rId15"/>
    <p:sldId id="336" r:id="rId16"/>
    <p:sldId id="343" r:id="rId17"/>
    <p:sldId id="355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B7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0" autoAdjust="0"/>
    <p:restoredTop sz="88079" autoAdjust="0"/>
  </p:normalViewPr>
  <p:slideViewPr>
    <p:cSldViewPr snapToGrid="0">
      <p:cViewPr varScale="1">
        <p:scale>
          <a:sx n="95" d="100"/>
          <a:sy n="95" d="100"/>
        </p:scale>
        <p:origin x="816" y="5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8" d="100"/>
          <a:sy n="108" d="100"/>
        </p:scale>
        <p:origin x="6845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Sheet1!$D$4</c:f>
              <c:strCache>
                <c:ptCount val="1"/>
                <c:pt idx="0">
                  <c:v>Individual 2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Sheet1!$B$5:$B$8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Sheet1!$D$5:$D$8</c:f>
              <c:numCache>
                <c:formatCode>General</c:formatCode>
                <c:ptCount val="4"/>
                <c:pt idx="0">
                  <c:v>0.02</c:v>
                </c:pt>
                <c:pt idx="1">
                  <c:v>0.1</c:v>
                </c:pt>
                <c:pt idx="2">
                  <c:v>0.85</c:v>
                </c:pt>
                <c:pt idx="3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2C-4DB3-BCFB-C3D2D371F6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7"/>
        <c:axId val="50533504"/>
        <c:axId val="58740736"/>
      </c:barChart>
      <c:catAx>
        <c:axId val="50533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58740736"/>
        <c:crosses val="autoZero"/>
        <c:auto val="1"/>
        <c:lblAlgn val="ctr"/>
        <c:lblOffset val="100"/>
        <c:noMultiLvlLbl val="0"/>
      </c:catAx>
      <c:valAx>
        <c:axId val="587407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50533504"/>
        <c:crosses val="autoZero"/>
        <c:crossBetween val="between"/>
        <c:majorUnit val="0.2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Sheet1!$C$4</c:f>
              <c:strCache>
                <c:ptCount val="1"/>
                <c:pt idx="0">
                  <c:v>Individual 1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Sheet1!$B$5:$B$8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Sheet1!$C$5:$C$8</c:f>
              <c:numCache>
                <c:formatCode>General</c:formatCode>
                <c:ptCount val="4"/>
                <c:pt idx="0">
                  <c:v>0.15</c:v>
                </c:pt>
                <c:pt idx="1">
                  <c:v>0.45</c:v>
                </c:pt>
                <c:pt idx="2">
                  <c:v>0.4</c:v>
                </c:pt>
                <c:pt idx="3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2C-4DB3-BCFB-C3D2D371F68E}"/>
            </c:ext>
          </c:extLst>
        </c:ser>
        <c:ser>
          <c:idx val="1"/>
          <c:order val="1"/>
          <c:tx>
            <c:strRef>
              <c:f>Sheet1!$D$4</c:f>
              <c:strCache>
                <c:ptCount val="1"/>
                <c:pt idx="0">
                  <c:v>Individual 2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Sheet1!$B$5:$B$8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Sheet1!$D$5:$D$8</c:f>
              <c:numCache>
                <c:formatCode>General</c:formatCode>
                <c:ptCount val="4"/>
                <c:pt idx="0">
                  <c:v>0.02</c:v>
                </c:pt>
                <c:pt idx="1">
                  <c:v>0.1</c:v>
                </c:pt>
                <c:pt idx="2">
                  <c:v>0.85</c:v>
                </c:pt>
                <c:pt idx="3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2C-4DB3-BCFB-C3D2D371F6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533504"/>
        <c:axId val="58740736"/>
      </c:barChart>
      <c:catAx>
        <c:axId val="50533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58740736"/>
        <c:crosses val="autoZero"/>
        <c:auto val="1"/>
        <c:lblAlgn val="ctr"/>
        <c:lblOffset val="100"/>
        <c:noMultiLvlLbl val="0"/>
      </c:catAx>
      <c:valAx>
        <c:axId val="587407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50533504"/>
        <c:crosses val="autoZero"/>
        <c:crossBetween val="between"/>
        <c:majorUnit val="0.2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Sheet1!$C$4</c:f>
              <c:strCache>
                <c:ptCount val="1"/>
                <c:pt idx="0">
                  <c:v>Individual 1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Sheet1!$B$5:$B$8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Sheet1!$C$5:$C$8</c:f>
              <c:numCache>
                <c:formatCode>General</c:formatCode>
                <c:ptCount val="4"/>
                <c:pt idx="0">
                  <c:v>0.15</c:v>
                </c:pt>
                <c:pt idx="1">
                  <c:v>0.45</c:v>
                </c:pt>
                <c:pt idx="2">
                  <c:v>0.4</c:v>
                </c:pt>
                <c:pt idx="3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2C-4DB3-BCFB-C3D2D371F68E}"/>
            </c:ext>
          </c:extLst>
        </c:ser>
        <c:ser>
          <c:idx val="1"/>
          <c:order val="1"/>
          <c:tx>
            <c:strRef>
              <c:f>Sheet1!$D$4</c:f>
              <c:strCache>
                <c:ptCount val="1"/>
                <c:pt idx="0">
                  <c:v>Individual 2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Sheet1!$B$5:$B$8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Sheet1!$D$5:$D$8</c:f>
              <c:numCache>
                <c:formatCode>General</c:formatCode>
                <c:ptCount val="4"/>
                <c:pt idx="0">
                  <c:v>0.02</c:v>
                </c:pt>
                <c:pt idx="1">
                  <c:v>0.1</c:v>
                </c:pt>
                <c:pt idx="2">
                  <c:v>0.85</c:v>
                </c:pt>
                <c:pt idx="3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2C-4DB3-BCFB-C3D2D371F6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533504"/>
        <c:axId val="58740736"/>
      </c:barChart>
      <c:catAx>
        <c:axId val="50533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58740736"/>
        <c:crosses val="autoZero"/>
        <c:auto val="1"/>
        <c:lblAlgn val="ctr"/>
        <c:lblOffset val="100"/>
        <c:noMultiLvlLbl val="0"/>
      </c:catAx>
      <c:valAx>
        <c:axId val="587407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50533504"/>
        <c:crosses val="autoZero"/>
        <c:crossBetween val="between"/>
        <c:majorUnit val="0.2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Sheet1!$C$4</c:f>
              <c:strCache>
                <c:ptCount val="1"/>
                <c:pt idx="0">
                  <c:v>Individual 1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Sheet1!$B$5:$B$8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Sheet1!$C$5:$C$8</c:f>
              <c:numCache>
                <c:formatCode>General</c:formatCode>
                <c:ptCount val="4"/>
                <c:pt idx="0">
                  <c:v>0.15</c:v>
                </c:pt>
                <c:pt idx="1">
                  <c:v>0.45</c:v>
                </c:pt>
                <c:pt idx="2">
                  <c:v>0.4</c:v>
                </c:pt>
                <c:pt idx="3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C7-4253-812A-1868D176952C}"/>
            </c:ext>
          </c:extLst>
        </c:ser>
        <c:ser>
          <c:idx val="1"/>
          <c:order val="1"/>
          <c:tx>
            <c:strRef>
              <c:f>Sheet1!$D$4</c:f>
              <c:strCache>
                <c:ptCount val="1"/>
                <c:pt idx="0">
                  <c:v>Individual 2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Sheet1!$B$5:$B$8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Sheet1!$D$5:$D$8</c:f>
              <c:numCache>
                <c:formatCode>General</c:formatCode>
                <c:ptCount val="4"/>
                <c:pt idx="0">
                  <c:v>0.02</c:v>
                </c:pt>
                <c:pt idx="1">
                  <c:v>0.1</c:v>
                </c:pt>
                <c:pt idx="2">
                  <c:v>0.85</c:v>
                </c:pt>
                <c:pt idx="3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C7-4253-812A-1868D17695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407808"/>
        <c:axId val="44425984"/>
      </c:barChart>
      <c:catAx>
        <c:axId val="444078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44425984"/>
        <c:crosses val="autoZero"/>
        <c:auto val="1"/>
        <c:lblAlgn val="ctr"/>
        <c:lblOffset val="100"/>
        <c:noMultiLvlLbl val="0"/>
      </c:catAx>
      <c:valAx>
        <c:axId val="444259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44407808"/>
        <c:crosses val="autoZero"/>
        <c:crossBetween val="between"/>
        <c:majorUnit val="0.2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75000"/>
              </a:scheme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0A38-453F-9DEB-DF2AB6B5D623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0A38-453F-9DEB-DF2AB6B5D623}"/>
              </c:ext>
            </c:extLst>
          </c:dPt>
          <c:cat>
            <c:strRef>
              <c:f>Sheet1!$B$17:$B$20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Sheet1!$C$17:$C$20</c:f>
              <c:numCache>
                <c:formatCode>General</c:formatCode>
                <c:ptCount val="4"/>
                <c:pt idx="0">
                  <c:v>0</c:v>
                </c:pt>
                <c:pt idx="1">
                  <c:v>0.5</c:v>
                </c:pt>
                <c:pt idx="2">
                  <c:v>0.5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A38-453F-9DEB-DF2AB6B5D6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605632"/>
        <c:axId val="45607168"/>
      </c:barChart>
      <c:catAx>
        <c:axId val="456056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45607168"/>
        <c:crosses val="autoZero"/>
        <c:auto val="1"/>
        <c:lblAlgn val="ctr"/>
        <c:lblOffset val="100"/>
        <c:noMultiLvlLbl val="0"/>
      </c:catAx>
      <c:valAx>
        <c:axId val="456071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45605632"/>
        <c:crosses val="autoZero"/>
        <c:crossBetween val="between"/>
        <c:majorUnit val="0.2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Sheet1!$B$29:$B$32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Sheet1!$C$29:$C$32</c:f>
              <c:numCache>
                <c:formatCode>General</c:formatCode>
                <c:ptCount val="4"/>
                <c:pt idx="0">
                  <c:v>7.4999999999999997E-2</c:v>
                </c:pt>
                <c:pt idx="1">
                  <c:v>0.22500000000000001</c:v>
                </c:pt>
                <c:pt idx="2">
                  <c:v>0.2</c:v>
                </c:pt>
                <c:pt idx="3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C2-4E81-99AB-A91DA3939FF4}"/>
            </c:ext>
          </c:extLst>
        </c:ser>
        <c:ser>
          <c:idx val="1"/>
          <c:order val="1"/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Sheet1!$B$29:$B$32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Sheet1!$D$29:$D$32</c:f>
              <c:numCache>
                <c:formatCode>General</c:formatCode>
                <c:ptCount val="4"/>
                <c:pt idx="0">
                  <c:v>0.01</c:v>
                </c:pt>
                <c:pt idx="1">
                  <c:v>0.05</c:v>
                </c:pt>
                <c:pt idx="2">
                  <c:v>0.42499999999999999</c:v>
                </c:pt>
                <c:pt idx="3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C2-4E81-99AB-A91DA3939F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9009280"/>
        <c:axId val="59015168"/>
      </c:barChart>
      <c:catAx>
        <c:axId val="590092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59015168"/>
        <c:crosses val="autoZero"/>
        <c:auto val="1"/>
        <c:lblAlgn val="ctr"/>
        <c:lblOffset val="100"/>
        <c:noMultiLvlLbl val="0"/>
      </c:catAx>
      <c:valAx>
        <c:axId val="590151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59009280"/>
        <c:crosses val="autoZero"/>
        <c:crossBetween val="between"/>
        <c:majorUnit val="0.2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BCFEAE-BA55-4E16-B4DE-F366C7A38C94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71BA6-4A42-4265-A714-43E756634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262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Guthrie present?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71BA6-4A42-4265-A714-43E75663459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85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Guthrie present?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71BA6-4A42-4265-A714-43E75663459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066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Guthrie present?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71BA6-4A42-4265-A714-43E75663459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637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Guthrie present?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71BA6-4A42-4265-A714-43E75663459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35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16453D-3098-46C8-B063-470E42CFE08B}" type="slidenum">
              <a:rPr lang="en-US"/>
              <a:pPr/>
              <a:t>16</a:t>
            </a:fld>
            <a:endParaRPr lang="en-US"/>
          </a:p>
        </p:txBody>
      </p:sp>
      <p:sp>
        <p:nvSpPr>
          <p:cNvPr id="603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3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70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B1C9A-31C4-4AF4-AB9C-B7A706C9BFC9}" type="datetime1">
              <a:rPr lang="en-US" smtClean="0"/>
              <a:t>4/13/2019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C4548-4A7D-4FB0-803F-F61DCAFE0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73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D3807-ABD2-4211-81D0-D9A19931E67A}" type="datetime1">
              <a:rPr lang="en-US" smtClean="0"/>
              <a:t>4/13/2019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C4548-4A7D-4FB0-803F-F61DCAFE0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671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F5CE-291C-41CF-9217-5908A57D78D6}" type="datetime1">
              <a:rPr lang="en-US" smtClean="0"/>
              <a:t>4/13/2019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C4548-4A7D-4FB0-803F-F61DCAFE0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482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rgbClr val="1E5C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 flipH="1" flipV="1">
            <a:off x="-1" y="-24487"/>
            <a:ext cx="9138586" cy="2515079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  <a:gd name="connsiteX0" fmla="*/ 2887 w 9170673"/>
              <a:gd name="connsiteY0" fmla="*/ 2375696 h 2508024"/>
              <a:gd name="connsiteX1" fmla="*/ 9170673 w 9170673"/>
              <a:gd name="connsiteY1" fmla="*/ 0 h 2508024"/>
              <a:gd name="connsiteX2" fmla="*/ 9169295 w 9170673"/>
              <a:gd name="connsiteY2" fmla="*/ 2508024 h 2508024"/>
              <a:gd name="connsiteX3" fmla="*/ 0 w 9170673"/>
              <a:gd name="connsiteY3" fmla="*/ 2457785 h 2508024"/>
              <a:gd name="connsiteX4" fmla="*/ 2887 w 9170673"/>
              <a:gd name="connsiteY4" fmla="*/ 2375696 h 2508024"/>
              <a:gd name="connsiteX0" fmla="*/ 0 w 9167786"/>
              <a:gd name="connsiteY0" fmla="*/ 2375696 h 2508024"/>
              <a:gd name="connsiteX1" fmla="*/ 9167786 w 9167786"/>
              <a:gd name="connsiteY1" fmla="*/ 0 h 2508024"/>
              <a:gd name="connsiteX2" fmla="*/ 9166408 w 9167786"/>
              <a:gd name="connsiteY2" fmla="*/ 2508024 h 2508024"/>
              <a:gd name="connsiteX3" fmla="*/ 4169 w 9167786"/>
              <a:gd name="connsiteY3" fmla="*/ 2500118 h 2508024"/>
              <a:gd name="connsiteX4" fmla="*/ 0 w 9167786"/>
              <a:gd name="connsiteY4" fmla="*/ 2375696 h 2508024"/>
              <a:gd name="connsiteX0" fmla="*/ 0 w 9166452"/>
              <a:gd name="connsiteY0" fmla="*/ 2375696 h 2508024"/>
              <a:gd name="connsiteX1" fmla="*/ 9061952 w 9166452"/>
              <a:gd name="connsiteY1" fmla="*/ 0 h 2508024"/>
              <a:gd name="connsiteX2" fmla="*/ 9166408 w 9166452"/>
              <a:gd name="connsiteY2" fmla="*/ 2508024 h 2508024"/>
              <a:gd name="connsiteX3" fmla="*/ 4169 w 9166452"/>
              <a:gd name="connsiteY3" fmla="*/ 2500118 h 2508024"/>
              <a:gd name="connsiteX4" fmla="*/ 0 w 9166452"/>
              <a:gd name="connsiteY4" fmla="*/ 2375696 h 2508024"/>
              <a:gd name="connsiteX0" fmla="*/ 0 w 9166808"/>
              <a:gd name="connsiteY0" fmla="*/ 2382751 h 2515079"/>
              <a:gd name="connsiteX1" fmla="*/ 9160729 w 9166808"/>
              <a:gd name="connsiteY1" fmla="*/ 0 h 2515079"/>
              <a:gd name="connsiteX2" fmla="*/ 9166408 w 9166808"/>
              <a:gd name="connsiteY2" fmla="*/ 2515079 h 2515079"/>
              <a:gd name="connsiteX3" fmla="*/ 4169 w 9166808"/>
              <a:gd name="connsiteY3" fmla="*/ 2507173 h 2515079"/>
              <a:gd name="connsiteX4" fmla="*/ 0 w 9166808"/>
              <a:gd name="connsiteY4" fmla="*/ 2382751 h 2515079"/>
              <a:gd name="connsiteX0" fmla="*/ 9943 w 9162640"/>
              <a:gd name="connsiteY0" fmla="*/ 2382751 h 2515079"/>
              <a:gd name="connsiteX1" fmla="*/ 9156561 w 9162640"/>
              <a:gd name="connsiteY1" fmla="*/ 0 h 2515079"/>
              <a:gd name="connsiteX2" fmla="*/ 9162240 w 9162640"/>
              <a:gd name="connsiteY2" fmla="*/ 2515079 h 2515079"/>
              <a:gd name="connsiteX3" fmla="*/ 1 w 9162640"/>
              <a:gd name="connsiteY3" fmla="*/ 2507173 h 2515079"/>
              <a:gd name="connsiteX4" fmla="*/ 9943 w 9162640"/>
              <a:gd name="connsiteY4" fmla="*/ 2382751 h 2515079"/>
              <a:gd name="connsiteX0" fmla="*/ 0 w 9152697"/>
              <a:gd name="connsiteY0" fmla="*/ 2382751 h 2515079"/>
              <a:gd name="connsiteX1" fmla="*/ 9146618 w 9152697"/>
              <a:gd name="connsiteY1" fmla="*/ 0 h 2515079"/>
              <a:gd name="connsiteX2" fmla="*/ 9152297 w 9152697"/>
              <a:gd name="connsiteY2" fmla="*/ 2515079 h 2515079"/>
              <a:gd name="connsiteX3" fmla="*/ 187614 w 9152697"/>
              <a:gd name="connsiteY3" fmla="*/ 2507173 h 2515079"/>
              <a:gd name="connsiteX4" fmla="*/ 0 w 9152697"/>
              <a:gd name="connsiteY4" fmla="*/ 2382751 h 2515079"/>
              <a:gd name="connsiteX0" fmla="*/ 0 w 9068030"/>
              <a:gd name="connsiteY0" fmla="*/ 2382751 h 2515079"/>
              <a:gd name="connsiteX1" fmla="*/ 9061951 w 9068030"/>
              <a:gd name="connsiteY1" fmla="*/ 0 h 2515079"/>
              <a:gd name="connsiteX2" fmla="*/ 9067630 w 9068030"/>
              <a:gd name="connsiteY2" fmla="*/ 2515079 h 2515079"/>
              <a:gd name="connsiteX3" fmla="*/ 102947 w 9068030"/>
              <a:gd name="connsiteY3" fmla="*/ 2507173 h 2515079"/>
              <a:gd name="connsiteX4" fmla="*/ 0 w 9068030"/>
              <a:gd name="connsiteY4" fmla="*/ 2382751 h 2515079"/>
              <a:gd name="connsiteX0" fmla="*/ 0 w 9138586"/>
              <a:gd name="connsiteY0" fmla="*/ 2382751 h 2515079"/>
              <a:gd name="connsiteX1" fmla="*/ 9132507 w 9138586"/>
              <a:gd name="connsiteY1" fmla="*/ 0 h 2515079"/>
              <a:gd name="connsiteX2" fmla="*/ 9138186 w 9138586"/>
              <a:gd name="connsiteY2" fmla="*/ 2515079 h 2515079"/>
              <a:gd name="connsiteX3" fmla="*/ 173503 w 9138586"/>
              <a:gd name="connsiteY3" fmla="*/ 2507173 h 2515079"/>
              <a:gd name="connsiteX4" fmla="*/ 0 w 9138586"/>
              <a:gd name="connsiteY4" fmla="*/ 2382751 h 2515079"/>
              <a:gd name="connsiteX0" fmla="*/ 0 w 9138586"/>
              <a:gd name="connsiteY0" fmla="*/ 2382751 h 2515079"/>
              <a:gd name="connsiteX1" fmla="*/ 9132507 w 9138586"/>
              <a:gd name="connsiteY1" fmla="*/ 0 h 2515079"/>
              <a:gd name="connsiteX2" fmla="*/ 9138186 w 9138586"/>
              <a:gd name="connsiteY2" fmla="*/ 2515079 h 2515079"/>
              <a:gd name="connsiteX3" fmla="*/ 4170 w 9138586"/>
              <a:gd name="connsiteY3" fmla="*/ 2507173 h 2515079"/>
              <a:gd name="connsiteX4" fmla="*/ 0 w 9138586"/>
              <a:gd name="connsiteY4" fmla="*/ 2382751 h 2515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8586" h="2515079">
                <a:moveTo>
                  <a:pt x="0" y="2382751"/>
                </a:moveTo>
                <a:cubicBezTo>
                  <a:pt x="20661" y="2379422"/>
                  <a:pt x="7306149" y="2502055"/>
                  <a:pt x="9132507" y="0"/>
                </a:cubicBezTo>
                <a:cubicBezTo>
                  <a:pt x="9129925" y="819774"/>
                  <a:pt x="9140768" y="1695305"/>
                  <a:pt x="9138186" y="2515079"/>
                </a:cubicBezTo>
                <a:lnTo>
                  <a:pt x="4170" y="2507173"/>
                </a:lnTo>
                <a:cubicBezTo>
                  <a:pt x="4169" y="2465011"/>
                  <a:pt x="1" y="2424913"/>
                  <a:pt x="0" y="238275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57169"/>
            <a:ext cx="8229600" cy="772250"/>
          </a:xfrm>
        </p:spPr>
        <p:txBody>
          <a:bodyPr anchor="t"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5622"/>
            <a:ext cx="8229600" cy="1500187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79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 flipH="1" flipV="1">
            <a:off x="-19068" y="-30696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57200"/>
            <a:ext cx="8229600" cy="7722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5653"/>
            <a:ext cx="8229600" cy="15001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 anchorCtr="0"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107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- Dar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Regional Unit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July 19, 2012</a:t>
            </a:r>
          </a:p>
        </p:txBody>
      </p:sp>
      <p:sp>
        <p:nvSpPr>
          <p:cNvPr id="7" name="Freeform 6"/>
          <p:cNvSpPr/>
          <p:nvPr userDrawn="1"/>
        </p:nvSpPr>
        <p:spPr>
          <a:xfrm>
            <a:off x="-9190" y="4417160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390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3A0D9-FE9B-4CD1-8EC3-32A3D7387C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357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C2B51-DD83-473E-886C-4575650B49BA}" type="datetime1">
              <a:rPr lang="en-US" smtClean="0"/>
              <a:t>4/13/2019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C4548-4A7D-4FB0-803F-F61DCAFE0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038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D265A-57ED-4470-8C4B-F65F6AADD41C}" type="datetime1">
              <a:rPr lang="en-US" smtClean="0"/>
              <a:t>4/13/2019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C4548-4A7D-4FB0-803F-F61DCAFE0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577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687F0-1B9F-47FE-85CF-7FC09D6B5BE0}" type="datetime1">
              <a:rPr lang="en-US" smtClean="0"/>
              <a:t>4/13/2019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C4548-4A7D-4FB0-803F-F61DCAFE0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151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B4BC-ED35-4694-9400-5CA3EE1B3535}" type="datetime1">
              <a:rPr lang="en-US" smtClean="0"/>
              <a:t>4/13/2019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C4548-4A7D-4FB0-803F-F61DCAFE0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672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4777-67D8-4E9C-ABDD-48EC22692901}" type="datetime1">
              <a:rPr lang="en-US" smtClean="0"/>
              <a:t>4/13/2019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C4548-4A7D-4FB0-803F-F61DCAFE0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03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7D4CC-CC90-405C-B044-269FA421F5C8}" type="datetime1">
              <a:rPr lang="en-US" smtClean="0"/>
              <a:t>4/13/2019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C4548-4A7D-4FB0-803F-F61DCAFE0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755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E652D-63A8-4FE1-B3DF-5557E6B813D2}" type="datetime1">
              <a:rPr lang="en-US" smtClean="0"/>
              <a:t>4/13/2019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C4548-4A7D-4FB0-803F-F61DCAFE0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280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15F43-E8D6-4E1D-A967-B3617B748352}" type="datetime1">
              <a:rPr lang="en-US" smtClean="0"/>
              <a:t>4/13/2019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C4548-4A7D-4FB0-803F-F61DCAFE0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196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53F1B-315D-4294-9135-409FC2FECC90}" type="datetime1">
              <a:rPr lang="en-US" smtClean="0"/>
              <a:t>4/13/2019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C4548-4A7D-4FB0-803F-F61DCAFE0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845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760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7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5999" y="6355080"/>
            <a:ext cx="6400801" cy="50291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5" y="6419088"/>
            <a:ext cx="1643938" cy="38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105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8" r:id="rId4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FFFFFF"/>
          </a:solidFill>
          <a:latin typeface="+mj-lt"/>
          <a:ea typeface="+mj-ea"/>
          <a:cs typeface="Arial Narrow Bold"/>
        </a:defRPr>
      </a:lvl1pPr>
    </p:titleStyle>
    <p:bodyStyle>
      <a:lvl1pPr marL="0" indent="0" algn="r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notesSlide" Target="../notesSlides/notesSlide4.xml"/><Relationship Id="rId7" Type="http://schemas.openxmlformats.org/officeDocument/2006/relationships/chart" Target="../charts/chart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4.x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51076-E645-4CF8-967D-DE1798DE94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7990" y="0"/>
            <a:ext cx="7772400" cy="2387600"/>
          </a:xfrm>
        </p:spPr>
        <p:txBody>
          <a:bodyPr anchor="ctr">
            <a:normAutofit/>
          </a:bodyPr>
          <a:lstStyle/>
          <a:p>
            <a:r>
              <a:rPr lang="en-US" sz="4800" b="1" dirty="0">
                <a:solidFill>
                  <a:srgbClr val="0033CC"/>
                </a:solidFill>
                <a:latin typeface="+mn-lt"/>
                <a:ea typeface="+mn-ea"/>
                <a:cs typeface="+mn-cs"/>
              </a:rPr>
              <a:t>Primer on </a:t>
            </a:r>
            <a:br>
              <a:rPr lang="en-US" sz="4800" b="1" dirty="0">
                <a:solidFill>
                  <a:srgbClr val="0033CC"/>
                </a:solidFill>
                <a:latin typeface="+mn-lt"/>
                <a:ea typeface="+mn-ea"/>
                <a:cs typeface="+mn-cs"/>
              </a:rPr>
            </a:br>
            <a:r>
              <a:rPr lang="en-US" sz="4800" b="1" dirty="0">
                <a:solidFill>
                  <a:srgbClr val="0033CC"/>
                </a:solidFill>
                <a:latin typeface="+mn-lt"/>
                <a:ea typeface="+mn-ea"/>
                <a:cs typeface="+mn-cs"/>
              </a:rPr>
              <a:t>Genetic Mixed Stock 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A978B3-A497-43EF-85D7-84AA0C072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4470" y="2887282"/>
            <a:ext cx="8239760" cy="2140394"/>
          </a:xfrm>
        </p:spPr>
        <p:txBody>
          <a:bodyPr>
            <a:normAutofit/>
          </a:bodyPr>
          <a:lstStyle/>
          <a:p>
            <a:r>
              <a:rPr lang="en-US" sz="2600" dirty="0"/>
              <a:t>Chris Habicht</a:t>
            </a:r>
            <a:endParaRPr lang="en-US" sz="2600" baseline="30000" dirty="0"/>
          </a:p>
          <a:p>
            <a:r>
              <a:rPr lang="en-US" sz="2000" dirty="0"/>
              <a:t>Alaska Department of Fish and Game, Gene Conservation Laboratory</a:t>
            </a:r>
          </a:p>
          <a:p>
            <a:r>
              <a:rPr lang="en-US" sz="2200" dirty="0"/>
              <a:t>NPFMC Salmon Bycatch Workshop</a:t>
            </a:r>
          </a:p>
          <a:p>
            <a:r>
              <a:rPr lang="en-US" sz="2200" dirty="0"/>
              <a:t>April 15, 2019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4968EE-FBE4-47A0-8AE9-F2F05EF5B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30140" y="4757675"/>
            <a:ext cx="2057400" cy="365125"/>
          </a:xfrm>
        </p:spPr>
        <p:txBody>
          <a:bodyPr/>
          <a:lstStyle/>
          <a:p>
            <a:fld id="{3B9C4548-4A7D-4FB0-803F-F61DCAFE0CA4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EF4B69-CA6F-445F-BCF7-BE0B566723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73" y="5122800"/>
            <a:ext cx="1548384" cy="154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672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D00EC-B726-4AB1-9B3D-AC7D49CB4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0033CC"/>
                </a:solidFill>
                <a:latin typeface="+mn-lt"/>
                <a:ea typeface="+mn-ea"/>
                <a:cs typeface="+mn-cs"/>
              </a:rPr>
              <a:t>Primer on Genetic Mixed Stock Analysis: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24803-08AA-4592-B2B6-97D89C281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3614166" cy="4351338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How MSA works</a:t>
            </a:r>
          </a:p>
          <a:p>
            <a:r>
              <a:rPr lang="en-US" dirty="0"/>
              <a:t>Sampling error:</a:t>
            </a:r>
          </a:p>
          <a:p>
            <a:endParaRPr lang="en-US" dirty="0"/>
          </a:p>
          <a:p>
            <a:r>
              <a:rPr lang="en-US" dirty="0"/>
              <a:t>Toss only one die and do it 10,000 times, you will average anywhere from 1 – 6 dots per die, about equally.</a:t>
            </a:r>
          </a:p>
          <a:p>
            <a:r>
              <a:rPr lang="en-US" dirty="0"/>
              <a:t>Averaging 1 number!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5FA423-5E96-4F10-B4FF-3DE61C7AE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C4548-4A7D-4FB0-803F-F61DCAFE0CA4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3D89BD-987F-4707-AA27-DFB40D88D7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72" r="67809" b="50000"/>
          <a:stretch/>
        </p:blipFill>
        <p:spPr>
          <a:xfrm>
            <a:off x="4809035" y="2749295"/>
            <a:ext cx="1914853" cy="199644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5031DCC-115D-4FD0-A66C-B88299213193}"/>
              </a:ext>
            </a:extLst>
          </p:cNvPr>
          <p:cNvSpPr/>
          <p:nvPr/>
        </p:nvSpPr>
        <p:spPr>
          <a:xfrm>
            <a:off x="235339" y="6408108"/>
            <a:ext cx="678356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The results of a simulated 10,000 tosses of fair dice:  https://wildart.github.io/MISG1010/MIS_G1010_L5.html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DED156-4420-4952-BE10-72DB5E172250}"/>
              </a:ext>
            </a:extLst>
          </p:cNvPr>
          <p:cNvSpPr txBox="1"/>
          <p:nvPr/>
        </p:nvSpPr>
        <p:spPr>
          <a:xfrm>
            <a:off x="5315712" y="2102964"/>
            <a:ext cx="5364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 die</a:t>
            </a:r>
          </a:p>
        </p:txBody>
      </p:sp>
    </p:spTree>
    <p:extLst>
      <p:ext uri="{BB962C8B-B14F-4D97-AF65-F5344CB8AC3E}">
        <p14:creationId xmlns:p14="http://schemas.microsoft.com/office/powerpoint/2010/main" val="761156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D00EC-B726-4AB1-9B3D-AC7D49CB4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92174"/>
          </a:xfrm>
        </p:spPr>
        <p:txBody>
          <a:bodyPr/>
          <a:lstStyle/>
          <a:p>
            <a:r>
              <a:rPr lang="en-US" sz="3600" b="1" dirty="0">
                <a:solidFill>
                  <a:srgbClr val="0033CC"/>
                </a:solidFill>
                <a:latin typeface="+mn-lt"/>
                <a:ea typeface="+mn-ea"/>
                <a:cs typeface="+mn-cs"/>
              </a:rPr>
              <a:t>Primer on Genetic Mixed Stock Analysis: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24803-08AA-4592-B2B6-97D89C281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2779014" cy="4351338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How MSA works</a:t>
            </a:r>
          </a:p>
          <a:p>
            <a:r>
              <a:rPr lang="en-US" dirty="0"/>
              <a:t>Sampling error:</a:t>
            </a:r>
          </a:p>
          <a:p>
            <a:endParaRPr lang="en-US" dirty="0"/>
          </a:p>
          <a:p>
            <a:r>
              <a:rPr lang="en-US" dirty="0"/>
              <a:t>Toss more dice, and you will more likely average closer to 3.5 dots per die – the correct value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5FA423-5E96-4F10-B4FF-3DE61C7AE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624575"/>
            <a:ext cx="2057400" cy="365125"/>
          </a:xfrm>
        </p:spPr>
        <p:txBody>
          <a:bodyPr/>
          <a:lstStyle/>
          <a:p>
            <a:fld id="{3B9C4548-4A7D-4FB0-803F-F61DCAFE0CA4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3D89BD-987F-4707-AA27-DFB40D88D7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29" r="1743" b="48989"/>
          <a:stretch/>
        </p:blipFill>
        <p:spPr>
          <a:xfrm>
            <a:off x="3195499" y="1658111"/>
            <a:ext cx="5844869" cy="20848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5031DCC-115D-4FD0-A66C-B88299213193}"/>
              </a:ext>
            </a:extLst>
          </p:cNvPr>
          <p:cNvSpPr/>
          <p:nvPr/>
        </p:nvSpPr>
        <p:spPr>
          <a:xfrm>
            <a:off x="235339" y="6408108"/>
            <a:ext cx="678356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The results of a simulated 10,000 tosses of fair dice:  https://wildart.github.io/MISG1010/MIS_G1010_L5.html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933B02-0E13-42F5-8C32-9F64138D9A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228" r="-442"/>
          <a:stretch/>
        </p:blipFill>
        <p:spPr>
          <a:xfrm>
            <a:off x="3169210" y="4419600"/>
            <a:ext cx="5974789" cy="20255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255CCF2-1A2B-4FBE-A847-A9C84E916365}"/>
              </a:ext>
            </a:extLst>
          </p:cNvPr>
          <p:cNvSpPr txBox="1"/>
          <p:nvPr/>
        </p:nvSpPr>
        <p:spPr>
          <a:xfrm>
            <a:off x="3718560" y="1104989"/>
            <a:ext cx="5364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 die          2 dice        3 dice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FC704D-2175-4288-9B84-0FCA019D970E}"/>
              </a:ext>
            </a:extLst>
          </p:cNvPr>
          <p:cNvSpPr txBox="1"/>
          <p:nvPr/>
        </p:nvSpPr>
        <p:spPr>
          <a:xfrm>
            <a:off x="3627119" y="3871903"/>
            <a:ext cx="5364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5 die         20 dice      30 dice   </a:t>
            </a:r>
          </a:p>
        </p:txBody>
      </p:sp>
    </p:spTree>
    <p:extLst>
      <p:ext uri="{BB962C8B-B14F-4D97-AF65-F5344CB8AC3E}">
        <p14:creationId xmlns:p14="http://schemas.microsoft.com/office/powerpoint/2010/main" val="1433181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F73EC328-9454-46E7-B743-AF9F5DDEFF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560" t="58343" r="12978" b="26053"/>
          <a:stretch/>
        </p:blipFill>
        <p:spPr>
          <a:xfrm>
            <a:off x="5115502" y="1236082"/>
            <a:ext cx="3600170" cy="19589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FC4E226-BC5D-4281-90E2-11B03E66CC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491" t="74826" r="12550" b="4571"/>
          <a:stretch/>
        </p:blipFill>
        <p:spPr>
          <a:xfrm>
            <a:off x="5066033" y="3184337"/>
            <a:ext cx="3699105" cy="25865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0D00EC-B726-4AB1-9B3D-AC7D49CB4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92174"/>
          </a:xfrm>
        </p:spPr>
        <p:txBody>
          <a:bodyPr/>
          <a:lstStyle/>
          <a:p>
            <a:r>
              <a:rPr lang="en-US" sz="3600" b="1" dirty="0">
                <a:solidFill>
                  <a:srgbClr val="0033CC"/>
                </a:solidFill>
                <a:latin typeface="+mn-lt"/>
                <a:ea typeface="+mn-ea"/>
                <a:cs typeface="+mn-cs"/>
              </a:rPr>
              <a:t>Primer on Genetic Mixed Stock Analysis: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06FBC3-82E1-4E91-AA9C-E41845A069FC}"/>
              </a:ext>
            </a:extLst>
          </p:cNvPr>
          <p:cNvSpPr/>
          <p:nvPr/>
        </p:nvSpPr>
        <p:spPr>
          <a:xfrm>
            <a:off x="60960" y="6492873"/>
            <a:ext cx="89074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Kalinowski, S.T., 2004. Genetic polymorphism and mixed-stock fisheries analysis. Canadian Journal of Fisheries and Aquatic Sciences, 61(7), pp.1075-1082.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DCAE254-102D-446E-ACBF-24BCA33375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20" t="47102" r="80596" b="39889"/>
          <a:stretch/>
        </p:blipFill>
        <p:spPr>
          <a:xfrm>
            <a:off x="106839" y="2565107"/>
            <a:ext cx="694415" cy="184782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9AB8F1F-EB20-44CE-BEA2-F5C509814CEA}"/>
              </a:ext>
            </a:extLst>
          </p:cNvPr>
          <p:cNvSpPr txBox="1"/>
          <p:nvPr/>
        </p:nvSpPr>
        <p:spPr>
          <a:xfrm>
            <a:off x="2011486" y="1415368"/>
            <a:ext cx="11256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 = 50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C5A2CF4-1FF2-431B-824E-2FBF0A551A27}"/>
              </a:ext>
            </a:extLst>
          </p:cNvPr>
          <p:cNvSpPr txBox="1"/>
          <p:nvPr/>
        </p:nvSpPr>
        <p:spPr>
          <a:xfrm>
            <a:off x="2011486" y="3750630"/>
            <a:ext cx="13083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 = 100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C2C18A-1BDA-4BD0-BF97-82D349853624}"/>
              </a:ext>
            </a:extLst>
          </p:cNvPr>
          <p:cNvSpPr txBox="1"/>
          <p:nvPr/>
        </p:nvSpPr>
        <p:spPr>
          <a:xfrm>
            <a:off x="6261401" y="3351867"/>
            <a:ext cx="13083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 = 400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495CC1-1A11-405E-8BAC-637C4DA43A11}"/>
              </a:ext>
            </a:extLst>
          </p:cNvPr>
          <p:cNvSpPr txBox="1"/>
          <p:nvPr/>
        </p:nvSpPr>
        <p:spPr>
          <a:xfrm>
            <a:off x="3212836" y="5863749"/>
            <a:ext cx="29851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True proportions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03FF33B-7882-4639-958E-8CA4AF553E7A}"/>
              </a:ext>
            </a:extLst>
          </p:cNvPr>
          <p:cNvSpPr txBox="1"/>
          <p:nvPr/>
        </p:nvSpPr>
        <p:spPr>
          <a:xfrm>
            <a:off x="6309204" y="1186316"/>
            <a:ext cx="13083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 = 200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7E93B98-9F60-4871-80F2-9D1218ADA5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561" t="21496" r="12977" b="66621"/>
          <a:stretch/>
        </p:blipFill>
        <p:spPr>
          <a:xfrm>
            <a:off x="947022" y="1906241"/>
            <a:ext cx="3600170" cy="149187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4977476-EC61-4AD6-B5D5-F9377DD92D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491" t="40502" r="12550" b="45889"/>
          <a:stretch/>
        </p:blipFill>
        <p:spPr>
          <a:xfrm>
            <a:off x="872895" y="4170307"/>
            <a:ext cx="3699105" cy="170844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279BC69-460B-409C-8F96-E2CAD7892E4E}"/>
              </a:ext>
            </a:extLst>
          </p:cNvPr>
          <p:cNvSpPr txBox="1"/>
          <p:nvPr/>
        </p:nvSpPr>
        <p:spPr>
          <a:xfrm>
            <a:off x="3212836" y="4103142"/>
            <a:ext cx="1317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+/- 10%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BD573D7-C549-4634-AEA6-24CA7299CDD4}"/>
              </a:ext>
            </a:extLst>
          </p:cNvPr>
          <p:cNvSpPr txBox="1"/>
          <p:nvPr/>
        </p:nvSpPr>
        <p:spPr>
          <a:xfrm>
            <a:off x="7287736" y="1494363"/>
            <a:ext cx="1135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+/- 7%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4B36A95-8137-4210-BEB2-16551D268387}"/>
              </a:ext>
            </a:extLst>
          </p:cNvPr>
          <p:cNvSpPr txBox="1"/>
          <p:nvPr/>
        </p:nvSpPr>
        <p:spPr>
          <a:xfrm>
            <a:off x="7300812" y="3697521"/>
            <a:ext cx="1135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+/- 5%</a:t>
            </a:r>
          </a:p>
        </p:txBody>
      </p:sp>
    </p:spTree>
    <p:extLst>
      <p:ext uri="{BB962C8B-B14F-4D97-AF65-F5344CB8AC3E}">
        <p14:creationId xmlns:p14="http://schemas.microsoft.com/office/powerpoint/2010/main" val="199433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0" grpId="0"/>
      <p:bldP spid="25" grpId="0"/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D00EC-B726-4AB1-9B3D-AC7D49CB4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0033CC"/>
                </a:solidFill>
                <a:latin typeface="+mn-lt"/>
                <a:ea typeface="+mn-ea"/>
                <a:cs typeface="+mn-cs"/>
              </a:rPr>
              <a:t>Primer on Genetic Mixed Stock Analysis: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24803-08AA-4592-B2B6-97D89C281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452" y="1837467"/>
            <a:ext cx="7886700" cy="4351338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How MSA works</a:t>
            </a:r>
          </a:p>
          <a:p>
            <a:r>
              <a:rPr lang="en-US" dirty="0"/>
              <a:t>Sampling error:</a:t>
            </a:r>
          </a:p>
          <a:p>
            <a:pPr lvl="1"/>
            <a:r>
              <a:rPr lang="en-US" dirty="0"/>
              <a:t>Chance that you sample correct proportions</a:t>
            </a:r>
          </a:p>
          <a:p>
            <a:pPr lvl="1"/>
            <a:r>
              <a:rPr lang="en-US" dirty="0"/>
              <a:t>Best Practices:  </a:t>
            </a:r>
          </a:p>
          <a:p>
            <a:pPr lvl="2"/>
            <a:r>
              <a:rPr lang="en-US" dirty="0"/>
              <a:t>Use larger sample sizes for the mixture</a:t>
            </a:r>
          </a:p>
          <a:p>
            <a:pPr lvl="3"/>
            <a:r>
              <a:rPr lang="en-US" dirty="0"/>
              <a:t>100 fish:  get within </a:t>
            </a:r>
            <a:r>
              <a:rPr lang="en-US" b="1" dirty="0"/>
              <a:t>10% </a:t>
            </a:r>
            <a:r>
              <a:rPr lang="en-US" dirty="0"/>
              <a:t>of true, 90% of the time</a:t>
            </a:r>
          </a:p>
          <a:p>
            <a:pPr lvl="3"/>
            <a:r>
              <a:rPr lang="en-US" dirty="0"/>
              <a:t>200 fish:  +/- </a:t>
            </a:r>
            <a:r>
              <a:rPr lang="en-US" b="1" dirty="0"/>
              <a:t>7% </a:t>
            </a:r>
          </a:p>
          <a:p>
            <a:pPr lvl="3"/>
            <a:r>
              <a:rPr lang="en-US" dirty="0"/>
              <a:t>400 fish:  +/- </a:t>
            </a:r>
            <a:r>
              <a:rPr lang="en-US" b="1" dirty="0"/>
              <a:t>5%  </a:t>
            </a:r>
            <a:r>
              <a:rPr lang="en-US" dirty="0"/>
              <a:t>Gold standard for most projects</a:t>
            </a:r>
          </a:p>
          <a:p>
            <a:pPr lvl="2"/>
            <a:r>
              <a:rPr lang="en-US" dirty="0"/>
              <a:t>Use fewer options (Stock Groups)</a:t>
            </a:r>
          </a:p>
          <a:p>
            <a:pPr lvl="3"/>
            <a:r>
              <a:rPr lang="en-US" dirty="0"/>
              <a:t>The fewer the options, the lower the relative error</a:t>
            </a:r>
          </a:p>
          <a:p>
            <a:pPr lvl="4"/>
            <a:r>
              <a:rPr lang="en-US" dirty="0"/>
              <a:t>Example:  If we used a coin (heads/tails), we would need fewer tosses to accurately estimate 50% heads</a:t>
            </a:r>
          </a:p>
          <a:p>
            <a:pPr lvl="3"/>
            <a:r>
              <a:rPr lang="en-US" dirty="0"/>
              <a:t>Pool all stock groups with anticipated estimates below 5%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5FA423-5E96-4F10-B4FF-3DE61C7AE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C4548-4A7D-4FB0-803F-F61DCAFE0CA4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899676-1E0A-46DB-B87D-F5C470D275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408"/>
          <a:stretch/>
        </p:blipFill>
        <p:spPr>
          <a:xfrm>
            <a:off x="7333233" y="1481168"/>
            <a:ext cx="1240537" cy="1086613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FC4CBA0-1AD9-4859-A92C-6372990E3539}"/>
              </a:ext>
            </a:extLst>
          </p:cNvPr>
          <p:cNvCxnSpPr>
            <a:cxnSpLocks/>
          </p:cNvCxnSpPr>
          <p:nvPr/>
        </p:nvCxnSpPr>
        <p:spPr>
          <a:xfrm>
            <a:off x="7945883" y="2555112"/>
            <a:ext cx="0" cy="1227456"/>
          </a:xfrm>
          <a:prstGeom prst="straightConnector1">
            <a:avLst/>
          </a:prstGeom>
          <a:ln w="1301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828F60D5-201E-4302-84BC-F0C8A62B68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0" r="31532"/>
          <a:stretch/>
        </p:blipFill>
        <p:spPr>
          <a:xfrm>
            <a:off x="7147561" y="3728245"/>
            <a:ext cx="1681988" cy="144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60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D00EC-B726-4AB1-9B3D-AC7D49CB4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0033CC"/>
                </a:solidFill>
                <a:latin typeface="+mn-lt"/>
                <a:ea typeface="+mn-ea"/>
                <a:cs typeface="+mn-cs"/>
              </a:rPr>
              <a:t>Primer on Genetic Mixed Stock Analysis: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24803-08AA-4592-B2B6-97D89C281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119" y="1447673"/>
            <a:ext cx="7886700" cy="4351338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How MSA works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Sampling error:</a:t>
            </a:r>
          </a:p>
          <a:p>
            <a:r>
              <a:rPr lang="en-US" dirty="0"/>
              <a:t>Genetic error:</a:t>
            </a:r>
          </a:p>
          <a:p>
            <a:pPr lvl="1"/>
            <a:r>
              <a:rPr lang="en-US" dirty="0"/>
              <a:t>Misclassification of mixtures due to genetic similarity among Stock Groups</a:t>
            </a:r>
          </a:p>
          <a:p>
            <a:pPr lvl="2"/>
            <a:r>
              <a:rPr lang="en-US" dirty="0"/>
              <a:t>Think of this as not wearing glasses when counting the die dots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5FA423-5E96-4F10-B4FF-3DE61C7AE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C4548-4A7D-4FB0-803F-F61DCAFE0CA4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429E9A-5A5E-44FF-ADF0-10DA81860D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36" t="7774" r="-3536" b="12054"/>
          <a:stretch/>
        </p:blipFill>
        <p:spPr>
          <a:xfrm>
            <a:off x="5066538" y="3998945"/>
            <a:ext cx="3254375" cy="26090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132A96-F8AA-4C39-967D-93C1CEE202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37"/>
                    </a14:imgEffect>
                  </a14:imgLayer>
                </a14:imgProps>
              </a:ext>
            </a:extLst>
          </a:blip>
          <a:srcRect t="4385" b="9711"/>
          <a:stretch/>
        </p:blipFill>
        <p:spPr>
          <a:xfrm>
            <a:off x="181705" y="3998945"/>
            <a:ext cx="3254375" cy="2795652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A2BBE32-57B6-455B-ACC1-87250CD78E75}"/>
              </a:ext>
            </a:extLst>
          </p:cNvPr>
          <p:cNvCxnSpPr>
            <a:cxnSpLocks/>
          </p:cNvCxnSpPr>
          <p:nvPr/>
        </p:nvCxnSpPr>
        <p:spPr>
          <a:xfrm>
            <a:off x="3553968" y="5035296"/>
            <a:ext cx="1276794" cy="0"/>
          </a:xfrm>
          <a:prstGeom prst="straightConnector1">
            <a:avLst/>
          </a:prstGeom>
          <a:ln w="1301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656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D00EC-B726-4AB1-9B3D-AC7D49CB4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0033CC"/>
                </a:solidFill>
                <a:latin typeface="+mn-lt"/>
                <a:ea typeface="+mn-ea"/>
                <a:cs typeface="+mn-cs"/>
              </a:rPr>
              <a:t>Primer on Genetic Mixed Stock Analysis: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24803-08AA-4592-B2B6-97D89C281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How MSA works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Sampling error:</a:t>
            </a:r>
          </a:p>
          <a:p>
            <a:r>
              <a:rPr lang="en-US" dirty="0"/>
              <a:t>Genetic error:</a:t>
            </a:r>
          </a:p>
          <a:p>
            <a:pPr lvl="1"/>
            <a:r>
              <a:rPr lang="en-US" dirty="0"/>
              <a:t>Misclassification of mixtures due to genetic similarity among Stock Groups</a:t>
            </a:r>
          </a:p>
          <a:p>
            <a:pPr lvl="1"/>
            <a:r>
              <a:rPr lang="en-US" dirty="0"/>
              <a:t>Best Practices:  </a:t>
            </a:r>
          </a:p>
          <a:p>
            <a:pPr lvl="2"/>
            <a:r>
              <a:rPr lang="en-US" dirty="0"/>
              <a:t>Use genetically distinguishable Stock Groups (add focus)</a:t>
            </a:r>
          </a:p>
          <a:p>
            <a:pPr lvl="3"/>
            <a:r>
              <a:rPr lang="en-US" dirty="0"/>
              <a:t>Pool similar populations into Stock Groups</a:t>
            </a:r>
          </a:p>
          <a:p>
            <a:pPr lvl="3"/>
            <a:r>
              <a:rPr lang="en-US" dirty="0"/>
              <a:t>Add markers to improve resolution</a:t>
            </a:r>
          </a:p>
          <a:p>
            <a:pPr lvl="2"/>
            <a:r>
              <a:rPr lang="en-US" dirty="0"/>
              <a:t>Increase mixture sample sizes </a:t>
            </a:r>
          </a:p>
          <a:p>
            <a:pPr lvl="3"/>
            <a:r>
              <a:rPr lang="en-US" dirty="0"/>
              <a:t>MSA methods incorporate information from all fish in the mixture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5FA423-5E96-4F10-B4FF-3DE61C7AE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C4548-4A7D-4FB0-803F-F61DCAFE0CA4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750845-6210-4E00-8048-086E116ACA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408"/>
          <a:stretch/>
        </p:blipFill>
        <p:spPr>
          <a:xfrm>
            <a:off x="7895081" y="4636738"/>
            <a:ext cx="1240537" cy="10866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0A041D-2034-4DB1-A591-512C611503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37"/>
                    </a14:imgEffect>
                  </a14:imgLayer>
                </a14:imgProps>
              </a:ext>
            </a:extLst>
          </a:blip>
          <a:srcRect t="4385" b="9711"/>
          <a:stretch/>
        </p:blipFill>
        <p:spPr>
          <a:xfrm>
            <a:off x="6296626" y="4802865"/>
            <a:ext cx="1074504" cy="923046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258D575-C8A8-4980-9511-A09837C000A4}"/>
              </a:ext>
            </a:extLst>
          </p:cNvPr>
          <p:cNvCxnSpPr>
            <a:cxnSpLocks/>
          </p:cNvCxnSpPr>
          <p:nvPr/>
        </p:nvCxnSpPr>
        <p:spPr>
          <a:xfrm>
            <a:off x="7486650" y="5289763"/>
            <a:ext cx="345440" cy="0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11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0" y="25146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33CC"/>
                </a:solidFill>
              </a:rPr>
              <a:t>Best Practices for </a:t>
            </a:r>
          </a:p>
          <a:p>
            <a:pPr algn="ctr"/>
            <a:r>
              <a:rPr lang="en-US" sz="3600" b="1" dirty="0">
                <a:solidFill>
                  <a:srgbClr val="0033CC"/>
                </a:solidFill>
              </a:rPr>
              <a:t>Genetic Mixed Stock Analysis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95671" y="1543690"/>
            <a:ext cx="790717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Use proportional assignment – not individual assignment</a:t>
            </a:r>
          </a:p>
          <a:p>
            <a:pPr marL="514350"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Individual assignment produces biases</a:t>
            </a:r>
          </a:p>
          <a:p>
            <a:pPr marL="514350"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Every combination of mixture individuals requires new analysis</a:t>
            </a:r>
          </a:p>
          <a:p>
            <a:pPr defTabSz="914400">
              <a:lnSpc>
                <a:spcPct val="90000"/>
              </a:lnSpc>
            </a:pPr>
            <a:endParaRPr lang="en-US" sz="2000" dirty="0"/>
          </a:p>
          <a:p>
            <a:pPr marL="5715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Use adequate sample sizes for each mixture</a:t>
            </a:r>
          </a:p>
          <a:p>
            <a:pPr marL="514350"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100 fish:  get within </a:t>
            </a:r>
            <a:r>
              <a:rPr lang="en-US" sz="2000" b="1" dirty="0"/>
              <a:t>10% </a:t>
            </a:r>
            <a:r>
              <a:rPr lang="en-US" sz="2000" dirty="0"/>
              <a:t>of true, 90% of the time</a:t>
            </a:r>
          </a:p>
          <a:p>
            <a:pPr marL="514350"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200 fish:  +/- </a:t>
            </a:r>
            <a:r>
              <a:rPr lang="en-US" sz="2000" b="1" dirty="0"/>
              <a:t>7% </a:t>
            </a:r>
          </a:p>
          <a:p>
            <a:pPr marL="514350"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400 fish:  +/- </a:t>
            </a:r>
            <a:r>
              <a:rPr lang="en-US" sz="2000" b="1" dirty="0"/>
              <a:t>5%</a:t>
            </a:r>
            <a:r>
              <a:rPr lang="en-US" sz="2000" dirty="0"/>
              <a:t> Gold standard for most projects</a:t>
            </a:r>
            <a:endParaRPr lang="en-US" sz="2000" b="1" dirty="0"/>
          </a:p>
          <a:p>
            <a:pPr marL="514350"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5715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Use genetically distinguishable stock groups</a:t>
            </a:r>
          </a:p>
          <a:p>
            <a:pPr marL="514350"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Aggregate similar populations together</a:t>
            </a:r>
          </a:p>
          <a:p>
            <a:pPr marL="514350"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Develop baselines with more markers</a:t>
            </a:r>
          </a:p>
          <a:p>
            <a:pPr marL="5715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5715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Reduce the number of stock groups as low as possible</a:t>
            </a:r>
          </a:p>
          <a:p>
            <a:pPr marL="514350"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Only use as many as needed</a:t>
            </a:r>
          </a:p>
          <a:p>
            <a:pPr marL="514350"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Pool stock groups with anticipated estimates below </a:t>
            </a:r>
            <a:r>
              <a:rPr lang="en-US" sz="2000" b="1" dirty="0"/>
              <a:t>5%</a:t>
            </a:r>
            <a:r>
              <a:rPr lang="en-US" sz="2000" b="1" dirty="0">
                <a:latin typeface="Arial" charset="0"/>
              </a:rPr>
              <a:t> </a:t>
            </a:r>
          </a:p>
          <a:p>
            <a:pPr lvl="1"/>
            <a:endParaRPr lang="en-US" dirty="0">
              <a:latin typeface="Arial" charset="0"/>
            </a:endParaRPr>
          </a:p>
          <a:p>
            <a:endParaRPr lang="en-US" sz="2800" u="sng" dirty="0">
              <a:latin typeface="Arial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DD5A4-435C-4267-AF0A-7BAAC9EBB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C4548-4A7D-4FB0-803F-F61DCAFE0CA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5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61B48-FAE8-4834-9E1B-081F4F835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0033CC"/>
                </a:solidFill>
                <a:latin typeface="+mn-lt"/>
                <a:ea typeface="+mn-ea"/>
                <a:cs typeface="+mn-cs"/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B500D-F15E-44C2-900A-4B4B7859AA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3200" dirty="0"/>
              <a:t>How MSA works</a:t>
            </a:r>
          </a:p>
          <a:p>
            <a:pPr lvl="1"/>
            <a:r>
              <a:rPr lang="en-US" sz="3200" dirty="0"/>
              <a:t>Review of sampling and genetic errors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92EA37-124F-41A9-BFD0-C72C70BBD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C4548-4A7D-4FB0-803F-F61DCAFE0CA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3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D00EC-B726-4AB1-9B3D-AC7D49CB4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24328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33CC"/>
                </a:solidFill>
                <a:latin typeface="+mn-lt"/>
                <a:ea typeface="+mn-ea"/>
                <a:cs typeface="+mn-cs"/>
              </a:rPr>
              <a:t>Primer on Genetic Mixed Stock Analysis: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24803-08AA-4592-B2B6-97D89C281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MSA works</a:t>
            </a:r>
          </a:p>
          <a:p>
            <a:pPr lvl="1"/>
            <a:r>
              <a:rPr lang="en-US" dirty="0"/>
              <a:t>Baseline:</a:t>
            </a:r>
          </a:p>
          <a:p>
            <a:pPr lvl="2"/>
            <a:r>
              <a:rPr lang="en-US" dirty="0"/>
              <a:t>Genetic characterization of populations (spawning aggregates)</a:t>
            </a:r>
          </a:p>
          <a:p>
            <a:pPr lvl="2"/>
            <a:r>
              <a:rPr lang="en-US" dirty="0"/>
              <a:t>Populations grouped into Stock Groups (“Reporting Groups”)</a:t>
            </a:r>
          </a:p>
          <a:p>
            <a:pPr lvl="1"/>
            <a:r>
              <a:rPr lang="en-US" dirty="0"/>
              <a:t>Mixture:</a:t>
            </a:r>
          </a:p>
          <a:p>
            <a:pPr lvl="2"/>
            <a:r>
              <a:rPr lang="en-US" dirty="0"/>
              <a:t>Fishery sample of interest</a:t>
            </a:r>
          </a:p>
          <a:p>
            <a:pPr lvl="2"/>
            <a:r>
              <a:rPr lang="en-US" dirty="0"/>
              <a:t>Genotypes of individuals</a:t>
            </a:r>
          </a:p>
          <a:p>
            <a:pPr lvl="1"/>
            <a:r>
              <a:rPr lang="en-US" dirty="0"/>
              <a:t>Stock Composition Estimates:</a:t>
            </a:r>
          </a:p>
          <a:p>
            <a:pPr lvl="2"/>
            <a:r>
              <a:rPr lang="en-US" dirty="0"/>
              <a:t>Best fit of </a:t>
            </a:r>
            <a:r>
              <a:rPr lang="en-US" b="1" dirty="0"/>
              <a:t>combined</a:t>
            </a:r>
            <a:r>
              <a:rPr lang="en-US" dirty="0"/>
              <a:t> mixture genotypes to populations</a:t>
            </a:r>
          </a:p>
          <a:p>
            <a:pPr lvl="2"/>
            <a:r>
              <a:rPr lang="en-US" dirty="0"/>
              <a:t>Sum estimates by population into Stock Groups</a:t>
            </a:r>
          </a:p>
          <a:p>
            <a:pPr lvl="3"/>
            <a:r>
              <a:rPr lang="en-US" dirty="0"/>
              <a:t>Individuals are </a:t>
            </a:r>
            <a:r>
              <a:rPr lang="en-US" b="1" dirty="0"/>
              <a:t>NOT </a:t>
            </a:r>
            <a:r>
              <a:rPr lang="en-US" dirty="0"/>
              <a:t>assigned to populations, and then summed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5FA423-5E96-4F10-B4FF-3DE61C7AE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C4548-4A7D-4FB0-803F-F61DCAFE0CA4}" type="slidenum">
              <a:rPr lang="en-US" smtClean="0"/>
              <a:t>3</a:t>
            </a:fld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F0359B37-3A52-4B53-938E-FBA77D3322EF}"/>
              </a:ext>
            </a:extLst>
          </p:cNvPr>
          <p:cNvSpPr txBox="1">
            <a:spLocks/>
          </p:cNvSpPr>
          <p:nvPr/>
        </p:nvSpPr>
        <p:spPr>
          <a:xfrm>
            <a:off x="6476238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F802E5-E653-4626-ACD6-8A1BA958022E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D89A968-09A9-45E9-9C19-5A94F174B9A8}"/>
              </a:ext>
            </a:extLst>
          </p:cNvPr>
          <p:cNvGrpSpPr/>
          <p:nvPr/>
        </p:nvGrpSpPr>
        <p:grpSpPr>
          <a:xfrm>
            <a:off x="6302082" y="1153797"/>
            <a:ext cx="2231556" cy="1432560"/>
            <a:chOff x="349004" y="1436048"/>
            <a:chExt cx="8445992" cy="5421952"/>
          </a:xfrm>
        </p:grpSpPr>
        <p:pic>
          <p:nvPicPr>
            <p:cNvPr id="7" name="Picture 2" descr="ak-rus#8b">
              <a:extLst>
                <a:ext uri="{FF2B5EF4-FFF2-40B4-BE49-F238E27FC236}">
                  <a16:creationId xmlns:a16="http://schemas.microsoft.com/office/drawing/2014/main" id="{3EFECFF0-63BF-47C7-B609-2F84005B88F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l="18565" t="2378" r="1495"/>
            <a:stretch/>
          </p:blipFill>
          <p:spPr bwMode="auto">
            <a:xfrm>
              <a:off x="349004" y="1436048"/>
              <a:ext cx="8445992" cy="54219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FA400F9-2397-4733-8EBA-35A1C805375B}"/>
                </a:ext>
              </a:extLst>
            </p:cNvPr>
            <p:cNvGrpSpPr/>
            <p:nvPr/>
          </p:nvGrpSpPr>
          <p:grpSpPr>
            <a:xfrm>
              <a:off x="905521" y="2148311"/>
              <a:ext cx="7700543" cy="4158876"/>
              <a:chOff x="905521" y="2148311"/>
              <a:chExt cx="7700543" cy="4158876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4943E235-745B-4B29-936D-3D61DE0D9364}"/>
                  </a:ext>
                </a:extLst>
              </p:cNvPr>
              <p:cNvSpPr/>
              <p:nvPr/>
            </p:nvSpPr>
            <p:spPr>
              <a:xfrm rot="2245178">
                <a:off x="905521" y="3203446"/>
                <a:ext cx="665825" cy="1640150"/>
              </a:xfrm>
              <a:prstGeom prst="ellipse">
                <a:avLst/>
              </a:prstGeom>
              <a:solidFill>
                <a:srgbClr val="7030A0">
                  <a:alpha val="23000"/>
                </a:srgbClr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93920610-9DC5-4792-A4F7-59FA2E42C1EA}"/>
                  </a:ext>
                </a:extLst>
              </p:cNvPr>
              <p:cNvSpPr/>
              <p:nvPr/>
            </p:nvSpPr>
            <p:spPr>
              <a:xfrm rot="3625141">
                <a:off x="4501757" y="3711903"/>
                <a:ext cx="254396" cy="786268"/>
              </a:xfrm>
              <a:prstGeom prst="ellipse">
                <a:avLst/>
              </a:prstGeom>
              <a:solidFill>
                <a:srgbClr val="0070C0">
                  <a:alpha val="23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301B0CE1-36B8-4C24-817C-E230D6492C7A}"/>
                  </a:ext>
                </a:extLst>
              </p:cNvPr>
              <p:cNvSpPr/>
              <p:nvPr/>
            </p:nvSpPr>
            <p:spPr>
              <a:xfrm rot="2275944">
                <a:off x="5200585" y="2989586"/>
                <a:ext cx="471071" cy="1425979"/>
              </a:xfrm>
              <a:prstGeom prst="ellipse">
                <a:avLst/>
              </a:prstGeom>
              <a:solidFill>
                <a:schemeClr val="accent2">
                  <a:alpha val="23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3AE7E801-CB68-4502-9423-D4D151FADDB0}"/>
                  </a:ext>
                </a:extLst>
              </p:cNvPr>
              <p:cNvSpPr/>
              <p:nvPr/>
            </p:nvSpPr>
            <p:spPr>
              <a:xfrm rot="2275944">
                <a:off x="5939496" y="3091844"/>
                <a:ext cx="471071" cy="566692"/>
              </a:xfrm>
              <a:prstGeom prst="ellipse">
                <a:avLst/>
              </a:prstGeom>
              <a:solidFill>
                <a:schemeClr val="accent6">
                  <a:lumMod val="50000"/>
                  <a:alpha val="23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44602567-8B66-4929-BD09-BA8EC0A923DC}"/>
                  </a:ext>
                </a:extLst>
              </p:cNvPr>
              <p:cNvSpPr/>
              <p:nvPr/>
            </p:nvSpPr>
            <p:spPr>
              <a:xfrm rot="2275944">
                <a:off x="5524670" y="2148311"/>
                <a:ext cx="723735" cy="864244"/>
              </a:xfrm>
              <a:prstGeom prst="ellipse">
                <a:avLst/>
              </a:prstGeom>
              <a:solidFill>
                <a:schemeClr val="accent6">
                  <a:alpha val="23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A121657F-C7E6-498C-B638-E37F77685891}"/>
                  </a:ext>
                </a:extLst>
              </p:cNvPr>
              <p:cNvSpPr/>
              <p:nvPr/>
            </p:nvSpPr>
            <p:spPr>
              <a:xfrm rot="311077">
                <a:off x="6214690" y="2354309"/>
                <a:ext cx="1161773" cy="1008403"/>
              </a:xfrm>
              <a:prstGeom prst="ellipse">
                <a:avLst/>
              </a:prstGeom>
              <a:solidFill>
                <a:srgbClr val="CC3399">
                  <a:alpha val="22745"/>
                </a:srgbClr>
              </a:solidFill>
              <a:ln>
                <a:solidFill>
                  <a:srgbClr val="CC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C497C2DD-119B-4558-9805-8B4C09CD6F72}"/>
                  </a:ext>
                </a:extLst>
              </p:cNvPr>
              <p:cNvSpPr/>
              <p:nvPr/>
            </p:nvSpPr>
            <p:spPr>
              <a:xfrm rot="2275944">
                <a:off x="4021280" y="2190466"/>
                <a:ext cx="1478487" cy="1600645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  <a:alpha val="23000"/>
                </a:schemeClr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C41A5493-D465-4833-B69F-AFB680BBAE57}"/>
                  </a:ext>
                </a:extLst>
              </p:cNvPr>
              <p:cNvSpPr/>
              <p:nvPr/>
            </p:nvSpPr>
            <p:spPr>
              <a:xfrm rot="2275944">
                <a:off x="6686618" y="3450273"/>
                <a:ext cx="287003" cy="458327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  <a:alpha val="23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A079BE6D-4905-4C7C-B4D4-BC2256874796}"/>
                  </a:ext>
                </a:extLst>
              </p:cNvPr>
              <p:cNvSpPr/>
              <p:nvPr/>
            </p:nvSpPr>
            <p:spPr>
              <a:xfrm rot="2771900">
                <a:off x="6773653" y="3644861"/>
                <a:ext cx="830872" cy="647473"/>
              </a:xfrm>
              <a:prstGeom prst="ellipse">
                <a:avLst/>
              </a:prstGeom>
              <a:solidFill>
                <a:schemeClr val="accent4">
                  <a:lumMod val="50000"/>
                  <a:alpha val="23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72F293F7-44DF-4AD2-8269-8A3B7081040C}"/>
                  </a:ext>
                </a:extLst>
              </p:cNvPr>
              <p:cNvSpPr/>
              <p:nvPr/>
            </p:nvSpPr>
            <p:spPr>
              <a:xfrm rot="2771900">
                <a:off x="7270045" y="4329381"/>
                <a:ext cx="977003" cy="647473"/>
              </a:xfrm>
              <a:prstGeom prst="ellipse">
                <a:avLst/>
              </a:prstGeom>
              <a:solidFill>
                <a:srgbClr val="CC99FF">
                  <a:alpha val="22745"/>
                </a:srgbClr>
              </a:solidFill>
              <a:ln>
                <a:solidFill>
                  <a:srgbClr val="CC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D3C9B21C-5B66-4521-A58E-D873E247A2F6}"/>
                  </a:ext>
                </a:extLst>
              </p:cNvPr>
              <p:cNvSpPr/>
              <p:nvPr/>
            </p:nvSpPr>
            <p:spPr>
              <a:xfrm rot="4572622">
                <a:off x="7577745" y="5278868"/>
                <a:ext cx="1281992" cy="774646"/>
              </a:xfrm>
              <a:prstGeom prst="ellipse">
                <a:avLst/>
              </a:prstGeom>
              <a:solidFill>
                <a:srgbClr val="C00000">
                  <a:alpha val="22745"/>
                </a:srgb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A935F60-2805-4B0C-AD80-9A195E991059}"/>
              </a:ext>
            </a:extLst>
          </p:cNvPr>
          <p:cNvGrpSpPr/>
          <p:nvPr/>
        </p:nvGrpSpPr>
        <p:grpSpPr>
          <a:xfrm>
            <a:off x="6381540" y="3389130"/>
            <a:ext cx="2072639" cy="1366706"/>
            <a:chOff x="6396588" y="3194716"/>
            <a:chExt cx="2072639" cy="1366706"/>
          </a:xfrm>
        </p:grpSpPr>
        <p:pic>
          <p:nvPicPr>
            <p:cNvPr id="32" name="Content Placeholder 3">
              <a:extLst>
                <a:ext uri="{FF2B5EF4-FFF2-40B4-BE49-F238E27FC236}">
                  <a16:creationId xmlns:a16="http://schemas.microsoft.com/office/drawing/2014/main" id="{4ECB586D-9A41-4895-816B-A1EA986457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96588" y="3194716"/>
              <a:ext cx="2072639" cy="1366706"/>
            </a:xfrm>
            <a:prstGeom prst="rect">
              <a:avLst/>
            </a:prstGeom>
          </p:spPr>
        </p:pic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5BFF5E0F-D45B-4940-9F1A-D23C139BED06}"/>
                </a:ext>
              </a:extLst>
            </p:cNvPr>
            <p:cNvSpPr/>
            <p:nvPr/>
          </p:nvSpPr>
          <p:spPr>
            <a:xfrm>
              <a:off x="6639560" y="3393440"/>
              <a:ext cx="325120" cy="264160"/>
            </a:xfrm>
            <a:prstGeom prst="ellipse">
              <a:avLst/>
            </a:prstGeom>
            <a:noFill/>
            <a:ln w="222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5E469665-7B1A-497E-A1BB-B9FD5118AD01}"/>
                </a:ext>
              </a:extLst>
            </p:cNvPr>
            <p:cNvSpPr/>
            <p:nvPr/>
          </p:nvSpPr>
          <p:spPr>
            <a:xfrm>
              <a:off x="7017258" y="3626468"/>
              <a:ext cx="325120" cy="264160"/>
            </a:xfrm>
            <a:prstGeom prst="ellipse">
              <a:avLst/>
            </a:prstGeom>
            <a:noFill/>
            <a:ln w="222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E5DABD68-2E92-4532-AB28-1F10C03C1206}"/>
                </a:ext>
              </a:extLst>
            </p:cNvPr>
            <p:cNvSpPr/>
            <p:nvPr/>
          </p:nvSpPr>
          <p:spPr>
            <a:xfrm>
              <a:off x="7342378" y="4000090"/>
              <a:ext cx="325120" cy="264160"/>
            </a:xfrm>
            <a:prstGeom prst="ellipse">
              <a:avLst/>
            </a:prstGeom>
            <a:noFill/>
            <a:ln w="222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2F5DD90-0D70-45AC-B523-3179F5CD115C}"/>
                </a:ext>
              </a:extLst>
            </p:cNvPr>
            <p:cNvSpPr/>
            <p:nvPr/>
          </p:nvSpPr>
          <p:spPr>
            <a:xfrm>
              <a:off x="7648503" y="4109552"/>
              <a:ext cx="325120" cy="264160"/>
            </a:xfrm>
            <a:prstGeom prst="ellipse">
              <a:avLst/>
            </a:prstGeom>
            <a:noFill/>
            <a:ln w="222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9426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22123" y="6462713"/>
            <a:ext cx="335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From </a:t>
            </a:r>
            <a:r>
              <a:rPr lang="en-US" sz="1800" dirty="0" err="1"/>
              <a:t>Manel</a:t>
            </a:r>
            <a:r>
              <a:rPr lang="en-US" sz="1800" dirty="0"/>
              <a:t> et al. 2005</a:t>
            </a:r>
          </a:p>
        </p:txBody>
      </p:sp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0" y="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33CC"/>
                </a:solidFill>
              </a:rPr>
              <a:t>How MSA works</a:t>
            </a:r>
          </a:p>
          <a:p>
            <a:pPr algn="ctr"/>
            <a:r>
              <a:rPr lang="en-US" sz="2400" b="1" dirty="0">
                <a:solidFill>
                  <a:srgbClr val="0033CC"/>
                </a:solidFill>
              </a:rPr>
              <a:t>Mixture Models and Assignment tests </a:t>
            </a:r>
          </a:p>
        </p:txBody>
      </p:sp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286849"/>
              </p:ext>
            </p:extLst>
          </p:nvPr>
        </p:nvGraphicFramePr>
        <p:xfrm>
          <a:off x="216309" y="2416635"/>
          <a:ext cx="4367981" cy="3126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 rot="16200000">
            <a:off x="-392667" y="3795195"/>
            <a:ext cx="1140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Likelihood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1200" y="5367329"/>
            <a:ext cx="1225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Population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1430337"/>
            <a:ext cx="3964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Baseline – 4 populations (A, B, C, D)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158796-DFE6-4A96-ADB0-2BCAFB6D0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C4548-4A7D-4FB0-803F-F61DCAFE0CA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760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22123" y="6462713"/>
            <a:ext cx="335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From </a:t>
            </a:r>
            <a:r>
              <a:rPr lang="en-US" sz="1800" dirty="0" err="1"/>
              <a:t>Manel</a:t>
            </a:r>
            <a:r>
              <a:rPr lang="en-US" sz="1800" dirty="0"/>
              <a:t> et al. 2005</a:t>
            </a:r>
          </a:p>
        </p:txBody>
      </p:sp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0" y="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33CC"/>
                </a:solidFill>
              </a:rPr>
              <a:t>How MSA works</a:t>
            </a:r>
          </a:p>
          <a:p>
            <a:pPr algn="ctr"/>
            <a:r>
              <a:rPr lang="en-US" sz="2400" b="1" dirty="0">
                <a:solidFill>
                  <a:srgbClr val="0033CC"/>
                </a:solidFill>
              </a:rPr>
              <a:t>Mixture Models and Assignment tests </a:t>
            </a:r>
          </a:p>
        </p:txBody>
      </p:sp>
      <p:graphicFrame>
        <p:nvGraphicFramePr>
          <p:cNvPr id="22" name="Chart 21"/>
          <p:cNvGraphicFramePr>
            <a:graphicFrameLocks/>
          </p:cNvGraphicFramePr>
          <p:nvPr>
            <p:extLst/>
          </p:nvPr>
        </p:nvGraphicFramePr>
        <p:xfrm>
          <a:off x="216309" y="2416635"/>
          <a:ext cx="4367981" cy="3126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 rot="16200000">
            <a:off x="-392667" y="3795195"/>
            <a:ext cx="1140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Likelihood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1200" y="5367329"/>
            <a:ext cx="1225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Population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1430337"/>
            <a:ext cx="39644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Baseline – 4 populations (A, B, C, D)</a:t>
            </a:r>
          </a:p>
          <a:p>
            <a:r>
              <a:rPr lang="en-US" sz="2000" b="1" dirty="0"/>
              <a:t>Sample – 2 fish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158796-DFE6-4A96-ADB0-2BCAFB6D0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C4548-4A7D-4FB0-803F-F61DCAFE0CA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84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22123" y="6462713"/>
            <a:ext cx="335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From </a:t>
            </a:r>
            <a:r>
              <a:rPr lang="en-US" sz="1800" dirty="0" err="1"/>
              <a:t>Manel</a:t>
            </a:r>
            <a:r>
              <a:rPr lang="en-US" sz="1800" dirty="0"/>
              <a:t> et al. 2005</a:t>
            </a:r>
          </a:p>
        </p:txBody>
      </p:sp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0" y="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33CC"/>
                </a:solidFill>
              </a:rPr>
              <a:t>How MSA works</a:t>
            </a:r>
          </a:p>
          <a:p>
            <a:pPr algn="ctr"/>
            <a:r>
              <a:rPr lang="en-US" sz="2400" b="1" dirty="0">
                <a:solidFill>
                  <a:srgbClr val="0033CC"/>
                </a:solidFill>
              </a:rPr>
              <a:t>Mixture Models and Assignment tests </a:t>
            </a:r>
          </a:p>
        </p:txBody>
      </p:sp>
      <p:graphicFrame>
        <p:nvGraphicFramePr>
          <p:cNvPr id="22" name="Chart 21"/>
          <p:cNvGraphicFramePr>
            <a:graphicFrameLocks/>
          </p:cNvGraphicFramePr>
          <p:nvPr>
            <p:extLst/>
          </p:nvPr>
        </p:nvGraphicFramePr>
        <p:xfrm>
          <a:off x="216309" y="2416635"/>
          <a:ext cx="4367981" cy="3126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 rot="16200000">
            <a:off x="-392667" y="3795195"/>
            <a:ext cx="1140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Likelihood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1200" y="5367329"/>
            <a:ext cx="1225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Population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1430337"/>
            <a:ext cx="33518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Baseline – 4 stocks (A, B, C, D)</a:t>
            </a:r>
          </a:p>
          <a:p>
            <a:r>
              <a:rPr lang="en-US" sz="2000" b="1" dirty="0"/>
              <a:t>Sample – 2 fish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158796-DFE6-4A96-ADB0-2BCAFB6D0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C4548-4A7D-4FB0-803F-F61DCAFE0CA4}" type="slidenum">
              <a:rPr lang="en-US" smtClean="0"/>
              <a:t>6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E7CCBD-6B21-4A7A-BCB4-F03F021C710C}"/>
              </a:ext>
            </a:extLst>
          </p:cNvPr>
          <p:cNvSpPr txBox="1"/>
          <p:nvPr/>
        </p:nvSpPr>
        <p:spPr>
          <a:xfrm>
            <a:off x="795528" y="2580772"/>
            <a:ext cx="7922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Fish 1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F308722-1D79-4D34-B5BE-25986B90D1B9}"/>
              </a:ext>
            </a:extLst>
          </p:cNvPr>
          <p:cNvCxnSpPr>
            <a:cxnSpLocks/>
          </p:cNvCxnSpPr>
          <p:nvPr/>
        </p:nvCxnSpPr>
        <p:spPr>
          <a:xfrm flipH="1">
            <a:off x="917566" y="2980882"/>
            <a:ext cx="221122" cy="1930854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F214A91-2765-499B-A6CD-45F100827B30}"/>
              </a:ext>
            </a:extLst>
          </p:cNvPr>
          <p:cNvCxnSpPr>
            <a:cxnSpLocks/>
          </p:cNvCxnSpPr>
          <p:nvPr/>
        </p:nvCxnSpPr>
        <p:spPr>
          <a:xfrm>
            <a:off x="1138688" y="2999548"/>
            <a:ext cx="789123" cy="1714109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9B57842-9896-49FD-98B0-EE3C2916E42C}"/>
              </a:ext>
            </a:extLst>
          </p:cNvPr>
          <p:cNvCxnSpPr>
            <a:cxnSpLocks/>
          </p:cNvCxnSpPr>
          <p:nvPr/>
        </p:nvCxnSpPr>
        <p:spPr>
          <a:xfrm>
            <a:off x="1130710" y="2999548"/>
            <a:ext cx="1702499" cy="1599709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6A213D5-CADF-428E-8355-E472F687733D}"/>
              </a:ext>
            </a:extLst>
          </p:cNvPr>
          <p:cNvCxnSpPr>
            <a:cxnSpLocks/>
          </p:cNvCxnSpPr>
          <p:nvPr/>
        </p:nvCxnSpPr>
        <p:spPr>
          <a:xfrm>
            <a:off x="1138688" y="2999548"/>
            <a:ext cx="2701792" cy="2114219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E0D27BC-FD53-484E-BADF-C64E3095C1A4}"/>
              </a:ext>
            </a:extLst>
          </p:cNvPr>
          <p:cNvCxnSpPr>
            <a:cxnSpLocks/>
          </p:cNvCxnSpPr>
          <p:nvPr/>
        </p:nvCxnSpPr>
        <p:spPr>
          <a:xfrm flipH="1">
            <a:off x="1208680" y="2980882"/>
            <a:ext cx="883859" cy="2133518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02B8895-4819-4312-BB65-039204A2FC7A}"/>
              </a:ext>
            </a:extLst>
          </p:cNvPr>
          <p:cNvCxnSpPr>
            <a:cxnSpLocks/>
          </p:cNvCxnSpPr>
          <p:nvPr/>
        </p:nvCxnSpPr>
        <p:spPr>
          <a:xfrm>
            <a:off x="2080211" y="2999548"/>
            <a:ext cx="82320" cy="2015304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13FEED6-4E12-4A97-93ED-9947A182F33D}"/>
              </a:ext>
            </a:extLst>
          </p:cNvPr>
          <p:cNvCxnSpPr>
            <a:cxnSpLocks/>
          </p:cNvCxnSpPr>
          <p:nvPr/>
        </p:nvCxnSpPr>
        <p:spPr>
          <a:xfrm>
            <a:off x="2094075" y="2999548"/>
            <a:ext cx="2008533" cy="2065532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C25C35D-941E-4BFA-B8F8-B26FE5C39C08}"/>
              </a:ext>
            </a:extLst>
          </p:cNvPr>
          <p:cNvCxnSpPr>
            <a:cxnSpLocks/>
          </p:cNvCxnSpPr>
          <p:nvPr/>
        </p:nvCxnSpPr>
        <p:spPr>
          <a:xfrm>
            <a:off x="2084832" y="2999548"/>
            <a:ext cx="1069897" cy="381357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BBC5ECC3-3B2C-4865-9285-B3F77021F12F}"/>
              </a:ext>
            </a:extLst>
          </p:cNvPr>
          <p:cNvSpPr txBox="1"/>
          <p:nvPr/>
        </p:nvSpPr>
        <p:spPr>
          <a:xfrm>
            <a:off x="1698523" y="2580139"/>
            <a:ext cx="7922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Fish 2</a:t>
            </a:r>
          </a:p>
        </p:txBody>
      </p:sp>
    </p:spTree>
    <p:extLst>
      <p:ext uri="{BB962C8B-B14F-4D97-AF65-F5344CB8AC3E}">
        <p14:creationId xmlns:p14="http://schemas.microsoft.com/office/powerpoint/2010/main" val="191416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5"/>
          <p:cNvGraphicFramePr>
            <a:graphicFrameLocks noChangeAspect="1"/>
          </p:cNvGraphicFramePr>
          <p:nvPr>
            <p:extLst/>
          </p:nvPr>
        </p:nvGraphicFramePr>
        <p:xfrm>
          <a:off x="4822825" y="2608262"/>
          <a:ext cx="282575" cy="287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8" name="SPW 8.0 Graph" r:id="rId4" imgW="234720" imgH="2387160" progId="">
                  <p:embed/>
                </p:oleObj>
              </mc:Choice>
              <mc:Fallback>
                <p:oleObj name="SPW 8.0 Graph" r:id="rId4" imgW="234720" imgH="2387160" progId="">
                  <p:embed/>
                  <p:pic>
                    <p:nvPicPr>
                      <p:cNvPr id="1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2825" y="2608262"/>
                        <a:ext cx="282575" cy="287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6003925" y="973137"/>
            <a:ext cx="2505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Assignment tests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5943600" y="3979862"/>
            <a:ext cx="2708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GSI Mixture Model</a:t>
            </a:r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 flipV="1">
            <a:off x="4343400" y="2163352"/>
            <a:ext cx="914400" cy="6858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>
            <a:off x="4343400" y="4814887"/>
            <a:ext cx="914400" cy="457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22123" y="6462713"/>
            <a:ext cx="335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From </a:t>
            </a:r>
            <a:r>
              <a:rPr lang="en-US" sz="1800" dirty="0" err="1"/>
              <a:t>Manel</a:t>
            </a:r>
            <a:r>
              <a:rPr lang="en-US" sz="1800" dirty="0"/>
              <a:t> et al. 2005</a:t>
            </a:r>
          </a:p>
        </p:txBody>
      </p:sp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0" y="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33CC"/>
                </a:solidFill>
              </a:rPr>
              <a:t>How MSA works</a:t>
            </a:r>
          </a:p>
          <a:p>
            <a:pPr algn="ctr"/>
            <a:r>
              <a:rPr lang="en-US" sz="2400" b="1" dirty="0">
                <a:solidFill>
                  <a:srgbClr val="0033CC"/>
                </a:solidFill>
              </a:rPr>
              <a:t>Mixture Models and Assignment tests </a:t>
            </a:r>
          </a:p>
        </p:txBody>
      </p:sp>
      <p:graphicFrame>
        <p:nvGraphicFramePr>
          <p:cNvPr id="22" name="Chart 21"/>
          <p:cNvGraphicFramePr>
            <a:graphicFrameLocks/>
          </p:cNvGraphicFramePr>
          <p:nvPr>
            <p:extLst/>
          </p:nvPr>
        </p:nvGraphicFramePr>
        <p:xfrm>
          <a:off x="216309" y="2416635"/>
          <a:ext cx="4367981" cy="3126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3" name="Chart 22"/>
          <p:cNvGraphicFramePr>
            <a:graphicFrameLocks/>
          </p:cNvGraphicFramePr>
          <p:nvPr>
            <p:extLst/>
          </p:nvPr>
        </p:nvGraphicFramePr>
        <p:xfrm>
          <a:off x="5257800" y="1154654"/>
          <a:ext cx="3721099" cy="2441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4" name="Chart 23"/>
          <p:cNvGraphicFramePr>
            <a:graphicFrameLocks/>
          </p:cNvGraphicFramePr>
          <p:nvPr>
            <p:extLst/>
          </p:nvPr>
        </p:nvGraphicFramePr>
        <p:xfrm>
          <a:off x="5257800" y="4208462"/>
          <a:ext cx="3733800" cy="2359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" name="TextBox 2"/>
          <p:cNvSpPr txBox="1"/>
          <p:nvPr/>
        </p:nvSpPr>
        <p:spPr>
          <a:xfrm rot="16200000">
            <a:off x="-392667" y="3795195"/>
            <a:ext cx="1140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Likelihood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1200" y="5367329"/>
            <a:ext cx="1225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Population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43666" y="6412468"/>
            <a:ext cx="1225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Population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643666" y="3378755"/>
            <a:ext cx="1225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Population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1430337"/>
            <a:ext cx="33518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Baseline – 4 stocks (A, B, C, D)</a:t>
            </a:r>
          </a:p>
          <a:p>
            <a:r>
              <a:rPr lang="en-US" sz="2000" b="1" dirty="0"/>
              <a:t>Sample – 2 fish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D97EA9-E4C0-4E32-94DC-A68BC0BD8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C4548-4A7D-4FB0-803F-F61DCAFE0CA4}" type="slidenum">
              <a:rPr lang="en-US" smtClean="0"/>
              <a:t>7</a:t>
            </a:fld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5297FE1-1920-45CB-99DF-41229B69500A}"/>
              </a:ext>
            </a:extLst>
          </p:cNvPr>
          <p:cNvSpPr txBox="1"/>
          <p:nvPr/>
        </p:nvSpPr>
        <p:spPr>
          <a:xfrm>
            <a:off x="795528" y="2580772"/>
            <a:ext cx="1688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Fish 1     Fish 2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837E294-A30C-4D71-9F0B-F2FC9FBE9A46}"/>
              </a:ext>
            </a:extLst>
          </p:cNvPr>
          <p:cNvCxnSpPr>
            <a:cxnSpLocks/>
          </p:cNvCxnSpPr>
          <p:nvPr/>
        </p:nvCxnSpPr>
        <p:spPr>
          <a:xfrm>
            <a:off x="1159739" y="2999548"/>
            <a:ext cx="789123" cy="1714109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6EA36E6-AAA5-466D-8984-D83538D3EA66}"/>
              </a:ext>
            </a:extLst>
          </p:cNvPr>
          <p:cNvCxnSpPr>
            <a:cxnSpLocks/>
          </p:cNvCxnSpPr>
          <p:nvPr/>
        </p:nvCxnSpPr>
        <p:spPr>
          <a:xfrm>
            <a:off x="2105883" y="2999548"/>
            <a:ext cx="1069897" cy="381357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ultiplication Sign 11">
            <a:extLst>
              <a:ext uri="{FF2B5EF4-FFF2-40B4-BE49-F238E27FC236}">
                <a16:creationId xmlns:a16="http://schemas.microsoft.com/office/drawing/2014/main" id="{452916F4-BEFB-412E-A3FA-817C602ADFF1}"/>
              </a:ext>
            </a:extLst>
          </p:cNvPr>
          <p:cNvSpPr/>
          <p:nvPr/>
        </p:nvSpPr>
        <p:spPr>
          <a:xfrm>
            <a:off x="5001817" y="657479"/>
            <a:ext cx="4233065" cy="3435096"/>
          </a:xfrm>
          <a:prstGeom prst="mathMultiply">
            <a:avLst>
              <a:gd name="adj1" fmla="val 60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9F608C4-7FCD-4476-9D0D-93D2C41D5689}"/>
              </a:ext>
            </a:extLst>
          </p:cNvPr>
          <p:cNvSpPr/>
          <p:nvPr/>
        </p:nvSpPr>
        <p:spPr>
          <a:xfrm>
            <a:off x="5715000" y="4497386"/>
            <a:ext cx="1425677" cy="2284414"/>
          </a:xfrm>
          <a:prstGeom prst="ellipse">
            <a:avLst/>
          </a:prstGeom>
          <a:noFill/>
          <a:ln w="31750">
            <a:solidFill>
              <a:srgbClr val="07B7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F9A2A92-5DAF-4F4A-BDDE-05B2D2ED80A5}"/>
              </a:ext>
            </a:extLst>
          </p:cNvPr>
          <p:cNvSpPr/>
          <p:nvPr/>
        </p:nvSpPr>
        <p:spPr>
          <a:xfrm>
            <a:off x="7342135" y="4476750"/>
            <a:ext cx="1425677" cy="2284414"/>
          </a:xfrm>
          <a:prstGeom prst="ellipse">
            <a:avLst/>
          </a:prstGeom>
          <a:noFill/>
          <a:ln w="31750">
            <a:solidFill>
              <a:srgbClr val="07B7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50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 animBg="1"/>
      <p:bldP spid="19" grpId="0" animBg="1"/>
      <p:bldGraphic spid="23" grpId="0">
        <p:bldAsOne/>
      </p:bldGraphic>
      <p:bldGraphic spid="24" grpId="0">
        <p:bldAsOne/>
      </p:bldGraphic>
      <p:bldP spid="25" grpId="0"/>
      <p:bldP spid="26" grpId="0"/>
      <p:bldP spid="12" grpId="0" animBg="1"/>
      <p:bldP spid="13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D00EC-B726-4AB1-9B3D-AC7D49CB4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0033CC"/>
                </a:solidFill>
                <a:latin typeface="+mn-lt"/>
                <a:ea typeface="+mn-ea"/>
                <a:cs typeface="+mn-cs"/>
              </a:rPr>
              <a:t>Primer on Genetic Mixed Stock Analysis: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24803-08AA-4592-B2B6-97D89C281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How MSA works</a:t>
            </a:r>
          </a:p>
          <a:p>
            <a:r>
              <a:rPr lang="en-US" dirty="0"/>
              <a:t>Sampling error:</a:t>
            </a:r>
          </a:p>
          <a:p>
            <a:pPr lvl="1"/>
            <a:r>
              <a:rPr lang="en-US" dirty="0"/>
              <a:t>Chance that your sample contains the </a:t>
            </a:r>
            <a:r>
              <a:rPr lang="en-US" b="1" dirty="0"/>
              <a:t>true</a:t>
            </a:r>
            <a:r>
              <a:rPr lang="en-US" dirty="0"/>
              <a:t> proportions in the fishery mixture</a:t>
            </a:r>
          </a:p>
          <a:p>
            <a:pPr lvl="2"/>
            <a:r>
              <a:rPr lang="en-US" dirty="0"/>
              <a:t>Toss of the dice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5FA423-5E96-4F10-B4FF-3DE61C7AE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C4548-4A7D-4FB0-803F-F61DCAFE0CA4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031DCC-115D-4FD0-A66C-B88299213193}"/>
              </a:ext>
            </a:extLst>
          </p:cNvPr>
          <p:cNvSpPr/>
          <p:nvPr/>
        </p:nvSpPr>
        <p:spPr>
          <a:xfrm>
            <a:off x="235339" y="6408108"/>
            <a:ext cx="678356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https://www.thoughtco.com/probabilities-of-rolling-two-dice-3126559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74D8E9-5E49-4745-A210-10FD989B2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2920" y="3223545"/>
            <a:ext cx="4660392" cy="310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729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D00EC-B726-4AB1-9B3D-AC7D49CB4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0033CC"/>
                </a:solidFill>
                <a:latin typeface="+mn-lt"/>
                <a:ea typeface="+mn-ea"/>
                <a:cs typeface="+mn-cs"/>
              </a:rPr>
              <a:t>Primer on Genetic Mixed Stock Analysis: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24803-08AA-4592-B2B6-97D89C281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How MSA works</a:t>
            </a:r>
          </a:p>
          <a:p>
            <a:r>
              <a:rPr lang="en-US" dirty="0"/>
              <a:t>Sampling error:</a:t>
            </a:r>
          </a:p>
          <a:p>
            <a:pPr lvl="1"/>
            <a:r>
              <a:rPr lang="en-US" dirty="0"/>
              <a:t>If you roll a fair sets of dice, you should average 3.5 dots per die</a:t>
            </a:r>
          </a:p>
          <a:p>
            <a:pPr lvl="1"/>
            <a:r>
              <a:rPr lang="en-US" dirty="0"/>
              <a:t>The fewer die you roll, the more likely you will not average 3.5 dots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5FA423-5E96-4F10-B4FF-3DE61C7AE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C4548-4A7D-4FB0-803F-F61DCAFE0CA4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031DCC-115D-4FD0-A66C-B88299213193}"/>
              </a:ext>
            </a:extLst>
          </p:cNvPr>
          <p:cNvSpPr/>
          <p:nvPr/>
        </p:nvSpPr>
        <p:spPr>
          <a:xfrm>
            <a:off x="235339" y="6408108"/>
            <a:ext cx="678356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https://www.thoughtco.com/probabilities-of-rolling-two-dice-3126559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F2EEDE-AB49-47FA-A0CC-2EF5DAE8B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392" y="3901297"/>
            <a:ext cx="3647813" cy="242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2446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OAA Divider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18904</TotalTime>
  <Words>886</Words>
  <Application>Microsoft Office PowerPoint</Application>
  <PresentationFormat>On-screen Show (4:3)</PresentationFormat>
  <Paragraphs>165</Paragraphs>
  <Slides>16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Arial Narrow</vt:lpstr>
      <vt:lpstr>Calibri</vt:lpstr>
      <vt:lpstr>Calibri Light</vt:lpstr>
      <vt:lpstr>Office Theme</vt:lpstr>
      <vt:lpstr>NOAA Divider Slides</vt:lpstr>
      <vt:lpstr>SPW 8.0 Graph</vt:lpstr>
      <vt:lpstr>Primer on  Genetic Mixed Stock Analysis</vt:lpstr>
      <vt:lpstr>Outline</vt:lpstr>
      <vt:lpstr>Primer on Genetic Mixed Stock Analysis:</vt:lpstr>
      <vt:lpstr>PowerPoint Presentation</vt:lpstr>
      <vt:lpstr>PowerPoint Presentation</vt:lpstr>
      <vt:lpstr>PowerPoint Presentation</vt:lpstr>
      <vt:lpstr>PowerPoint Presentation</vt:lpstr>
      <vt:lpstr>Primer on Genetic Mixed Stock Analysis:</vt:lpstr>
      <vt:lpstr>Primer on Genetic Mixed Stock Analysis:</vt:lpstr>
      <vt:lpstr>Primer on Genetic Mixed Stock Analysis:</vt:lpstr>
      <vt:lpstr>Primer on Genetic Mixed Stock Analysis:</vt:lpstr>
      <vt:lpstr>Primer on Genetic Mixed Stock Analysis:</vt:lpstr>
      <vt:lpstr>Primer on Genetic Mixed Stock Analysis:</vt:lpstr>
      <vt:lpstr>Primer on Genetic Mixed Stock Analysis:</vt:lpstr>
      <vt:lpstr>Primer on Genetic Mixed Stock Analysis: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Capabilities:  what else might be possible</dc:title>
  <dc:creator>Habicht, Chris (DFG)</dc:creator>
  <cp:lastModifiedBy>Habicht, Chris (DFG)</cp:lastModifiedBy>
  <cp:revision>114</cp:revision>
  <dcterms:created xsi:type="dcterms:W3CDTF">2019-03-27T23:03:04Z</dcterms:created>
  <dcterms:modified xsi:type="dcterms:W3CDTF">2019-04-14T05:14:56Z</dcterms:modified>
</cp:coreProperties>
</file>