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79" r:id="rId1"/>
    <p:sldMasterId id="2147484215" r:id="rId2"/>
    <p:sldMasterId id="2147484188" r:id="rId3"/>
    <p:sldMasterId id="2147484190" r:id="rId4"/>
    <p:sldMasterId id="2147484220" r:id="rId5"/>
  </p:sldMasterIdLst>
  <p:notesMasterIdLst>
    <p:notesMasterId r:id="rId55"/>
  </p:notesMasterIdLst>
  <p:sldIdLst>
    <p:sldId id="260" r:id="rId6"/>
    <p:sldId id="611" r:id="rId7"/>
    <p:sldId id="559" r:id="rId8"/>
    <p:sldId id="590" r:id="rId9"/>
    <p:sldId id="591" r:id="rId10"/>
    <p:sldId id="593" r:id="rId11"/>
    <p:sldId id="592" r:id="rId12"/>
    <p:sldId id="560" r:id="rId13"/>
    <p:sldId id="563" r:id="rId14"/>
    <p:sldId id="564" r:id="rId15"/>
    <p:sldId id="567" r:id="rId16"/>
    <p:sldId id="568" r:id="rId17"/>
    <p:sldId id="583" r:id="rId18"/>
    <p:sldId id="597" r:id="rId19"/>
    <p:sldId id="596" r:id="rId20"/>
    <p:sldId id="598" r:id="rId21"/>
    <p:sldId id="570" r:id="rId22"/>
    <p:sldId id="595" r:id="rId23"/>
    <p:sldId id="594" r:id="rId24"/>
    <p:sldId id="581" r:id="rId25"/>
    <p:sldId id="599" r:id="rId26"/>
    <p:sldId id="600" r:id="rId27"/>
    <p:sldId id="580" r:id="rId28"/>
    <p:sldId id="601" r:id="rId29"/>
    <p:sldId id="584" r:id="rId30"/>
    <p:sldId id="585" r:id="rId31"/>
    <p:sldId id="602" r:id="rId32"/>
    <p:sldId id="575" r:id="rId33"/>
    <p:sldId id="603" r:id="rId34"/>
    <p:sldId id="604" r:id="rId35"/>
    <p:sldId id="605" r:id="rId36"/>
    <p:sldId id="607" r:id="rId37"/>
    <p:sldId id="588" r:id="rId38"/>
    <p:sldId id="609" r:id="rId39"/>
    <p:sldId id="606" r:id="rId40"/>
    <p:sldId id="569" r:id="rId41"/>
    <p:sldId id="608" r:id="rId42"/>
    <p:sldId id="612" r:id="rId43"/>
    <p:sldId id="589" r:id="rId44"/>
    <p:sldId id="610" r:id="rId45"/>
    <p:sldId id="582" r:id="rId46"/>
    <p:sldId id="574" r:id="rId47"/>
    <p:sldId id="573" r:id="rId48"/>
    <p:sldId id="578" r:id="rId49"/>
    <p:sldId id="577" r:id="rId50"/>
    <p:sldId id="263" r:id="rId51"/>
    <p:sldId id="558" r:id="rId52"/>
    <p:sldId id="556" r:id="rId53"/>
    <p:sldId id="262" r:id="rId54"/>
  </p:sldIdLst>
  <p:sldSz cx="9144000" cy="6858000" type="screen4x3"/>
  <p:notesSz cx="6858000" cy="9144000"/>
  <p:defaultTextStyle>
    <a:defPPr>
      <a:defRPr lang="en-US"/>
    </a:defPPr>
    <a:lvl1pPr marL="0" algn="l" defTabSz="879196" rtl="0" eaLnBrk="1" latinLnBrk="0" hangingPunct="1">
      <a:defRPr sz="1731" kern="1200">
        <a:solidFill>
          <a:schemeClr val="tx1"/>
        </a:solidFill>
        <a:latin typeface="+mn-lt"/>
        <a:ea typeface="+mn-ea"/>
        <a:cs typeface="+mn-cs"/>
      </a:defRPr>
    </a:lvl1pPr>
    <a:lvl2pPr marL="439598" algn="l" defTabSz="879196" rtl="0" eaLnBrk="1" latinLnBrk="0" hangingPunct="1">
      <a:defRPr sz="1731" kern="1200">
        <a:solidFill>
          <a:schemeClr val="tx1"/>
        </a:solidFill>
        <a:latin typeface="+mn-lt"/>
        <a:ea typeface="+mn-ea"/>
        <a:cs typeface="+mn-cs"/>
      </a:defRPr>
    </a:lvl2pPr>
    <a:lvl3pPr marL="879196" algn="l" defTabSz="879196" rtl="0" eaLnBrk="1" latinLnBrk="0" hangingPunct="1">
      <a:defRPr sz="1731" kern="1200">
        <a:solidFill>
          <a:schemeClr val="tx1"/>
        </a:solidFill>
        <a:latin typeface="+mn-lt"/>
        <a:ea typeface="+mn-ea"/>
        <a:cs typeface="+mn-cs"/>
      </a:defRPr>
    </a:lvl3pPr>
    <a:lvl4pPr marL="1318793" algn="l" defTabSz="879196" rtl="0" eaLnBrk="1" latinLnBrk="0" hangingPunct="1">
      <a:defRPr sz="1731" kern="1200">
        <a:solidFill>
          <a:schemeClr val="tx1"/>
        </a:solidFill>
        <a:latin typeface="+mn-lt"/>
        <a:ea typeface="+mn-ea"/>
        <a:cs typeface="+mn-cs"/>
      </a:defRPr>
    </a:lvl4pPr>
    <a:lvl5pPr marL="1758391" algn="l" defTabSz="879196" rtl="0" eaLnBrk="1" latinLnBrk="0" hangingPunct="1">
      <a:defRPr sz="1731" kern="1200">
        <a:solidFill>
          <a:schemeClr val="tx1"/>
        </a:solidFill>
        <a:latin typeface="+mn-lt"/>
        <a:ea typeface="+mn-ea"/>
        <a:cs typeface="+mn-cs"/>
      </a:defRPr>
    </a:lvl5pPr>
    <a:lvl6pPr marL="2197989" algn="l" defTabSz="879196" rtl="0" eaLnBrk="1" latinLnBrk="0" hangingPunct="1">
      <a:defRPr sz="1731" kern="1200">
        <a:solidFill>
          <a:schemeClr val="tx1"/>
        </a:solidFill>
        <a:latin typeface="+mn-lt"/>
        <a:ea typeface="+mn-ea"/>
        <a:cs typeface="+mn-cs"/>
      </a:defRPr>
    </a:lvl6pPr>
    <a:lvl7pPr marL="2637587" algn="l" defTabSz="879196" rtl="0" eaLnBrk="1" latinLnBrk="0" hangingPunct="1">
      <a:defRPr sz="1731" kern="1200">
        <a:solidFill>
          <a:schemeClr val="tx1"/>
        </a:solidFill>
        <a:latin typeface="+mn-lt"/>
        <a:ea typeface="+mn-ea"/>
        <a:cs typeface="+mn-cs"/>
      </a:defRPr>
    </a:lvl7pPr>
    <a:lvl8pPr marL="3077185" algn="l" defTabSz="879196" rtl="0" eaLnBrk="1" latinLnBrk="0" hangingPunct="1">
      <a:defRPr sz="1731" kern="1200">
        <a:solidFill>
          <a:schemeClr val="tx1"/>
        </a:solidFill>
        <a:latin typeface="+mn-lt"/>
        <a:ea typeface="+mn-ea"/>
        <a:cs typeface="+mn-cs"/>
      </a:defRPr>
    </a:lvl8pPr>
    <a:lvl9pPr marL="3516782" algn="l" defTabSz="879196" rtl="0" eaLnBrk="1" latinLnBrk="0" hangingPunct="1">
      <a:defRPr sz="173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D3DC"/>
    <a:srgbClr val="13B9C2"/>
    <a:srgbClr val="003155"/>
    <a:srgbClr val="00467F"/>
    <a:srgbClr val="008998"/>
    <a:srgbClr val="103D72"/>
    <a:srgbClr val="2A7DE2"/>
    <a:srgbClr val="1A428A"/>
    <a:srgbClr val="C25613"/>
    <a:srgbClr val="BE2F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99"/>
    <p:restoredTop sz="75243"/>
  </p:normalViewPr>
  <p:slideViewPr>
    <p:cSldViewPr snapToGrid="0" snapToObjects="1">
      <p:cViewPr varScale="1">
        <p:scale>
          <a:sx n="92" d="100"/>
          <a:sy n="92" d="100"/>
        </p:scale>
        <p:origin x="6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0B0F9-ACCA-8C41-B581-4C1D94E3F992}" type="datetimeFigureOut">
              <a:rPr lang="en-US" smtClean="0"/>
              <a:t>9/18/23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68CC5-9B2F-654B-A985-9D9298544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91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9196" rtl="0" eaLnBrk="1" latinLnBrk="0" hangingPunct="1">
      <a:defRPr sz="1154" kern="1200">
        <a:solidFill>
          <a:schemeClr val="tx1"/>
        </a:solidFill>
        <a:latin typeface="+mn-lt"/>
        <a:ea typeface="+mn-ea"/>
        <a:cs typeface="+mn-cs"/>
      </a:defRPr>
    </a:lvl1pPr>
    <a:lvl2pPr marL="439598" algn="l" defTabSz="879196" rtl="0" eaLnBrk="1" latinLnBrk="0" hangingPunct="1">
      <a:defRPr sz="1154" kern="1200">
        <a:solidFill>
          <a:schemeClr val="tx1"/>
        </a:solidFill>
        <a:latin typeface="+mn-lt"/>
        <a:ea typeface="+mn-ea"/>
        <a:cs typeface="+mn-cs"/>
      </a:defRPr>
    </a:lvl2pPr>
    <a:lvl3pPr marL="879196" algn="l" defTabSz="879196" rtl="0" eaLnBrk="1" latinLnBrk="0" hangingPunct="1">
      <a:defRPr sz="1154" kern="1200">
        <a:solidFill>
          <a:schemeClr val="tx1"/>
        </a:solidFill>
        <a:latin typeface="+mn-lt"/>
        <a:ea typeface="+mn-ea"/>
        <a:cs typeface="+mn-cs"/>
      </a:defRPr>
    </a:lvl3pPr>
    <a:lvl4pPr marL="1318793" algn="l" defTabSz="879196" rtl="0" eaLnBrk="1" latinLnBrk="0" hangingPunct="1">
      <a:defRPr sz="1154" kern="1200">
        <a:solidFill>
          <a:schemeClr val="tx1"/>
        </a:solidFill>
        <a:latin typeface="+mn-lt"/>
        <a:ea typeface="+mn-ea"/>
        <a:cs typeface="+mn-cs"/>
      </a:defRPr>
    </a:lvl4pPr>
    <a:lvl5pPr marL="1758391" algn="l" defTabSz="879196" rtl="0" eaLnBrk="1" latinLnBrk="0" hangingPunct="1">
      <a:defRPr sz="1154" kern="1200">
        <a:solidFill>
          <a:schemeClr val="tx1"/>
        </a:solidFill>
        <a:latin typeface="+mn-lt"/>
        <a:ea typeface="+mn-ea"/>
        <a:cs typeface="+mn-cs"/>
      </a:defRPr>
    </a:lvl5pPr>
    <a:lvl6pPr marL="2197989" algn="l" defTabSz="879196" rtl="0" eaLnBrk="1" latinLnBrk="0" hangingPunct="1">
      <a:defRPr sz="1154" kern="1200">
        <a:solidFill>
          <a:schemeClr val="tx1"/>
        </a:solidFill>
        <a:latin typeface="+mn-lt"/>
        <a:ea typeface="+mn-ea"/>
        <a:cs typeface="+mn-cs"/>
      </a:defRPr>
    </a:lvl6pPr>
    <a:lvl7pPr marL="2637587" algn="l" defTabSz="879196" rtl="0" eaLnBrk="1" latinLnBrk="0" hangingPunct="1">
      <a:defRPr sz="1154" kern="1200">
        <a:solidFill>
          <a:schemeClr val="tx1"/>
        </a:solidFill>
        <a:latin typeface="+mn-lt"/>
        <a:ea typeface="+mn-ea"/>
        <a:cs typeface="+mn-cs"/>
      </a:defRPr>
    </a:lvl7pPr>
    <a:lvl8pPr marL="3077185" algn="l" defTabSz="879196" rtl="0" eaLnBrk="1" latinLnBrk="0" hangingPunct="1">
      <a:defRPr sz="1154" kern="1200">
        <a:solidFill>
          <a:schemeClr val="tx1"/>
        </a:solidFill>
        <a:latin typeface="+mn-lt"/>
        <a:ea typeface="+mn-ea"/>
        <a:cs typeface="+mn-cs"/>
      </a:defRPr>
    </a:lvl8pPr>
    <a:lvl9pPr marL="3516782" algn="l" defTabSz="879196" rtl="0" eaLnBrk="1" latinLnBrk="0" hangingPunct="1">
      <a:defRPr sz="115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68CC5-9B2F-654B-A985-9D92985445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66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68CC5-9B2F-654B-A985-9D92985445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14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68CC5-9B2F-654B-A985-9D929854450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40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68CC5-9B2F-654B-A985-9D929854450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89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68CC5-9B2F-654B-A985-9D929854450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30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Residuals match input variance.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68CC5-9B2F-654B-A985-9D929854450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77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68CC5-9B2F-654B-A985-9D929854450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02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6520" y="1982002"/>
            <a:ext cx="7539827" cy="1625060"/>
          </a:xfrm>
        </p:spPr>
        <p:txBody>
          <a:bodyPr lIns="0" tIns="0" rIns="0" bIns="0" anchor="t" anchorCtr="0"/>
          <a:lstStyle>
            <a:lvl1pPr algn="l">
              <a:defRPr sz="660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3098B2D-8A13-124B-B1CB-B87713E75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111" y="4691255"/>
            <a:ext cx="7286592" cy="18986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1B37-B6A0-6347-9A5C-620A7C8B8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308B2-E3B1-2842-BEB4-D56CD85A49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99771" y="4038311"/>
            <a:ext cx="6752720" cy="23869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68579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68579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ambria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47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nning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36C0D-47F9-6841-BD5D-8664022C6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23AFC-DFEA-EA42-B969-F4DC89FB03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1" y="1790700"/>
            <a:ext cx="6856671" cy="451228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A02877-EBE3-0D4A-B42C-7980F2B3E629}"/>
              </a:ext>
            </a:extLst>
          </p:cNvPr>
          <p:cNvSpPr txBox="1">
            <a:spLocks/>
          </p:cNvSpPr>
          <p:nvPr userDrawn="1"/>
        </p:nvSpPr>
        <p:spPr>
          <a:xfrm>
            <a:off x="685806" y="6317622"/>
            <a:ext cx="6697793" cy="540383"/>
          </a:xfrm>
          <a:prstGeom prst="rect">
            <a:avLst/>
          </a:prstGeom>
          <a:ln>
            <a:noFill/>
          </a:ln>
          <a:effectLst/>
        </p:spPr>
        <p:txBody>
          <a:bodyPr vert="horz" lIns="0" tIns="34290" rIns="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25" dirty="0">
                <a:solidFill>
                  <a:srgbClr val="103D72"/>
                </a:solidFill>
              </a:rPr>
              <a:t>U.S. Department of Commerce | National Oceanic and Atmospheric Administration | National Marine Fisheries Service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D4046B-FC7B-BF4D-AC35-6050B2AA2C5B}"/>
              </a:ext>
            </a:extLst>
          </p:cNvPr>
          <p:cNvSpPr txBox="1"/>
          <p:nvPr userDrawn="1"/>
        </p:nvSpPr>
        <p:spPr>
          <a:xfrm>
            <a:off x="126124" y="6304134"/>
            <a:ext cx="559676" cy="55387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indent="0" algn="l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rgbClr val="13B9C2"/>
                </a:solidFill>
                <a:latin typeface="Arial Narrow" charset="0"/>
                <a:ea typeface="Arial Narrow" charset="0"/>
                <a:cs typeface="Arial Narrow" charset="0"/>
              </a:rPr>
              <a:t>Page </a:t>
            </a:r>
            <a:fld id="{632D3AEB-7CBE-3049-91AC-335C6B4F5BF6}" type="slidenum">
              <a:rPr lang="en-US" sz="900" b="1" i="0" smtClean="0">
                <a:solidFill>
                  <a:srgbClr val="13B9C2"/>
                </a:solidFill>
                <a:latin typeface="Arial Narrow" charset="0"/>
                <a:ea typeface="Arial Narrow" charset="0"/>
                <a:cs typeface="Arial Narrow" charset="0"/>
              </a:rPr>
              <a:pPr marL="0" marR="0" indent="0" algn="l" defTabSz="6857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1" i="0" dirty="0">
              <a:solidFill>
                <a:srgbClr val="13B9C2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EF4EA1F-3B62-544C-B905-E6166B75A928}"/>
              </a:ext>
            </a:extLst>
          </p:cNvPr>
          <p:cNvSpPr/>
          <p:nvPr userDrawn="1"/>
        </p:nvSpPr>
        <p:spPr>
          <a:xfrm rot="10800000" flipH="1" flipV="1">
            <a:off x="6388274" y="-1"/>
            <a:ext cx="2733012" cy="6858001"/>
          </a:xfrm>
          <a:custGeom>
            <a:avLst/>
            <a:gdLst>
              <a:gd name="connsiteX0" fmla="*/ 999997 w 1016530"/>
              <a:gd name="connsiteY0" fmla="*/ 5463677 h 5463677"/>
              <a:gd name="connsiteX1" fmla="*/ 0 w 1016530"/>
              <a:gd name="connsiteY1" fmla="*/ 5463677 h 5463677"/>
              <a:gd name="connsiteX2" fmla="*/ 16577 w 1016530"/>
              <a:gd name="connsiteY2" fmla="*/ 0 h 5463677"/>
              <a:gd name="connsiteX3" fmla="*/ 1016530 w 1016530"/>
              <a:gd name="connsiteY3" fmla="*/ 14211 h 5463677"/>
              <a:gd name="connsiteX4" fmla="*/ 999997 w 1016530"/>
              <a:gd name="connsiteY4" fmla="*/ 5463677 h 5463677"/>
              <a:gd name="connsiteX0" fmla="*/ 999997 w 1042361"/>
              <a:gd name="connsiteY0" fmla="*/ 5463677 h 5463677"/>
              <a:gd name="connsiteX1" fmla="*/ 0 w 1042361"/>
              <a:gd name="connsiteY1" fmla="*/ 5463677 h 5463677"/>
              <a:gd name="connsiteX2" fmla="*/ 16577 w 1042361"/>
              <a:gd name="connsiteY2" fmla="*/ 0 h 5463677"/>
              <a:gd name="connsiteX3" fmla="*/ 1042361 w 1042361"/>
              <a:gd name="connsiteY3" fmla="*/ 4620 h 5463677"/>
              <a:gd name="connsiteX4" fmla="*/ 999997 w 1042361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670959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670959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54085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84619 w 1696743"/>
              <a:gd name="connsiteY0" fmla="*/ 5463677 h 5463677"/>
              <a:gd name="connsiteX1" fmla="*/ 0 w 1696743"/>
              <a:gd name="connsiteY1" fmla="*/ 5454085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84619 w 1696743"/>
              <a:gd name="connsiteY4" fmla="*/ 5463677 h 5463677"/>
              <a:gd name="connsiteX0" fmla="*/ 1684619 w 1684980"/>
              <a:gd name="connsiteY0" fmla="*/ 5463677 h 5463677"/>
              <a:gd name="connsiteX1" fmla="*/ 0 w 1684980"/>
              <a:gd name="connsiteY1" fmla="*/ 5454085 h 5463677"/>
              <a:gd name="connsiteX2" fmla="*/ 980930 w 1684980"/>
              <a:gd name="connsiteY2" fmla="*/ 0 h 5463677"/>
              <a:gd name="connsiteX3" fmla="*/ 1661463 w 1684980"/>
              <a:gd name="connsiteY3" fmla="*/ 4620 h 5463677"/>
              <a:gd name="connsiteX4" fmla="*/ 1684619 w 1684980"/>
              <a:gd name="connsiteY4" fmla="*/ 5463677 h 5463677"/>
              <a:gd name="connsiteX0" fmla="*/ 1684619 w 1685254"/>
              <a:gd name="connsiteY0" fmla="*/ 5463677 h 5463677"/>
              <a:gd name="connsiteX1" fmla="*/ 0 w 1685254"/>
              <a:gd name="connsiteY1" fmla="*/ 5454085 h 5463677"/>
              <a:gd name="connsiteX2" fmla="*/ 980930 w 1685254"/>
              <a:gd name="connsiteY2" fmla="*/ 0 h 5463677"/>
              <a:gd name="connsiteX3" fmla="*/ 1661463 w 1685254"/>
              <a:gd name="connsiteY3" fmla="*/ 4620 h 5463677"/>
              <a:gd name="connsiteX4" fmla="*/ 1684619 w 1685254"/>
              <a:gd name="connsiteY4" fmla="*/ 5463677 h 5463677"/>
              <a:gd name="connsiteX0" fmla="*/ 1684619 w 1691967"/>
              <a:gd name="connsiteY0" fmla="*/ 5463677 h 5463677"/>
              <a:gd name="connsiteX1" fmla="*/ 0 w 1691967"/>
              <a:gd name="connsiteY1" fmla="*/ 5454085 h 5463677"/>
              <a:gd name="connsiteX2" fmla="*/ 980930 w 1691967"/>
              <a:gd name="connsiteY2" fmla="*/ 0 h 5463677"/>
              <a:gd name="connsiteX3" fmla="*/ 1686663 w 1691967"/>
              <a:gd name="connsiteY3" fmla="*/ 4620 h 5463677"/>
              <a:gd name="connsiteX4" fmla="*/ 1684619 w 1691967"/>
              <a:gd name="connsiteY4" fmla="*/ 5463677 h 5463677"/>
              <a:gd name="connsiteX0" fmla="*/ 1593900 w 1687521"/>
              <a:gd name="connsiteY0" fmla="*/ 5463677 h 5463677"/>
              <a:gd name="connsiteX1" fmla="*/ 0 w 1687521"/>
              <a:gd name="connsiteY1" fmla="*/ 5454085 h 5463677"/>
              <a:gd name="connsiteX2" fmla="*/ 980930 w 1687521"/>
              <a:gd name="connsiteY2" fmla="*/ 0 h 5463677"/>
              <a:gd name="connsiteX3" fmla="*/ 1686663 w 1687521"/>
              <a:gd name="connsiteY3" fmla="*/ 4620 h 5463677"/>
              <a:gd name="connsiteX4" fmla="*/ 1593900 w 1687521"/>
              <a:gd name="connsiteY4" fmla="*/ 5463677 h 5463677"/>
              <a:gd name="connsiteX0" fmla="*/ 1593900 w 1687130"/>
              <a:gd name="connsiteY0" fmla="*/ 5463677 h 5463677"/>
              <a:gd name="connsiteX1" fmla="*/ 0 w 1687130"/>
              <a:gd name="connsiteY1" fmla="*/ 5454085 h 5463677"/>
              <a:gd name="connsiteX2" fmla="*/ 980930 w 1687130"/>
              <a:gd name="connsiteY2" fmla="*/ 0 h 5463677"/>
              <a:gd name="connsiteX3" fmla="*/ 1686663 w 1687130"/>
              <a:gd name="connsiteY3" fmla="*/ 4620 h 5463677"/>
              <a:gd name="connsiteX4" fmla="*/ 1593900 w 1687130"/>
              <a:gd name="connsiteY4" fmla="*/ 5463677 h 546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130" h="5463677">
                <a:moveTo>
                  <a:pt x="1593900" y="5463677"/>
                </a:moveTo>
                <a:lnTo>
                  <a:pt x="0" y="5454085"/>
                </a:lnTo>
                <a:lnTo>
                  <a:pt x="980930" y="0"/>
                </a:lnTo>
                <a:lnTo>
                  <a:pt x="1686663" y="4620"/>
                </a:lnTo>
                <a:cubicBezTo>
                  <a:pt x="1697742" y="2539787"/>
                  <a:pt x="1507222" y="3468373"/>
                  <a:pt x="1593900" y="5463677"/>
                </a:cubicBezTo>
                <a:close/>
              </a:path>
            </a:pathLst>
          </a:custGeom>
          <a:gradFill flip="none" rotWithShape="1">
            <a:gsLst>
              <a:gs pos="100000">
                <a:srgbClr val="07477D">
                  <a:alpha val="34000"/>
                </a:srgbClr>
              </a:gs>
              <a:gs pos="42000">
                <a:srgbClr val="07477D">
                  <a:alpha val="0"/>
                </a:srgbClr>
              </a:gs>
            </a:gsLst>
            <a:lin ang="720000" scaled="0"/>
            <a:tileRect/>
          </a:gradFill>
          <a:ln w="139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2367B07-659A-7347-B51A-2345420A8EF6}"/>
              </a:ext>
            </a:extLst>
          </p:cNvPr>
          <p:cNvSpPr/>
          <p:nvPr userDrawn="1"/>
        </p:nvSpPr>
        <p:spPr>
          <a:xfrm>
            <a:off x="7125343" y="0"/>
            <a:ext cx="2018657" cy="6870664"/>
          </a:xfrm>
          <a:custGeom>
            <a:avLst/>
            <a:gdLst>
              <a:gd name="connsiteX0" fmla="*/ 2004484 w 2018657"/>
              <a:gd name="connsiteY0" fmla="*/ 0 h 6870664"/>
              <a:gd name="connsiteX1" fmla="*/ 2018657 w 2018657"/>
              <a:gd name="connsiteY1" fmla="*/ 0 h 6870664"/>
              <a:gd name="connsiteX2" fmla="*/ 2018657 w 2018657"/>
              <a:gd name="connsiteY2" fmla="*/ 6870664 h 6870664"/>
              <a:gd name="connsiteX3" fmla="*/ 0 w 2018657"/>
              <a:gd name="connsiteY3" fmla="*/ 6870664 h 6870664"/>
              <a:gd name="connsiteX4" fmla="*/ 155565 w 2018657"/>
              <a:gd name="connsiteY4" fmla="*/ 6774688 h 6870664"/>
              <a:gd name="connsiteX5" fmla="*/ 1980631 w 2018657"/>
              <a:gd name="connsiteY5" fmla="*/ 312225 h 6870664"/>
              <a:gd name="connsiteX6" fmla="*/ 2004484 w 2018657"/>
              <a:gd name="connsiteY6" fmla="*/ 0 h 687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8657" h="6870664">
                <a:moveTo>
                  <a:pt x="2004484" y="0"/>
                </a:moveTo>
                <a:lnTo>
                  <a:pt x="2018657" y="0"/>
                </a:lnTo>
                <a:lnTo>
                  <a:pt x="2018657" y="6870664"/>
                </a:lnTo>
                <a:lnTo>
                  <a:pt x="0" y="6870664"/>
                </a:lnTo>
                <a:lnTo>
                  <a:pt x="155565" y="6774688"/>
                </a:lnTo>
                <a:cubicBezTo>
                  <a:pt x="1007953" y="6069582"/>
                  <a:pt x="1699475" y="3579231"/>
                  <a:pt x="1980631" y="312225"/>
                </a:cubicBezTo>
                <a:lnTo>
                  <a:pt x="2004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Picture 11" descr="NOAA Fisheries logo">
            <a:extLst>
              <a:ext uri="{FF2B5EF4-FFF2-40B4-BE49-F238E27FC236}">
                <a16:creationId xmlns:a16="http://schemas.microsoft.com/office/drawing/2014/main" id="{79616EF9-AE7A-4243-AB41-929B4405C3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33" y="6139452"/>
            <a:ext cx="1404945" cy="640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230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Running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BA727C-65E7-1840-859C-7711623BA970}"/>
              </a:ext>
            </a:extLst>
          </p:cNvPr>
          <p:cNvSpPr/>
          <p:nvPr userDrawn="1"/>
        </p:nvSpPr>
        <p:spPr>
          <a:xfrm>
            <a:off x="0" y="6319157"/>
            <a:ext cx="9138643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98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8F1FAE-B201-8645-B986-B1F9D6318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41" y="365760"/>
            <a:ext cx="8589995" cy="1325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C0D7069-68F8-6A48-8041-9FE7C81131C5}"/>
              </a:ext>
            </a:extLst>
          </p:cNvPr>
          <p:cNvSpPr txBox="1">
            <a:spLocks/>
          </p:cNvSpPr>
          <p:nvPr userDrawn="1"/>
        </p:nvSpPr>
        <p:spPr>
          <a:xfrm>
            <a:off x="628650" y="1825625"/>
            <a:ext cx="6878411" cy="43513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78" indent="-182878" algn="l" defTabSz="91439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3120" kern="1200" spc="11" baseline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457195" indent="-18287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731513" indent="-18287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2160" kern="120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005830" indent="-18287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2160" kern="120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1280147" indent="-18287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2160" kern="120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1599984" indent="-22859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899982" indent="-22859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9978" indent="-22859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99976" indent="-22859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9" marR="0" lvl="0" indent="-137159" algn="l" defTabSz="685793" rtl="0" eaLnBrk="1" fontAlgn="auto" latinLnBrk="0" hangingPunct="1"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2340" b="0" i="0" u="none" strike="noStrike" kern="1200" cap="none" spc="8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Click to edit Master text styles</a:t>
            </a:r>
          </a:p>
          <a:p>
            <a:pPr marL="342896" marR="0" lvl="1" indent="-137159" algn="l" defTabSz="685793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Second level</a:t>
            </a:r>
          </a:p>
          <a:p>
            <a:pPr marL="548635" marR="0" lvl="2" indent="-137159" algn="l" defTabSz="685793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Third level</a:t>
            </a:r>
          </a:p>
          <a:p>
            <a:pPr marL="754373" marR="0" lvl="3" indent="-137159" algn="l" defTabSz="685793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Fourth level</a:t>
            </a:r>
          </a:p>
          <a:p>
            <a:pPr marL="960110" marR="0" lvl="4" indent="-137159" algn="l" defTabSz="685793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8D1BA-3DFA-9149-BAD1-AAA59BF08DAC}"/>
              </a:ext>
            </a:extLst>
          </p:cNvPr>
          <p:cNvSpPr txBox="1">
            <a:spLocks/>
          </p:cNvSpPr>
          <p:nvPr userDrawn="1"/>
        </p:nvSpPr>
        <p:spPr>
          <a:xfrm>
            <a:off x="685806" y="6317622"/>
            <a:ext cx="6697793" cy="540383"/>
          </a:xfrm>
          <a:prstGeom prst="rect">
            <a:avLst/>
          </a:prstGeom>
          <a:ln>
            <a:noFill/>
          </a:ln>
          <a:effectLst/>
        </p:spPr>
        <p:txBody>
          <a:bodyPr vert="horz" lIns="0" tIns="34290" rIns="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25" dirty="0">
                <a:solidFill>
                  <a:srgbClr val="103D72"/>
                </a:solidFill>
              </a:rPr>
              <a:t>U.S. Department of Commerce | National Oceanic and Atmospheric Administration | National Marine Fisheries Service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AEAD8D-A13A-FB4F-AE5B-85EE490C64F9}"/>
              </a:ext>
            </a:extLst>
          </p:cNvPr>
          <p:cNvSpPr txBox="1"/>
          <p:nvPr userDrawn="1"/>
        </p:nvSpPr>
        <p:spPr>
          <a:xfrm>
            <a:off x="126124" y="6304134"/>
            <a:ext cx="559676" cy="55387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indent="0" algn="l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rgbClr val="13B9C2"/>
                </a:solidFill>
                <a:latin typeface="Arial Narrow" charset="0"/>
                <a:ea typeface="Arial Narrow" charset="0"/>
                <a:cs typeface="Arial Narrow" charset="0"/>
              </a:rPr>
              <a:t>Page </a:t>
            </a:r>
            <a:fld id="{632D3AEB-7CBE-3049-91AC-335C6B4F5BF6}" type="slidenum">
              <a:rPr lang="en-US" sz="900" b="1" i="0" smtClean="0">
                <a:solidFill>
                  <a:srgbClr val="13B9C2"/>
                </a:solidFill>
                <a:latin typeface="Arial Narrow" charset="0"/>
                <a:ea typeface="Arial Narrow" charset="0"/>
                <a:cs typeface="Arial Narrow" charset="0"/>
              </a:rPr>
              <a:pPr marL="0" marR="0" indent="0" algn="l" defTabSz="6857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1" i="0" dirty="0">
              <a:solidFill>
                <a:srgbClr val="13B9C2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D7C9288-ACA0-F140-AE66-1690B04D8E86}"/>
              </a:ext>
            </a:extLst>
          </p:cNvPr>
          <p:cNvSpPr/>
          <p:nvPr userDrawn="1"/>
        </p:nvSpPr>
        <p:spPr>
          <a:xfrm rot="10800000" flipH="1" flipV="1">
            <a:off x="6388274" y="-1"/>
            <a:ext cx="2733012" cy="6858001"/>
          </a:xfrm>
          <a:custGeom>
            <a:avLst/>
            <a:gdLst>
              <a:gd name="connsiteX0" fmla="*/ 999997 w 1016530"/>
              <a:gd name="connsiteY0" fmla="*/ 5463677 h 5463677"/>
              <a:gd name="connsiteX1" fmla="*/ 0 w 1016530"/>
              <a:gd name="connsiteY1" fmla="*/ 5463677 h 5463677"/>
              <a:gd name="connsiteX2" fmla="*/ 16577 w 1016530"/>
              <a:gd name="connsiteY2" fmla="*/ 0 h 5463677"/>
              <a:gd name="connsiteX3" fmla="*/ 1016530 w 1016530"/>
              <a:gd name="connsiteY3" fmla="*/ 14211 h 5463677"/>
              <a:gd name="connsiteX4" fmla="*/ 999997 w 1016530"/>
              <a:gd name="connsiteY4" fmla="*/ 5463677 h 5463677"/>
              <a:gd name="connsiteX0" fmla="*/ 999997 w 1042361"/>
              <a:gd name="connsiteY0" fmla="*/ 5463677 h 5463677"/>
              <a:gd name="connsiteX1" fmla="*/ 0 w 1042361"/>
              <a:gd name="connsiteY1" fmla="*/ 5463677 h 5463677"/>
              <a:gd name="connsiteX2" fmla="*/ 16577 w 1042361"/>
              <a:gd name="connsiteY2" fmla="*/ 0 h 5463677"/>
              <a:gd name="connsiteX3" fmla="*/ 1042361 w 1042361"/>
              <a:gd name="connsiteY3" fmla="*/ 4620 h 5463677"/>
              <a:gd name="connsiteX4" fmla="*/ 999997 w 1042361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670959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670959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54085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84619 w 1696743"/>
              <a:gd name="connsiteY0" fmla="*/ 5463677 h 5463677"/>
              <a:gd name="connsiteX1" fmla="*/ 0 w 1696743"/>
              <a:gd name="connsiteY1" fmla="*/ 5454085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84619 w 1696743"/>
              <a:gd name="connsiteY4" fmla="*/ 5463677 h 5463677"/>
              <a:gd name="connsiteX0" fmla="*/ 1684619 w 1684980"/>
              <a:gd name="connsiteY0" fmla="*/ 5463677 h 5463677"/>
              <a:gd name="connsiteX1" fmla="*/ 0 w 1684980"/>
              <a:gd name="connsiteY1" fmla="*/ 5454085 h 5463677"/>
              <a:gd name="connsiteX2" fmla="*/ 980930 w 1684980"/>
              <a:gd name="connsiteY2" fmla="*/ 0 h 5463677"/>
              <a:gd name="connsiteX3" fmla="*/ 1661463 w 1684980"/>
              <a:gd name="connsiteY3" fmla="*/ 4620 h 5463677"/>
              <a:gd name="connsiteX4" fmla="*/ 1684619 w 1684980"/>
              <a:gd name="connsiteY4" fmla="*/ 5463677 h 5463677"/>
              <a:gd name="connsiteX0" fmla="*/ 1684619 w 1685254"/>
              <a:gd name="connsiteY0" fmla="*/ 5463677 h 5463677"/>
              <a:gd name="connsiteX1" fmla="*/ 0 w 1685254"/>
              <a:gd name="connsiteY1" fmla="*/ 5454085 h 5463677"/>
              <a:gd name="connsiteX2" fmla="*/ 980930 w 1685254"/>
              <a:gd name="connsiteY2" fmla="*/ 0 h 5463677"/>
              <a:gd name="connsiteX3" fmla="*/ 1661463 w 1685254"/>
              <a:gd name="connsiteY3" fmla="*/ 4620 h 5463677"/>
              <a:gd name="connsiteX4" fmla="*/ 1684619 w 1685254"/>
              <a:gd name="connsiteY4" fmla="*/ 5463677 h 5463677"/>
              <a:gd name="connsiteX0" fmla="*/ 1684619 w 1691967"/>
              <a:gd name="connsiteY0" fmla="*/ 5463677 h 5463677"/>
              <a:gd name="connsiteX1" fmla="*/ 0 w 1691967"/>
              <a:gd name="connsiteY1" fmla="*/ 5454085 h 5463677"/>
              <a:gd name="connsiteX2" fmla="*/ 980930 w 1691967"/>
              <a:gd name="connsiteY2" fmla="*/ 0 h 5463677"/>
              <a:gd name="connsiteX3" fmla="*/ 1686663 w 1691967"/>
              <a:gd name="connsiteY3" fmla="*/ 4620 h 5463677"/>
              <a:gd name="connsiteX4" fmla="*/ 1684619 w 1691967"/>
              <a:gd name="connsiteY4" fmla="*/ 5463677 h 5463677"/>
              <a:gd name="connsiteX0" fmla="*/ 1593900 w 1687521"/>
              <a:gd name="connsiteY0" fmla="*/ 5463677 h 5463677"/>
              <a:gd name="connsiteX1" fmla="*/ 0 w 1687521"/>
              <a:gd name="connsiteY1" fmla="*/ 5454085 h 5463677"/>
              <a:gd name="connsiteX2" fmla="*/ 980930 w 1687521"/>
              <a:gd name="connsiteY2" fmla="*/ 0 h 5463677"/>
              <a:gd name="connsiteX3" fmla="*/ 1686663 w 1687521"/>
              <a:gd name="connsiteY3" fmla="*/ 4620 h 5463677"/>
              <a:gd name="connsiteX4" fmla="*/ 1593900 w 1687521"/>
              <a:gd name="connsiteY4" fmla="*/ 5463677 h 5463677"/>
              <a:gd name="connsiteX0" fmla="*/ 1593900 w 1687130"/>
              <a:gd name="connsiteY0" fmla="*/ 5463677 h 5463677"/>
              <a:gd name="connsiteX1" fmla="*/ 0 w 1687130"/>
              <a:gd name="connsiteY1" fmla="*/ 5454085 h 5463677"/>
              <a:gd name="connsiteX2" fmla="*/ 980930 w 1687130"/>
              <a:gd name="connsiteY2" fmla="*/ 0 h 5463677"/>
              <a:gd name="connsiteX3" fmla="*/ 1686663 w 1687130"/>
              <a:gd name="connsiteY3" fmla="*/ 4620 h 5463677"/>
              <a:gd name="connsiteX4" fmla="*/ 1593900 w 1687130"/>
              <a:gd name="connsiteY4" fmla="*/ 5463677 h 546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130" h="5463677">
                <a:moveTo>
                  <a:pt x="1593900" y="5463677"/>
                </a:moveTo>
                <a:lnTo>
                  <a:pt x="0" y="5454085"/>
                </a:lnTo>
                <a:lnTo>
                  <a:pt x="980930" y="0"/>
                </a:lnTo>
                <a:lnTo>
                  <a:pt x="1686663" y="4620"/>
                </a:lnTo>
                <a:cubicBezTo>
                  <a:pt x="1697742" y="2539787"/>
                  <a:pt x="1507222" y="3468373"/>
                  <a:pt x="1593900" y="5463677"/>
                </a:cubicBezTo>
                <a:close/>
              </a:path>
            </a:pathLst>
          </a:custGeom>
          <a:gradFill flip="none" rotWithShape="1">
            <a:gsLst>
              <a:gs pos="100000">
                <a:srgbClr val="07477D">
                  <a:alpha val="34000"/>
                </a:srgbClr>
              </a:gs>
              <a:gs pos="42000">
                <a:srgbClr val="07477D">
                  <a:alpha val="0"/>
                </a:srgbClr>
              </a:gs>
            </a:gsLst>
            <a:lin ang="720000" scaled="0"/>
            <a:tileRect/>
          </a:gradFill>
          <a:ln w="139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D408561-1617-1D45-9123-3398A8615357}"/>
              </a:ext>
            </a:extLst>
          </p:cNvPr>
          <p:cNvSpPr/>
          <p:nvPr userDrawn="1"/>
        </p:nvSpPr>
        <p:spPr>
          <a:xfrm>
            <a:off x="7125343" y="0"/>
            <a:ext cx="2018657" cy="6870664"/>
          </a:xfrm>
          <a:custGeom>
            <a:avLst/>
            <a:gdLst>
              <a:gd name="connsiteX0" fmla="*/ 2004484 w 2018657"/>
              <a:gd name="connsiteY0" fmla="*/ 0 h 6870664"/>
              <a:gd name="connsiteX1" fmla="*/ 2018657 w 2018657"/>
              <a:gd name="connsiteY1" fmla="*/ 0 h 6870664"/>
              <a:gd name="connsiteX2" fmla="*/ 2018657 w 2018657"/>
              <a:gd name="connsiteY2" fmla="*/ 6870664 h 6870664"/>
              <a:gd name="connsiteX3" fmla="*/ 0 w 2018657"/>
              <a:gd name="connsiteY3" fmla="*/ 6870664 h 6870664"/>
              <a:gd name="connsiteX4" fmla="*/ 155565 w 2018657"/>
              <a:gd name="connsiteY4" fmla="*/ 6774688 h 6870664"/>
              <a:gd name="connsiteX5" fmla="*/ 1980631 w 2018657"/>
              <a:gd name="connsiteY5" fmla="*/ 312225 h 6870664"/>
              <a:gd name="connsiteX6" fmla="*/ 2004484 w 2018657"/>
              <a:gd name="connsiteY6" fmla="*/ 0 h 687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8657" h="6870664">
                <a:moveTo>
                  <a:pt x="2004484" y="0"/>
                </a:moveTo>
                <a:lnTo>
                  <a:pt x="2018657" y="0"/>
                </a:lnTo>
                <a:lnTo>
                  <a:pt x="2018657" y="6870664"/>
                </a:lnTo>
                <a:lnTo>
                  <a:pt x="0" y="6870664"/>
                </a:lnTo>
                <a:lnTo>
                  <a:pt x="155565" y="6774688"/>
                </a:lnTo>
                <a:cubicBezTo>
                  <a:pt x="1007953" y="6069582"/>
                  <a:pt x="1699475" y="3579231"/>
                  <a:pt x="1980631" y="312225"/>
                </a:cubicBezTo>
                <a:lnTo>
                  <a:pt x="2004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7" name="Picture 16" descr="NOAA Fisheries logo">
            <a:extLst>
              <a:ext uri="{FF2B5EF4-FFF2-40B4-BE49-F238E27FC236}">
                <a16:creationId xmlns:a16="http://schemas.microsoft.com/office/drawing/2014/main" id="{04AE6631-C8C7-1643-BD1B-633914188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33" y="6139452"/>
            <a:ext cx="1404945" cy="640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918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Running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BA727C-65E7-1840-859C-7711623BA970}"/>
              </a:ext>
            </a:extLst>
          </p:cNvPr>
          <p:cNvSpPr/>
          <p:nvPr userDrawn="1"/>
        </p:nvSpPr>
        <p:spPr>
          <a:xfrm>
            <a:off x="0" y="6319157"/>
            <a:ext cx="9138643" cy="548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98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8F1FAE-B201-8645-B986-B1F9D6318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41" y="365760"/>
            <a:ext cx="8589995" cy="1325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C0D7069-68F8-6A48-8041-9FE7C81131C5}"/>
              </a:ext>
            </a:extLst>
          </p:cNvPr>
          <p:cNvSpPr txBox="1">
            <a:spLocks/>
          </p:cNvSpPr>
          <p:nvPr userDrawn="1"/>
        </p:nvSpPr>
        <p:spPr>
          <a:xfrm>
            <a:off x="628650" y="1825625"/>
            <a:ext cx="6878411" cy="43513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78" indent="-182878" algn="l" defTabSz="91439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3120" kern="1200" spc="11" baseline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457195" indent="-18287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731513" indent="-18287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2160" kern="120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005830" indent="-18287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2160" kern="120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1280147" indent="-18287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2160" kern="120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1599984" indent="-22859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899982" indent="-22859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9978" indent="-22859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99976" indent="-22859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9" marR="0" lvl="0" indent="-137159" algn="l" defTabSz="685793" rtl="0" eaLnBrk="1" fontAlgn="auto" latinLnBrk="0" hangingPunct="1"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2340" b="0" i="0" u="none" strike="noStrike" kern="1200" cap="none" spc="8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Click to edit Master text styles</a:t>
            </a:r>
          </a:p>
          <a:p>
            <a:pPr marL="342896" marR="0" lvl="1" indent="-137159" algn="l" defTabSz="685793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Second level</a:t>
            </a:r>
          </a:p>
          <a:p>
            <a:pPr marL="548635" marR="0" lvl="2" indent="-137159" algn="l" defTabSz="685793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Third level</a:t>
            </a:r>
          </a:p>
          <a:p>
            <a:pPr marL="754373" marR="0" lvl="3" indent="-137159" algn="l" defTabSz="685793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Fourth level</a:t>
            </a:r>
          </a:p>
          <a:p>
            <a:pPr marL="960110" marR="0" lvl="4" indent="-137159" algn="l" defTabSz="685793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35DF386-ED94-8E45-97A2-13A8671EEF1C}"/>
              </a:ext>
            </a:extLst>
          </p:cNvPr>
          <p:cNvSpPr txBox="1">
            <a:spLocks/>
          </p:cNvSpPr>
          <p:nvPr userDrawn="1"/>
        </p:nvSpPr>
        <p:spPr>
          <a:xfrm>
            <a:off x="685806" y="6317622"/>
            <a:ext cx="6697793" cy="540383"/>
          </a:xfrm>
          <a:prstGeom prst="rect">
            <a:avLst/>
          </a:prstGeom>
          <a:ln>
            <a:noFill/>
          </a:ln>
          <a:effectLst/>
        </p:spPr>
        <p:txBody>
          <a:bodyPr vert="horz" lIns="0" tIns="34290" rIns="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25" dirty="0">
                <a:solidFill>
                  <a:schemeClr val="bg2"/>
                </a:solidFill>
              </a:rPr>
              <a:t>U.S. Department of Commerce | National Oceanic and Atmospheric Administration | National Marine Fisheries Service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F8CC24-C793-6345-B141-212207FA4485}"/>
              </a:ext>
            </a:extLst>
          </p:cNvPr>
          <p:cNvSpPr txBox="1"/>
          <p:nvPr userDrawn="1"/>
        </p:nvSpPr>
        <p:spPr>
          <a:xfrm>
            <a:off x="126124" y="6304134"/>
            <a:ext cx="559676" cy="55387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indent="0" algn="l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rgbClr val="13B9C2"/>
                </a:solidFill>
                <a:latin typeface="Arial Narrow" charset="0"/>
                <a:ea typeface="Arial Narrow" charset="0"/>
                <a:cs typeface="Arial Narrow" charset="0"/>
              </a:rPr>
              <a:t>Page </a:t>
            </a:r>
            <a:fld id="{632D3AEB-7CBE-3049-91AC-335C6B4F5BF6}" type="slidenum">
              <a:rPr lang="en-US" sz="900" b="1" i="0" smtClean="0">
                <a:solidFill>
                  <a:srgbClr val="13B9C2"/>
                </a:solidFill>
                <a:latin typeface="Arial Narrow" charset="0"/>
                <a:ea typeface="Arial Narrow" charset="0"/>
                <a:cs typeface="Arial Narrow" charset="0"/>
              </a:rPr>
              <a:pPr marL="0" marR="0" indent="0" algn="l" defTabSz="6857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1" i="0" dirty="0">
              <a:solidFill>
                <a:srgbClr val="13B9C2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8D0646D-F9D5-B04B-8F2C-165660A6BD99}"/>
              </a:ext>
            </a:extLst>
          </p:cNvPr>
          <p:cNvSpPr/>
          <p:nvPr userDrawn="1"/>
        </p:nvSpPr>
        <p:spPr>
          <a:xfrm rot="10800000" flipH="1" flipV="1">
            <a:off x="6388274" y="-1"/>
            <a:ext cx="2733012" cy="6858001"/>
          </a:xfrm>
          <a:custGeom>
            <a:avLst/>
            <a:gdLst>
              <a:gd name="connsiteX0" fmla="*/ 999997 w 1016530"/>
              <a:gd name="connsiteY0" fmla="*/ 5463677 h 5463677"/>
              <a:gd name="connsiteX1" fmla="*/ 0 w 1016530"/>
              <a:gd name="connsiteY1" fmla="*/ 5463677 h 5463677"/>
              <a:gd name="connsiteX2" fmla="*/ 16577 w 1016530"/>
              <a:gd name="connsiteY2" fmla="*/ 0 h 5463677"/>
              <a:gd name="connsiteX3" fmla="*/ 1016530 w 1016530"/>
              <a:gd name="connsiteY3" fmla="*/ 14211 h 5463677"/>
              <a:gd name="connsiteX4" fmla="*/ 999997 w 1016530"/>
              <a:gd name="connsiteY4" fmla="*/ 5463677 h 5463677"/>
              <a:gd name="connsiteX0" fmla="*/ 999997 w 1042361"/>
              <a:gd name="connsiteY0" fmla="*/ 5463677 h 5463677"/>
              <a:gd name="connsiteX1" fmla="*/ 0 w 1042361"/>
              <a:gd name="connsiteY1" fmla="*/ 5463677 h 5463677"/>
              <a:gd name="connsiteX2" fmla="*/ 16577 w 1042361"/>
              <a:gd name="connsiteY2" fmla="*/ 0 h 5463677"/>
              <a:gd name="connsiteX3" fmla="*/ 1042361 w 1042361"/>
              <a:gd name="connsiteY3" fmla="*/ 4620 h 5463677"/>
              <a:gd name="connsiteX4" fmla="*/ 999997 w 1042361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670959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670959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54085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84619 w 1696743"/>
              <a:gd name="connsiteY0" fmla="*/ 5463677 h 5463677"/>
              <a:gd name="connsiteX1" fmla="*/ 0 w 1696743"/>
              <a:gd name="connsiteY1" fmla="*/ 5454085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84619 w 1696743"/>
              <a:gd name="connsiteY4" fmla="*/ 5463677 h 5463677"/>
              <a:gd name="connsiteX0" fmla="*/ 1684619 w 1684980"/>
              <a:gd name="connsiteY0" fmla="*/ 5463677 h 5463677"/>
              <a:gd name="connsiteX1" fmla="*/ 0 w 1684980"/>
              <a:gd name="connsiteY1" fmla="*/ 5454085 h 5463677"/>
              <a:gd name="connsiteX2" fmla="*/ 980930 w 1684980"/>
              <a:gd name="connsiteY2" fmla="*/ 0 h 5463677"/>
              <a:gd name="connsiteX3" fmla="*/ 1661463 w 1684980"/>
              <a:gd name="connsiteY3" fmla="*/ 4620 h 5463677"/>
              <a:gd name="connsiteX4" fmla="*/ 1684619 w 1684980"/>
              <a:gd name="connsiteY4" fmla="*/ 5463677 h 5463677"/>
              <a:gd name="connsiteX0" fmla="*/ 1684619 w 1685254"/>
              <a:gd name="connsiteY0" fmla="*/ 5463677 h 5463677"/>
              <a:gd name="connsiteX1" fmla="*/ 0 w 1685254"/>
              <a:gd name="connsiteY1" fmla="*/ 5454085 h 5463677"/>
              <a:gd name="connsiteX2" fmla="*/ 980930 w 1685254"/>
              <a:gd name="connsiteY2" fmla="*/ 0 h 5463677"/>
              <a:gd name="connsiteX3" fmla="*/ 1661463 w 1685254"/>
              <a:gd name="connsiteY3" fmla="*/ 4620 h 5463677"/>
              <a:gd name="connsiteX4" fmla="*/ 1684619 w 1685254"/>
              <a:gd name="connsiteY4" fmla="*/ 5463677 h 5463677"/>
              <a:gd name="connsiteX0" fmla="*/ 1684619 w 1691967"/>
              <a:gd name="connsiteY0" fmla="*/ 5463677 h 5463677"/>
              <a:gd name="connsiteX1" fmla="*/ 0 w 1691967"/>
              <a:gd name="connsiteY1" fmla="*/ 5454085 h 5463677"/>
              <a:gd name="connsiteX2" fmla="*/ 980930 w 1691967"/>
              <a:gd name="connsiteY2" fmla="*/ 0 h 5463677"/>
              <a:gd name="connsiteX3" fmla="*/ 1686663 w 1691967"/>
              <a:gd name="connsiteY3" fmla="*/ 4620 h 5463677"/>
              <a:gd name="connsiteX4" fmla="*/ 1684619 w 1691967"/>
              <a:gd name="connsiteY4" fmla="*/ 5463677 h 5463677"/>
              <a:gd name="connsiteX0" fmla="*/ 1593900 w 1687521"/>
              <a:gd name="connsiteY0" fmla="*/ 5463677 h 5463677"/>
              <a:gd name="connsiteX1" fmla="*/ 0 w 1687521"/>
              <a:gd name="connsiteY1" fmla="*/ 5454085 h 5463677"/>
              <a:gd name="connsiteX2" fmla="*/ 980930 w 1687521"/>
              <a:gd name="connsiteY2" fmla="*/ 0 h 5463677"/>
              <a:gd name="connsiteX3" fmla="*/ 1686663 w 1687521"/>
              <a:gd name="connsiteY3" fmla="*/ 4620 h 5463677"/>
              <a:gd name="connsiteX4" fmla="*/ 1593900 w 1687521"/>
              <a:gd name="connsiteY4" fmla="*/ 5463677 h 5463677"/>
              <a:gd name="connsiteX0" fmla="*/ 1593900 w 1687130"/>
              <a:gd name="connsiteY0" fmla="*/ 5463677 h 5463677"/>
              <a:gd name="connsiteX1" fmla="*/ 0 w 1687130"/>
              <a:gd name="connsiteY1" fmla="*/ 5454085 h 5463677"/>
              <a:gd name="connsiteX2" fmla="*/ 980930 w 1687130"/>
              <a:gd name="connsiteY2" fmla="*/ 0 h 5463677"/>
              <a:gd name="connsiteX3" fmla="*/ 1686663 w 1687130"/>
              <a:gd name="connsiteY3" fmla="*/ 4620 h 5463677"/>
              <a:gd name="connsiteX4" fmla="*/ 1593900 w 1687130"/>
              <a:gd name="connsiteY4" fmla="*/ 5463677 h 546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130" h="5463677">
                <a:moveTo>
                  <a:pt x="1593900" y="5463677"/>
                </a:moveTo>
                <a:lnTo>
                  <a:pt x="0" y="5454085"/>
                </a:lnTo>
                <a:lnTo>
                  <a:pt x="980930" y="0"/>
                </a:lnTo>
                <a:lnTo>
                  <a:pt x="1686663" y="4620"/>
                </a:lnTo>
                <a:cubicBezTo>
                  <a:pt x="1697742" y="2539787"/>
                  <a:pt x="1507222" y="3468373"/>
                  <a:pt x="1593900" y="5463677"/>
                </a:cubicBezTo>
                <a:close/>
              </a:path>
            </a:pathLst>
          </a:custGeom>
          <a:gradFill flip="none" rotWithShape="1">
            <a:gsLst>
              <a:gs pos="100000">
                <a:srgbClr val="07477D">
                  <a:alpha val="34000"/>
                </a:srgbClr>
              </a:gs>
              <a:gs pos="42000">
                <a:srgbClr val="07477D">
                  <a:alpha val="0"/>
                </a:srgbClr>
              </a:gs>
            </a:gsLst>
            <a:lin ang="720000" scaled="0"/>
            <a:tileRect/>
          </a:gradFill>
          <a:ln w="139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201505A-181C-B241-996D-6224947FBDC3}"/>
              </a:ext>
            </a:extLst>
          </p:cNvPr>
          <p:cNvSpPr/>
          <p:nvPr userDrawn="1"/>
        </p:nvSpPr>
        <p:spPr>
          <a:xfrm>
            <a:off x="7125343" y="0"/>
            <a:ext cx="2018657" cy="6870664"/>
          </a:xfrm>
          <a:custGeom>
            <a:avLst/>
            <a:gdLst>
              <a:gd name="connsiteX0" fmla="*/ 2004484 w 2018657"/>
              <a:gd name="connsiteY0" fmla="*/ 0 h 6870664"/>
              <a:gd name="connsiteX1" fmla="*/ 2018657 w 2018657"/>
              <a:gd name="connsiteY1" fmla="*/ 0 h 6870664"/>
              <a:gd name="connsiteX2" fmla="*/ 2018657 w 2018657"/>
              <a:gd name="connsiteY2" fmla="*/ 6870664 h 6870664"/>
              <a:gd name="connsiteX3" fmla="*/ 0 w 2018657"/>
              <a:gd name="connsiteY3" fmla="*/ 6870664 h 6870664"/>
              <a:gd name="connsiteX4" fmla="*/ 155565 w 2018657"/>
              <a:gd name="connsiteY4" fmla="*/ 6774688 h 6870664"/>
              <a:gd name="connsiteX5" fmla="*/ 1980631 w 2018657"/>
              <a:gd name="connsiteY5" fmla="*/ 312225 h 6870664"/>
              <a:gd name="connsiteX6" fmla="*/ 2004484 w 2018657"/>
              <a:gd name="connsiteY6" fmla="*/ 0 h 687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8657" h="6870664">
                <a:moveTo>
                  <a:pt x="2004484" y="0"/>
                </a:moveTo>
                <a:lnTo>
                  <a:pt x="2018657" y="0"/>
                </a:lnTo>
                <a:lnTo>
                  <a:pt x="2018657" y="6870664"/>
                </a:lnTo>
                <a:lnTo>
                  <a:pt x="0" y="6870664"/>
                </a:lnTo>
                <a:lnTo>
                  <a:pt x="155565" y="6774688"/>
                </a:lnTo>
                <a:cubicBezTo>
                  <a:pt x="1007953" y="6069582"/>
                  <a:pt x="1699475" y="3579231"/>
                  <a:pt x="1980631" y="312225"/>
                </a:cubicBezTo>
                <a:lnTo>
                  <a:pt x="2004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4" name="Picture 13" descr="NOAA Fisheries logo">
            <a:extLst>
              <a:ext uri="{FF2B5EF4-FFF2-40B4-BE49-F238E27FC236}">
                <a16:creationId xmlns:a16="http://schemas.microsoft.com/office/drawing/2014/main" id="{9E671C4F-1224-7644-8C91-C0970FE43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33" y="6139452"/>
            <a:ext cx="1404945" cy="640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87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 Swoo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36C0D-47F9-6841-BD5D-8664022C6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23AFC-DFEA-EA42-B969-F4DC89FB03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1" y="1790700"/>
            <a:ext cx="6856671" cy="451228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A02877-EBE3-0D4A-B42C-7980F2B3E629}"/>
              </a:ext>
            </a:extLst>
          </p:cNvPr>
          <p:cNvSpPr txBox="1">
            <a:spLocks/>
          </p:cNvSpPr>
          <p:nvPr userDrawn="1"/>
        </p:nvSpPr>
        <p:spPr>
          <a:xfrm>
            <a:off x="685806" y="6317622"/>
            <a:ext cx="6697793" cy="540383"/>
          </a:xfrm>
          <a:prstGeom prst="rect">
            <a:avLst/>
          </a:prstGeom>
          <a:ln>
            <a:noFill/>
          </a:ln>
          <a:effectLst/>
        </p:spPr>
        <p:txBody>
          <a:bodyPr vert="horz" lIns="0" tIns="34290" rIns="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25" dirty="0">
                <a:solidFill>
                  <a:srgbClr val="103D72"/>
                </a:solidFill>
              </a:rPr>
              <a:t>U.S. Department of Commerce | National Oceanic and Atmospheric Administration | National Marine Fisheries Service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D4046B-FC7B-BF4D-AC35-6050B2AA2C5B}"/>
              </a:ext>
            </a:extLst>
          </p:cNvPr>
          <p:cNvSpPr txBox="1"/>
          <p:nvPr userDrawn="1"/>
        </p:nvSpPr>
        <p:spPr>
          <a:xfrm>
            <a:off x="126124" y="6304134"/>
            <a:ext cx="559676" cy="55387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indent="0" algn="l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rgbClr val="13B9C2"/>
                </a:solidFill>
                <a:latin typeface="Arial Narrow" charset="0"/>
                <a:ea typeface="Arial Narrow" charset="0"/>
                <a:cs typeface="Arial Narrow" charset="0"/>
              </a:rPr>
              <a:t>Page </a:t>
            </a:r>
            <a:fld id="{632D3AEB-7CBE-3049-91AC-335C6B4F5BF6}" type="slidenum">
              <a:rPr lang="en-US" sz="900" b="1" i="0" smtClean="0">
                <a:solidFill>
                  <a:srgbClr val="13B9C2"/>
                </a:solidFill>
                <a:latin typeface="Arial Narrow" charset="0"/>
                <a:ea typeface="Arial Narrow" charset="0"/>
                <a:cs typeface="Arial Narrow" charset="0"/>
              </a:rPr>
              <a:pPr marL="0" marR="0" indent="0" algn="l" defTabSz="6857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1" i="0" dirty="0">
              <a:solidFill>
                <a:srgbClr val="13B9C2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93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691825-53C1-9F41-80DA-101D3F1D6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53306"/>
            <a:ext cx="9144000" cy="58862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85000"/>
              </a:lnSpc>
              <a:defRPr sz="4500" b="0" i="0" baseline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793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524038FA-FDDD-264F-AC41-2CCC88C807B9}"/>
              </a:ext>
            </a:extLst>
          </p:cNvPr>
          <p:cNvSpPr/>
          <p:nvPr userDrawn="1"/>
        </p:nvSpPr>
        <p:spPr>
          <a:xfrm rot="10800000">
            <a:off x="7" y="1"/>
            <a:ext cx="1679027" cy="6878155"/>
          </a:xfrm>
          <a:custGeom>
            <a:avLst/>
            <a:gdLst>
              <a:gd name="connsiteX0" fmla="*/ 2132070 w 2228193"/>
              <a:gd name="connsiteY0" fmla="*/ 0 h 6845864"/>
              <a:gd name="connsiteX1" fmla="*/ 2228193 w 2228193"/>
              <a:gd name="connsiteY1" fmla="*/ 0 h 6845864"/>
              <a:gd name="connsiteX2" fmla="*/ 2228193 w 2228193"/>
              <a:gd name="connsiteY2" fmla="*/ 6845864 h 6845864"/>
              <a:gd name="connsiteX3" fmla="*/ 0 w 2228193"/>
              <a:gd name="connsiteY3" fmla="*/ 6845864 h 6845864"/>
              <a:gd name="connsiteX4" fmla="*/ 163139 w 2228193"/>
              <a:gd name="connsiteY4" fmla="*/ 6755280 h 6845864"/>
              <a:gd name="connsiteX5" fmla="*/ 2130212 w 2228193"/>
              <a:gd name="connsiteY5" fmla="*/ 29715 h 6845864"/>
              <a:gd name="connsiteX6" fmla="*/ 2132070 w 2228193"/>
              <a:gd name="connsiteY6" fmla="*/ 0 h 684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8193" h="6845864">
                <a:moveTo>
                  <a:pt x="2132070" y="0"/>
                </a:moveTo>
                <a:lnTo>
                  <a:pt x="2228193" y="0"/>
                </a:lnTo>
                <a:lnTo>
                  <a:pt x="2228193" y="6845864"/>
                </a:lnTo>
                <a:lnTo>
                  <a:pt x="0" y="6845864"/>
                </a:lnTo>
                <a:lnTo>
                  <a:pt x="163139" y="6755280"/>
                </a:lnTo>
                <a:cubicBezTo>
                  <a:pt x="1116618" y="6045423"/>
                  <a:pt x="1878156" y="3418473"/>
                  <a:pt x="2130212" y="29715"/>
                </a:cubicBezTo>
                <a:lnTo>
                  <a:pt x="2132070" y="0"/>
                </a:lnTo>
                <a:close/>
              </a:path>
            </a:pathLst>
          </a:custGeom>
          <a:solidFill>
            <a:srgbClr val="003155"/>
          </a:solidFill>
          <a:ln w="139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F210A69-DB42-F049-9908-DE0AF0E86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714" y="907060"/>
            <a:ext cx="7063740" cy="58862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5000"/>
              </a:lnSpc>
              <a:defRPr sz="4500" b="0" i="0" baseline="0">
                <a:solidFill>
                  <a:srgbClr val="103D72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057DA6B-E845-0649-86C3-A2CB3E1991B7}"/>
              </a:ext>
            </a:extLst>
          </p:cNvPr>
          <p:cNvSpPr/>
          <p:nvPr userDrawn="1"/>
        </p:nvSpPr>
        <p:spPr>
          <a:xfrm rot="10800000" flipH="1" flipV="1">
            <a:off x="6388274" y="-1"/>
            <a:ext cx="2733012" cy="6858001"/>
          </a:xfrm>
          <a:custGeom>
            <a:avLst/>
            <a:gdLst>
              <a:gd name="connsiteX0" fmla="*/ 999997 w 1016530"/>
              <a:gd name="connsiteY0" fmla="*/ 5463677 h 5463677"/>
              <a:gd name="connsiteX1" fmla="*/ 0 w 1016530"/>
              <a:gd name="connsiteY1" fmla="*/ 5463677 h 5463677"/>
              <a:gd name="connsiteX2" fmla="*/ 16577 w 1016530"/>
              <a:gd name="connsiteY2" fmla="*/ 0 h 5463677"/>
              <a:gd name="connsiteX3" fmla="*/ 1016530 w 1016530"/>
              <a:gd name="connsiteY3" fmla="*/ 14211 h 5463677"/>
              <a:gd name="connsiteX4" fmla="*/ 999997 w 1016530"/>
              <a:gd name="connsiteY4" fmla="*/ 5463677 h 5463677"/>
              <a:gd name="connsiteX0" fmla="*/ 999997 w 1042361"/>
              <a:gd name="connsiteY0" fmla="*/ 5463677 h 5463677"/>
              <a:gd name="connsiteX1" fmla="*/ 0 w 1042361"/>
              <a:gd name="connsiteY1" fmla="*/ 5463677 h 5463677"/>
              <a:gd name="connsiteX2" fmla="*/ 16577 w 1042361"/>
              <a:gd name="connsiteY2" fmla="*/ 0 h 5463677"/>
              <a:gd name="connsiteX3" fmla="*/ 1042361 w 1042361"/>
              <a:gd name="connsiteY3" fmla="*/ 4620 h 5463677"/>
              <a:gd name="connsiteX4" fmla="*/ 999997 w 1042361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670959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670959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54085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84619 w 1696743"/>
              <a:gd name="connsiteY0" fmla="*/ 5463677 h 5463677"/>
              <a:gd name="connsiteX1" fmla="*/ 0 w 1696743"/>
              <a:gd name="connsiteY1" fmla="*/ 5454085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84619 w 1696743"/>
              <a:gd name="connsiteY4" fmla="*/ 5463677 h 5463677"/>
              <a:gd name="connsiteX0" fmla="*/ 1684619 w 1684980"/>
              <a:gd name="connsiteY0" fmla="*/ 5463677 h 5463677"/>
              <a:gd name="connsiteX1" fmla="*/ 0 w 1684980"/>
              <a:gd name="connsiteY1" fmla="*/ 5454085 h 5463677"/>
              <a:gd name="connsiteX2" fmla="*/ 980930 w 1684980"/>
              <a:gd name="connsiteY2" fmla="*/ 0 h 5463677"/>
              <a:gd name="connsiteX3" fmla="*/ 1661463 w 1684980"/>
              <a:gd name="connsiteY3" fmla="*/ 4620 h 5463677"/>
              <a:gd name="connsiteX4" fmla="*/ 1684619 w 1684980"/>
              <a:gd name="connsiteY4" fmla="*/ 5463677 h 5463677"/>
              <a:gd name="connsiteX0" fmla="*/ 1684619 w 1685254"/>
              <a:gd name="connsiteY0" fmla="*/ 5463677 h 5463677"/>
              <a:gd name="connsiteX1" fmla="*/ 0 w 1685254"/>
              <a:gd name="connsiteY1" fmla="*/ 5454085 h 5463677"/>
              <a:gd name="connsiteX2" fmla="*/ 980930 w 1685254"/>
              <a:gd name="connsiteY2" fmla="*/ 0 h 5463677"/>
              <a:gd name="connsiteX3" fmla="*/ 1661463 w 1685254"/>
              <a:gd name="connsiteY3" fmla="*/ 4620 h 5463677"/>
              <a:gd name="connsiteX4" fmla="*/ 1684619 w 1685254"/>
              <a:gd name="connsiteY4" fmla="*/ 5463677 h 5463677"/>
              <a:gd name="connsiteX0" fmla="*/ 1684619 w 1691967"/>
              <a:gd name="connsiteY0" fmla="*/ 5463677 h 5463677"/>
              <a:gd name="connsiteX1" fmla="*/ 0 w 1691967"/>
              <a:gd name="connsiteY1" fmla="*/ 5454085 h 5463677"/>
              <a:gd name="connsiteX2" fmla="*/ 980930 w 1691967"/>
              <a:gd name="connsiteY2" fmla="*/ 0 h 5463677"/>
              <a:gd name="connsiteX3" fmla="*/ 1686663 w 1691967"/>
              <a:gd name="connsiteY3" fmla="*/ 4620 h 5463677"/>
              <a:gd name="connsiteX4" fmla="*/ 1684619 w 1691967"/>
              <a:gd name="connsiteY4" fmla="*/ 5463677 h 5463677"/>
              <a:gd name="connsiteX0" fmla="*/ 1593900 w 1687521"/>
              <a:gd name="connsiteY0" fmla="*/ 5463677 h 5463677"/>
              <a:gd name="connsiteX1" fmla="*/ 0 w 1687521"/>
              <a:gd name="connsiteY1" fmla="*/ 5454085 h 5463677"/>
              <a:gd name="connsiteX2" fmla="*/ 980930 w 1687521"/>
              <a:gd name="connsiteY2" fmla="*/ 0 h 5463677"/>
              <a:gd name="connsiteX3" fmla="*/ 1686663 w 1687521"/>
              <a:gd name="connsiteY3" fmla="*/ 4620 h 5463677"/>
              <a:gd name="connsiteX4" fmla="*/ 1593900 w 1687521"/>
              <a:gd name="connsiteY4" fmla="*/ 5463677 h 5463677"/>
              <a:gd name="connsiteX0" fmla="*/ 1593900 w 1687130"/>
              <a:gd name="connsiteY0" fmla="*/ 5463677 h 5463677"/>
              <a:gd name="connsiteX1" fmla="*/ 0 w 1687130"/>
              <a:gd name="connsiteY1" fmla="*/ 5454085 h 5463677"/>
              <a:gd name="connsiteX2" fmla="*/ 980930 w 1687130"/>
              <a:gd name="connsiteY2" fmla="*/ 0 h 5463677"/>
              <a:gd name="connsiteX3" fmla="*/ 1686663 w 1687130"/>
              <a:gd name="connsiteY3" fmla="*/ 4620 h 5463677"/>
              <a:gd name="connsiteX4" fmla="*/ 1593900 w 1687130"/>
              <a:gd name="connsiteY4" fmla="*/ 5463677 h 546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130" h="5463677">
                <a:moveTo>
                  <a:pt x="1593900" y="5463677"/>
                </a:moveTo>
                <a:lnTo>
                  <a:pt x="0" y="5454085"/>
                </a:lnTo>
                <a:lnTo>
                  <a:pt x="980930" y="0"/>
                </a:lnTo>
                <a:lnTo>
                  <a:pt x="1686663" y="4620"/>
                </a:lnTo>
                <a:cubicBezTo>
                  <a:pt x="1697742" y="2539787"/>
                  <a:pt x="1507222" y="3468373"/>
                  <a:pt x="1593900" y="5463677"/>
                </a:cubicBezTo>
                <a:close/>
              </a:path>
            </a:pathLst>
          </a:custGeom>
          <a:gradFill flip="none" rotWithShape="1">
            <a:gsLst>
              <a:gs pos="100000">
                <a:srgbClr val="07477D">
                  <a:alpha val="34000"/>
                </a:srgbClr>
              </a:gs>
              <a:gs pos="42000">
                <a:srgbClr val="07477D">
                  <a:alpha val="0"/>
                </a:srgbClr>
              </a:gs>
            </a:gsLst>
            <a:lin ang="720000" scaled="0"/>
            <a:tileRect/>
          </a:gradFill>
          <a:ln w="139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4F873C5-CDA6-0B46-AB16-55EC94A468D2}"/>
              </a:ext>
            </a:extLst>
          </p:cNvPr>
          <p:cNvSpPr/>
          <p:nvPr userDrawn="1"/>
        </p:nvSpPr>
        <p:spPr>
          <a:xfrm>
            <a:off x="7125343" y="0"/>
            <a:ext cx="2018657" cy="6870664"/>
          </a:xfrm>
          <a:custGeom>
            <a:avLst/>
            <a:gdLst>
              <a:gd name="connsiteX0" fmla="*/ 2004484 w 2018657"/>
              <a:gd name="connsiteY0" fmla="*/ 0 h 6870664"/>
              <a:gd name="connsiteX1" fmla="*/ 2018657 w 2018657"/>
              <a:gd name="connsiteY1" fmla="*/ 0 h 6870664"/>
              <a:gd name="connsiteX2" fmla="*/ 2018657 w 2018657"/>
              <a:gd name="connsiteY2" fmla="*/ 6870664 h 6870664"/>
              <a:gd name="connsiteX3" fmla="*/ 0 w 2018657"/>
              <a:gd name="connsiteY3" fmla="*/ 6870664 h 6870664"/>
              <a:gd name="connsiteX4" fmla="*/ 155565 w 2018657"/>
              <a:gd name="connsiteY4" fmla="*/ 6774688 h 6870664"/>
              <a:gd name="connsiteX5" fmla="*/ 1980631 w 2018657"/>
              <a:gd name="connsiteY5" fmla="*/ 312225 h 6870664"/>
              <a:gd name="connsiteX6" fmla="*/ 2004484 w 2018657"/>
              <a:gd name="connsiteY6" fmla="*/ 0 h 687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8657" h="6870664">
                <a:moveTo>
                  <a:pt x="2004484" y="0"/>
                </a:moveTo>
                <a:lnTo>
                  <a:pt x="2018657" y="0"/>
                </a:lnTo>
                <a:lnTo>
                  <a:pt x="2018657" y="6870664"/>
                </a:lnTo>
                <a:lnTo>
                  <a:pt x="0" y="6870664"/>
                </a:lnTo>
                <a:lnTo>
                  <a:pt x="155565" y="6774688"/>
                </a:lnTo>
                <a:cubicBezTo>
                  <a:pt x="1007953" y="6069582"/>
                  <a:pt x="1699475" y="3579231"/>
                  <a:pt x="1980631" y="312225"/>
                </a:cubicBezTo>
                <a:lnTo>
                  <a:pt x="2004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9" name="Picture 18" descr="NOAA Fisheries logo">
            <a:extLst>
              <a:ext uri="{FF2B5EF4-FFF2-40B4-BE49-F238E27FC236}">
                <a16:creationId xmlns:a16="http://schemas.microsoft.com/office/drawing/2014/main" id="{A4246877-5026-4B48-B69E-26CA5E4DF6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33" y="6139452"/>
            <a:ext cx="1404945" cy="640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1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DF21FA8-693C-4349-B50A-C002E55F7F5B}"/>
              </a:ext>
            </a:extLst>
          </p:cNvPr>
          <p:cNvSpPr/>
          <p:nvPr userDrawn="1"/>
        </p:nvSpPr>
        <p:spPr>
          <a:xfrm rot="10800000">
            <a:off x="7" y="1"/>
            <a:ext cx="1679027" cy="6878155"/>
          </a:xfrm>
          <a:custGeom>
            <a:avLst/>
            <a:gdLst>
              <a:gd name="connsiteX0" fmla="*/ 2132070 w 2228193"/>
              <a:gd name="connsiteY0" fmla="*/ 0 h 6845864"/>
              <a:gd name="connsiteX1" fmla="*/ 2228193 w 2228193"/>
              <a:gd name="connsiteY1" fmla="*/ 0 h 6845864"/>
              <a:gd name="connsiteX2" fmla="*/ 2228193 w 2228193"/>
              <a:gd name="connsiteY2" fmla="*/ 6845864 h 6845864"/>
              <a:gd name="connsiteX3" fmla="*/ 0 w 2228193"/>
              <a:gd name="connsiteY3" fmla="*/ 6845864 h 6845864"/>
              <a:gd name="connsiteX4" fmla="*/ 163139 w 2228193"/>
              <a:gd name="connsiteY4" fmla="*/ 6755280 h 6845864"/>
              <a:gd name="connsiteX5" fmla="*/ 2130212 w 2228193"/>
              <a:gd name="connsiteY5" fmla="*/ 29715 h 6845864"/>
              <a:gd name="connsiteX6" fmla="*/ 2132070 w 2228193"/>
              <a:gd name="connsiteY6" fmla="*/ 0 h 684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8193" h="6845864">
                <a:moveTo>
                  <a:pt x="2132070" y="0"/>
                </a:moveTo>
                <a:lnTo>
                  <a:pt x="2228193" y="0"/>
                </a:lnTo>
                <a:lnTo>
                  <a:pt x="2228193" y="6845864"/>
                </a:lnTo>
                <a:lnTo>
                  <a:pt x="0" y="6845864"/>
                </a:lnTo>
                <a:lnTo>
                  <a:pt x="163139" y="6755280"/>
                </a:lnTo>
                <a:cubicBezTo>
                  <a:pt x="1116618" y="6045423"/>
                  <a:pt x="1878156" y="3418473"/>
                  <a:pt x="2130212" y="29715"/>
                </a:cubicBezTo>
                <a:lnTo>
                  <a:pt x="2132070" y="0"/>
                </a:lnTo>
                <a:close/>
              </a:path>
            </a:pathLst>
          </a:custGeom>
          <a:solidFill>
            <a:srgbClr val="003155"/>
          </a:solidFill>
          <a:ln w="139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4860ED-2C07-EB41-9FEE-E420AA655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714" y="907060"/>
            <a:ext cx="7063740" cy="58862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5000"/>
              </a:lnSpc>
              <a:defRPr sz="4500" b="0" i="0" baseline="0">
                <a:solidFill>
                  <a:srgbClr val="103D72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6E9D7AB-DCAB-2345-B6D9-4564D009E051}"/>
              </a:ext>
            </a:extLst>
          </p:cNvPr>
          <p:cNvSpPr/>
          <p:nvPr userDrawn="1"/>
        </p:nvSpPr>
        <p:spPr>
          <a:xfrm rot="10800000" flipH="1" flipV="1">
            <a:off x="6388274" y="-1"/>
            <a:ext cx="2733012" cy="6858001"/>
          </a:xfrm>
          <a:custGeom>
            <a:avLst/>
            <a:gdLst>
              <a:gd name="connsiteX0" fmla="*/ 999997 w 1016530"/>
              <a:gd name="connsiteY0" fmla="*/ 5463677 h 5463677"/>
              <a:gd name="connsiteX1" fmla="*/ 0 w 1016530"/>
              <a:gd name="connsiteY1" fmla="*/ 5463677 h 5463677"/>
              <a:gd name="connsiteX2" fmla="*/ 16577 w 1016530"/>
              <a:gd name="connsiteY2" fmla="*/ 0 h 5463677"/>
              <a:gd name="connsiteX3" fmla="*/ 1016530 w 1016530"/>
              <a:gd name="connsiteY3" fmla="*/ 14211 h 5463677"/>
              <a:gd name="connsiteX4" fmla="*/ 999997 w 1016530"/>
              <a:gd name="connsiteY4" fmla="*/ 5463677 h 5463677"/>
              <a:gd name="connsiteX0" fmla="*/ 999997 w 1042361"/>
              <a:gd name="connsiteY0" fmla="*/ 5463677 h 5463677"/>
              <a:gd name="connsiteX1" fmla="*/ 0 w 1042361"/>
              <a:gd name="connsiteY1" fmla="*/ 5463677 h 5463677"/>
              <a:gd name="connsiteX2" fmla="*/ 16577 w 1042361"/>
              <a:gd name="connsiteY2" fmla="*/ 0 h 5463677"/>
              <a:gd name="connsiteX3" fmla="*/ 1042361 w 1042361"/>
              <a:gd name="connsiteY3" fmla="*/ 4620 h 5463677"/>
              <a:gd name="connsiteX4" fmla="*/ 999997 w 1042361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670959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670959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54085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84619 w 1696743"/>
              <a:gd name="connsiteY0" fmla="*/ 5463677 h 5463677"/>
              <a:gd name="connsiteX1" fmla="*/ 0 w 1696743"/>
              <a:gd name="connsiteY1" fmla="*/ 5454085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84619 w 1696743"/>
              <a:gd name="connsiteY4" fmla="*/ 5463677 h 5463677"/>
              <a:gd name="connsiteX0" fmla="*/ 1684619 w 1684980"/>
              <a:gd name="connsiteY0" fmla="*/ 5463677 h 5463677"/>
              <a:gd name="connsiteX1" fmla="*/ 0 w 1684980"/>
              <a:gd name="connsiteY1" fmla="*/ 5454085 h 5463677"/>
              <a:gd name="connsiteX2" fmla="*/ 980930 w 1684980"/>
              <a:gd name="connsiteY2" fmla="*/ 0 h 5463677"/>
              <a:gd name="connsiteX3" fmla="*/ 1661463 w 1684980"/>
              <a:gd name="connsiteY3" fmla="*/ 4620 h 5463677"/>
              <a:gd name="connsiteX4" fmla="*/ 1684619 w 1684980"/>
              <a:gd name="connsiteY4" fmla="*/ 5463677 h 5463677"/>
              <a:gd name="connsiteX0" fmla="*/ 1684619 w 1685254"/>
              <a:gd name="connsiteY0" fmla="*/ 5463677 h 5463677"/>
              <a:gd name="connsiteX1" fmla="*/ 0 w 1685254"/>
              <a:gd name="connsiteY1" fmla="*/ 5454085 h 5463677"/>
              <a:gd name="connsiteX2" fmla="*/ 980930 w 1685254"/>
              <a:gd name="connsiteY2" fmla="*/ 0 h 5463677"/>
              <a:gd name="connsiteX3" fmla="*/ 1661463 w 1685254"/>
              <a:gd name="connsiteY3" fmla="*/ 4620 h 5463677"/>
              <a:gd name="connsiteX4" fmla="*/ 1684619 w 1685254"/>
              <a:gd name="connsiteY4" fmla="*/ 5463677 h 5463677"/>
              <a:gd name="connsiteX0" fmla="*/ 1684619 w 1691967"/>
              <a:gd name="connsiteY0" fmla="*/ 5463677 h 5463677"/>
              <a:gd name="connsiteX1" fmla="*/ 0 w 1691967"/>
              <a:gd name="connsiteY1" fmla="*/ 5454085 h 5463677"/>
              <a:gd name="connsiteX2" fmla="*/ 980930 w 1691967"/>
              <a:gd name="connsiteY2" fmla="*/ 0 h 5463677"/>
              <a:gd name="connsiteX3" fmla="*/ 1686663 w 1691967"/>
              <a:gd name="connsiteY3" fmla="*/ 4620 h 5463677"/>
              <a:gd name="connsiteX4" fmla="*/ 1684619 w 1691967"/>
              <a:gd name="connsiteY4" fmla="*/ 5463677 h 5463677"/>
              <a:gd name="connsiteX0" fmla="*/ 1593900 w 1687521"/>
              <a:gd name="connsiteY0" fmla="*/ 5463677 h 5463677"/>
              <a:gd name="connsiteX1" fmla="*/ 0 w 1687521"/>
              <a:gd name="connsiteY1" fmla="*/ 5454085 h 5463677"/>
              <a:gd name="connsiteX2" fmla="*/ 980930 w 1687521"/>
              <a:gd name="connsiteY2" fmla="*/ 0 h 5463677"/>
              <a:gd name="connsiteX3" fmla="*/ 1686663 w 1687521"/>
              <a:gd name="connsiteY3" fmla="*/ 4620 h 5463677"/>
              <a:gd name="connsiteX4" fmla="*/ 1593900 w 1687521"/>
              <a:gd name="connsiteY4" fmla="*/ 5463677 h 5463677"/>
              <a:gd name="connsiteX0" fmla="*/ 1593900 w 1687130"/>
              <a:gd name="connsiteY0" fmla="*/ 5463677 h 5463677"/>
              <a:gd name="connsiteX1" fmla="*/ 0 w 1687130"/>
              <a:gd name="connsiteY1" fmla="*/ 5454085 h 5463677"/>
              <a:gd name="connsiteX2" fmla="*/ 980930 w 1687130"/>
              <a:gd name="connsiteY2" fmla="*/ 0 h 5463677"/>
              <a:gd name="connsiteX3" fmla="*/ 1686663 w 1687130"/>
              <a:gd name="connsiteY3" fmla="*/ 4620 h 5463677"/>
              <a:gd name="connsiteX4" fmla="*/ 1593900 w 1687130"/>
              <a:gd name="connsiteY4" fmla="*/ 5463677 h 546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130" h="5463677">
                <a:moveTo>
                  <a:pt x="1593900" y="5463677"/>
                </a:moveTo>
                <a:lnTo>
                  <a:pt x="0" y="5454085"/>
                </a:lnTo>
                <a:lnTo>
                  <a:pt x="980930" y="0"/>
                </a:lnTo>
                <a:lnTo>
                  <a:pt x="1686663" y="4620"/>
                </a:lnTo>
                <a:cubicBezTo>
                  <a:pt x="1697742" y="2539787"/>
                  <a:pt x="1507222" y="3468373"/>
                  <a:pt x="1593900" y="5463677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5">
                  <a:alpha val="41000"/>
                </a:schemeClr>
              </a:gs>
              <a:gs pos="42000">
                <a:schemeClr val="accent5">
                  <a:alpha val="0"/>
                </a:schemeClr>
              </a:gs>
            </a:gsLst>
            <a:lin ang="720000" scaled="0"/>
            <a:tileRect/>
          </a:gradFill>
          <a:ln w="139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044AF2-12BB-604E-A6A1-CD424A191D61}"/>
              </a:ext>
            </a:extLst>
          </p:cNvPr>
          <p:cNvSpPr/>
          <p:nvPr userDrawn="1"/>
        </p:nvSpPr>
        <p:spPr>
          <a:xfrm>
            <a:off x="7125343" y="0"/>
            <a:ext cx="2018657" cy="6870664"/>
          </a:xfrm>
          <a:custGeom>
            <a:avLst/>
            <a:gdLst>
              <a:gd name="connsiteX0" fmla="*/ 2004484 w 2018657"/>
              <a:gd name="connsiteY0" fmla="*/ 0 h 6870664"/>
              <a:gd name="connsiteX1" fmla="*/ 2018657 w 2018657"/>
              <a:gd name="connsiteY1" fmla="*/ 0 h 6870664"/>
              <a:gd name="connsiteX2" fmla="*/ 2018657 w 2018657"/>
              <a:gd name="connsiteY2" fmla="*/ 6870664 h 6870664"/>
              <a:gd name="connsiteX3" fmla="*/ 0 w 2018657"/>
              <a:gd name="connsiteY3" fmla="*/ 6870664 h 6870664"/>
              <a:gd name="connsiteX4" fmla="*/ 155565 w 2018657"/>
              <a:gd name="connsiteY4" fmla="*/ 6774688 h 6870664"/>
              <a:gd name="connsiteX5" fmla="*/ 1980631 w 2018657"/>
              <a:gd name="connsiteY5" fmla="*/ 312225 h 6870664"/>
              <a:gd name="connsiteX6" fmla="*/ 2004484 w 2018657"/>
              <a:gd name="connsiteY6" fmla="*/ 0 h 687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8657" h="6870664">
                <a:moveTo>
                  <a:pt x="2004484" y="0"/>
                </a:moveTo>
                <a:lnTo>
                  <a:pt x="2018657" y="0"/>
                </a:lnTo>
                <a:lnTo>
                  <a:pt x="2018657" y="6870664"/>
                </a:lnTo>
                <a:lnTo>
                  <a:pt x="0" y="6870664"/>
                </a:lnTo>
                <a:lnTo>
                  <a:pt x="155565" y="6774688"/>
                </a:lnTo>
                <a:cubicBezTo>
                  <a:pt x="1007953" y="6069582"/>
                  <a:pt x="1699475" y="3579231"/>
                  <a:pt x="1980631" y="312225"/>
                </a:cubicBezTo>
                <a:lnTo>
                  <a:pt x="2004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Picture 11" descr="NOAA Fisheries logo">
            <a:extLst>
              <a:ext uri="{FF2B5EF4-FFF2-40B4-BE49-F238E27FC236}">
                <a16:creationId xmlns:a16="http://schemas.microsoft.com/office/drawing/2014/main" id="{81413995-FF21-834A-AFB5-9FBF5449A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33" y="6139452"/>
            <a:ext cx="1404945" cy="640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55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imag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BF7DC00C-424C-3A43-8BAB-CBE7A5E78DF9}"/>
              </a:ext>
            </a:extLst>
          </p:cNvPr>
          <p:cNvSpPr/>
          <p:nvPr userDrawn="1"/>
        </p:nvSpPr>
        <p:spPr>
          <a:xfrm rot="10800000">
            <a:off x="7" y="1"/>
            <a:ext cx="1679027" cy="6878155"/>
          </a:xfrm>
          <a:custGeom>
            <a:avLst/>
            <a:gdLst>
              <a:gd name="connsiteX0" fmla="*/ 2132070 w 2228193"/>
              <a:gd name="connsiteY0" fmla="*/ 0 h 6845864"/>
              <a:gd name="connsiteX1" fmla="*/ 2228193 w 2228193"/>
              <a:gd name="connsiteY1" fmla="*/ 0 h 6845864"/>
              <a:gd name="connsiteX2" fmla="*/ 2228193 w 2228193"/>
              <a:gd name="connsiteY2" fmla="*/ 6845864 h 6845864"/>
              <a:gd name="connsiteX3" fmla="*/ 0 w 2228193"/>
              <a:gd name="connsiteY3" fmla="*/ 6845864 h 6845864"/>
              <a:gd name="connsiteX4" fmla="*/ 163139 w 2228193"/>
              <a:gd name="connsiteY4" fmla="*/ 6755280 h 6845864"/>
              <a:gd name="connsiteX5" fmla="*/ 2130212 w 2228193"/>
              <a:gd name="connsiteY5" fmla="*/ 29715 h 6845864"/>
              <a:gd name="connsiteX6" fmla="*/ 2132070 w 2228193"/>
              <a:gd name="connsiteY6" fmla="*/ 0 h 684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8193" h="6845864">
                <a:moveTo>
                  <a:pt x="2132070" y="0"/>
                </a:moveTo>
                <a:lnTo>
                  <a:pt x="2228193" y="0"/>
                </a:lnTo>
                <a:lnTo>
                  <a:pt x="2228193" y="6845864"/>
                </a:lnTo>
                <a:lnTo>
                  <a:pt x="0" y="6845864"/>
                </a:lnTo>
                <a:lnTo>
                  <a:pt x="163139" y="6755280"/>
                </a:lnTo>
                <a:cubicBezTo>
                  <a:pt x="1116618" y="6045423"/>
                  <a:pt x="1878156" y="3418473"/>
                  <a:pt x="2130212" y="29715"/>
                </a:cubicBezTo>
                <a:lnTo>
                  <a:pt x="2132070" y="0"/>
                </a:lnTo>
                <a:close/>
              </a:path>
            </a:pathLst>
          </a:custGeom>
          <a:solidFill>
            <a:srgbClr val="003155"/>
          </a:solidFill>
          <a:ln w="139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B691825-53C1-9F41-80DA-101D3F1D6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714" y="907060"/>
            <a:ext cx="7063740" cy="58862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5000"/>
              </a:lnSpc>
              <a:defRPr sz="4500" b="0" i="0" baseline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D49068E-D39C-5D4E-8A6A-8D732377BA32}"/>
              </a:ext>
            </a:extLst>
          </p:cNvPr>
          <p:cNvSpPr/>
          <p:nvPr userDrawn="1"/>
        </p:nvSpPr>
        <p:spPr>
          <a:xfrm rot="10800000" flipH="1" flipV="1">
            <a:off x="6388274" y="-1"/>
            <a:ext cx="2733012" cy="6858001"/>
          </a:xfrm>
          <a:custGeom>
            <a:avLst/>
            <a:gdLst>
              <a:gd name="connsiteX0" fmla="*/ 999997 w 1016530"/>
              <a:gd name="connsiteY0" fmla="*/ 5463677 h 5463677"/>
              <a:gd name="connsiteX1" fmla="*/ 0 w 1016530"/>
              <a:gd name="connsiteY1" fmla="*/ 5463677 h 5463677"/>
              <a:gd name="connsiteX2" fmla="*/ 16577 w 1016530"/>
              <a:gd name="connsiteY2" fmla="*/ 0 h 5463677"/>
              <a:gd name="connsiteX3" fmla="*/ 1016530 w 1016530"/>
              <a:gd name="connsiteY3" fmla="*/ 14211 h 5463677"/>
              <a:gd name="connsiteX4" fmla="*/ 999997 w 1016530"/>
              <a:gd name="connsiteY4" fmla="*/ 5463677 h 5463677"/>
              <a:gd name="connsiteX0" fmla="*/ 999997 w 1042361"/>
              <a:gd name="connsiteY0" fmla="*/ 5463677 h 5463677"/>
              <a:gd name="connsiteX1" fmla="*/ 0 w 1042361"/>
              <a:gd name="connsiteY1" fmla="*/ 5463677 h 5463677"/>
              <a:gd name="connsiteX2" fmla="*/ 16577 w 1042361"/>
              <a:gd name="connsiteY2" fmla="*/ 0 h 5463677"/>
              <a:gd name="connsiteX3" fmla="*/ 1042361 w 1042361"/>
              <a:gd name="connsiteY3" fmla="*/ 4620 h 5463677"/>
              <a:gd name="connsiteX4" fmla="*/ 999997 w 1042361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670959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670959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54085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84619 w 1696743"/>
              <a:gd name="connsiteY0" fmla="*/ 5463677 h 5463677"/>
              <a:gd name="connsiteX1" fmla="*/ 0 w 1696743"/>
              <a:gd name="connsiteY1" fmla="*/ 5454085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84619 w 1696743"/>
              <a:gd name="connsiteY4" fmla="*/ 5463677 h 5463677"/>
              <a:gd name="connsiteX0" fmla="*/ 1684619 w 1684980"/>
              <a:gd name="connsiteY0" fmla="*/ 5463677 h 5463677"/>
              <a:gd name="connsiteX1" fmla="*/ 0 w 1684980"/>
              <a:gd name="connsiteY1" fmla="*/ 5454085 h 5463677"/>
              <a:gd name="connsiteX2" fmla="*/ 980930 w 1684980"/>
              <a:gd name="connsiteY2" fmla="*/ 0 h 5463677"/>
              <a:gd name="connsiteX3" fmla="*/ 1661463 w 1684980"/>
              <a:gd name="connsiteY3" fmla="*/ 4620 h 5463677"/>
              <a:gd name="connsiteX4" fmla="*/ 1684619 w 1684980"/>
              <a:gd name="connsiteY4" fmla="*/ 5463677 h 5463677"/>
              <a:gd name="connsiteX0" fmla="*/ 1684619 w 1685254"/>
              <a:gd name="connsiteY0" fmla="*/ 5463677 h 5463677"/>
              <a:gd name="connsiteX1" fmla="*/ 0 w 1685254"/>
              <a:gd name="connsiteY1" fmla="*/ 5454085 h 5463677"/>
              <a:gd name="connsiteX2" fmla="*/ 980930 w 1685254"/>
              <a:gd name="connsiteY2" fmla="*/ 0 h 5463677"/>
              <a:gd name="connsiteX3" fmla="*/ 1661463 w 1685254"/>
              <a:gd name="connsiteY3" fmla="*/ 4620 h 5463677"/>
              <a:gd name="connsiteX4" fmla="*/ 1684619 w 1685254"/>
              <a:gd name="connsiteY4" fmla="*/ 5463677 h 5463677"/>
              <a:gd name="connsiteX0" fmla="*/ 1684619 w 1691967"/>
              <a:gd name="connsiteY0" fmla="*/ 5463677 h 5463677"/>
              <a:gd name="connsiteX1" fmla="*/ 0 w 1691967"/>
              <a:gd name="connsiteY1" fmla="*/ 5454085 h 5463677"/>
              <a:gd name="connsiteX2" fmla="*/ 980930 w 1691967"/>
              <a:gd name="connsiteY2" fmla="*/ 0 h 5463677"/>
              <a:gd name="connsiteX3" fmla="*/ 1686663 w 1691967"/>
              <a:gd name="connsiteY3" fmla="*/ 4620 h 5463677"/>
              <a:gd name="connsiteX4" fmla="*/ 1684619 w 1691967"/>
              <a:gd name="connsiteY4" fmla="*/ 5463677 h 5463677"/>
              <a:gd name="connsiteX0" fmla="*/ 1593900 w 1687521"/>
              <a:gd name="connsiteY0" fmla="*/ 5463677 h 5463677"/>
              <a:gd name="connsiteX1" fmla="*/ 0 w 1687521"/>
              <a:gd name="connsiteY1" fmla="*/ 5454085 h 5463677"/>
              <a:gd name="connsiteX2" fmla="*/ 980930 w 1687521"/>
              <a:gd name="connsiteY2" fmla="*/ 0 h 5463677"/>
              <a:gd name="connsiteX3" fmla="*/ 1686663 w 1687521"/>
              <a:gd name="connsiteY3" fmla="*/ 4620 h 5463677"/>
              <a:gd name="connsiteX4" fmla="*/ 1593900 w 1687521"/>
              <a:gd name="connsiteY4" fmla="*/ 5463677 h 5463677"/>
              <a:gd name="connsiteX0" fmla="*/ 1593900 w 1687130"/>
              <a:gd name="connsiteY0" fmla="*/ 5463677 h 5463677"/>
              <a:gd name="connsiteX1" fmla="*/ 0 w 1687130"/>
              <a:gd name="connsiteY1" fmla="*/ 5454085 h 5463677"/>
              <a:gd name="connsiteX2" fmla="*/ 980930 w 1687130"/>
              <a:gd name="connsiteY2" fmla="*/ 0 h 5463677"/>
              <a:gd name="connsiteX3" fmla="*/ 1686663 w 1687130"/>
              <a:gd name="connsiteY3" fmla="*/ 4620 h 5463677"/>
              <a:gd name="connsiteX4" fmla="*/ 1593900 w 1687130"/>
              <a:gd name="connsiteY4" fmla="*/ 5463677 h 546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130" h="5463677">
                <a:moveTo>
                  <a:pt x="1593900" y="5463677"/>
                </a:moveTo>
                <a:lnTo>
                  <a:pt x="0" y="5454085"/>
                </a:lnTo>
                <a:lnTo>
                  <a:pt x="980930" y="0"/>
                </a:lnTo>
                <a:lnTo>
                  <a:pt x="1686663" y="4620"/>
                </a:lnTo>
                <a:cubicBezTo>
                  <a:pt x="1697742" y="2539787"/>
                  <a:pt x="1507222" y="3468373"/>
                  <a:pt x="1593900" y="5463677"/>
                </a:cubicBezTo>
                <a:close/>
              </a:path>
            </a:pathLst>
          </a:custGeom>
          <a:gradFill flip="none" rotWithShape="1">
            <a:gsLst>
              <a:gs pos="100000">
                <a:srgbClr val="07477D">
                  <a:alpha val="34000"/>
                </a:srgbClr>
              </a:gs>
              <a:gs pos="42000">
                <a:srgbClr val="07477D">
                  <a:alpha val="0"/>
                </a:srgbClr>
              </a:gs>
            </a:gsLst>
            <a:lin ang="720000" scaled="0"/>
            <a:tileRect/>
          </a:gradFill>
          <a:ln w="139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0A1160B-D610-A74C-B995-4890EC4E4D09}"/>
              </a:ext>
            </a:extLst>
          </p:cNvPr>
          <p:cNvSpPr/>
          <p:nvPr userDrawn="1"/>
        </p:nvSpPr>
        <p:spPr>
          <a:xfrm>
            <a:off x="7125343" y="0"/>
            <a:ext cx="2018657" cy="6870664"/>
          </a:xfrm>
          <a:custGeom>
            <a:avLst/>
            <a:gdLst>
              <a:gd name="connsiteX0" fmla="*/ 2004484 w 2018657"/>
              <a:gd name="connsiteY0" fmla="*/ 0 h 6870664"/>
              <a:gd name="connsiteX1" fmla="*/ 2018657 w 2018657"/>
              <a:gd name="connsiteY1" fmla="*/ 0 h 6870664"/>
              <a:gd name="connsiteX2" fmla="*/ 2018657 w 2018657"/>
              <a:gd name="connsiteY2" fmla="*/ 6870664 h 6870664"/>
              <a:gd name="connsiteX3" fmla="*/ 0 w 2018657"/>
              <a:gd name="connsiteY3" fmla="*/ 6870664 h 6870664"/>
              <a:gd name="connsiteX4" fmla="*/ 155565 w 2018657"/>
              <a:gd name="connsiteY4" fmla="*/ 6774688 h 6870664"/>
              <a:gd name="connsiteX5" fmla="*/ 1980631 w 2018657"/>
              <a:gd name="connsiteY5" fmla="*/ 312225 h 6870664"/>
              <a:gd name="connsiteX6" fmla="*/ 2004484 w 2018657"/>
              <a:gd name="connsiteY6" fmla="*/ 0 h 687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8657" h="6870664">
                <a:moveTo>
                  <a:pt x="2004484" y="0"/>
                </a:moveTo>
                <a:lnTo>
                  <a:pt x="2018657" y="0"/>
                </a:lnTo>
                <a:lnTo>
                  <a:pt x="2018657" y="6870664"/>
                </a:lnTo>
                <a:lnTo>
                  <a:pt x="0" y="6870664"/>
                </a:lnTo>
                <a:lnTo>
                  <a:pt x="155565" y="6774688"/>
                </a:lnTo>
                <a:cubicBezTo>
                  <a:pt x="1007953" y="6069582"/>
                  <a:pt x="1699475" y="3579231"/>
                  <a:pt x="1980631" y="312225"/>
                </a:cubicBezTo>
                <a:lnTo>
                  <a:pt x="2004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3" name="Picture 12" descr="NOAA Fisheries logo">
            <a:extLst>
              <a:ext uri="{FF2B5EF4-FFF2-40B4-BE49-F238E27FC236}">
                <a16:creationId xmlns:a16="http://schemas.microsoft.com/office/drawing/2014/main" id="{4A4D2887-79EF-A44F-ADF1-02AB7E7BED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33" y="6139452"/>
            <a:ext cx="1404945" cy="640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6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30681-16A3-C346-9519-69310A1E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112" y="2498693"/>
            <a:ext cx="6903326" cy="1625060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8E6F8-DF02-F34F-A4F7-C776C3DEF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111" y="4691255"/>
            <a:ext cx="7286592" cy="18986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248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3BE0A-777D-504C-9E3D-8D4D2A43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8208-611D-E847-8A09-87A05C6CA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111" y="4691255"/>
            <a:ext cx="7286592" cy="18986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327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Swoo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36C0D-47F9-6841-BD5D-8664022C6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23AFC-DFEA-EA42-B969-F4DC89FB03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1" y="1790700"/>
            <a:ext cx="6856671" cy="451228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A02877-EBE3-0D4A-B42C-7980F2B3E629}"/>
              </a:ext>
            </a:extLst>
          </p:cNvPr>
          <p:cNvSpPr txBox="1">
            <a:spLocks/>
          </p:cNvSpPr>
          <p:nvPr userDrawn="1"/>
        </p:nvSpPr>
        <p:spPr>
          <a:xfrm>
            <a:off x="685806" y="6317622"/>
            <a:ext cx="6697793" cy="540383"/>
          </a:xfrm>
          <a:prstGeom prst="rect">
            <a:avLst/>
          </a:prstGeom>
          <a:ln>
            <a:noFill/>
          </a:ln>
          <a:effectLst/>
        </p:spPr>
        <p:txBody>
          <a:bodyPr vert="horz" lIns="0" tIns="34290" rIns="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25" dirty="0">
                <a:solidFill>
                  <a:srgbClr val="103D72"/>
                </a:solidFill>
              </a:rPr>
              <a:t>U.S. Department of Commerce | National Oceanic and Atmospheric Administration | National Marine Fisheries Service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D4046B-FC7B-BF4D-AC35-6050B2AA2C5B}"/>
              </a:ext>
            </a:extLst>
          </p:cNvPr>
          <p:cNvSpPr txBox="1"/>
          <p:nvPr userDrawn="1"/>
        </p:nvSpPr>
        <p:spPr>
          <a:xfrm>
            <a:off x="126124" y="6304134"/>
            <a:ext cx="559676" cy="55387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indent="0" algn="l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rgbClr val="13B9C2"/>
                </a:solidFill>
                <a:latin typeface="Arial Narrow" charset="0"/>
                <a:ea typeface="Arial Narrow" charset="0"/>
                <a:cs typeface="Arial Narrow" charset="0"/>
              </a:rPr>
              <a:t>Page </a:t>
            </a:r>
            <a:fld id="{632D3AEB-7CBE-3049-91AC-335C6B4F5BF6}" type="slidenum">
              <a:rPr lang="en-US" sz="900" b="1" i="0" smtClean="0">
                <a:solidFill>
                  <a:srgbClr val="13B9C2"/>
                </a:solidFill>
                <a:latin typeface="Arial Narrow" charset="0"/>
                <a:ea typeface="Arial Narrow" charset="0"/>
                <a:cs typeface="Arial Narrow" charset="0"/>
              </a:rPr>
              <a:pPr marL="0" marR="0" indent="0" algn="l" defTabSz="6857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1" i="0" dirty="0">
              <a:solidFill>
                <a:srgbClr val="13B9C2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21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691825-53C1-9F41-80DA-101D3F1D6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53306"/>
            <a:ext cx="9144000" cy="58862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85000"/>
              </a:lnSpc>
              <a:defRPr sz="4500" b="0" i="0" baseline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998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l Running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BA727C-65E7-1840-859C-7711623BA970}"/>
              </a:ext>
            </a:extLst>
          </p:cNvPr>
          <p:cNvSpPr/>
          <p:nvPr userDrawn="1"/>
        </p:nvSpPr>
        <p:spPr>
          <a:xfrm>
            <a:off x="0" y="6319157"/>
            <a:ext cx="9138643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98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8F1FAE-B201-8645-B986-B1F9D6318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41" y="365760"/>
            <a:ext cx="8589995" cy="1325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C0D7069-68F8-6A48-8041-9FE7C81131C5}"/>
              </a:ext>
            </a:extLst>
          </p:cNvPr>
          <p:cNvSpPr txBox="1">
            <a:spLocks/>
          </p:cNvSpPr>
          <p:nvPr userDrawn="1"/>
        </p:nvSpPr>
        <p:spPr>
          <a:xfrm>
            <a:off x="628650" y="1825625"/>
            <a:ext cx="6878411" cy="43513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78" indent="-182878" algn="l" defTabSz="91439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3120" kern="1200" spc="11" baseline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457195" indent="-18287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731513" indent="-18287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2160" kern="120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005830" indent="-18287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2160" kern="120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1280147" indent="-18287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2160" kern="120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1599984" indent="-22859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899982" indent="-22859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9978" indent="-22859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99976" indent="-228598" algn="l" defTabSz="91439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9" marR="0" lvl="0" indent="-137159" algn="l" defTabSz="685793" rtl="0" eaLnBrk="1" fontAlgn="auto" latinLnBrk="0" hangingPunct="1">
              <a:lnSpc>
                <a:spcPct val="95000"/>
              </a:lnSpc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2340" b="0" i="0" u="none" strike="noStrike" kern="1200" cap="none" spc="8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Click to edit Master text styles</a:t>
            </a:r>
          </a:p>
          <a:p>
            <a:pPr marL="342896" marR="0" lvl="1" indent="-137159" algn="l" defTabSz="685793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Second level</a:t>
            </a:r>
          </a:p>
          <a:p>
            <a:pPr marL="548635" marR="0" lvl="2" indent="-137159" algn="l" defTabSz="685793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Third level</a:t>
            </a:r>
          </a:p>
          <a:p>
            <a:pPr marL="754373" marR="0" lvl="3" indent="-137159" algn="l" defTabSz="685793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Fourth level</a:t>
            </a:r>
          </a:p>
          <a:p>
            <a:pPr marL="960110" marR="0" lvl="4" indent="-137159" algn="l" defTabSz="685793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8D1BA-3DFA-9149-BAD1-AAA59BF08DAC}"/>
              </a:ext>
            </a:extLst>
          </p:cNvPr>
          <p:cNvSpPr txBox="1">
            <a:spLocks/>
          </p:cNvSpPr>
          <p:nvPr userDrawn="1"/>
        </p:nvSpPr>
        <p:spPr>
          <a:xfrm>
            <a:off x="685806" y="6317622"/>
            <a:ext cx="6697793" cy="540383"/>
          </a:xfrm>
          <a:prstGeom prst="rect">
            <a:avLst/>
          </a:prstGeom>
          <a:ln>
            <a:noFill/>
          </a:ln>
          <a:effectLst/>
        </p:spPr>
        <p:txBody>
          <a:bodyPr vert="horz" lIns="0" tIns="34290" rIns="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25" dirty="0">
                <a:solidFill>
                  <a:srgbClr val="103D72"/>
                </a:solidFill>
              </a:rPr>
              <a:t>U.S. Department of Commerce | National Oceanic and Atmospheric Administration | National Marine Fisheries Service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AEAD8D-A13A-FB4F-AE5B-85EE490C64F9}"/>
              </a:ext>
            </a:extLst>
          </p:cNvPr>
          <p:cNvSpPr txBox="1"/>
          <p:nvPr userDrawn="1"/>
        </p:nvSpPr>
        <p:spPr>
          <a:xfrm>
            <a:off x="126124" y="6304134"/>
            <a:ext cx="559676" cy="55387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indent="0" algn="l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rgbClr val="13B9C2"/>
                </a:solidFill>
                <a:latin typeface="Arial Narrow" charset="0"/>
                <a:ea typeface="Arial Narrow" charset="0"/>
                <a:cs typeface="Arial Narrow" charset="0"/>
              </a:rPr>
              <a:t>Page </a:t>
            </a:r>
            <a:fld id="{632D3AEB-7CBE-3049-91AC-335C6B4F5BF6}" type="slidenum">
              <a:rPr lang="en-US" sz="900" b="1" i="0" smtClean="0">
                <a:solidFill>
                  <a:srgbClr val="13B9C2"/>
                </a:solidFill>
                <a:latin typeface="Arial Narrow" charset="0"/>
                <a:ea typeface="Arial Narrow" charset="0"/>
                <a:cs typeface="Arial Narrow" charset="0"/>
              </a:rPr>
              <a:pPr marL="0" marR="0" indent="0" algn="l" defTabSz="6857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1" i="0" dirty="0">
              <a:solidFill>
                <a:srgbClr val="13B9C2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D7C9288-ACA0-F140-AE66-1690B04D8E86}"/>
              </a:ext>
            </a:extLst>
          </p:cNvPr>
          <p:cNvSpPr/>
          <p:nvPr userDrawn="1"/>
        </p:nvSpPr>
        <p:spPr>
          <a:xfrm rot="10800000" flipH="1" flipV="1">
            <a:off x="6388274" y="-1"/>
            <a:ext cx="2733012" cy="6858001"/>
          </a:xfrm>
          <a:custGeom>
            <a:avLst/>
            <a:gdLst>
              <a:gd name="connsiteX0" fmla="*/ 999997 w 1016530"/>
              <a:gd name="connsiteY0" fmla="*/ 5463677 h 5463677"/>
              <a:gd name="connsiteX1" fmla="*/ 0 w 1016530"/>
              <a:gd name="connsiteY1" fmla="*/ 5463677 h 5463677"/>
              <a:gd name="connsiteX2" fmla="*/ 16577 w 1016530"/>
              <a:gd name="connsiteY2" fmla="*/ 0 h 5463677"/>
              <a:gd name="connsiteX3" fmla="*/ 1016530 w 1016530"/>
              <a:gd name="connsiteY3" fmla="*/ 14211 h 5463677"/>
              <a:gd name="connsiteX4" fmla="*/ 999997 w 1016530"/>
              <a:gd name="connsiteY4" fmla="*/ 5463677 h 5463677"/>
              <a:gd name="connsiteX0" fmla="*/ 999997 w 1042361"/>
              <a:gd name="connsiteY0" fmla="*/ 5463677 h 5463677"/>
              <a:gd name="connsiteX1" fmla="*/ 0 w 1042361"/>
              <a:gd name="connsiteY1" fmla="*/ 5463677 h 5463677"/>
              <a:gd name="connsiteX2" fmla="*/ 16577 w 1042361"/>
              <a:gd name="connsiteY2" fmla="*/ 0 h 5463677"/>
              <a:gd name="connsiteX3" fmla="*/ 1042361 w 1042361"/>
              <a:gd name="connsiteY3" fmla="*/ 4620 h 5463677"/>
              <a:gd name="connsiteX4" fmla="*/ 999997 w 1042361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670959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670959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54085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84619 w 1696743"/>
              <a:gd name="connsiteY0" fmla="*/ 5463677 h 5463677"/>
              <a:gd name="connsiteX1" fmla="*/ 0 w 1696743"/>
              <a:gd name="connsiteY1" fmla="*/ 5454085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84619 w 1696743"/>
              <a:gd name="connsiteY4" fmla="*/ 5463677 h 5463677"/>
              <a:gd name="connsiteX0" fmla="*/ 1684619 w 1684980"/>
              <a:gd name="connsiteY0" fmla="*/ 5463677 h 5463677"/>
              <a:gd name="connsiteX1" fmla="*/ 0 w 1684980"/>
              <a:gd name="connsiteY1" fmla="*/ 5454085 h 5463677"/>
              <a:gd name="connsiteX2" fmla="*/ 980930 w 1684980"/>
              <a:gd name="connsiteY2" fmla="*/ 0 h 5463677"/>
              <a:gd name="connsiteX3" fmla="*/ 1661463 w 1684980"/>
              <a:gd name="connsiteY3" fmla="*/ 4620 h 5463677"/>
              <a:gd name="connsiteX4" fmla="*/ 1684619 w 1684980"/>
              <a:gd name="connsiteY4" fmla="*/ 5463677 h 5463677"/>
              <a:gd name="connsiteX0" fmla="*/ 1684619 w 1685254"/>
              <a:gd name="connsiteY0" fmla="*/ 5463677 h 5463677"/>
              <a:gd name="connsiteX1" fmla="*/ 0 w 1685254"/>
              <a:gd name="connsiteY1" fmla="*/ 5454085 h 5463677"/>
              <a:gd name="connsiteX2" fmla="*/ 980930 w 1685254"/>
              <a:gd name="connsiteY2" fmla="*/ 0 h 5463677"/>
              <a:gd name="connsiteX3" fmla="*/ 1661463 w 1685254"/>
              <a:gd name="connsiteY3" fmla="*/ 4620 h 5463677"/>
              <a:gd name="connsiteX4" fmla="*/ 1684619 w 1685254"/>
              <a:gd name="connsiteY4" fmla="*/ 5463677 h 5463677"/>
              <a:gd name="connsiteX0" fmla="*/ 1684619 w 1691967"/>
              <a:gd name="connsiteY0" fmla="*/ 5463677 h 5463677"/>
              <a:gd name="connsiteX1" fmla="*/ 0 w 1691967"/>
              <a:gd name="connsiteY1" fmla="*/ 5454085 h 5463677"/>
              <a:gd name="connsiteX2" fmla="*/ 980930 w 1691967"/>
              <a:gd name="connsiteY2" fmla="*/ 0 h 5463677"/>
              <a:gd name="connsiteX3" fmla="*/ 1686663 w 1691967"/>
              <a:gd name="connsiteY3" fmla="*/ 4620 h 5463677"/>
              <a:gd name="connsiteX4" fmla="*/ 1684619 w 1691967"/>
              <a:gd name="connsiteY4" fmla="*/ 5463677 h 5463677"/>
              <a:gd name="connsiteX0" fmla="*/ 1593900 w 1687521"/>
              <a:gd name="connsiteY0" fmla="*/ 5463677 h 5463677"/>
              <a:gd name="connsiteX1" fmla="*/ 0 w 1687521"/>
              <a:gd name="connsiteY1" fmla="*/ 5454085 h 5463677"/>
              <a:gd name="connsiteX2" fmla="*/ 980930 w 1687521"/>
              <a:gd name="connsiteY2" fmla="*/ 0 h 5463677"/>
              <a:gd name="connsiteX3" fmla="*/ 1686663 w 1687521"/>
              <a:gd name="connsiteY3" fmla="*/ 4620 h 5463677"/>
              <a:gd name="connsiteX4" fmla="*/ 1593900 w 1687521"/>
              <a:gd name="connsiteY4" fmla="*/ 5463677 h 5463677"/>
              <a:gd name="connsiteX0" fmla="*/ 1593900 w 1687130"/>
              <a:gd name="connsiteY0" fmla="*/ 5463677 h 5463677"/>
              <a:gd name="connsiteX1" fmla="*/ 0 w 1687130"/>
              <a:gd name="connsiteY1" fmla="*/ 5454085 h 5463677"/>
              <a:gd name="connsiteX2" fmla="*/ 980930 w 1687130"/>
              <a:gd name="connsiteY2" fmla="*/ 0 h 5463677"/>
              <a:gd name="connsiteX3" fmla="*/ 1686663 w 1687130"/>
              <a:gd name="connsiteY3" fmla="*/ 4620 h 5463677"/>
              <a:gd name="connsiteX4" fmla="*/ 1593900 w 1687130"/>
              <a:gd name="connsiteY4" fmla="*/ 5463677 h 546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130" h="5463677">
                <a:moveTo>
                  <a:pt x="1593900" y="5463677"/>
                </a:moveTo>
                <a:lnTo>
                  <a:pt x="0" y="5454085"/>
                </a:lnTo>
                <a:lnTo>
                  <a:pt x="980930" y="0"/>
                </a:lnTo>
                <a:lnTo>
                  <a:pt x="1686663" y="4620"/>
                </a:lnTo>
                <a:cubicBezTo>
                  <a:pt x="1697742" y="2539787"/>
                  <a:pt x="1507222" y="3468373"/>
                  <a:pt x="1593900" y="5463677"/>
                </a:cubicBezTo>
                <a:close/>
              </a:path>
            </a:pathLst>
          </a:custGeom>
          <a:gradFill flip="none" rotWithShape="1">
            <a:gsLst>
              <a:gs pos="100000">
                <a:srgbClr val="07477D">
                  <a:alpha val="34000"/>
                </a:srgbClr>
              </a:gs>
              <a:gs pos="42000">
                <a:srgbClr val="07477D">
                  <a:alpha val="0"/>
                </a:srgbClr>
              </a:gs>
            </a:gsLst>
            <a:lin ang="720000" scaled="0"/>
            <a:tileRect/>
          </a:gradFill>
          <a:ln w="139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D408561-1617-1D45-9123-3398A8615357}"/>
              </a:ext>
            </a:extLst>
          </p:cNvPr>
          <p:cNvSpPr/>
          <p:nvPr userDrawn="1"/>
        </p:nvSpPr>
        <p:spPr>
          <a:xfrm>
            <a:off x="7125343" y="0"/>
            <a:ext cx="2018657" cy="6870664"/>
          </a:xfrm>
          <a:custGeom>
            <a:avLst/>
            <a:gdLst>
              <a:gd name="connsiteX0" fmla="*/ 2004484 w 2018657"/>
              <a:gd name="connsiteY0" fmla="*/ 0 h 6870664"/>
              <a:gd name="connsiteX1" fmla="*/ 2018657 w 2018657"/>
              <a:gd name="connsiteY1" fmla="*/ 0 h 6870664"/>
              <a:gd name="connsiteX2" fmla="*/ 2018657 w 2018657"/>
              <a:gd name="connsiteY2" fmla="*/ 6870664 h 6870664"/>
              <a:gd name="connsiteX3" fmla="*/ 0 w 2018657"/>
              <a:gd name="connsiteY3" fmla="*/ 6870664 h 6870664"/>
              <a:gd name="connsiteX4" fmla="*/ 155565 w 2018657"/>
              <a:gd name="connsiteY4" fmla="*/ 6774688 h 6870664"/>
              <a:gd name="connsiteX5" fmla="*/ 1980631 w 2018657"/>
              <a:gd name="connsiteY5" fmla="*/ 312225 h 6870664"/>
              <a:gd name="connsiteX6" fmla="*/ 2004484 w 2018657"/>
              <a:gd name="connsiteY6" fmla="*/ 0 h 687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8657" h="6870664">
                <a:moveTo>
                  <a:pt x="2004484" y="0"/>
                </a:moveTo>
                <a:lnTo>
                  <a:pt x="2018657" y="0"/>
                </a:lnTo>
                <a:lnTo>
                  <a:pt x="2018657" y="6870664"/>
                </a:lnTo>
                <a:lnTo>
                  <a:pt x="0" y="6870664"/>
                </a:lnTo>
                <a:lnTo>
                  <a:pt x="155565" y="6774688"/>
                </a:lnTo>
                <a:cubicBezTo>
                  <a:pt x="1007953" y="6069582"/>
                  <a:pt x="1699475" y="3579231"/>
                  <a:pt x="1980631" y="312225"/>
                </a:cubicBezTo>
                <a:lnTo>
                  <a:pt x="2004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7" name="Picture 16" descr="NOAA Fisheries logo">
            <a:extLst>
              <a:ext uri="{FF2B5EF4-FFF2-40B4-BE49-F238E27FC236}">
                <a16:creationId xmlns:a16="http://schemas.microsoft.com/office/drawing/2014/main" id="{04AE6631-C8C7-1643-BD1B-633914188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33" y="6139452"/>
            <a:ext cx="1404945" cy="640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65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nning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36C0D-47F9-6841-BD5D-8664022C6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23AFC-DFEA-EA42-B969-F4DC89FB03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1" y="1790700"/>
            <a:ext cx="6856671" cy="451228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A02877-EBE3-0D4A-B42C-7980F2B3E629}"/>
              </a:ext>
            </a:extLst>
          </p:cNvPr>
          <p:cNvSpPr txBox="1">
            <a:spLocks/>
          </p:cNvSpPr>
          <p:nvPr userDrawn="1"/>
        </p:nvSpPr>
        <p:spPr>
          <a:xfrm>
            <a:off x="685806" y="6317622"/>
            <a:ext cx="6697793" cy="540383"/>
          </a:xfrm>
          <a:prstGeom prst="rect">
            <a:avLst/>
          </a:prstGeom>
          <a:ln>
            <a:noFill/>
          </a:ln>
          <a:effectLst/>
        </p:spPr>
        <p:txBody>
          <a:bodyPr vert="horz" lIns="0" tIns="34290" rIns="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25" dirty="0">
                <a:solidFill>
                  <a:srgbClr val="103D72"/>
                </a:solidFill>
              </a:rPr>
              <a:t>U.S. Department of Commerce | National Oceanic and Atmospheric Administration | National Marine Fisheries Service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D4046B-FC7B-BF4D-AC35-6050B2AA2C5B}"/>
              </a:ext>
            </a:extLst>
          </p:cNvPr>
          <p:cNvSpPr txBox="1"/>
          <p:nvPr userDrawn="1"/>
        </p:nvSpPr>
        <p:spPr>
          <a:xfrm>
            <a:off x="126124" y="6304134"/>
            <a:ext cx="559676" cy="55387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indent="0" algn="l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rgbClr val="13B9C2"/>
                </a:solidFill>
                <a:latin typeface="Arial Narrow" charset="0"/>
                <a:ea typeface="Arial Narrow" charset="0"/>
                <a:cs typeface="Arial Narrow" charset="0"/>
              </a:rPr>
              <a:t>Page </a:t>
            </a:r>
            <a:fld id="{632D3AEB-7CBE-3049-91AC-335C6B4F5BF6}" type="slidenum">
              <a:rPr lang="en-US" sz="900" b="1" i="0" smtClean="0">
                <a:solidFill>
                  <a:srgbClr val="13B9C2"/>
                </a:solidFill>
                <a:latin typeface="Arial Narrow" charset="0"/>
                <a:ea typeface="Arial Narrow" charset="0"/>
                <a:cs typeface="Arial Narrow" charset="0"/>
              </a:rPr>
              <a:pPr marL="0" marR="0" indent="0" algn="l" defTabSz="6857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1" i="0" dirty="0">
              <a:solidFill>
                <a:srgbClr val="13B9C2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EF4EA1F-3B62-544C-B905-E6166B75A928}"/>
              </a:ext>
            </a:extLst>
          </p:cNvPr>
          <p:cNvSpPr/>
          <p:nvPr userDrawn="1"/>
        </p:nvSpPr>
        <p:spPr>
          <a:xfrm rot="10800000" flipH="1" flipV="1">
            <a:off x="6388274" y="-1"/>
            <a:ext cx="2733012" cy="6858001"/>
          </a:xfrm>
          <a:custGeom>
            <a:avLst/>
            <a:gdLst>
              <a:gd name="connsiteX0" fmla="*/ 999997 w 1016530"/>
              <a:gd name="connsiteY0" fmla="*/ 5463677 h 5463677"/>
              <a:gd name="connsiteX1" fmla="*/ 0 w 1016530"/>
              <a:gd name="connsiteY1" fmla="*/ 5463677 h 5463677"/>
              <a:gd name="connsiteX2" fmla="*/ 16577 w 1016530"/>
              <a:gd name="connsiteY2" fmla="*/ 0 h 5463677"/>
              <a:gd name="connsiteX3" fmla="*/ 1016530 w 1016530"/>
              <a:gd name="connsiteY3" fmla="*/ 14211 h 5463677"/>
              <a:gd name="connsiteX4" fmla="*/ 999997 w 1016530"/>
              <a:gd name="connsiteY4" fmla="*/ 5463677 h 5463677"/>
              <a:gd name="connsiteX0" fmla="*/ 999997 w 1042361"/>
              <a:gd name="connsiteY0" fmla="*/ 5463677 h 5463677"/>
              <a:gd name="connsiteX1" fmla="*/ 0 w 1042361"/>
              <a:gd name="connsiteY1" fmla="*/ 5463677 h 5463677"/>
              <a:gd name="connsiteX2" fmla="*/ 16577 w 1042361"/>
              <a:gd name="connsiteY2" fmla="*/ 0 h 5463677"/>
              <a:gd name="connsiteX3" fmla="*/ 1042361 w 1042361"/>
              <a:gd name="connsiteY3" fmla="*/ 4620 h 5463677"/>
              <a:gd name="connsiteX4" fmla="*/ 999997 w 1042361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670959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670959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34903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54379 w 1696743"/>
              <a:gd name="connsiteY0" fmla="*/ 5463677 h 5463677"/>
              <a:gd name="connsiteX1" fmla="*/ 0 w 1696743"/>
              <a:gd name="connsiteY1" fmla="*/ 5454085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54379 w 1696743"/>
              <a:gd name="connsiteY4" fmla="*/ 5463677 h 5463677"/>
              <a:gd name="connsiteX0" fmla="*/ 1684619 w 1696743"/>
              <a:gd name="connsiteY0" fmla="*/ 5463677 h 5463677"/>
              <a:gd name="connsiteX1" fmla="*/ 0 w 1696743"/>
              <a:gd name="connsiteY1" fmla="*/ 5454085 h 5463677"/>
              <a:gd name="connsiteX2" fmla="*/ 980930 w 1696743"/>
              <a:gd name="connsiteY2" fmla="*/ 0 h 5463677"/>
              <a:gd name="connsiteX3" fmla="*/ 1696743 w 1696743"/>
              <a:gd name="connsiteY3" fmla="*/ 4620 h 5463677"/>
              <a:gd name="connsiteX4" fmla="*/ 1684619 w 1696743"/>
              <a:gd name="connsiteY4" fmla="*/ 5463677 h 5463677"/>
              <a:gd name="connsiteX0" fmla="*/ 1684619 w 1684980"/>
              <a:gd name="connsiteY0" fmla="*/ 5463677 h 5463677"/>
              <a:gd name="connsiteX1" fmla="*/ 0 w 1684980"/>
              <a:gd name="connsiteY1" fmla="*/ 5454085 h 5463677"/>
              <a:gd name="connsiteX2" fmla="*/ 980930 w 1684980"/>
              <a:gd name="connsiteY2" fmla="*/ 0 h 5463677"/>
              <a:gd name="connsiteX3" fmla="*/ 1661463 w 1684980"/>
              <a:gd name="connsiteY3" fmla="*/ 4620 h 5463677"/>
              <a:gd name="connsiteX4" fmla="*/ 1684619 w 1684980"/>
              <a:gd name="connsiteY4" fmla="*/ 5463677 h 5463677"/>
              <a:gd name="connsiteX0" fmla="*/ 1684619 w 1685254"/>
              <a:gd name="connsiteY0" fmla="*/ 5463677 h 5463677"/>
              <a:gd name="connsiteX1" fmla="*/ 0 w 1685254"/>
              <a:gd name="connsiteY1" fmla="*/ 5454085 h 5463677"/>
              <a:gd name="connsiteX2" fmla="*/ 980930 w 1685254"/>
              <a:gd name="connsiteY2" fmla="*/ 0 h 5463677"/>
              <a:gd name="connsiteX3" fmla="*/ 1661463 w 1685254"/>
              <a:gd name="connsiteY3" fmla="*/ 4620 h 5463677"/>
              <a:gd name="connsiteX4" fmla="*/ 1684619 w 1685254"/>
              <a:gd name="connsiteY4" fmla="*/ 5463677 h 5463677"/>
              <a:gd name="connsiteX0" fmla="*/ 1684619 w 1691967"/>
              <a:gd name="connsiteY0" fmla="*/ 5463677 h 5463677"/>
              <a:gd name="connsiteX1" fmla="*/ 0 w 1691967"/>
              <a:gd name="connsiteY1" fmla="*/ 5454085 h 5463677"/>
              <a:gd name="connsiteX2" fmla="*/ 980930 w 1691967"/>
              <a:gd name="connsiteY2" fmla="*/ 0 h 5463677"/>
              <a:gd name="connsiteX3" fmla="*/ 1686663 w 1691967"/>
              <a:gd name="connsiteY3" fmla="*/ 4620 h 5463677"/>
              <a:gd name="connsiteX4" fmla="*/ 1684619 w 1691967"/>
              <a:gd name="connsiteY4" fmla="*/ 5463677 h 5463677"/>
              <a:gd name="connsiteX0" fmla="*/ 1593900 w 1687521"/>
              <a:gd name="connsiteY0" fmla="*/ 5463677 h 5463677"/>
              <a:gd name="connsiteX1" fmla="*/ 0 w 1687521"/>
              <a:gd name="connsiteY1" fmla="*/ 5454085 h 5463677"/>
              <a:gd name="connsiteX2" fmla="*/ 980930 w 1687521"/>
              <a:gd name="connsiteY2" fmla="*/ 0 h 5463677"/>
              <a:gd name="connsiteX3" fmla="*/ 1686663 w 1687521"/>
              <a:gd name="connsiteY3" fmla="*/ 4620 h 5463677"/>
              <a:gd name="connsiteX4" fmla="*/ 1593900 w 1687521"/>
              <a:gd name="connsiteY4" fmla="*/ 5463677 h 5463677"/>
              <a:gd name="connsiteX0" fmla="*/ 1593900 w 1687130"/>
              <a:gd name="connsiteY0" fmla="*/ 5463677 h 5463677"/>
              <a:gd name="connsiteX1" fmla="*/ 0 w 1687130"/>
              <a:gd name="connsiteY1" fmla="*/ 5454085 h 5463677"/>
              <a:gd name="connsiteX2" fmla="*/ 980930 w 1687130"/>
              <a:gd name="connsiteY2" fmla="*/ 0 h 5463677"/>
              <a:gd name="connsiteX3" fmla="*/ 1686663 w 1687130"/>
              <a:gd name="connsiteY3" fmla="*/ 4620 h 5463677"/>
              <a:gd name="connsiteX4" fmla="*/ 1593900 w 1687130"/>
              <a:gd name="connsiteY4" fmla="*/ 5463677 h 546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130" h="5463677">
                <a:moveTo>
                  <a:pt x="1593900" y="5463677"/>
                </a:moveTo>
                <a:lnTo>
                  <a:pt x="0" y="5454085"/>
                </a:lnTo>
                <a:lnTo>
                  <a:pt x="980930" y="0"/>
                </a:lnTo>
                <a:lnTo>
                  <a:pt x="1686663" y="4620"/>
                </a:lnTo>
                <a:cubicBezTo>
                  <a:pt x="1697742" y="2539787"/>
                  <a:pt x="1507222" y="3468373"/>
                  <a:pt x="1593900" y="5463677"/>
                </a:cubicBezTo>
                <a:close/>
              </a:path>
            </a:pathLst>
          </a:custGeom>
          <a:gradFill flip="none" rotWithShape="1">
            <a:gsLst>
              <a:gs pos="100000">
                <a:srgbClr val="07477D">
                  <a:alpha val="34000"/>
                </a:srgbClr>
              </a:gs>
              <a:gs pos="42000">
                <a:srgbClr val="07477D">
                  <a:alpha val="0"/>
                </a:srgbClr>
              </a:gs>
            </a:gsLst>
            <a:lin ang="720000" scaled="0"/>
            <a:tileRect/>
          </a:gradFill>
          <a:ln w="139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2367B07-659A-7347-B51A-2345420A8EF6}"/>
              </a:ext>
            </a:extLst>
          </p:cNvPr>
          <p:cNvSpPr/>
          <p:nvPr userDrawn="1"/>
        </p:nvSpPr>
        <p:spPr>
          <a:xfrm>
            <a:off x="7125343" y="0"/>
            <a:ext cx="2018657" cy="6870664"/>
          </a:xfrm>
          <a:custGeom>
            <a:avLst/>
            <a:gdLst>
              <a:gd name="connsiteX0" fmla="*/ 2004484 w 2018657"/>
              <a:gd name="connsiteY0" fmla="*/ 0 h 6870664"/>
              <a:gd name="connsiteX1" fmla="*/ 2018657 w 2018657"/>
              <a:gd name="connsiteY1" fmla="*/ 0 h 6870664"/>
              <a:gd name="connsiteX2" fmla="*/ 2018657 w 2018657"/>
              <a:gd name="connsiteY2" fmla="*/ 6870664 h 6870664"/>
              <a:gd name="connsiteX3" fmla="*/ 0 w 2018657"/>
              <a:gd name="connsiteY3" fmla="*/ 6870664 h 6870664"/>
              <a:gd name="connsiteX4" fmla="*/ 155565 w 2018657"/>
              <a:gd name="connsiteY4" fmla="*/ 6774688 h 6870664"/>
              <a:gd name="connsiteX5" fmla="*/ 1980631 w 2018657"/>
              <a:gd name="connsiteY5" fmla="*/ 312225 h 6870664"/>
              <a:gd name="connsiteX6" fmla="*/ 2004484 w 2018657"/>
              <a:gd name="connsiteY6" fmla="*/ 0 h 687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8657" h="6870664">
                <a:moveTo>
                  <a:pt x="2004484" y="0"/>
                </a:moveTo>
                <a:lnTo>
                  <a:pt x="2018657" y="0"/>
                </a:lnTo>
                <a:lnTo>
                  <a:pt x="2018657" y="6870664"/>
                </a:lnTo>
                <a:lnTo>
                  <a:pt x="0" y="6870664"/>
                </a:lnTo>
                <a:lnTo>
                  <a:pt x="155565" y="6774688"/>
                </a:lnTo>
                <a:cubicBezTo>
                  <a:pt x="1007953" y="6069582"/>
                  <a:pt x="1699475" y="3579231"/>
                  <a:pt x="1980631" y="312225"/>
                </a:cubicBezTo>
                <a:lnTo>
                  <a:pt x="2004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Picture 11" descr="NOAA Fisheries logo">
            <a:extLst>
              <a:ext uri="{FF2B5EF4-FFF2-40B4-BE49-F238E27FC236}">
                <a16:creationId xmlns:a16="http://schemas.microsoft.com/office/drawing/2014/main" id="{79616EF9-AE7A-4243-AB41-929B4405C3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33" y="6139452"/>
            <a:ext cx="1404945" cy="640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61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F43FFA1-A19A-9E4C-8399-F7BC61318F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99771" y="4038311"/>
            <a:ext cx="6752720" cy="24033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68579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68579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ambria" charset="0"/>
              </a:rPr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F684B9B-5475-324B-9EA9-AD8EFBC28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710" y="1502229"/>
            <a:ext cx="6024560" cy="215378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178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5310D-154B-C240-B2EA-0096AFD85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66EEC-DA0B-7743-AF7A-DD79DA2B11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99771" y="4038311"/>
            <a:ext cx="6752720" cy="24033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68579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68579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ambria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455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5111" y="2498693"/>
            <a:ext cx="7286592" cy="1625060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7A9E5-1945-C048-B92E-331D211B2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5111" y="4691255"/>
            <a:ext cx="7286592" cy="18986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1083A42-BFCC-E241-AA9E-E9898573D131}"/>
              </a:ext>
            </a:extLst>
          </p:cNvPr>
          <p:cNvSpPr/>
          <p:nvPr userDrawn="1"/>
        </p:nvSpPr>
        <p:spPr>
          <a:xfrm>
            <a:off x="512171" y="-1"/>
            <a:ext cx="8631829" cy="3060077"/>
          </a:xfrm>
          <a:custGeom>
            <a:avLst/>
            <a:gdLst>
              <a:gd name="connsiteX0" fmla="*/ 0 w 9570645"/>
              <a:gd name="connsiteY0" fmla="*/ 0 h 3392897"/>
              <a:gd name="connsiteX1" fmla="*/ 9570645 w 9570645"/>
              <a:gd name="connsiteY1" fmla="*/ 0 h 3392897"/>
              <a:gd name="connsiteX2" fmla="*/ 8706778 w 9570645"/>
              <a:gd name="connsiteY2" fmla="*/ 83074 h 3392897"/>
              <a:gd name="connsiteX3" fmla="*/ 127415 w 9570645"/>
              <a:gd name="connsiteY3" fmla="*/ 3132932 h 3392897"/>
              <a:gd name="connsiteX4" fmla="*/ 0 w 9570645"/>
              <a:gd name="connsiteY4" fmla="*/ 3392897 h 3392897"/>
              <a:gd name="connsiteX5" fmla="*/ 0 w 9570645"/>
              <a:gd name="connsiteY5" fmla="*/ 0 h 339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70645" h="3392897">
                <a:moveTo>
                  <a:pt x="0" y="0"/>
                </a:moveTo>
                <a:lnTo>
                  <a:pt x="9570645" y="0"/>
                </a:lnTo>
                <a:lnTo>
                  <a:pt x="8706778" y="83074"/>
                </a:lnTo>
                <a:cubicBezTo>
                  <a:pt x="4369604" y="552913"/>
                  <a:pt x="1063492" y="1708511"/>
                  <a:pt x="127415" y="3132932"/>
                </a:cubicBezTo>
                <a:lnTo>
                  <a:pt x="0" y="33928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93C4957-77B3-534C-ADFC-BD59CFC28A70}"/>
              </a:ext>
            </a:extLst>
          </p:cNvPr>
          <p:cNvSpPr/>
          <p:nvPr userDrawn="1"/>
        </p:nvSpPr>
        <p:spPr>
          <a:xfrm rot="10800000">
            <a:off x="9" y="-1"/>
            <a:ext cx="2087936" cy="6878155"/>
          </a:xfrm>
          <a:custGeom>
            <a:avLst/>
            <a:gdLst>
              <a:gd name="connsiteX0" fmla="*/ 2132070 w 2228193"/>
              <a:gd name="connsiteY0" fmla="*/ 0 h 6845864"/>
              <a:gd name="connsiteX1" fmla="*/ 2228193 w 2228193"/>
              <a:gd name="connsiteY1" fmla="*/ 0 h 6845864"/>
              <a:gd name="connsiteX2" fmla="*/ 2228193 w 2228193"/>
              <a:gd name="connsiteY2" fmla="*/ 6845864 h 6845864"/>
              <a:gd name="connsiteX3" fmla="*/ 0 w 2228193"/>
              <a:gd name="connsiteY3" fmla="*/ 6845864 h 6845864"/>
              <a:gd name="connsiteX4" fmla="*/ 163139 w 2228193"/>
              <a:gd name="connsiteY4" fmla="*/ 6755280 h 6845864"/>
              <a:gd name="connsiteX5" fmla="*/ 2130212 w 2228193"/>
              <a:gd name="connsiteY5" fmla="*/ 29715 h 6845864"/>
              <a:gd name="connsiteX6" fmla="*/ 2132070 w 2228193"/>
              <a:gd name="connsiteY6" fmla="*/ 0 h 684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8193" h="6845864">
                <a:moveTo>
                  <a:pt x="2132070" y="0"/>
                </a:moveTo>
                <a:lnTo>
                  <a:pt x="2228193" y="0"/>
                </a:lnTo>
                <a:lnTo>
                  <a:pt x="2228193" y="6845864"/>
                </a:lnTo>
                <a:lnTo>
                  <a:pt x="0" y="6845864"/>
                </a:lnTo>
                <a:lnTo>
                  <a:pt x="163139" y="6755280"/>
                </a:lnTo>
                <a:cubicBezTo>
                  <a:pt x="1116618" y="6045423"/>
                  <a:pt x="1878156" y="3418473"/>
                  <a:pt x="2130212" y="29715"/>
                </a:cubicBezTo>
                <a:lnTo>
                  <a:pt x="2132070" y="0"/>
                </a:lnTo>
                <a:close/>
              </a:path>
            </a:pathLst>
          </a:custGeom>
          <a:solidFill>
            <a:srgbClr val="00467F"/>
          </a:solidFill>
          <a:ln w="139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0F5132-26CD-F341-8357-E10D040286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0111" y="268116"/>
            <a:ext cx="2214881" cy="9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0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202" r:id="rId2"/>
    <p:sldLayoutId id="2147484203" r:id="rId3"/>
  </p:sldLayoutIdLst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xStyles>
    <p:titleStyle>
      <a:lvl1pPr algn="l" defTabSz="685793" rtl="0" eaLnBrk="1" latinLnBrk="0" hangingPunct="1">
        <a:lnSpc>
          <a:spcPct val="80000"/>
        </a:lnSpc>
        <a:spcBef>
          <a:spcPct val="0"/>
        </a:spcBef>
        <a:buNone/>
        <a:defRPr sz="6600" kern="1200">
          <a:solidFill>
            <a:schemeClr val="accent1">
              <a:lumMod val="20000"/>
              <a:lumOff val="80000"/>
            </a:schemeClr>
          </a:solidFill>
          <a:latin typeface="Cambria" charset="0"/>
          <a:ea typeface="Cambria" charset="0"/>
          <a:cs typeface="Cambria" charset="0"/>
        </a:defRPr>
      </a:lvl1pPr>
    </p:titleStyle>
    <p:bodyStyle>
      <a:lvl1pPr marL="0" indent="0" algn="l" defTabSz="685793" rtl="0" eaLnBrk="1" latinLnBrk="0" hangingPunct="1">
        <a:lnSpc>
          <a:spcPct val="90000"/>
        </a:lnSpc>
        <a:spcBef>
          <a:spcPts val="750"/>
        </a:spcBef>
        <a:buFont typeface="Arial"/>
        <a:buNone/>
        <a:defRPr sz="2700" b="0" i="0" kern="1200">
          <a:solidFill>
            <a:schemeClr val="tx2"/>
          </a:solidFill>
          <a:latin typeface="Cambria" charset="0"/>
          <a:ea typeface="Cambria" charset="0"/>
          <a:cs typeface="Cambria" charset="0"/>
        </a:defRPr>
      </a:lvl1pPr>
      <a:lvl2pPr marL="342896" indent="0" algn="l" defTabSz="685793" rtl="0" eaLnBrk="1" latinLnBrk="0" hangingPunct="1">
        <a:lnSpc>
          <a:spcPct val="90000"/>
        </a:lnSpc>
        <a:spcBef>
          <a:spcPts val="375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41" indent="-171449" algn="l" defTabSz="6857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38" indent="-171449" algn="l" defTabSz="6857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35" indent="-171449" algn="l" defTabSz="6857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31" indent="-171449" algn="l" defTabSz="6857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28" indent="-171449" algn="l" defTabSz="6857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24" indent="-171449" algn="l" defTabSz="6857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22" indent="-171449" algn="l" defTabSz="6857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7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8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9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7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59E3C3-9F0E-5B47-9459-02ACBFB016EB}"/>
              </a:ext>
            </a:extLst>
          </p:cNvPr>
          <p:cNvSpPr/>
          <p:nvPr userDrawn="1"/>
        </p:nvSpPr>
        <p:spPr>
          <a:xfrm>
            <a:off x="0" y="6319157"/>
            <a:ext cx="9138643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98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3F2E07-4019-8344-849F-ACFB3A596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790702"/>
            <a:ext cx="7886699" cy="4261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9505F17E-5F7C-6F40-B444-12740BC4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41" y="365760"/>
            <a:ext cx="8312409" cy="13258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E0F0C4C-CDDA-AD49-A26F-BD44175B070A}"/>
              </a:ext>
            </a:extLst>
          </p:cNvPr>
          <p:cNvSpPr/>
          <p:nvPr userDrawn="1"/>
        </p:nvSpPr>
        <p:spPr>
          <a:xfrm rot="5400000" flipV="1">
            <a:off x="5611841" y="3333641"/>
            <a:ext cx="1980742" cy="5106417"/>
          </a:xfrm>
          <a:custGeom>
            <a:avLst/>
            <a:gdLst>
              <a:gd name="connsiteX0" fmla="*/ 2196089 w 2196089"/>
              <a:gd name="connsiteY0" fmla="*/ 0 h 6849789"/>
              <a:gd name="connsiteX1" fmla="*/ 2196089 w 2196089"/>
              <a:gd name="connsiteY1" fmla="*/ 6849789 h 6849789"/>
              <a:gd name="connsiteX2" fmla="*/ 0 w 2196089"/>
              <a:gd name="connsiteY2" fmla="*/ 6849789 h 6849789"/>
              <a:gd name="connsiteX3" fmla="*/ 169765 w 2196089"/>
              <a:gd name="connsiteY3" fmla="*/ 6755526 h 6849789"/>
              <a:gd name="connsiteX4" fmla="*/ 2161421 w 2196089"/>
              <a:gd name="connsiteY4" fmla="*/ 408410 h 6849789"/>
              <a:gd name="connsiteX5" fmla="*/ 2196089 w 2196089"/>
              <a:gd name="connsiteY5" fmla="*/ 0 h 684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6089" h="6849789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gradFill flip="none" rotWithShape="1">
            <a:gsLst>
              <a:gs pos="99000">
                <a:schemeClr val="bg2">
                  <a:lumMod val="75000"/>
                  <a:alpha val="8785"/>
                </a:schemeClr>
              </a:gs>
              <a:gs pos="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A462FE-BBB6-254F-9318-A93C6F51A109}"/>
              </a:ext>
            </a:extLst>
          </p:cNvPr>
          <p:cNvSpPr/>
          <p:nvPr userDrawn="1"/>
        </p:nvSpPr>
        <p:spPr>
          <a:xfrm rot="16200000" flipH="1">
            <a:off x="6905912" y="4625268"/>
            <a:ext cx="1453703" cy="3045315"/>
          </a:xfrm>
          <a:custGeom>
            <a:avLst/>
            <a:gdLst>
              <a:gd name="connsiteX0" fmla="*/ 2196089 w 2196089"/>
              <a:gd name="connsiteY0" fmla="*/ 0 h 6849789"/>
              <a:gd name="connsiteX1" fmla="*/ 2196089 w 2196089"/>
              <a:gd name="connsiteY1" fmla="*/ 6849789 h 6849789"/>
              <a:gd name="connsiteX2" fmla="*/ 0 w 2196089"/>
              <a:gd name="connsiteY2" fmla="*/ 6849789 h 6849789"/>
              <a:gd name="connsiteX3" fmla="*/ 169765 w 2196089"/>
              <a:gd name="connsiteY3" fmla="*/ 6755526 h 6849789"/>
              <a:gd name="connsiteX4" fmla="*/ 2161421 w 2196089"/>
              <a:gd name="connsiteY4" fmla="*/ 408410 h 6849789"/>
              <a:gd name="connsiteX5" fmla="*/ 2196089 w 2196089"/>
              <a:gd name="connsiteY5" fmla="*/ 0 h 684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6089" h="6849789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NOAA Fisheries logo">
            <a:extLst>
              <a:ext uri="{FF2B5EF4-FFF2-40B4-BE49-F238E27FC236}">
                <a16:creationId xmlns:a16="http://schemas.microsoft.com/office/drawing/2014/main" id="{92DFF24E-60D8-D14C-95B1-A67FB63425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596" y="6156231"/>
            <a:ext cx="1404945" cy="640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19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08" r:id="rId2"/>
    <p:sldLayoutId id="2147484227" r:id="rId3"/>
    <p:sldLayoutId id="2147484228" r:id="rId4"/>
  </p:sldLayoutIdLst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xStyles>
    <p:titleStyle>
      <a:lvl1pPr algn="l" defTabSz="685793" rtl="0" eaLnBrk="1" latinLnBrk="0" hangingPunct="1">
        <a:lnSpc>
          <a:spcPct val="90000"/>
        </a:lnSpc>
        <a:spcBef>
          <a:spcPct val="0"/>
        </a:spcBef>
        <a:buNone/>
        <a:defRPr sz="3300" kern="1200" spc="-38" baseline="0">
          <a:solidFill>
            <a:srgbClr val="008998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137159" indent="-137159" algn="l" defTabSz="685793" rtl="0" eaLnBrk="1" latinLnBrk="0" hangingPunct="1">
        <a:lnSpc>
          <a:spcPct val="95000"/>
        </a:lnSpc>
        <a:spcBef>
          <a:spcPts val="1050"/>
        </a:spcBef>
        <a:spcAft>
          <a:spcPts val="150"/>
        </a:spcAft>
        <a:buClr>
          <a:schemeClr val="accent1"/>
        </a:buClr>
        <a:buSzPct val="80000"/>
        <a:buFont typeface="Arial" pitchFamily="34" charset="0"/>
        <a:buChar char="•"/>
        <a:defRPr sz="2340" kern="1200" spc="8" baseline="0">
          <a:solidFill>
            <a:schemeClr val="tx1">
              <a:lumMod val="50000"/>
              <a:lumOff val="50000"/>
            </a:schemeClr>
          </a:solidFill>
          <a:latin typeface="Cambria" panose="02040503050406030204" pitchFamily="18" charset="0"/>
          <a:ea typeface="+mn-ea"/>
          <a:cs typeface="+mn-cs"/>
        </a:defRPr>
      </a:lvl1pPr>
      <a:lvl2pPr marL="342896" indent="-13715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50000"/>
              <a:lumOff val="50000"/>
            </a:schemeClr>
          </a:solidFill>
          <a:latin typeface="Cambria" panose="02040503050406030204" pitchFamily="18" charset="0"/>
          <a:ea typeface="+mn-ea"/>
          <a:cs typeface="+mn-cs"/>
        </a:defRPr>
      </a:lvl2pPr>
      <a:lvl3pPr marL="548635" indent="-13715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620" kern="1200">
          <a:solidFill>
            <a:schemeClr val="tx1">
              <a:lumMod val="50000"/>
              <a:lumOff val="50000"/>
            </a:schemeClr>
          </a:solidFill>
          <a:latin typeface="Cambria" panose="02040503050406030204" pitchFamily="18" charset="0"/>
          <a:ea typeface="+mn-ea"/>
          <a:cs typeface="+mn-cs"/>
        </a:defRPr>
      </a:lvl3pPr>
      <a:lvl4pPr marL="754373" indent="-13715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620" kern="1200">
          <a:solidFill>
            <a:schemeClr val="tx1">
              <a:lumMod val="50000"/>
              <a:lumOff val="50000"/>
            </a:schemeClr>
          </a:solidFill>
          <a:latin typeface="Cambria" panose="02040503050406030204" pitchFamily="18" charset="0"/>
          <a:ea typeface="+mn-ea"/>
          <a:cs typeface="+mn-cs"/>
        </a:defRPr>
      </a:lvl4pPr>
      <a:lvl5pPr marL="960110" indent="-13715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620" kern="1200">
          <a:solidFill>
            <a:schemeClr val="tx1">
              <a:lumMod val="50000"/>
              <a:lumOff val="50000"/>
            </a:schemeClr>
          </a:solidFill>
          <a:latin typeface="Cambria" panose="02040503050406030204" pitchFamily="18" charset="0"/>
          <a:ea typeface="+mn-ea"/>
          <a:cs typeface="+mn-cs"/>
        </a:defRPr>
      </a:lvl5pPr>
      <a:lvl6pPr marL="1199988" indent="-17144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24987" indent="-17144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49984" indent="-17144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74982" indent="-17144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7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8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9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7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56710" y="1502229"/>
            <a:ext cx="6024560" cy="2153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3471" y="4038311"/>
            <a:ext cx="6527799" cy="9428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51087D7-5CB2-2B49-B3F7-8769B75F3E10}"/>
              </a:ext>
            </a:extLst>
          </p:cNvPr>
          <p:cNvSpPr/>
          <p:nvPr userDrawn="1"/>
        </p:nvSpPr>
        <p:spPr>
          <a:xfrm>
            <a:off x="-7683" y="394486"/>
            <a:ext cx="3318615" cy="6471192"/>
          </a:xfrm>
          <a:custGeom>
            <a:avLst/>
            <a:gdLst>
              <a:gd name="connsiteX0" fmla="*/ 3318615 w 3318615"/>
              <a:gd name="connsiteY0" fmla="*/ 0 h 6471192"/>
              <a:gd name="connsiteX1" fmla="*/ 3161544 w 3318615"/>
              <a:gd name="connsiteY1" fmla="*/ 87215 h 6471192"/>
              <a:gd name="connsiteX2" fmla="*/ 1318822 w 3318615"/>
              <a:gd name="connsiteY2" fmla="*/ 6118070 h 6471192"/>
              <a:gd name="connsiteX3" fmla="*/ 1288937 w 3318615"/>
              <a:gd name="connsiteY3" fmla="*/ 6471192 h 6471192"/>
              <a:gd name="connsiteX4" fmla="*/ 0 w 3318615"/>
              <a:gd name="connsiteY4" fmla="*/ 6471192 h 6471192"/>
              <a:gd name="connsiteX5" fmla="*/ 0 w 3318615"/>
              <a:gd name="connsiteY5" fmla="*/ 1 h 6471192"/>
              <a:gd name="connsiteX6" fmla="*/ 1257324 w 3318615"/>
              <a:gd name="connsiteY6" fmla="*/ 1 h 6471192"/>
              <a:gd name="connsiteX7" fmla="*/ 3318615 w 3318615"/>
              <a:gd name="connsiteY7" fmla="*/ 0 h 6471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18615" h="6471192">
                <a:moveTo>
                  <a:pt x="3318615" y="0"/>
                </a:moveTo>
                <a:lnTo>
                  <a:pt x="3161544" y="87215"/>
                </a:lnTo>
                <a:cubicBezTo>
                  <a:pt x="2300910" y="727950"/>
                  <a:pt x="1602700" y="3131720"/>
                  <a:pt x="1318822" y="6118070"/>
                </a:cubicBezTo>
                <a:lnTo>
                  <a:pt x="1288937" y="6471192"/>
                </a:lnTo>
                <a:lnTo>
                  <a:pt x="0" y="6471192"/>
                </a:lnTo>
                <a:lnTo>
                  <a:pt x="0" y="1"/>
                </a:lnTo>
                <a:lnTo>
                  <a:pt x="1257324" y="1"/>
                </a:lnTo>
                <a:cubicBezTo>
                  <a:pt x="1944421" y="786"/>
                  <a:pt x="2631518" y="1571"/>
                  <a:pt x="3318615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32000"/>
                </a:schemeClr>
              </a:gs>
              <a:gs pos="42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0C4C61-5DAE-704A-94B1-4D8F0433E488}"/>
              </a:ext>
            </a:extLst>
          </p:cNvPr>
          <p:cNvSpPr/>
          <p:nvPr userDrawn="1"/>
        </p:nvSpPr>
        <p:spPr>
          <a:xfrm>
            <a:off x="-12698" y="5"/>
            <a:ext cx="6527799" cy="2039519"/>
          </a:xfrm>
          <a:custGeom>
            <a:avLst/>
            <a:gdLst>
              <a:gd name="connsiteX0" fmla="*/ 0 w 6504497"/>
              <a:gd name="connsiteY0" fmla="*/ 0 h 2032239"/>
              <a:gd name="connsiteX1" fmla="*/ 6504497 w 6504497"/>
              <a:gd name="connsiteY1" fmla="*/ 0 h 2032239"/>
              <a:gd name="connsiteX2" fmla="*/ 6504497 w 6504497"/>
              <a:gd name="connsiteY2" fmla="*/ 6484 h 2032239"/>
              <a:gd name="connsiteX3" fmla="*/ 6476264 w 6504497"/>
              <a:gd name="connsiteY3" fmla="*/ 8249 h 2032239"/>
              <a:gd name="connsiteX4" fmla="*/ 86067 w 6504497"/>
              <a:gd name="connsiteY4" fmla="*/ 1877235 h 2032239"/>
              <a:gd name="connsiteX5" fmla="*/ 0 w 6504497"/>
              <a:gd name="connsiteY5" fmla="*/ 2032239 h 2032239"/>
              <a:gd name="connsiteX6" fmla="*/ 0 w 6504497"/>
              <a:gd name="connsiteY6" fmla="*/ 0 h 203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4497" h="2032239">
                <a:moveTo>
                  <a:pt x="0" y="0"/>
                </a:moveTo>
                <a:lnTo>
                  <a:pt x="6504497" y="0"/>
                </a:lnTo>
                <a:lnTo>
                  <a:pt x="6504497" y="6484"/>
                </a:lnTo>
                <a:lnTo>
                  <a:pt x="6476264" y="8249"/>
                </a:lnTo>
                <a:cubicBezTo>
                  <a:pt x="3256485" y="247737"/>
                  <a:pt x="760527" y="971301"/>
                  <a:pt x="86067" y="1877235"/>
                </a:cubicBezTo>
                <a:lnTo>
                  <a:pt x="0" y="2032239"/>
                </a:lnTo>
                <a:lnTo>
                  <a:pt x="0" y="0"/>
                </a:lnTo>
                <a:close/>
              </a:path>
            </a:pathLst>
          </a:cu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B0877DA-48E4-2F46-9360-38C11DF270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2013" y="758265"/>
            <a:ext cx="1119514" cy="15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3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193" r:id="rId2"/>
    <p:sldLayoutId id="2147484206" r:id="rId3"/>
  </p:sldLayoutIdLst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xStyles>
    <p:titleStyle>
      <a:lvl1pPr algn="l" defTabSz="685793" rtl="0" eaLnBrk="1" latinLnBrk="0" hangingPunct="1">
        <a:lnSpc>
          <a:spcPct val="80000"/>
        </a:lnSpc>
        <a:spcBef>
          <a:spcPct val="0"/>
        </a:spcBef>
        <a:buNone/>
        <a:defRPr sz="6600" kern="1200">
          <a:solidFill>
            <a:schemeClr val="accent1">
              <a:lumMod val="20000"/>
              <a:lumOff val="80000"/>
            </a:schemeClr>
          </a:solidFill>
          <a:latin typeface="Cambria" charset="0"/>
          <a:ea typeface="Cambria" charset="0"/>
          <a:cs typeface="Cambria" charset="0"/>
        </a:defRPr>
      </a:lvl1pPr>
    </p:titleStyle>
    <p:bodyStyle>
      <a:lvl1pPr marL="0" indent="0" algn="l" defTabSz="685793" rtl="0" eaLnBrk="1" latinLnBrk="0" hangingPunct="1">
        <a:lnSpc>
          <a:spcPct val="90000"/>
        </a:lnSpc>
        <a:spcBef>
          <a:spcPts val="750"/>
        </a:spcBef>
        <a:buFont typeface="Arial"/>
        <a:buNone/>
        <a:defRPr sz="2700" b="0" i="0" kern="1200">
          <a:solidFill>
            <a:schemeClr val="tx2"/>
          </a:solidFill>
          <a:latin typeface="Cambria" charset="0"/>
          <a:ea typeface="Cambria" charset="0"/>
          <a:cs typeface="Cambria" charset="0"/>
        </a:defRPr>
      </a:lvl1pPr>
      <a:lvl2pPr marL="514345" indent="-171449" algn="l" defTabSz="6857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41" indent="-171449" algn="l" defTabSz="6857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38" indent="-171449" algn="l" defTabSz="6857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35" indent="-171449" algn="l" defTabSz="6857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31" indent="-171449" algn="l" defTabSz="6857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28" indent="-171449" algn="l" defTabSz="6857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24" indent="-171449" algn="l" defTabSz="6857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22" indent="-171449" algn="l" defTabSz="6857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7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8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9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7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3F2E07-4019-8344-849F-ACFB3A596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790702"/>
            <a:ext cx="6916430" cy="4261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9505F17E-5F7C-6F40-B444-12740BC4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41" y="365760"/>
            <a:ext cx="8312409" cy="13258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626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205" r:id="rId2"/>
    <p:sldLayoutId id="2147484218" r:id="rId3"/>
    <p:sldLayoutId id="2147484226" r:id="rId4"/>
    <p:sldLayoutId id="2147484229" r:id="rId5"/>
  </p:sldLayoutIdLst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xStyles>
    <p:titleStyle>
      <a:lvl1pPr algn="l" defTabSz="685793" rtl="0" eaLnBrk="1" latinLnBrk="0" hangingPunct="1">
        <a:lnSpc>
          <a:spcPct val="90000"/>
        </a:lnSpc>
        <a:spcBef>
          <a:spcPct val="0"/>
        </a:spcBef>
        <a:buNone/>
        <a:defRPr sz="3300" kern="1200" spc="-38" baseline="0">
          <a:solidFill>
            <a:srgbClr val="008998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137159" indent="-137159" algn="l" defTabSz="685793" rtl="0" eaLnBrk="1" latinLnBrk="0" hangingPunct="1">
        <a:lnSpc>
          <a:spcPct val="95000"/>
        </a:lnSpc>
        <a:spcBef>
          <a:spcPts val="1050"/>
        </a:spcBef>
        <a:spcAft>
          <a:spcPts val="150"/>
        </a:spcAft>
        <a:buClr>
          <a:schemeClr val="accent1"/>
        </a:buClr>
        <a:buSzPct val="80000"/>
        <a:buFont typeface="Arial" pitchFamily="34" charset="0"/>
        <a:buChar char="•"/>
        <a:defRPr sz="2340" kern="1200" spc="8" baseline="0">
          <a:solidFill>
            <a:schemeClr val="tx1">
              <a:lumMod val="50000"/>
              <a:lumOff val="50000"/>
            </a:schemeClr>
          </a:solidFill>
          <a:latin typeface="Cambria" panose="02040503050406030204" pitchFamily="18" charset="0"/>
          <a:ea typeface="+mn-ea"/>
          <a:cs typeface="+mn-cs"/>
        </a:defRPr>
      </a:lvl1pPr>
      <a:lvl2pPr marL="342896" indent="-13715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50000"/>
              <a:lumOff val="50000"/>
            </a:schemeClr>
          </a:solidFill>
          <a:latin typeface="Cambria" panose="02040503050406030204" pitchFamily="18" charset="0"/>
          <a:ea typeface="+mn-ea"/>
          <a:cs typeface="+mn-cs"/>
        </a:defRPr>
      </a:lvl2pPr>
      <a:lvl3pPr marL="548635" indent="-13715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620" kern="1200">
          <a:solidFill>
            <a:schemeClr val="tx1">
              <a:lumMod val="50000"/>
              <a:lumOff val="50000"/>
            </a:schemeClr>
          </a:solidFill>
          <a:latin typeface="Cambria" panose="02040503050406030204" pitchFamily="18" charset="0"/>
          <a:ea typeface="+mn-ea"/>
          <a:cs typeface="+mn-cs"/>
        </a:defRPr>
      </a:lvl3pPr>
      <a:lvl4pPr marL="754373" indent="-13715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620" kern="1200">
          <a:solidFill>
            <a:schemeClr val="tx1">
              <a:lumMod val="50000"/>
              <a:lumOff val="50000"/>
            </a:schemeClr>
          </a:solidFill>
          <a:latin typeface="Cambria" panose="02040503050406030204" pitchFamily="18" charset="0"/>
          <a:ea typeface="+mn-ea"/>
          <a:cs typeface="+mn-cs"/>
        </a:defRPr>
      </a:lvl4pPr>
      <a:lvl5pPr marL="960110" indent="-13715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620" kern="1200">
          <a:solidFill>
            <a:schemeClr val="tx1">
              <a:lumMod val="50000"/>
              <a:lumOff val="50000"/>
            </a:schemeClr>
          </a:solidFill>
          <a:latin typeface="Cambria" panose="02040503050406030204" pitchFamily="18" charset="0"/>
          <a:ea typeface="+mn-ea"/>
          <a:cs typeface="+mn-cs"/>
        </a:defRPr>
      </a:lvl5pPr>
      <a:lvl6pPr marL="1199988" indent="-17144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24987" indent="-17144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49984" indent="-17144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74982" indent="-17144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7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8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9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7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3F2E07-4019-8344-849F-ACFB3A596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790702"/>
            <a:ext cx="6916430" cy="4261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9505F17E-5F7C-6F40-B444-12740BC4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41" y="365760"/>
            <a:ext cx="8312409" cy="13258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996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</p:sldLayoutIdLst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xStyles>
    <p:titleStyle>
      <a:lvl1pPr algn="l" defTabSz="685793" rtl="0" eaLnBrk="1" latinLnBrk="0" hangingPunct="1">
        <a:lnSpc>
          <a:spcPct val="90000"/>
        </a:lnSpc>
        <a:spcBef>
          <a:spcPct val="0"/>
        </a:spcBef>
        <a:buNone/>
        <a:defRPr sz="3300" kern="1200" spc="-38" baseline="0">
          <a:solidFill>
            <a:srgbClr val="008998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137159" indent="-137159" algn="l" defTabSz="685793" rtl="0" eaLnBrk="1" latinLnBrk="0" hangingPunct="1">
        <a:lnSpc>
          <a:spcPct val="95000"/>
        </a:lnSpc>
        <a:spcBef>
          <a:spcPts val="1050"/>
        </a:spcBef>
        <a:spcAft>
          <a:spcPts val="150"/>
        </a:spcAft>
        <a:buClr>
          <a:schemeClr val="accent1"/>
        </a:buClr>
        <a:buSzPct val="80000"/>
        <a:buFont typeface="Arial" pitchFamily="34" charset="0"/>
        <a:buChar char="•"/>
        <a:defRPr sz="2340" kern="1200" spc="8" baseline="0">
          <a:solidFill>
            <a:schemeClr val="tx1">
              <a:lumMod val="50000"/>
              <a:lumOff val="50000"/>
            </a:schemeClr>
          </a:solidFill>
          <a:latin typeface="Cambria" panose="02040503050406030204" pitchFamily="18" charset="0"/>
          <a:ea typeface="+mn-ea"/>
          <a:cs typeface="+mn-cs"/>
        </a:defRPr>
      </a:lvl1pPr>
      <a:lvl2pPr marL="342896" indent="-13715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50000"/>
              <a:lumOff val="50000"/>
            </a:schemeClr>
          </a:solidFill>
          <a:latin typeface="Cambria" panose="02040503050406030204" pitchFamily="18" charset="0"/>
          <a:ea typeface="+mn-ea"/>
          <a:cs typeface="+mn-cs"/>
        </a:defRPr>
      </a:lvl2pPr>
      <a:lvl3pPr marL="548635" indent="-13715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620" kern="1200">
          <a:solidFill>
            <a:schemeClr val="tx1">
              <a:lumMod val="50000"/>
              <a:lumOff val="50000"/>
            </a:schemeClr>
          </a:solidFill>
          <a:latin typeface="Cambria" panose="02040503050406030204" pitchFamily="18" charset="0"/>
          <a:ea typeface="+mn-ea"/>
          <a:cs typeface="+mn-cs"/>
        </a:defRPr>
      </a:lvl3pPr>
      <a:lvl4pPr marL="754373" indent="-13715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620" kern="1200">
          <a:solidFill>
            <a:schemeClr val="tx1">
              <a:lumMod val="50000"/>
              <a:lumOff val="50000"/>
            </a:schemeClr>
          </a:solidFill>
          <a:latin typeface="Cambria" panose="02040503050406030204" pitchFamily="18" charset="0"/>
          <a:ea typeface="+mn-ea"/>
          <a:cs typeface="+mn-cs"/>
        </a:defRPr>
      </a:lvl4pPr>
      <a:lvl5pPr marL="960110" indent="-13715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620" kern="1200">
          <a:solidFill>
            <a:schemeClr val="tx1">
              <a:lumMod val="50000"/>
              <a:lumOff val="50000"/>
            </a:schemeClr>
          </a:solidFill>
          <a:latin typeface="Cambria" panose="02040503050406030204" pitchFamily="18" charset="0"/>
          <a:ea typeface="+mn-ea"/>
          <a:cs typeface="+mn-cs"/>
        </a:defRPr>
      </a:lvl5pPr>
      <a:lvl6pPr marL="1199988" indent="-17144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24987" indent="-17144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49984" indent="-17144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74982" indent="-171449" algn="l" defTabSz="685793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7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8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9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7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D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A6E86D5C-48B0-FE48-81B7-8E961B57E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5606" y="1859974"/>
            <a:ext cx="7539827" cy="1301575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Aleutian Islands Pacific cod – preliminary model selection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ADF3BF0-0BEE-A587-A975-12728CB2A4DD}"/>
              </a:ext>
            </a:extLst>
          </p:cNvPr>
          <p:cNvSpPr txBox="1">
            <a:spLocks/>
          </p:cNvSpPr>
          <p:nvPr/>
        </p:nvSpPr>
        <p:spPr>
          <a:xfrm>
            <a:off x="4015285" y="4276898"/>
            <a:ext cx="5018075" cy="12418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793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2700" b="0" i="0" kern="1200">
                <a:solidFill>
                  <a:schemeClr val="tx2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342896" indent="0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41" indent="-171449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38" indent="-171449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35" indent="-171449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31" indent="-171449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28" indent="-171449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24" indent="-171449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22" indent="-171449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Ingrid Spies, Steve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Barbeaux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</a:p>
          <a:p>
            <a:pPr algn="ctr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Pete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Hulson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4" name="Picture 4" descr="Do You Have This Often-Overlooked Leadership Quality? | MemberClicks">
            <a:extLst>
              <a:ext uri="{FF2B5EF4-FFF2-40B4-BE49-F238E27FC236}">
                <a16:creationId xmlns:a16="http://schemas.microsoft.com/office/drawing/2014/main" id="{CAC0CB25-ECE6-DA22-0449-8584D8910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6452"/>
            <a:ext cx="4169800" cy="309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99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ED71C-722C-583E-6536-BBBC4CC6B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Improvement in fit to survey length </a:t>
            </a:r>
            <a:r>
              <a:rPr lang="en-US" dirty="0" err="1"/>
              <a:t>compostions</a:t>
            </a:r>
            <a:r>
              <a:rPr lang="en-US" dirty="0"/>
              <a:t> (input sample size, conditional age at length, removing time varying selectivity)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1D08FC-E67E-FC9F-49B8-749540CE2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1640"/>
            <a:ext cx="7772400" cy="462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3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3F777-6B3E-323B-8087-024A4529D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Pearson residuals </a:t>
            </a:r>
            <a:br>
              <a:rPr lang="en-US" dirty="0"/>
            </a:br>
            <a:r>
              <a:rPr lang="en-US" sz="2400" kern="0" dirty="0">
                <a:solidFill>
                  <a:srgbClr val="13B9C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Closed bubbles are positive residuals (observed &gt; expected) and open bubbles are negative residuals (observed &lt; expected)]</a:t>
            </a:r>
            <a:r>
              <a:rPr lang="en-US" sz="2400" dirty="0">
                <a:solidFill>
                  <a:srgbClr val="13B9C2"/>
                </a:solidFill>
                <a:effectLst/>
              </a:rPr>
              <a:t> </a:t>
            </a:r>
            <a:endParaRPr lang="en-US" sz="2400" dirty="0">
              <a:solidFill>
                <a:srgbClr val="13B9C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B03733-9F30-C56D-5767-10CBE5A58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2" y="1844043"/>
            <a:ext cx="4498367" cy="4259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AED432-A8BF-DDDC-C99B-9EDFB7294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33" y="1808363"/>
            <a:ext cx="4498367" cy="4176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EEE9A1-7407-7061-A85A-584CB438A8A1}"/>
              </a:ext>
            </a:extLst>
          </p:cNvPr>
          <p:cNvSpPr txBox="1"/>
          <p:nvPr/>
        </p:nvSpPr>
        <p:spPr>
          <a:xfrm>
            <a:off x="415636" y="1399309"/>
            <a:ext cx="780983" cy="358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M22.0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B7431-EE32-CD46-CA4C-5C55292D5054}"/>
              </a:ext>
            </a:extLst>
          </p:cNvPr>
          <p:cNvSpPr txBox="1"/>
          <p:nvPr/>
        </p:nvSpPr>
        <p:spPr>
          <a:xfrm>
            <a:off x="4956988" y="1366131"/>
            <a:ext cx="780983" cy="358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M23.0</a:t>
            </a:r>
          </a:p>
        </p:txBody>
      </p:sp>
    </p:spTree>
    <p:extLst>
      <p:ext uri="{BB962C8B-B14F-4D97-AF65-F5344CB8AC3E}">
        <p14:creationId xmlns:p14="http://schemas.microsoft.com/office/powerpoint/2010/main" val="398762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7B219F-ADD8-9BDF-B8D8-25F10DE98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07950"/>
            <a:ext cx="7772400" cy="5908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74DD19-2311-CC9D-9E0A-90DEBAAD9744}"/>
              </a:ext>
            </a:extLst>
          </p:cNvPr>
          <p:cNvSpPr txBox="1"/>
          <p:nvPr/>
        </p:nvSpPr>
        <p:spPr>
          <a:xfrm>
            <a:off x="817418" y="6428509"/>
            <a:ext cx="4298356" cy="358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23.0 has a poor retrospective pattern.**</a:t>
            </a:r>
          </a:p>
        </p:txBody>
      </p:sp>
    </p:spTree>
    <p:extLst>
      <p:ext uri="{BB962C8B-B14F-4D97-AF65-F5344CB8AC3E}">
        <p14:creationId xmlns:p14="http://schemas.microsoft.com/office/powerpoint/2010/main" val="61357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24BC-1E92-F0E4-0AF2-C683FCF68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53306"/>
            <a:ext cx="9144000" cy="1177245"/>
          </a:xfrm>
        </p:spPr>
        <p:txBody>
          <a:bodyPr/>
          <a:lstStyle/>
          <a:p>
            <a:r>
              <a:rPr lang="en-US" dirty="0">
                <a:solidFill>
                  <a:srgbClr val="13B9C2"/>
                </a:solidFill>
              </a:rPr>
              <a:t>Model 23.1</a:t>
            </a:r>
            <a:br>
              <a:rPr lang="en-US" dirty="0">
                <a:solidFill>
                  <a:srgbClr val="13B9C2"/>
                </a:solidFill>
              </a:rPr>
            </a:br>
            <a:r>
              <a:rPr lang="en-US" dirty="0">
                <a:solidFill>
                  <a:srgbClr val="13B9C2"/>
                </a:solidFill>
              </a:rPr>
              <a:t>Time varying fishery selectivity</a:t>
            </a:r>
          </a:p>
        </p:txBody>
      </p:sp>
    </p:spTree>
    <p:extLst>
      <p:ext uri="{BB962C8B-B14F-4D97-AF65-F5344CB8AC3E}">
        <p14:creationId xmlns:p14="http://schemas.microsoft.com/office/powerpoint/2010/main" val="3072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EAF8B-A1F0-57E2-E184-F009C8A6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Time-varying fishing selectivity is a reasonable assumption due to shifts in fishing patterns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E7826-DAA4-EE86-44EC-3B42C8A16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07441"/>
            <a:ext cx="7772400" cy="447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5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EAF8B-A1F0-57E2-E184-F009C8A6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Fishing gear has changed over time in the Aleutian Islands cod fishery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37848A-6133-6153-7913-F59C4C377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01" y="1427018"/>
            <a:ext cx="7200997" cy="490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6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EAF8B-A1F0-57E2-E184-F009C8A6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41" y="365760"/>
            <a:ext cx="8289895" cy="1823258"/>
          </a:xfrm>
        </p:spPr>
        <p:txBody>
          <a:bodyPr>
            <a:normAutofit/>
          </a:bodyPr>
          <a:lstStyle/>
          <a:p>
            <a:r>
              <a:rPr lang="en-US" dirty="0"/>
              <a:t>Incorporating annual time-varying fishery selectivity improves the overall likelihood but not AIC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3C2FBC-E6BD-1A9A-2441-2A264FB95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744" y="1468582"/>
            <a:ext cx="4581900" cy="499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0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E6926E-B574-4356-1CA9-0B5947361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33350"/>
            <a:ext cx="7772400" cy="63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2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EAF8B-A1F0-57E2-E184-F009C8A6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Time-varying fishery selectivity improves retrospective pattern somewhat.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C8D9A-080A-CBFE-7C9B-7F911F6E8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76" y="2175742"/>
            <a:ext cx="4112175" cy="4112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9C6FB6-1A1B-9D2E-E57E-138594407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050" y="2175741"/>
            <a:ext cx="4010314" cy="40103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4E42B2-CA2C-0360-8365-4AA45BB8D4E7}"/>
              </a:ext>
            </a:extLst>
          </p:cNvPr>
          <p:cNvSpPr txBox="1"/>
          <p:nvPr/>
        </p:nvSpPr>
        <p:spPr>
          <a:xfrm>
            <a:off x="987444" y="1771457"/>
            <a:ext cx="274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Model 23.0 rho=0.5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BC522-12BF-F358-69C7-A124884692DC}"/>
              </a:ext>
            </a:extLst>
          </p:cNvPr>
          <p:cNvSpPr txBox="1"/>
          <p:nvPr/>
        </p:nvSpPr>
        <p:spPr>
          <a:xfrm>
            <a:off x="5486399" y="1747058"/>
            <a:ext cx="274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Model 23.1 rho=0.3</a:t>
            </a:r>
          </a:p>
        </p:txBody>
      </p:sp>
    </p:spTree>
    <p:extLst>
      <p:ext uri="{BB962C8B-B14F-4D97-AF65-F5344CB8AC3E}">
        <p14:creationId xmlns:p14="http://schemas.microsoft.com/office/powerpoint/2010/main" val="3910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EAF8B-A1F0-57E2-E184-F009C8A6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23.1 </a:t>
            </a:r>
            <a:br>
              <a:rPr lang="en-US" dirty="0"/>
            </a:br>
            <a:r>
              <a:rPr lang="en-US" dirty="0"/>
              <a:t>Next steps – consider alternatives to annually varying fishery selectivity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76E440-AD88-B2F9-3A4D-266E2D0FE4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1" y="1956954"/>
            <a:ext cx="7116040" cy="3834245"/>
          </a:xfrm>
        </p:spPr>
        <p:txBody>
          <a:bodyPr/>
          <a:lstStyle/>
          <a:p>
            <a:r>
              <a:rPr lang="en-US" dirty="0"/>
              <a:t>Time-varying fishery in time blocks</a:t>
            </a:r>
          </a:p>
        </p:txBody>
      </p:sp>
    </p:spTree>
    <p:extLst>
      <p:ext uri="{BB962C8B-B14F-4D97-AF65-F5344CB8AC3E}">
        <p14:creationId xmlns:p14="http://schemas.microsoft.com/office/powerpoint/2010/main" val="283814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A6E86D5C-48B0-FE48-81B7-8E961B57E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5606" y="1859974"/>
            <a:ext cx="7539827" cy="1301575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en-US" sz="4000" dirty="0">
                <a:solidFill>
                  <a:srgbClr val="00B0F0"/>
                </a:solidFill>
              </a:rPr>
              <a:t>Aleutian Islands Pacific cod – preliminary model selection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ADF3BF0-0BEE-A587-A975-12728CB2A4DD}"/>
              </a:ext>
            </a:extLst>
          </p:cNvPr>
          <p:cNvSpPr txBox="1">
            <a:spLocks/>
          </p:cNvSpPr>
          <p:nvPr/>
        </p:nvSpPr>
        <p:spPr>
          <a:xfrm>
            <a:off x="4015285" y="4276898"/>
            <a:ext cx="5018075" cy="12418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793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2700" b="0" i="0" kern="1200">
                <a:solidFill>
                  <a:schemeClr val="tx2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342896" indent="0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41" indent="-171449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38" indent="-171449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35" indent="-171449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31" indent="-171449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28" indent="-171449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24" indent="-171449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22" indent="-171449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00B0F0"/>
                </a:solidFill>
              </a:rPr>
              <a:t>Ingrid Spies, Steve </a:t>
            </a:r>
            <a:r>
              <a:rPr lang="en-US" dirty="0" err="1">
                <a:solidFill>
                  <a:srgbClr val="00B0F0"/>
                </a:solidFill>
              </a:rPr>
              <a:t>Barbeaux</a:t>
            </a:r>
            <a:r>
              <a:rPr lang="en-US" dirty="0">
                <a:solidFill>
                  <a:srgbClr val="00B0F0"/>
                </a:solidFill>
              </a:rPr>
              <a:t>, 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Pete </a:t>
            </a:r>
            <a:r>
              <a:rPr lang="en-US" dirty="0" err="1">
                <a:solidFill>
                  <a:srgbClr val="00B0F0"/>
                </a:solidFill>
              </a:rPr>
              <a:t>Hulson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20482" name="Picture 2" descr="Pacific Cod | NOAA Fisheries">
            <a:extLst>
              <a:ext uri="{FF2B5EF4-FFF2-40B4-BE49-F238E27FC236}">
                <a16:creationId xmlns:a16="http://schemas.microsoft.com/office/drawing/2014/main" id="{3D503769-63DE-D7B2-DA9B-5C18E71E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" y="4103110"/>
            <a:ext cx="3893127" cy="259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9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01E84-4815-4018-785D-CAD53E5B2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51755"/>
            <a:ext cx="9144000" cy="1177245"/>
          </a:xfrm>
        </p:spPr>
        <p:txBody>
          <a:bodyPr/>
          <a:lstStyle/>
          <a:p>
            <a:r>
              <a:rPr lang="en-US" dirty="0">
                <a:solidFill>
                  <a:srgbClr val="13B9C2"/>
                </a:solidFill>
              </a:rPr>
              <a:t>Model 23.2 </a:t>
            </a:r>
            <a:br>
              <a:rPr lang="en-US" dirty="0">
                <a:solidFill>
                  <a:srgbClr val="13B9C2"/>
                </a:solidFill>
              </a:rPr>
            </a:br>
            <a:r>
              <a:rPr lang="en-US" dirty="0">
                <a:solidFill>
                  <a:srgbClr val="13B9C2"/>
                </a:solidFill>
              </a:rPr>
              <a:t>Incorporating the longline survey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929A1-B152-1BB4-6C68-E906FB986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4" y="3853539"/>
            <a:ext cx="7772400" cy="78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1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B81BAF-1BEE-C7AF-4A04-819BC8AC3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72" y="1483102"/>
            <a:ext cx="6567055" cy="45436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B2E494D-C059-0676-73D5-914647F9A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41" y="365760"/>
            <a:ext cx="8312409" cy="1325880"/>
          </a:xfrm>
        </p:spPr>
        <p:txBody>
          <a:bodyPr>
            <a:normAutofit/>
          </a:bodyPr>
          <a:lstStyle/>
          <a:p>
            <a:r>
              <a:rPr lang="en-US" dirty="0"/>
              <a:t>Trawl survey – indicates decline in biomass.</a:t>
            </a:r>
            <a:br>
              <a:rPr lang="en-US" dirty="0"/>
            </a:br>
            <a:r>
              <a:rPr lang="en-US" dirty="0"/>
              <a:t>Longline survey – no overall change.</a:t>
            </a:r>
          </a:p>
        </p:txBody>
      </p:sp>
    </p:spTree>
    <p:extLst>
      <p:ext uri="{BB962C8B-B14F-4D97-AF65-F5344CB8AC3E}">
        <p14:creationId xmlns:p14="http://schemas.microsoft.com/office/powerpoint/2010/main" val="37979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5802A-D025-4F4C-BFD6-76C5E1F2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41" y="365760"/>
            <a:ext cx="8525423" cy="1325880"/>
          </a:xfrm>
        </p:spPr>
        <p:txBody>
          <a:bodyPr>
            <a:normAutofit/>
          </a:bodyPr>
          <a:lstStyle/>
          <a:p>
            <a:r>
              <a:rPr lang="en-US" dirty="0"/>
              <a:t>Longline survey may not accurately reflect abundance of Pacific cod in the Aleutian Islands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2F2C7-F537-A60F-D660-5C76AC99C9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506" y="1623753"/>
            <a:ext cx="6856671" cy="4512281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Longline gear - designed to target sablefish.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depth range of sablefish is deeper than cod, 150-2500 m, whereas Pacific cod prefer 100-200 m.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longline survey does fish in depths preferred by Pacific cod. 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hook size used on the longline survey is 13.0, and the fishery generally uses the same size, although it can range between 12/0 and 14/0. 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longline survey covers only roughly half of the Aleutian Islands area (eastern portion).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0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ACF7CF-BC58-C7FF-2420-2AE8C1743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06" y="1691640"/>
            <a:ext cx="5881420" cy="447486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E515213-8514-5D3A-F073-54F6819609D1}"/>
              </a:ext>
            </a:extLst>
          </p:cNvPr>
          <p:cNvSpPr txBox="1">
            <a:spLocks/>
          </p:cNvSpPr>
          <p:nvPr/>
        </p:nvSpPr>
        <p:spPr>
          <a:xfrm>
            <a:off x="175232" y="365760"/>
            <a:ext cx="8312409" cy="13258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fontScale="97500"/>
          </a:bodyPr>
          <a:lstStyle>
            <a:lvl1pPr algn="ctr" defTabSz="68579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500" b="0" i="0" kern="1200" spc="-38" baseline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dirty="0">
                <a:solidFill>
                  <a:srgbClr val="13B9C2"/>
                </a:solidFill>
              </a:rPr>
              <a:t>Addition of longline survey increases biomass estimates</a:t>
            </a:r>
          </a:p>
        </p:txBody>
      </p:sp>
    </p:spTree>
    <p:extLst>
      <p:ext uri="{BB962C8B-B14F-4D97-AF65-F5344CB8AC3E}">
        <p14:creationId xmlns:p14="http://schemas.microsoft.com/office/powerpoint/2010/main" val="3418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F187-260E-97C1-1B01-12E9348F2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Addition of longline survey increases estimates of unfished recruitment, and therefore stock size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5C9C3-77C2-8DAE-C167-DDAE3B5C6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29" y="1440873"/>
            <a:ext cx="5488230" cy="484822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3895D65A-8B98-6A5B-1501-055D28441821}"/>
              </a:ext>
            </a:extLst>
          </p:cNvPr>
          <p:cNvSpPr/>
          <p:nvPr/>
        </p:nvSpPr>
        <p:spPr>
          <a:xfrm>
            <a:off x="637309" y="3103418"/>
            <a:ext cx="5749636" cy="845127"/>
          </a:xfrm>
          <a:custGeom>
            <a:avLst/>
            <a:gdLst>
              <a:gd name="connsiteX0" fmla="*/ 83127 w 5749636"/>
              <a:gd name="connsiteY0" fmla="*/ 263237 h 845127"/>
              <a:gd name="connsiteX1" fmla="*/ 221673 w 5749636"/>
              <a:gd name="connsiteY1" fmla="*/ 249382 h 845127"/>
              <a:gd name="connsiteX2" fmla="*/ 290946 w 5749636"/>
              <a:gd name="connsiteY2" fmla="*/ 235527 h 845127"/>
              <a:gd name="connsiteX3" fmla="*/ 415636 w 5749636"/>
              <a:gd name="connsiteY3" fmla="*/ 221673 h 845127"/>
              <a:gd name="connsiteX4" fmla="*/ 471055 w 5749636"/>
              <a:gd name="connsiteY4" fmla="*/ 207818 h 845127"/>
              <a:gd name="connsiteX5" fmla="*/ 817418 w 5749636"/>
              <a:gd name="connsiteY5" fmla="*/ 180109 h 845127"/>
              <a:gd name="connsiteX6" fmla="*/ 942109 w 5749636"/>
              <a:gd name="connsiteY6" fmla="*/ 138546 h 845127"/>
              <a:gd name="connsiteX7" fmla="*/ 1025236 w 5749636"/>
              <a:gd name="connsiteY7" fmla="*/ 110837 h 845127"/>
              <a:gd name="connsiteX8" fmla="*/ 1316182 w 5749636"/>
              <a:gd name="connsiteY8" fmla="*/ 83127 h 845127"/>
              <a:gd name="connsiteX9" fmla="*/ 1482436 w 5749636"/>
              <a:gd name="connsiteY9" fmla="*/ 55418 h 845127"/>
              <a:gd name="connsiteX10" fmla="*/ 1662546 w 5749636"/>
              <a:gd name="connsiteY10" fmla="*/ 41564 h 845127"/>
              <a:gd name="connsiteX11" fmla="*/ 1717964 w 5749636"/>
              <a:gd name="connsiteY11" fmla="*/ 27709 h 845127"/>
              <a:gd name="connsiteX12" fmla="*/ 1759527 w 5749636"/>
              <a:gd name="connsiteY12" fmla="*/ 13855 h 845127"/>
              <a:gd name="connsiteX13" fmla="*/ 2050473 w 5749636"/>
              <a:gd name="connsiteY13" fmla="*/ 27709 h 845127"/>
              <a:gd name="connsiteX14" fmla="*/ 2535382 w 5749636"/>
              <a:gd name="connsiteY14" fmla="*/ 27709 h 845127"/>
              <a:gd name="connsiteX15" fmla="*/ 2660073 w 5749636"/>
              <a:gd name="connsiteY15" fmla="*/ 13855 h 845127"/>
              <a:gd name="connsiteX16" fmla="*/ 3491346 w 5749636"/>
              <a:gd name="connsiteY16" fmla="*/ 0 h 845127"/>
              <a:gd name="connsiteX17" fmla="*/ 4558146 w 5749636"/>
              <a:gd name="connsiteY17" fmla="*/ 13855 h 845127"/>
              <a:gd name="connsiteX18" fmla="*/ 4959927 w 5749636"/>
              <a:gd name="connsiteY18" fmla="*/ 27709 h 845127"/>
              <a:gd name="connsiteX19" fmla="*/ 5153891 w 5749636"/>
              <a:gd name="connsiteY19" fmla="*/ 83127 h 845127"/>
              <a:gd name="connsiteX20" fmla="*/ 5209309 w 5749636"/>
              <a:gd name="connsiteY20" fmla="*/ 96982 h 845127"/>
              <a:gd name="connsiteX21" fmla="*/ 5389418 w 5749636"/>
              <a:gd name="connsiteY21" fmla="*/ 124691 h 845127"/>
              <a:gd name="connsiteX22" fmla="*/ 5555673 w 5749636"/>
              <a:gd name="connsiteY22" fmla="*/ 166255 h 845127"/>
              <a:gd name="connsiteX23" fmla="*/ 5611091 w 5749636"/>
              <a:gd name="connsiteY23" fmla="*/ 180109 h 845127"/>
              <a:gd name="connsiteX24" fmla="*/ 5652655 w 5749636"/>
              <a:gd name="connsiteY24" fmla="*/ 207818 h 845127"/>
              <a:gd name="connsiteX25" fmla="*/ 5680364 w 5749636"/>
              <a:gd name="connsiteY25" fmla="*/ 249382 h 845127"/>
              <a:gd name="connsiteX26" fmla="*/ 5721927 w 5749636"/>
              <a:gd name="connsiteY26" fmla="*/ 387927 h 845127"/>
              <a:gd name="connsiteX27" fmla="*/ 5749636 w 5749636"/>
              <a:gd name="connsiteY27" fmla="*/ 471055 h 845127"/>
              <a:gd name="connsiteX28" fmla="*/ 5735782 w 5749636"/>
              <a:gd name="connsiteY28" fmla="*/ 568037 h 845127"/>
              <a:gd name="connsiteX29" fmla="*/ 5652655 w 5749636"/>
              <a:gd name="connsiteY29" fmla="*/ 637309 h 845127"/>
              <a:gd name="connsiteX30" fmla="*/ 5569527 w 5749636"/>
              <a:gd name="connsiteY30" fmla="*/ 665018 h 845127"/>
              <a:gd name="connsiteX31" fmla="*/ 5472546 w 5749636"/>
              <a:gd name="connsiteY31" fmla="*/ 692727 h 845127"/>
              <a:gd name="connsiteX32" fmla="*/ 5430982 w 5749636"/>
              <a:gd name="connsiteY32" fmla="*/ 706582 h 845127"/>
              <a:gd name="connsiteX33" fmla="*/ 5306291 w 5749636"/>
              <a:gd name="connsiteY33" fmla="*/ 720437 h 845127"/>
              <a:gd name="connsiteX34" fmla="*/ 5056909 w 5749636"/>
              <a:gd name="connsiteY34" fmla="*/ 734291 h 845127"/>
              <a:gd name="connsiteX35" fmla="*/ 4696691 w 5749636"/>
              <a:gd name="connsiteY35" fmla="*/ 748146 h 845127"/>
              <a:gd name="connsiteX36" fmla="*/ 4225636 w 5749636"/>
              <a:gd name="connsiteY36" fmla="*/ 775855 h 845127"/>
              <a:gd name="connsiteX37" fmla="*/ 3976255 w 5749636"/>
              <a:gd name="connsiteY37" fmla="*/ 789709 h 845127"/>
              <a:gd name="connsiteX38" fmla="*/ 3920836 w 5749636"/>
              <a:gd name="connsiteY38" fmla="*/ 803564 h 845127"/>
              <a:gd name="connsiteX39" fmla="*/ 3325091 w 5749636"/>
              <a:gd name="connsiteY39" fmla="*/ 817418 h 845127"/>
              <a:gd name="connsiteX40" fmla="*/ 3255818 w 5749636"/>
              <a:gd name="connsiteY40" fmla="*/ 831273 h 845127"/>
              <a:gd name="connsiteX41" fmla="*/ 2105891 w 5749636"/>
              <a:gd name="connsiteY41" fmla="*/ 845127 h 845127"/>
              <a:gd name="connsiteX42" fmla="*/ 1537855 w 5749636"/>
              <a:gd name="connsiteY42" fmla="*/ 831273 h 845127"/>
              <a:gd name="connsiteX43" fmla="*/ 1427018 w 5749636"/>
              <a:gd name="connsiteY43" fmla="*/ 817418 h 845127"/>
              <a:gd name="connsiteX44" fmla="*/ 1122218 w 5749636"/>
              <a:gd name="connsiteY44" fmla="*/ 789709 h 845127"/>
              <a:gd name="connsiteX45" fmla="*/ 969818 w 5749636"/>
              <a:gd name="connsiteY45" fmla="*/ 762000 h 845127"/>
              <a:gd name="connsiteX46" fmla="*/ 387927 w 5749636"/>
              <a:gd name="connsiteY46" fmla="*/ 734291 h 845127"/>
              <a:gd name="connsiteX47" fmla="*/ 249382 w 5749636"/>
              <a:gd name="connsiteY47" fmla="*/ 692727 h 845127"/>
              <a:gd name="connsiteX48" fmla="*/ 166255 w 5749636"/>
              <a:gd name="connsiteY48" fmla="*/ 665018 h 845127"/>
              <a:gd name="connsiteX49" fmla="*/ 83127 w 5749636"/>
              <a:gd name="connsiteY49" fmla="*/ 623455 h 845127"/>
              <a:gd name="connsiteX50" fmla="*/ 13855 w 5749636"/>
              <a:gd name="connsiteY50" fmla="*/ 498764 h 845127"/>
              <a:gd name="connsiteX51" fmla="*/ 0 w 5749636"/>
              <a:gd name="connsiteY51" fmla="*/ 457200 h 845127"/>
              <a:gd name="connsiteX52" fmla="*/ 13855 w 5749636"/>
              <a:gd name="connsiteY52" fmla="*/ 332509 h 845127"/>
              <a:gd name="connsiteX53" fmla="*/ 27709 w 5749636"/>
              <a:gd name="connsiteY53" fmla="*/ 290946 h 845127"/>
              <a:gd name="connsiteX54" fmla="*/ 83127 w 5749636"/>
              <a:gd name="connsiteY54" fmla="*/ 263237 h 84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749636" h="845127">
                <a:moveTo>
                  <a:pt x="83127" y="263237"/>
                </a:moveTo>
                <a:cubicBezTo>
                  <a:pt x="115454" y="256310"/>
                  <a:pt x="175668" y="255516"/>
                  <a:pt x="221673" y="249382"/>
                </a:cubicBezTo>
                <a:cubicBezTo>
                  <a:pt x="245015" y="246270"/>
                  <a:pt x="267634" y="238857"/>
                  <a:pt x="290946" y="235527"/>
                </a:cubicBezTo>
                <a:cubicBezTo>
                  <a:pt x="332345" y="229613"/>
                  <a:pt x="374073" y="226291"/>
                  <a:pt x="415636" y="221673"/>
                </a:cubicBezTo>
                <a:cubicBezTo>
                  <a:pt x="434109" y="217055"/>
                  <a:pt x="452321" y="211224"/>
                  <a:pt x="471055" y="207818"/>
                </a:cubicBezTo>
                <a:cubicBezTo>
                  <a:pt x="595091" y="185266"/>
                  <a:pt x="676584" y="187933"/>
                  <a:pt x="817418" y="180109"/>
                </a:cubicBezTo>
                <a:lnTo>
                  <a:pt x="942109" y="138546"/>
                </a:lnTo>
                <a:lnTo>
                  <a:pt x="1025236" y="110837"/>
                </a:lnTo>
                <a:cubicBezTo>
                  <a:pt x="1195822" y="89513"/>
                  <a:pt x="1098949" y="99838"/>
                  <a:pt x="1316182" y="83127"/>
                </a:cubicBezTo>
                <a:cubicBezTo>
                  <a:pt x="1380291" y="70306"/>
                  <a:pt x="1413709" y="62291"/>
                  <a:pt x="1482436" y="55418"/>
                </a:cubicBezTo>
                <a:cubicBezTo>
                  <a:pt x="1542351" y="49427"/>
                  <a:pt x="1602509" y="46182"/>
                  <a:pt x="1662546" y="41564"/>
                </a:cubicBezTo>
                <a:cubicBezTo>
                  <a:pt x="1681019" y="36946"/>
                  <a:pt x="1699655" y="32940"/>
                  <a:pt x="1717964" y="27709"/>
                </a:cubicBezTo>
                <a:cubicBezTo>
                  <a:pt x="1732006" y="23697"/>
                  <a:pt x="1744923" y="13855"/>
                  <a:pt x="1759527" y="13855"/>
                </a:cubicBezTo>
                <a:cubicBezTo>
                  <a:pt x="1856619" y="13855"/>
                  <a:pt x="1953491" y="23091"/>
                  <a:pt x="2050473" y="27709"/>
                </a:cubicBezTo>
                <a:cubicBezTo>
                  <a:pt x="2258327" y="62353"/>
                  <a:pt x="2141096" y="48461"/>
                  <a:pt x="2535382" y="27709"/>
                </a:cubicBezTo>
                <a:cubicBezTo>
                  <a:pt x="2577144" y="25511"/>
                  <a:pt x="2618271" y="15067"/>
                  <a:pt x="2660073" y="13855"/>
                </a:cubicBezTo>
                <a:cubicBezTo>
                  <a:pt x="2937086" y="5826"/>
                  <a:pt x="3214255" y="4618"/>
                  <a:pt x="3491346" y="0"/>
                </a:cubicBezTo>
                <a:lnTo>
                  <a:pt x="4558146" y="13855"/>
                </a:lnTo>
                <a:cubicBezTo>
                  <a:pt x="4692129" y="16383"/>
                  <a:pt x="4826359" y="16879"/>
                  <a:pt x="4959927" y="27709"/>
                </a:cubicBezTo>
                <a:cubicBezTo>
                  <a:pt x="5036632" y="33928"/>
                  <a:pt x="5082545" y="65290"/>
                  <a:pt x="5153891" y="83127"/>
                </a:cubicBezTo>
                <a:cubicBezTo>
                  <a:pt x="5172364" y="87745"/>
                  <a:pt x="5190575" y="93576"/>
                  <a:pt x="5209309" y="96982"/>
                </a:cubicBezTo>
                <a:cubicBezTo>
                  <a:pt x="5287182" y="111141"/>
                  <a:pt x="5314440" y="108624"/>
                  <a:pt x="5389418" y="124691"/>
                </a:cubicBezTo>
                <a:cubicBezTo>
                  <a:pt x="5389473" y="124703"/>
                  <a:pt x="5527936" y="159321"/>
                  <a:pt x="5555673" y="166255"/>
                </a:cubicBezTo>
                <a:lnTo>
                  <a:pt x="5611091" y="180109"/>
                </a:lnTo>
                <a:cubicBezTo>
                  <a:pt x="5624946" y="189345"/>
                  <a:pt x="5640881" y="196044"/>
                  <a:pt x="5652655" y="207818"/>
                </a:cubicBezTo>
                <a:cubicBezTo>
                  <a:pt x="5664429" y="219592"/>
                  <a:pt x="5673601" y="234166"/>
                  <a:pt x="5680364" y="249382"/>
                </a:cubicBezTo>
                <a:cubicBezTo>
                  <a:pt x="5710510" y="317210"/>
                  <a:pt x="5703326" y="325923"/>
                  <a:pt x="5721927" y="387927"/>
                </a:cubicBezTo>
                <a:cubicBezTo>
                  <a:pt x="5730320" y="415903"/>
                  <a:pt x="5749636" y="471055"/>
                  <a:pt x="5749636" y="471055"/>
                </a:cubicBezTo>
                <a:cubicBezTo>
                  <a:pt x="5745018" y="503382"/>
                  <a:pt x="5747910" y="537717"/>
                  <a:pt x="5735782" y="568037"/>
                </a:cubicBezTo>
                <a:cubicBezTo>
                  <a:pt x="5728728" y="585671"/>
                  <a:pt x="5671187" y="629073"/>
                  <a:pt x="5652655" y="637309"/>
                </a:cubicBezTo>
                <a:cubicBezTo>
                  <a:pt x="5625964" y="649172"/>
                  <a:pt x="5597236" y="655781"/>
                  <a:pt x="5569527" y="665018"/>
                </a:cubicBezTo>
                <a:cubicBezTo>
                  <a:pt x="5469851" y="698244"/>
                  <a:pt x="5594349" y="657926"/>
                  <a:pt x="5472546" y="692727"/>
                </a:cubicBezTo>
                <a:cubicBezTo>
                  <a:pt x="5458504" y="696739"/>
                  <a:pt x="5445387" y="704181"/>
                  <a:pt x="5430982" y="706582"/>
                </a:cubicBezTo>
                <a:cubicBezTo>
                  <a:pt x="5389732" y="713457"/>
                  <a:pt x="5347996" y="717348"/>
                  <a:pt x="5306291" y="720437"/>
                </a:cubicBezTo>
                <a:cubicBezTo>
                  <a:pt x="5223263" y="726587"/>
                  <a:pt x="5140079" y="730511"/>
                  <a:pt x="5056909" y="734291"/>
                </a:cubicBezTo>
                <a:lnTo>
                  <a:pt x="4696691" y="748146"/>
                </a:lnTo>
                <a:cubicBezTo>
                  <a:pt x="4468176" y="780790"/>
                  <a:pt x="4662951" y="756419"/>
                  <a:pt x="4225636" y="775855"/>
                </a:cubicBezTo>
                <a:cubicBezTo>
                  <a:pt x="4142463" y="779552"/>
                  <a:pt x="4059382" y="785091"/>
                  <a:pt x="3976255" y="789709"/>
                </a:cubicBezTo>
                <a:cubicBezTo>
                  <a:pt x="3957782" y="794327"/>
                  <a:pt x="3939860" y="802754"/>
                  <a:pt x="3920836" y="803564"/>
                </a:cubicBezTo>
                <a:cubicBezTo>
                  <a:pt x="3722380" y="812009"/>
                  <a:pt x="3523554" y="809149"/>
                  <a:pt x="3325091" y="817418"/>
                </a:cubicBezTo>
                <a:cubicBezTo>
                  <a:pt x="3301563" y="818398"/>
                  <a:pt x="3279360" y="830738"/>
                  <a:pt x="3255818" y="831273"/>
                </a:cubicBezTo>
                <a:cubicBezTo>
                  <a:pt x="2872580" y="839983"/>
                  <a:pt x="2489200" y="840509"/>
                  <a:pt x="2105891" y="845127"/>
                </a:cubicBezTo>
                <a:lnTo>
                  <a:pt x="1537855" y="831273"/>
                </a:lnTo>
                <a:cubicBezTo>
                  <a:pt x="1500653" y="829755"/>
                  <a:pt x="1464083" y="820948"/>
                  <a:pt x="1427018" y="817418"/>
                </a:cubicBezTo>
                <a:cubicBezTo>
                  <a:pt x="1297007" y="805036"/>
                  <a:pt x="1243002" y="806964"/>
                  <a:pt x="1122218" y="789709"/>
                </a:cubicBezTo>
                <a:cubicBezTo>
                  <a:pt x="923663" y="761344"/>
                  <a:pt x="1197540" y="790465"/>
                  <a:pt x="969818" y="762000"/>
                </a:cubicBezTo>
                <a:cubicBezTo>
                  <a:pt x="760341" y="735815"/>
                  <a:pt x="634951" y="742011"/>
                  <a:pt x="387927" y="734291"/>
                </a:cubicBezTo>
                <a:cubicBezTo>
                  <a:pt x="304166" y="713351"/>
                  <a:pt x="350584" y="726461"/>
                  <a:pt x="249382" y="692727"/>
                </a:cubicBezTo>
                <a:cubicBezTo>
                  <a:pt x="249377" y="692725"/>
                  <a:pt x="166260" y="665022"/>
                  <a:pt x="166255" y="665018"/>
                </a:cubicBezTo>
                <a:cubicBezTo>
                  <a:pt x="112540" y="629208"/>
                  <a:pt x="140488" y="642574"/>
                  <a:pt x="83127" y="623455"/>
                </a:cubicBezTo>
                <a:cubicBezTo>
                  <a:pt x="20911" y="561237"/>
                  <a:pt x="47760" y="600479"/>
                  <a:pt x="13855" y="498764"/>
                </a:cubicBezTo>
                <a:lnTo>
                  <a:pt x="0" y="457200"/>
                </a:lnTo>
                <a:cubicBezTo>
                  <a:pt x="4618" y="415636"/>
                  <a:pt x="6980" y="373759"/>
                  <a:pt x="13855" y="332509"/>
                </a:cubicBezTo>
                <a:cubicBezTo>
                  <a:pt x="16256" y="318104"/>
                  <a:pt x="17383" y="301272"/>
                  <a:pt x="27709" y="290946"/>
                </a:cubicBezTo>
                <a:cubicBezTo>
                  <a:pt x="38036" y="280619"/>
                  <a:pt x="50800" y="270164"/>
                  <a:pt x="83127" y="263237"/>
                </a:cubicBezTo>
                <a:close/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1D275-D1E0-6A52-9B6C-137391373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53306"/>
            <a:ext cx="9144000" cy="1177245"/>
          </a:xfrm>
        </p:spPr>
        <p:txBody>
          <a:bodyPr/>
          <a:lstStyle/>
          <a:p>
            <a:r>
              <a:rPr lang="en-US" dirty="0">
                <a:solidFill>
                  <a:srgbClr val="13B9C2"/>
                </a:solidFill>
              </a:rPr>
              <a:t>Model 23.3</a:t>
            </a:r>
            <a:br>
              <a:rPr lang="en-US" dirty="0">
                <a:solidFill>
                  <a:srgbClr val="13B9C2"/>
                </a:solidFill>
              </a:rPr>
            </a:br>
            <a:r>
              <a:rPr lang="en-US" dirty="0">
                <a:solidFill>
                  <a:srgbClr val="13B9C2"/>
                </a:solidFill>
              </a:rPr>
              <a:t>Time-varying growth</a:t>
            </a:r>
          </a:p>
        </p:txBody>
      </p:sp>
    </p:spTree>
    <p:extLst>
      <p:ext uri="{BB962C8B-B14F-4D97-AF65-F5344CB8AC3E}">
        <p14:creationId xmlns:p14="http://schemas.microsoft.com/office/powerpoint/2010/main" val="56291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DA70C-F4C4-20D2-E71E-B4860E59A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46" y="2000533"/>
            <a:ext cx="5430982" cy="40981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59E6444-5571-FE71-A45B-CA740BD3B3D7}"/>
              </a:ext>
            </a:extLst>
          </p:cNvPr>
          <p:cNvSpPr txBox="1">
            <a:spLocks/>
          </p:cNvSpPr>
          <p:nvPr/>
        </p:nvSpPr>
        <p:spPr>
          <a:xfrm>
            <a:off x="175232" y="365760"/>
            <a:ext cx="8312409" cy="13258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fontScale="90000" lnSpcReduction="20000"/>
          </a:bodyPr>
          <a:lstStyle>
            <a:lvl1pPr algn="ctr" defTabSz="68579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500" b="0" i="0" kern="1200" spc="-38" baseline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dirty="0">
                <a:solidFill>
                  <a:srgbClr val="13B9C2"/>
                </a:solidFill>
              </a:rPr>
              <a:t>Standard error on time-varying parameters results in more year-to-year variability.</a:t>
            </a:r>
          </a:p>
        </p:txBody>
      </p:sp>
    </p:spTree>
    <p:extLst>
      <p:ext uri="{BB962C8B-B14F-4D97-AF65-F5344CB8AC3E}">
        <p14:creationId xmlns:p14="http://schemas.microsoft.com/office/powerpoint/2010/main" val="39978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3309D-7578-FC00-30DE-5DB8AB337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Annually-varying growth allows for a near-perfect retrospective pattern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D1839-A54A-3CEE-5F83-BC99E0C0A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04" y="1995632"/>
            <a:ext cx="3650096" cy="3650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1E2E94-996D-D821-A0D5-E3F00149B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995632"/>
            <a:ext cx="3650096" cy="3650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E0051A-DEBB-2E5E-ECEA-2AFD066E0027}"/>
              </a:ext>
            </a:extLst>
          </p:cNvPr>
          <p:cNvSpPr txBox="1"/>
          <p:nvPr/>
        </p:nvSpPr>
        <p:spPr>
          <a:xfrm>
            <a:off x="1468581" y="1586480"/>
            <a:ext cx="274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Model 23.1 rho=0.3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5CA25C-E3AA-3B08-75E4-7C978904B116}"/>
              </a:ext>
            </a:extLst>
          </p:cNvPr>
          <p:cNvSpPr txBox="1"/>
          <p:nvPr/>
        </p:nvSpPr>
        <p:spPr>
          <a:xfrm>
            <a:off x="5213638" y="1612804"/>
            <a:ext cx="291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Model 23.3 rho=0.01</a:t>
            </a:r>
          </a:p>
        </p:txBody>
      </p:sp>
    </p:spTree>
    <p:extLst>
      <p:ext uri="{BB962C8B-B14F-4D97-AF65-F5344CB8AC3E}">
        <p14:creationId xmlns:p14="http://schemas.microsoft.com/office/powerpoint/2010/main" val="10939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95D366-207F-4198-C4A0-6AD606DDC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37" y="2131628"/>
            <a:ext cx="3516740" cy="3433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A4BF0F-0C7D-123D-6485-FC612C91A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922" y="2131628"/>
            <a:ext cx="2870643" cy="36457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AF969B-B01E-2956-A28C-EF422B65838D}"/>
              </a:ext>
            </a:extLst>
          </p:cNvPr>
          <p:cNvSpPr txBox="1"/>
          <p:nvPr/>
        </p:nvSpPr>
        <p:spPr>
          <a:xfrm>
            <a:off x="817418" y="5902036"/>
            <a:ext cx="889987" cy="358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M23.3a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335D8A4-928D-48F9-7DBE-57D4B9354241}"/>
              </a:ext>
            </a:extLst>
          </p:cNvPr>
          <p:cNvSpPr txBox="1">
            <a:spLocks/>
          </p:cNvSpPr>
          <p:nvPr/>
        </p:nvSpPr>
        <p:spPr>
          <a:xfrm>
            <a:off x="168237" y="197553"/>
            <a:ext cx="8312409" cy="117724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68579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500" b="0" i="0" kern="1200" spc="-38" baseline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dirty="0">
                <a:solidFill>
                  <a:srgbClr val="13B9C2"/>
                </a:solidFill>
              </a:rPr>
              <a:t>Fit to survey length comps retained with time-varying growth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356631-10C4-85B9-606F-D24A278E85BB}"/>
              </a:ext>
            </a:extLst>
          </p:cNvPr>
          <p:cNvSpPr txBox="1"/>
          <p:nvPr/>
        </p:nvSpPr>
        <p:spPr>
          <a:xfrm>
            <a:off x="2250610" y="5814620"/>
            <a:ext cx="6075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***However, H=high time varying growth parameter variability results in a poor fit to length composition data.</a:t>
            </a:r>
          </a:p>
        </p:txBody>
      </p:sp>
    </p:spTree>
    <p:extLst>
      <p:ext uri="{BB962C8B-B14F-4D97-AF65-F5344CB8AC3E}">
        <p14:creationId xmlns:p14="http://schemas.microsoft.com/office/powerpoint/2010/main" val="33225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7828-0B14-EBB2-B7D7-FBC3F6365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Annually varying growth also results in a shift in selectivity that is not realistic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41D37-E036-59B5-59B0-037DF59E7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040" y="2797032"/>
            <a:ext cx="3814310" cy="2224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27E43E-BB15-0985-FAC0-F4D1E203B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41" y="2869790"/>
            <a:ext cx="3814310" cy="21999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54068F-0BF3-87A6-5C10-CDA8384D0C48}"/>
              </a:ext>
            </a:extLst>
          </p:cNvPr>
          <p:cNvSpPr txBox="1"/>
          <p:nvPr/>
        </p:nvSpPr>
        <p:spPr>
          <a:xfrm>
            <a:off x="831272" y="2309043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Model 22.0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60C038-2A8C-0464-F78A-8DDCF72626E8}"/>
              </a:ext>
            </a:extLst>
          </p:cNvPr>
          <p:cNvSpPr txBox="1"/>
          <p:nvPr/>
        </p:nvSpPr>
        <p:spPr>
          <a:xfrm>
            <a:off x="4576329" y="2335367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Model 23.3</a:t>
            </a:r>
          </a:p>
        </p:txBody>
      </p:sp>
    </p:spTree>
    <p:extLst>
      <p:ext uri="{BB962C8B-B14F-4D97-AF65-F5344CB8AC3E}">
        <p14:creationId xmlns:p14="http://schemas.microsoft.com/office/powerpoint/2010/main" val="16678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ED71C-722C-583E-6536-BBBC4CC6B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testing was applied to make improvements over Model 22.0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E3CD9-6536-9FC6-1F70-23B48CF778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1" y="1790701"/>
            <a:ext cx="6977494" cy="34463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Parameters tested:</a:t>
            </a:r>
          </a:p>
          <a:p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urvey conditional age-at-length</a:t>
            </a:r>
          </a:p>
          <a:p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ean survey length-at-age</a:t>
            </a:r>
          </a:p>
          <a:p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Time varying s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urvey and fishery selectivity</a:t>
            </a:r>
          </a:p>
          <a:p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nput composition sample sizes</a:t>
            </a:r>
          </a:p>
          <a:p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All models consider combined fisheries</a:t>
            </a:r>
            <a:endParaRPr lang="en-US" sz="24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2" descr="Pacific Cod Fishing Guide | How to Catch a Pacific Cod">
            <a:extLst>
              <a:ext uri="{FF2B5EF4-FFF2-40B4-BE49-F238E27FC236}">
                <a16:creationId xmlns:a16="http://schemas.microsoft.com/office/drawing/2014/main" id="{5270C0B1-5EB3-CB26-2862-A3DA0B87E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70" y="1260764"/>
            <a:ext cx="3738129" cy="141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67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5FC1-EC3A-E771-C199-89BD6DFE7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varying growth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32A276FF-272F-4D05-0D00-C12E213A18C9}"/>
              </a:ext>
            </a:extLst>
          </p:cNvPr>
          <p:cNvSpPr/>
          <p:nvPr/>
        </p:nvSpPr>
        <p:spPr>
          <a:xfrm rot="5400000">
            <a:off x="4651663" y="291957"/>
            <a:ext cx="284020" cy="2743200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A66D1-4255-C59E-855A-0460E9C454B1}"/>
              </a:ext>
            </a:extLst>
          </p:cNvPr>
          <p:cNvSpPr txBox="1"/>
          <p:nvPr/>
        </p:nvSpPr>
        <p:spPr>
          <a:xfrm>
            <a:off x="3511226" y="1151312"/>
            <a:ext cx="2501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Time-varying growth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C6726-5481-F688-C23E-7535AB0BE1B8}"/>
              </a:ext>
            </a:extLst>
          </p:cNvPr>
          <p:cNvSpPr txBox="1"/>
          <p:nvPr/>
        </p:nvSpPr>
        <p:spPr>
          <a:xfrm>
            <a:off x="202941" y="5771801"/>
            <a:ext cx="2476127" cy="625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Time varying parameter</a:t>
            </a:r>
          </a:p>
          <a:p>
            <a:r>
              <a:rPr lang="en-US" dirty="0">
                <a:solidFill>
                  <a:srgbClr val="00B0F0"/>
                </a:solidFill>
              </a:rPr>
              <a:t>Standard error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0880E5-3688-F713-C06F-65AECEEB3020}"/>
              </a:ext>
            </a:extLst>
          </p:cNvPr>
          <p:cNvSpPr txBox="1"/>
          <p:nvPr/>
        </p:nvSpPr>
        <p:spPr>
          <a:xfrm>
            <a:off x="3577700" y="5820581"/>
            <a:ext cx="596702" cy="358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high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4358CA-14B3-76DA-19AC-AE633645EBE3}"/>
              </a:ext>
            </a:extLst>
          </p:cNvPr>
          <p:cNvSpPr txBox="1"/>
          <p:nvPr/>
        </p:nvSpPr>
        <p:spPr>
          <a:xfrm>
            <a:off x="4572000" y="5820581"/>
            <a:ext cx="533031" cy="358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low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3A30A4-3CF5-4C12-7DA6-5EDCF05BC966}"/>
              </a:ext>
            </a:extLst>
          </p:cNvPr>
          <p:cNvSpPr txBox="1"/>
          <p:nvPr/>
        </p:nvSpPr>
        <p:spPr>
          <a:xfrm>
            <a:off x="5282288" y="5820581"/>
            <a:ext cx="533031" cy="358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low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4BCEBC-ACB9-6F32-A0DA-EBE0AD2DB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87" y="1835459"/>
            <a:ext cx="5680626" cy="407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4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5FC1-EC3A-E771-C199-89BD6DFE7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varying growth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32A276FF-272F-4D05-0D00-C12E213A18C9}"/>
              </a:ext>
            </a:extLst>
          </p:cNvPr>
          <p:cNvSpPr/>
          <p:nvPr/>
        </p:nvSpPr>
        <p:spPr>
          <a:xfrm rot="5400000">
            <a:off x="4651663" y="291957"/>
            <a:ext cx="284020" cy="2743200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A66D1-4255-C59E-855A-0460E9C454B1}"/>
              </a:ext>
            </a:extLst>
          </p:cNvPr>
          <p:cNvSpPr txBox="1"/>
          <p:nvPr/>
        </p:nvSpPr>
        <p:spPr>
          <a:xfrm>
            <a:off x="3511226" y="1151312"/>
            <a:ext cx="2501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Time-varying growth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C6726-5481-F688-C23E-7535AB0BE1B8}"/>
              </a:ext>
            </a:extLst>
          </p:cNvPr>
          <p:cNvSpPr txBox="1"/>
          <p:nvPr/>
        </p:nvSpPr>
        <p:spPr>
          <a:xfrm>
            <a:off x="202941" y="5771801"/>
            <a:ext cx="2476127" cy="625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Time varying parameter</a:t>
            </a:r>
          </a:p>
          <a:p>
            <a:r>
              <a:rPr lang="en-US" dirty="0">
                <a:solidFill>
                  <a:srgbClr val="00B0F0"/>
                </a:solidFill>
              </a:rPr>
              <a:t>Standard error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0880E5-3688-F713-C06F-65AECEEB3020}"/>
              </a:ext>
            </a:extLst>
          </p:cNvPr>
          <p:cNvSpPr txBox="1"/>
          <p:nvPr/>
        </p:nvSpPr>
        <p:spPr>
          <a:xfrm>
            <a:off x="3577700" y="5820581"/>
            <a:ext cx="596702" cy="358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high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4358CA-14B3-76DA-19AC-AE633645EBE3}"/>
              </a:ext>
            </a:extLst>
          </p:cNvPr>
          <p:cNvSpPr txBox="1"/>
          <p:nvPr/>
        </p:nvSpPr>
        <p:spPr>
          <a:xfrm>
            <a:off x="4572000" y="5820581"/>
            <a:ext cx="533031" cy="358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low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3A30A4-3CF5-4C12-7DA6-5EDCF05BC966}"/>
              </a:ext>
            </a:extLst>
          </p:cNvPr>
          <p:cNvSpPr txBox="1"/>
          <p:nvPr/>
        </p:nvSpPr>
        <p:spPr>
          <a:xfrm>
            <a:off x="5282288" y="5820581"/>
            <a:ext cx="533031" cy="358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low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4BCEBC-ACB9-6F32-A0DA-EBE0AD2DB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87" y="1835459"/>
            <a:ext cx="5680626" cy="407136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F39558E7-9E78-9F2C-9D3E-0018302079A9}"/>
              </a:ext>
            </a:extLst>
          </p:cNvPr>
          <p:cNvSpPr/>
          <p:nvPr/>
        </p:nvSpPr>
        <p:spPr>
          <a:xfrm>
            <a:off x="3361576" y="5250873"/>
            <a:ext cx="3319277" cy="1316182"/>
          </a:xfrm>
          <a:custGeom>
            <a:avLst/>
            <a:gdLst>
              <a:gd name="connsiteX0" fmla="*/ 2928388 w 3319277"/>
              <a:gd name="connsiteY0" fmla="*/ 263236 h 1316182"/>
              <a:gd name="connsiteX1" fmla="*/ 2831406 w 3319277"/>
              <a:gd name="connsiteY1" fmla="*/ 277091 h 1316182"/>
              <a:gd name="connsiteX2" fmla="*/ 2360351 w 3319277"/>
              <a:gd name="connsiteY2" fmla="*/ 193963 h 1316182"/>
              <a:gd name="connsiteX3" fmla="*/ 2235660 w 3319277"/>
              <a:gd name="connsiteY3" fmla="*/ 166254 h 1316182"/>
              <a:gd name="connsiteX4" fmla="*/ 2166388 w 3319277"/>
              <a:gd name="connsiteY4" fmla="*/ 138545 h 1316182"/>
              <a:gd name="connsiteX5" fmla="*/ 1917006 w 3319277"/>
              <a:gd name="connsiteY5" fmla="*/ 96982 h 1316182"/>
              <a:gd name="connsiteX6" fmla="*/ 1806169 w 3319277"/>
              <a:gd name="connsiteY6" fmla="*/ 69272 h 1316182"/>
              <a:gd name="connsiteX7" fmla="*/ 1612206 w 3319277"/>
              <a:gd name="connsiteY7" fmla="*/ 55418 h 1316182"/>
              <a:gd name="connsiteX8" fmla="*/ 1002606 w 3319277"/>
              <a:gd name="connsiteY8" fmla="*/ 41563 h 1316182"/>
              <a:gd name="connsiteX9" fmla="*/ 864060 w 3319277"/>
              <a:gd name="connsiteY9" fmla="*/ 27709 h 1316182"/>
              <a:gd name="connsiteX10" fmla="*/ 822497 w 3319277"/>
              <a:gd name="connsiteY10" fmla="*/ 13854 h 1316182"/>
              <a:gd name="connsiteX11" fmla="*/ 697806 w 3319277"/>
              <a:gd name="connsiteY11" fmla="*/ 0 h 1316182"/>
              <a:gd name="connsiteX12" fmla="*/ 476133 w 3319277"/>
              <a:gd name="connsiteY12" fmla="*/ 13854 h 1316182"/>
              <a:gd name="connsiteX13" fmla="*/ 434569 w 3319277"/>
              <a:gd name="connsiteY13" fmla="*/ 55418 h 1316182"/>
              <a:gd name="connsiteX14" fmla="*/ 393006 w 3319277"/>
              <a:gd name="connsiteY14" fmla="*/ 110836 h 1316182"/>
              <a:gd name="connsiteX15" fmla="*/ 365297 w 3319277"/>
              <a:gd name="connsiteY15" fmla="*/ 152400 h 1316182"/>
              <a:gd name="connsiteX16" fmla="*/ 282169 w 3319277"/>
              <a:gd name="connsiteY16" fmla="*/ 235527 h 1316182"/>
              <a:gd name="connsiteX17" fmla="*/ 157479 w 3319277"/>
              <a:gd name="connsiteY17" fmla="*/ 332509 h 1316182"/>
              <a:gd name="connsiteX18" fmla="*/ 115915 w 3319277"/>
              <a:gd name="connsiteY18" fmla="*/ 346363 h 1316182"/>
              <a:gd name="connsiteX19" fmla="*/ 88206 w 3319277"/>
              <a:gd name="connsiteY19" fmla="*/ 387927 h 1316182"/>
              <a:gd name="connsiteX20" fmla="*/ 60497 w 3319277"/>
              <a:gd name="connsiteY20" fmla="*/ 471054 h 1316182"/>
              <a:gd name="connsiteX21" fmla="*/ 46642 w 3319277"/>
              <a:gd name="connsiteY21" fmla="*/ 512618 h 1316182"/>
              <a:gd name="connsiteX22" fmla="*/ 32788 w 3319277"/>
              <a:gd name="connsiteY22" fmla="*/ 554182 h 1316182"/>
              <a:gd name="connsiteX23" fmla="*/ 18933 w 3319277"/>
              <a:gd name="connsiteY23" fmla="*/ 595745 h 1316182"/>
              <a:gd name="connsiteX24" fmla="*/ 18933 w 3319277"/>
              <a:gd name="connsiteY24" fmla="*/ 1011382 h 1316182"/>
              <a:gd name="connsiteX25" fmla="*/ 46642 w 3319277"/>
              <a:gd name="connsiteY25" fmla="*/ 1052945 h 1316182"/>
              <a:gd name="connsiteX26" fmla="*/ 129769 w 3319277"/>
              <a:gd name="connsiteY26" fmla="*/ 1122218 h 1316182"/>
              <a:gd name="connsiteX27" fmla="*/ 226751 w 3319277"/>
              <a:gd name="connsiteY27" fmla="*/ 1163782 h 1316182"/>
              <a:gd name="connsiteX28" fmla="*/ 323733 w 3319277"/>
              <a:gd name="connsiteY28" fmla="*/ 1205345 h 1316182"/>
              <a:gd name="connsiteX29" fmla="*/ 476133 w 3319277"/>
              <a:gd name="connsiteY29" fmla="*/ 1233054 h 1316182"/>
              <a:gd name="connsiteX30" fmla="*/ 600824 w 3319277"/>
              <a:gd name="connsiteY30" fmla="*/ 1260763 h 1316182"/>
              <a:gd name="connsiteX31" fmla="*/ 642388 w 3319277"/>
              <a:gd name="connsiteY31" fmla="*/ 1274618 h 1316182"/>
              <a:gd name="connsiteX32" fmla="*/ 1030315 w 3319277"/>
              <a:gd name="connsiteY32" fmla="*/ 1316182 h 1316182"/>
              <a:gd name="connsiteX33" fmla="*/ 1445951 w 3319277"/>
              <a:gd name="connsiteY33" fmla="*/ 1302327 h 1316182"/>
              <a:gd name="connsiteX34" fmla="*/ 1584497 w 3319277"/>
              <a:gd name="connsiteY34" fmla="*/ 1260763 h 1316182"/>
              <a:gd name="connsiteX35" fmla="*/ 1709188 w 3319277"/>
              <a:gd name="connsiteY35" fmla="*/ 1219200 h 1316182"/>
              <a:gd name="connsiteX36" fmla="*/ 1792315 w 3319277"/>
              <a:gd name="connsiteY36" fmla="*/ 1191491 h 1316182"/>
              <a:gd name="connsiteX37" fmla="*/ 1930860 w 3319277"/>
              <a:gd name="connsiteY37" fmla="*/ 1163782 h 1316182"/>
              <a:gd name="connsiteX38" fmla="*/ 2041697 w 3319277"/>
              <a:gd name="connsiteY38" fmla="*/ 1136072 h 1316182"/>
              <a:gd name="connsiteX39" fmla="*/ 2152533 w 3319277"/>
              <a:gd name="connsiteY39" fmla="*/ 1108363 h 1316182"/>
              <a:gd name="connsiteX40" fmla="*/ 2263369 w 3319277"/>
              <a:gd name="connsiteY40" fmla="*/ 1080654 h 1316182"/>
              <a:gd name="connsiteX41" fmla="*/ 2457333 w 3319277"/>
              <a:gd name="connsiteY41" fmla="*/ 1011382 h 1316182"/>
              <a:gd name="connsiteX42" fmla="*/ 2582024 w 3319277"/>
              <a:gd name="connsiteY42" fmla="*/ 955963 h 1316182"/>
              <a:gd name="connsiteX43" fmla="*/ 2679006 w 3319277"/>
              <a:gd name="connsiteY43" fmla="*/ 928254 h 1316182"/>
              <a:gd name="connsiteX44" fmla="*/ 2720569 w 3319277"/>
              <a:gd name="connsiteY44" fmla="*/ 914400 h 1316182"/>
              <a:gd name="connsiteX45" fmla="*/ 2775988 w 3319277"/>
              <a:gd name="connsiteY45" fmla="*/ 900545 h 1316182"/>
              <a:gd name="connsiteX46" fmla="*/ 2872969 w 3319277"/>
              <a:gd name="connsiteY46" fmla="*/ 872836 h 1316182"/>
              <a:gd name="connsiteX47" fmla="*/ 2914533 w 3319277"/>
              <a:gd name="connsiteY47" fmla="*/ 858982 h 1316182"/>
              <a:gd name="connsiteX48" fmla="*/ 3163915 w 3319277"/>
              <a:gd name="connsiteY48" fmla="*/ 803563 h 1316182"/>
              <a:gd name="connsiteX49" fmla="*/ 3274751 w 3319277"/>
              <a:gd name="connsiteY49" fmla="*/ 734291 h 1316182"/>
              <a:gd name="connsiteX50" fmla="*/ 3302460 w 3319277"/>
              <a:gd name="connsiteY50" fmla="*/ 692727 h 1316182"/>
              <a:gd name="connsiteX51" fmla="*/ 3302460 w 3319277"/>
              <a:gd name="connsiteY51" fmla="*/ 526472 h 1316182"/>
              <a:gd name="connsiteX52" fmla="*/ 3260897 w 3319277"/>
              <a:gd name="connsiteY52" fmla="*/ 484909 h 1316182"/>
              <a:gd name="connsiteX53" fmla="*/ 3233188 w 3319277"/>
              <a:gd name="connsiteY53" fmla="*/ 443345 h 1316182"/>
              <a:gd name="connsiteX54" fmla="*/ 3191624 w 3319277"/>
              <a:gd name="connsiteY54" fmla="*/ 415636 h 1316182"/>
              <a:gd name="connsiteX55" fmla="*/ 3108497 w 3319277"/>
              <a:gd name="connsiteY55" fmla="*/ 360218 h 1316182"/>
              <a:gd name="connsiteX56" fmla="*/ 3066933 w 3319277"/>
              <a:gd name="connsiteY56" fmla="*/ 318654 h 1316182"/>
              <a:gd name="connsiteX57" fmla="*/ 2942242 w 3319277"/>
              <a:gd name="connsiteY57" fmla="*/ 249382 h 1316182"/>
              <a:gd name="connsiteX58" fmla="*/ 2928388 w 3319277"/>
              <a:gd name="connsiteY58" fmla="*/ 263236 h 131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319277" h="1316182">
                <a:moveTo>
                  <a:pt x="2928388" y="263236"/>
                </a:moveTo>
                <a:cubicBezTo>
                  <a:pt x="2909915" y="267854"/>
                  <a:pt x="2864062" y="277091"/>
                  <a:pt x="2831406" y="277091"/>
                </a:cubicBezTo>
                <a:cubicBezTo>
                  <a:pt x="2659753" y="277091"/>
                  <a:pt x="2534956" y="233390"/>
                  <a:pt x="2360351" y="193963"/>
                </a:cubicBezTo>
                <a:cubicBezTo>
                  <a:pt x="2318819" y="184585"/>
                  <a:pt x="2275192" y="182067"/>
                  <a:pt x="2235660" y="166254"/>
                </a:cubicBezTo>
                <a:cubicBezTo>
                  <a:pt x="2212569" y="157018"/>
                  <a:pt x="2190418" y="144953"/>
                  <a:pt x="2166388" y="138545"/>
                </a:cubicBezTo>
                <a:cubicBezTo>
                  <a:pt x="2073710" y="113831"/>
                  <a:pt x="2009450" y="108537"/>
                  <a:pt x="1917006" y="96982"/>
                </a:cubicBezTo>
                <a:cubicBezTo>
                  <a:pt x="1880060" y="87745"/>
                  <a:pt x="1843903" y="74418"/>
                  <a:pt x="1806169" y="69272"/>
                </a:cubicBezTo>
                <a:cubicBezTo>
                  <a:pt x="1741944" y="60514"/>
                  <a:pt x="1676987" y="57652"/>
                  <a:pt x="1612206" y="55418"/>
                </a:cubicBezTo>
                <a:cubicBezTo>
                  <a:pt x="1409074" y="48413"/>
                  <a:pt x="1205806" y="46181"/>
                  <a:pt x="1002606" y="41563"/>
                </a:cubicBezTo>
                <a:cubicBezTo>
                  <a:pt x="956424" y="36945"/>
                  <a:pt x="909933" y="34766"/>
                  <a:pt x="864060" y="27709"/>
                </a:cubicBezTo>
                <a:cubicBezTo>
                  <a:pt x="849626" y="25488"/>
                  <a:pt x="836902" y="16255"/>
                  <a:pt x="822497" y="13854"/>
                </a:cubicBezTo>
                <a:cubicBezTo>
                  <a:pt x="781247" y="6979"/>
                  <a:pt x="739370" y="4618"/>
                  <a:pt x="697806" y="0"/>
                </a:cubicBezTo>
                <a:cubicBezTo>
                  <a:pt x="623915" y="4618"/>
                  <a:pt x="548580" y="-1398"/>
                  <a:pt x="476133" y="13854"/>
                </a:cubicBezTo>
                <a:cubicBezTo>
                  <a:pt x="456960" y="17890"/>
                  <a:pt x="447320" y="40542"/>
                  <a:pt x="434569" y="55418"/>
                </a:cubicBezTo>
                <a:cubicBezTo>
                  <a:pt x="419542" y="72950"/>
                  <a:pt x="406427" y="92046"/>
                  <a:pt x="393006" y="110836"/>
                </a:cubicBezTo>
                <a:cubicBezTo>
                  <a:pt x="383328" y="124386"/>
                  <a:pt x="376359" y="139955"/>
                  <a:pt x="365297" y="152400"/>
                </a:cubicBezTo>
                <a:cubicBezTo>
                  <a:pt x="339263" y="181688"/>
                  <a:pt x="309878" y="207818"/>
                  <a:pt x="282169" y="235527"/>
                </a:cubicBezTo>
                <a:cubicBezTo>
                  <a:pt x="246306" y="271390"/>
                  <a:pt x="207197" y="315937"/>
                  <a:pt x="157479" y="332509"/>
                </a:cubicBezTo>
                <a:lnTo>
                  <a:pt x="115915" y="346363"/>
                </a:lnTo>
                <a:cubicBezTo>
                  <a:pt x="106679" y="360218"/>
                  <a:pt x="94969" y="372711"/>
                  <a:pt x="88206" y="387927"/>
                </a:cubicBezTo>
                <a:cubicBezTo>
                  <a:pt x="76344" y="414617"/>
                  <a:pt x="69733" y="443345"/>
                  <a:pt x="60497" y="471054"/>
                </a:cubicBezTo>
                <a:lnTo>
                  <a:pt x="46642" y="512618"/>
                </a:lnTo>
                <a:lnTo>
                  <a:pt x="32788" y="554182"/>
                </a:lnTo>
                <a:lnTo>
                  <a:pt x="18933" y="595745"/>
                </a:lnTo>
                <a:cubicBezTo>
                  <a:pt x="-2774" y="769406"/>
                  <a:pt x="-9619" y="773448"/>
                  <a:pt x="18933" y="1011382"/>
                </a:cubicBezTo>
                <a:cubicBezTo>
                  <a:pt x="20917" y="1027914"/>
                  <a:pt x="35982" y="1040153"/>
                  <a:pt x="46642" y="1052945"/>
                </a:cubicBezTo>
                <a:cubicBezTo>
                  <a:pt x="72691" y="1084204"/>
                  <a:pt x="95094" y="1102404"/>
                  <a:pt x="129769" y="1122218"/>
                </a:cubicBezTo>
                <a:cubicBezTo>
                  <a:pt x="221663" y="1174729"/>
                  <a:pt x="149039" y="1130476"/>
                  <a:pt x="226751" y="1163782"/>
                </a:cubicBezTo>
                <a:cubicBezTo>
                  <a:pt x="282266" y="1187575"/>
                  <a:pt x="271743" y="1192348"/>
                  <a:pt x="323733" y="1205345"/>
                </a:cubicBezTo>
                <a:cubicBezTo>
                  <a:pt x="362472" y="1215030"/>
                  <a:pt x="439062" y="1226876"/>
                  <a:pt x="476133" y="1233054"/>
                </a:cubicBezTo>
                <a:cubicBezTo>
                  <a:pt x="569700" y="1264244"/>
                  <a:pt x="454525" y="1228252"/>
                  <a:pt x="600824" y="1260763"/>
                </a:cubicBezTo>
                <a:cubicBezTo>
                  <a:pt x="615080" y="1263931"/>
                  <a:pt x="628067" y="1271754"/>
                  <a:pt x="642388" y="1274618"/>
                </a:cubicBezTo>
                <a:cubicBezTo>
                  <a:pt x="823659" y="1310873"/>
                  <a:pt x="829014" y="1303600"/>
                  <a:pt x="1030315" y="1316182"/>
                </a:cubicBezTo>
                <a:cubicBezTo>
                  <a:pt x="1168860" y="1311564"/>
                  <a:pt x="1307568" y="1310467"/>
                  <a:pt x="1445951" y="1302327"/>
                </a:cubicBezTo>
                <a:cubicBezTo>
                  <a:pt x="1471373" y="1300832"/>
                  <a:pt x="1572783" y="1264668"/>
                  <a:pt x="1584497" y="1260763"/>
                </a:cubicBezTo>
                <a:lnTo>
                  <a:pt x="1709188" y="1219200"/>
                </a:lnTo>
                <a:lnTo>
                  <a:pt x="1792315" y="1191491"/>
                </a:lnTo>
                <a:cubicBezTo>
                  <a:pt x="1967084" y="1147797"/>
                  <a:pt x="1693079" y="1214735"/>
                  <a:pt x="1930860" y="1163782"/>
                </a:cubicBezTo>
                <a:cubicBezTo>
                  <a:pt x="1968097" y="1155802"/>
                  <a:pt x="2004751" y="1145308"/>
                  <a:pt x="2041697" y="1136072"/>
                </a:cubicBezTo>
                <a:lnTo>
                  <a:pt x="2152533" y="1108363"/>
                </a:lnTo>
                <a:cubicBezTo>
                  <a:pt x="2152542" y="1108361"/>
                  <a:pt x="2263360" y="1080658"/>
                  <a:pt x="2263369" y="1080654"/>
                </a:cubicBezTo>
                <a:cubicBezTo>
                  <a:pt x="2419594" y="1018164"/>
                  <a:pt x="2353661" y="1037299"/>
                  <a:pt x="2457333" y="1011382"/>
                </a:cubicBezTo>
                <a:cubicBezTo>
                  <a:pt x="2520305" y="979895"/>
                  <a:pt x="2511265" y="982497"/>
                  <a:pt x="2582024" y="955963"/>
                </a:cubicBezTo>
                <a:cubicBezTo>
                  <a:pt x="2635163" y="936036"/>
                  <a:pt x="2617881" y="945718"/>
                  <a:pt x="2679006" y="928254"/>
                </a:cubicBezTo>
                <a:cubicBezTo>
                  <a:pt x="2693048" y="924242"/>
                  <a:pt x="2706527" y="918412"/>
                  <a:pt x="2720569" y="914400"/>
                </a:cubicBezTo>
                <a:cubicBezTo>
                  <a:pt x="2738878" y="909169"/>
                  <a:pt x="2757617" y="905555"/>
                  <a:pt x="2775988" y="900545"/>
                </a:cubicBezTo>
                <a:cubicBezTo>
                  <a:pt x="2808424" y="891699"/>
                  <a:pt x="2840766" y="882497"/>
                  <a:pt x="2872969" y="872836"/>
                </a:cubicBezTo>
                <a:cubicBezTo>
                  <a:pt x="2886957" y="868640"/>
                  <a:pt x="2900303" y="862266"/>
                  <a:pt x="2914533" y="858982"/>
                </a:cubicBezTo>
                <a:cubicBezTo>
                  <a:pt x="2930770" y="855235"/>
                  <a:pt x="3136483" y="817279"/>
                  <a:pt x="3163915" y="803563"/>
                </a:cubicBezTo>
                <a:cubicBezTo>
                  <a:pt x="3239986" y="765528"/>
                  <a:pt x="3202810" y="788246"/>
                  <a:pt x="3274751" y="734291"/>
                </a:cubicBezTo>
                <a:cubicBezTo>
                  <a:pt x="3283987" y="720436"/>
                  <a:pt x="3295013" y="707620"/>
                  <a:pt x="3302460" y="692727"/>
                </a:cubicBezTo>
                <a:cubicBezTo>
                  <a:pt x="3328474" y="640700"/>
                  <a:pt x="3320981" y="582034"/>
                  <a:pt x="3302460" y="526472"/>
                </a:cubicBezTo>
                <a:cubicBezTo>
                  <a:pt x="3296264" y="507884"/>
                  <a:pt x="3273440" y="499961"/>
                  <a:pt x="3260897" y="484909"/>
                </a:cubicBezTo>
                <a:cubicBezTo>
                  <a:pt x="3250237" y="472117"/>
                  <a:pt x="3244962" y="455119"/>
                  <a:pt x="3233188" y="443345"/>
                </a:cubicBezTo>
                <a:cubicBezTo>
                  <a:pt x="3221414" y="431571"/>
                  <a:pt x="3204416" y="426296"/>
                  <a:pt x="3191624" y="415636"/>
                </a:cubicBezTo>
                <a:cubicBezTo>
                  <a:pt x="3122437" y="357980"/>
                  <a:pt x="3181540" y="384565"/>
                  <a:pt x="3108497" y="360218"/>
                </a:cubicBezTo>
                <a:cubicBezTo>
                  <a:pt x="3094642" y="346363"/>
                  <a:pt x="3082399" y="330683"/>
                  <a:pt x="3066933" y="318654"/>
                </a:cubicBezTo>
                <a:cubicBezTo>
                  <a:pt x="3028472" y="288740"/>
                  <a:pt x="2990483" y="259030"/>
                  <a:pt x="2942242" y="249382"/>
                </a:cubicBezTo>
                <a:cubicBezTo>
                  <a:pt x="2933185" y="247571"/>
                  <a:pt x="2946861" y="258618"/>
                  <a:pt x="2928388" y="263236"/>
                </a:cubicBezTo>
                <a:close/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932F50-8026-F996-A54E-3B27DC23BA46}"/>
              </a:ext>
            </a:extLst>
          </p:cNvPr>
          <p:cNvSpPr txBox="1"/>
          <p:nvPr/>
        </p:nvSpPr>
        <p:spPr>
          <a:xfrm>
            <a:off x="6165273" y="4036771"/>
            <a:ext cx="27079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Time varying growth</a:t>
            </a:r>
          </a:p>
          <a:p>
            <a:r>
              <a:rPr lang="en-US" sz="2000" dirty="0">
                <a:solidFill>
                  <a:srgbClr val="00B0F0"/>
                </a:solidFill>
              </a:rPr>
              <a:t>improves retrospective</a:t>
            </a:r>
          </a:p>
          <a:p>
            <a:r>
              <a:rPr lang="en-US" sz="2000" dirty="0">
                <a:solidFill>
                  <a:srgbClr val="00B0F0"/>
                </a:solidFill>
              </a:rPr>
              <a:t>bias.</a:t>
            </a:r>
          </a:p>
        </p:txBody>
      </p:sp>
    </p:spTree>
    <p:extLst>
      <p:ext uri="{BB962C8B-B14F-4D97-AF65-F5344CB8AC3E}">
        <p14:creationId xmlns:p14="http://schemas.microsoft.com/office/powerpoint/2010/main" val="381713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5FC1-EC3A-E771-C199-89BD6DFE7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varying growth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32A276FF-272F-4D05-0D00-C12E213A18C9}"/>
              </a:ext>
            </a:extLst>
          </p:cNvPr>
          <p:cNvSpPr/>
          <p:nvPr/>
        </p:nvSpPr>
        <p:spPr>
          <a:xfrm rot="5400000">
            <a:off x="4651663" y="291957"/>
            <a:ext cx="284020" cy="2743200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A66D1-4255-C59E-855A-0460E9C454B1}"/>
              </a:ext>
            </a:extLst>
          </p:cNvPr>
          <p:cNvSpPr txBox="1"/>
          <p:nvPr/>
        </p:nvSpPr>
        <p:spPr>
          <a:xfrm>
            <a:off x="3511226" y="1151312"/>
            <a:ext cx="2501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Time-varying growth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C6726-5481-F688-C23E-7535AB0BE1B8}"/>
              </a:ext>
            </a:extLst>
          </p:cNvPr>
          <p:cNvSpPr txBox="1"/>
          <p:nvPr/>
        </p:nvSpPr>
        <p:spPr>
          <a:xfrm>
            <a:off x="202941" y="5771801"/>
            <a:ext cx="2476127" cy="625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Time varying parameter</a:t>
            </a:r>
          </a:p>
          <a:p>
            <a:r>
              <a:rPr lang="en-US" dirty="0">
                <a:solidFill>
                  <a:srgbClr val="00B0F0"/>
                </a:solidFill>
              </a:rPr>
              <a:t>Standard error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0880E5-3688-F713-C06F-65AECEEB3020}"/>
              </a:ext>
            </a:extLst>
          </p:cNvPr>
          <p:cNvSpPr txBox="1"/>
          <p:nvPr/>
        </p:nvSpPr>
        <p:spPr>
          <a:xfrm>
            <a:off x="3577700" y="5820581"/>
            <a:ext cx="596702" cy="358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high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4358CA-14B3-76DA-19AC-AE633645EBE3}"/>
              </a:ext>
            </a:extLst>
          </p:cNvPr>
          <p:cNvSpPr txBox="1"/>
          <p:nvPr/>
        </p:nvSpPr>
        <p:spPr>
          <a:xfrm>
            <a:off x="4572000" y="5820581"/>
            <a:ext cx="533031" cy="358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low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3A30A4-3CF5-4C12-7DA6-5EDCF05BC966}"/>
              </a:ext>
            </a:extLst>
          </p:cNvPr>
          <p:cNvSpPr txBox="1"/>
          <p:nvPr/>
        </p:nvSpPr>
        <p:spPr>
          <a:xfrm>
            <a:off x="5282288" y="5820581"/>
            <a:ext cx="533031" cy="358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low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4BCEBC-ACB9-6F32-A0DA-EBE0AD2DB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87" y="1835459"/>
            <a:ext cx="5680626" cy="40713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59D5B7-5796-79AD-28A4-2CE06344D819}"/>
              </a:ext>
            </a:extLst>
          </p:cNvPr>
          <p:cNvSpPr txBox="1"/>
          <p:nvPr/>
        </p:nvSpPr>
        <p:spPr>
          <a:xfrm>
            <a:off x="6250800" y="4123718"/>
            <a:ext cx="2426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Process error tuning</a:t>
            </a:r>
          </a:p>
        </p:txBody>
      </p:sp>
    </p:spTree>
    <p:extLst>
      <p:ext uri="{BB962C8B-B14F-4D97-AF65-F5344CB8AC3E}">
        <p14:creationId xmlns:p14="http://schemas.microsoft.com/office/powerpoint/2010/main" val="245010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B1E0E-A105-DD1C-0407-E09CEFA0A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53306"/>
            <a:ext cx="9144000" cy="588623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 mortality</a:t>
            </a:r>
          </a:p>
        </p:txBody>
      </p:sp>
    </p:spTree>
    <p:extLst>
      <p:ext uri="{BB962C8B-B14F-4D97-AF65-F5344CB8AC3E}">
        <p14:creationId xmlns:p14="http://schemas.microsoft.com/office/powerpoint/2010/main" val="48565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B7DAD-65B6-313D-4A0D-0BBECDE7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Similar to EBS Pacific cod, fixing a key parameter may provide improved stability.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711B2-E744-9C77-A5F0-57383F6661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M, Q, </a:t>
            </a:r>
            <a:r>
              <a:rPr lang="en-US" dirty="0" err="1"/>
              <a:t>Lmin</a:t>
            </a:r>
            <a:r>
              <a:rPr lang="en-US" dirty="0"/>
              <a:t>, </a:t>
            </a:r>
            <a:r>
              <a:rPr lang="en-US" dirty="0" err="1"/>
              <a:t>Lmax</a:t>
            </a:r>
            <a:r>
              <a:rPr lang="en-US" dirty="0"/>
              <a:t>, K, etc. could be potential choices.</a:t>
            </a:r>
          </a:p>
          <a:p>
            <a:r>
              <a:rPr lang="en-US" dirty="0"/>
              <a:t>Natural mortality or growth may be the best candidate.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88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5FC1-EC3A-E771-C199-89BD6DFE7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varying growth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32A276FF-272F-4D05-0D00-C12E213A18C9}"/>
              </a:ext>
            </a:extLst>
          </p:cNvPr>
          <p:cNvSpPr/>
          <p:nvPr/>
        </p:nvSpPr>
        <p:spPr>
          <a:xfrm rot="5400000">
            <a:off x="4651663" y="291957"/>
            <a:ext cx="284020" cy="2743200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A66D1-4255-C59E-855A-0460E9C454B1}"/>
              </a:ext>
            </a:extLst>
          </p:cNvPr>
          <p:cNvSpPr txBox="1"/>
          <p:nvPr/>
        </p:nvSpPr>
        <p:spPr>
          <a:xfrm>
            <a:off x="3511226" y="1151312"/>
            <a:ext cx="2501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Time-varying growth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C6726-5481-F688-C23E-7535AB0BE1B8}"/>
              </a:ext>
            </a:extLst>
          </p:cNvPr>
          <p:cNvSpPr txBox="1"/>
          <p:nvPr/>
        </p:nvSpPr>
        <p:spPr>
          <a:xfrm>
            <a:off x="202941" y="5771801"/>
            <a:ext cx="2476127" cy="625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Time varying parameter</a:t>
            </a:r>
          </a:p>
          <a:p>
            <a:r>
              <a:rPr lang="en-US" dirty="0">
                <a:solidFill>
                  <a:srgbClr val="00B0F0"/>
                </a:solidFill>
              </a:rPr>
              <a:t>Standard error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0880E5-3688-F713-C06F-65AECEEB3020}"/>
              </a:ext>
            </a:extLst>
          </p:cNvPr>
          <p:cNvSpPr txBox="1"/>
          <p:nvPr/>
        </p:nvSpPr>
        <p:spPr>
          <a:xfrm>
            <a:off x="3577700" y="5820581"/>
            <a:ext cx="596702" cy="358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high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4358CA-14B3-76DA-19AC-AE633645EBE3}"/>
              </a:ext>
            </a:extLst>
          </p:cNvPr>
          <p:cNvSpPr txBox="1"/>
          <p:nvPr/>
        </p:nvSpPr>
        <p:spPr>
          <a:xfrm>
            <a:off x="4572000" y="5820581"/>
            <a:ext cx="533031" cy="358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low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3A30A4-3CF5-4C12-7DA6-5EDCF05BC966}"/>
              </a:ext>
            </a:extLst>
          </p:cNvPr>
          <p:cNvSpPr txBox="1"/>
          <p:nvPr/>
        </p:nvSpPr>
        <p:spPr>
          <a:xfrm>
            <a:off x="5282288" y="5820581"/>
            <a:ext cx="533031" cy="358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low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4BCEBC-ACB9-6F32-A0DA-EBE0AD2DB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87" y="1835459"/>
            <a:ext cx="5680626" cy="4071362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A835AA2F-F12D-138E-E4E5-5A31C87D6745}"/>
              </a:ext>
            </a:extLst>
          </p:cNvPr>
          <p:cNvSpPr/>
          <p:nvPr/>
        </p:nvSpPr>
        <p:spPr>
          <a:xfrm>
            <a:off x="4014510" y="3546764"/>
            <a:ext cx="2580254" cy="1094509"/>
          </a:xfrm>
          <a:custGeom>
            <a:avLst/>
            <a:gdLst>
              <a:gd name="connsiteX0" fmla="*/ 2441708 w 2580254"/>
              <a:gd name="connsiteY0" fmla="*/ 554181 h 1094509"/>
              <a:gd name="connsiteX1" fmla="*/ 2400145 w 2580254"/>
              <a:gd name="connsiteY1" fmla="*/ 443345 h 1094509"/>
              <a:gd name="connsiteX2" fmla="*/ 2386290 w 2580254"/>
              <a:gd name="connsiteY2" fmla="*/ 401781 h 1094509"/>
              <a:gd name="connsiteX3" fmla="*/ 2275454 w 2580254"/>
              <a:gd name="connsiteY3" fmla="*/ 263236 h 1094509"/>
              <a:gd name="connsiteX4" fmla="*/ 2261599 w 2580254"/>
              <a:gd name="connsiteY4" fmla="*/ 221672 h 1094509"/>
              <a:gd name="connsiteX5" fmla="*/ 2164617 w 2580254"/>
              <a:gd name="connsiteY5" fmla="*/ 138545 h 1094509"/>
              <a:gd name="connsiteX6" fmla="*/ 2109199 w 2580254"/>
              <a:gd name="connsiteY6" fmla="*/ 110836 h 1094509"/>
              <a:gd name="connsiteX7" fmla="*/ 2012217 w 2580254"/>
              <a:gd name="connsiteY7" fmla="*/ 55418 h 1094509"/>
              <a:gd name="connsiteX8" fmla="*/ 1970654 w 2580254"/>
              <a:gd name="connsiteY8" fmla="*/ 41563 h 1094509"/>
              <a:gd name="connsiteX9" fmla="*/ 1748981 w 2580254"/>
              <a:gd name="connsiteY9" fmla="*/ 0 h 1094509"/>
              <a:gd name="connsiteX10" fmla="*/ 1111672 w 2580254"/>
              <a:gd name="connsiteY10" fmla="*/ 13854 h 1094509"/>
              <a:gd name="connsiteX11" fmla="*/ 903854 w 2580254"/>
              <a:gd name="connsiteY11" fmla="*/ 41563 h 1094509"/>
              <a:gd name="connsiteX12" fmla="*/ 779163 w 2580254"/>
              <a:gd name="connsiteY12" fmla="*/ 55418 h 1094509"/>
              <a:gd name="connsiteX13" fmla="*/ 723745 w 2580254"/>
              <a:gd name="connsiteY13" fmla="*/ 69272 h 1094509"/>
              <a:gd name="connsiteX14" fmla="*/ 640617 w 2580254"/>
              <a:gd name="connsiteY14" fmla="*/ 96981 h 1094509"/>
              <a:gd name="connsiteX15" fmla="*/ 585199 w 2580254"/>
              <a:gd name="connsiteY15" fmla="*/ 110836 h 1094509"/>
              <a:gd name="connsiteX16" fmla="*/ 529781 w 2580254"/>
              <a:gd name="connsiteY16" fmla="*/ 138545 h 1094509"/>
              <a:gd name="connsiteX17" fmla="*/ 460508 w 2580254"/>
              <a:gd name="connsiteY17" fmla="*/ 166254 h 1094509"/>
              <a:gd name="connsiteX18" fmla="*/ 405090 w 2580254"/>
              <a:gd name="connsiteY18" fmla="*/ 193963 h 1094509"/>
              <a:gd name="connsiteX19" fmla="*/ 349672 w 2580254"/>
              <a:gd name="connsiteY19" fmla="*/ 207818 h 1094509"/>
              <a:gd name="connsiteX20" fmla="*/ 224981 w 2580254"/>
              <a:gd name="connsiteY20" fmla="*/ 249381 h 1094509"/>
              <a:gd name="connsiteX21" fmla="*/ 169563 w 2580254"/>
              <a:gd name="connsiteY21" fmla="*/ 277091 h 1094509"/>
              <a:gd name="connsiteX22" fmla="*/ 72581 w 2580254"/>
              <a:gd name="connsiteY22" fmla="*/ 304800 h 1094509"/>
              <a:gd name="connsiteX23" fmla="*/ 31017 w 2580254"/>
              <a:gd name="connsiteY23" fmla="*/ 332509 h 1094509"/>
              <a:gd name="connsiteX24" fmla="*/ 17163 w 2580254"/>
              <a:gd name="connsiteY24" fmla="*/ 540327 h 1094509"/>
              <a:gd name="connsiteX25" fmla="*/ 31017 w 2580254"/>
              <a:gd name="connsiteY25" fmla="*/ 581891 h 1094509"/>
              <a:gd name="connsiteX26" fmla="*/ 114145 w 2580254"/>
              <a:gd name="connsiteY26" fmla="*/ 692727 h 1094509"/>
              <a:gd name="connsiteX27" fmla="*/ 266545 w 2580254"/>
              <a:gd name="connsiteY27" fmla="*/ 831272 h 1094509"/>
              <a:gd name="connsiteX28" fmla="*/ 321963 w 2580254"/>
              <a:gd name="connsiteY28" fmla="*/ 886691 h 1094509"/>
              <a:gd name="connsiteX29" fmla="*/ 446654 w 2580254"/>
              <a:gd name="connsiteY29" fmla="*/ 942109 h 1094509"/>
              <a:gd name="connsiteX30" fmla="*/ 529781 w 2580254"/>
              <a:gd name="connsiteY30" fmla="*/ 969818 h 1094509"/>
              <a:gd name="connsiteX31" fmla="*/ 931563 w 2580254"/>
              <a:gd name="connsiteY31" fmla="*/ 983672 h 1094509"/>
              <a:gd name="connsiteX32" fmla="*/ 973126 w 2580254"/>
              <a:gd name="connsiteY32" fmla="*/ 1011381 h 1094509"/>
              <a:gd name="connsiteX33" fmla="*/ 1083963 w 2580254"/>
              <a:gd name="connsiteY33" fmla="*/ 1052945 h 1094509"/>
              <a:gd name="connsiteX34" fmla="*/ 1194799 w 2580254"/>
              <a:gd name="connsiteY34" fmla="*/ 1080654 h 1094509"/>
              <a:gd name="connsiteX35" fmla="*/ 1250217 w 2580254"/>
              <a:gd name="connsiteY35" fmla="*/ 1094509 h 1094509"/>
              <a:gd name="connsiteX36" fmla="*/ 1651999 w 2580254"/>
              <a:gd name="connsiteY36" fmla="*/ 1080654 h 1094509"/>
              <a:gd name="connsiteX37" fmla="*/ 1762835 w 2580254"/>
              <a:gd name="connsiteY37" fmla="*/ 1066800 h 1094509"/>
              <a:gd name="connsiteX38" fmla="*/ 1804399 w 2580254"/>
              <a:gd name="connsiteY38" fmla="*/ 1052945 h 1094509"/>
              <a:gd name="connsiteX39" fmla="*/ 2220035 w 2580254"/>
              <a:gd name="connsiteY39" fmla="*/ 1039091 h 1094509"/>
              <a:gd name="connsiteX40" fmla="*/ 2275454 w 2580254"/>
              <a:gd name="connsiteY40" fmla="*/ 1025236 h 1094509"/>
              <a:gd name="connsiteX41" fmla="*/ 2469417 w 2580254"/>
              <a:gd name="connsiteY41" fmla="*/ 942109 h 1094509"/>
              <a:gd name="connsiteX42" fmla="*/ 2510981 w 2580254"/>
              <a:gd name="connsiteY42" fmla="*/ 914400 h 1094509"/>
              <a:gd name="connsiteX43" fmla="*/ 2580254 w 2580254"/>
              <a:gd name="connsiteY43" fmla="*/ 831272 h 1094509"/>
              <a:gd name="connsiteX44" fmla="*/ 2566399 w 2580254"/>
              <a:gd name="connsiteY44" fmla="*/ 706581 h 1094509"/>
              <a:gd name="connsiteX45" fmla="*/ 2524835 w 2580254"/>
              <a:gd name="connsiteY45" fmla="*/ 651163 h 1094509"/>
              <a:gd name="connsiteX46" fmla="*/ 2497126 w 2580254"/>
              <a:gd name="connsiteY46" fmla="*/ 609600 h 1094509"/>
              <a:gd name="connsiteX47" fmla="*/ 2455563 w 2580254"/>
              <a:gd name="connsiteY47" fmla="*/ 595745 h 1094509"/>
              <a:gd name="connsiteX48" fmla="*/ 2441708 w 2580254"/>
              <a:gd name="connsiteY48" fmla="*/ 554181 h 1094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580254" h="1094509">
                <a:moveTo>
                  <a:pt x="2441708" y="554181"/>
                </a:moveTo>
                <a:cubicBezTo>
                  <a:pt x="2432472" y="528781"/>
                  <a:pt x="2413629" y="480427"/>
                  <a:pt x="2400145" y="443345"/>
                </a:cubicBezTo>
                <a:cubicBezTo>
                  <a:pt x="2395154" y="429620"/>
                  <a:pt x="2393804" y="414304"/>
                  <a:pt x="2386290" y="401781"/>
                </a:cubicBezTo>
                <a:cubicBezTo>
                  <a:pt x="2337895" y="321124"/>
                  <a:pt x="2329194" y="316977"/>
                  <a:pt x="2275454" y="263236"/>
                </a:cubicBezTo>
                <a:cubicBezTo>
                  <a:pt x="2270836" y="249381"/>
                  <a:pt x="2270087" y="233556"/>
                  <a:pt x="2261599" y="221672"/>
                </a:cubicBezTo>
                <a:cubicBezTo>
                  <a:pt x="2238259" y="188996"/>
                  <a:pt x="2199967" y="158745"/>
                  <a:pt x="2164617" y="138545"/>
                </a:cubicBezTo>
                <a:cubicBezTo>
                  <a:pt x="2146685" y="128298"/>
                  <a:pt x="2127131" y="121083"/>
                  <a:pt x="2109199" y="110836"/>
                </a:cubicBezTo>
                <a:cubicBezTo>
                  <a:pt x="2039627" y="71081"/>
                  <a:pt x="2095953" y="91306"/>
                  <a:pt x="2012217" y="55418"/>
                </a:cubicBezTo>
                <a:cubicBezTo>
                  <a:pt x="1998794" y="49665"/>
                  <a:pt x="1984743" y="45406"/>
                  <a:pt x="1970654" y="41563"/>
                </a:cubicBezTo>
                <a:cubicBezTo>
                  <a:pt x="1846308" y="7650"/>
                  <a:pt x="1875498" y="15814"/>
                  <a:pt x="1748981" y="0"/>
                </a:cubicBezTo>
                <a:lnTo>
                  <a:pt x="1111672" y="13854"/>
                </a:lnTo>
                <a:cubicBezTo>
                  <a:pt x="1013066" y="17440"/>
                  <a:pt x="991955" y="29816"/>
                  <a:pt x="903854" y="41563"/>
                </a:cubicBezTo>
                <a:cubicBezTo>
                  <a:pt x="862401" y="47090"/>
                  <a:pt x="820727" y="50800"/>
                  <a:pt x="779163" y="55418"/>
                </a:cubicBezTo>
                <a:cubicBezTo>
                  <a:pt x="760690" y="60036"/>
                  <a:pt x="741983" y="63801"/>
                  <a:pt x="723745" y="69272"/>
                </a:cubicBezTo>
                <a:cubicBezTo>
                  <a:pt x="695769" y="77665"/>
                  <a:pt x="668953" y="89897"/>
                  <a:pt x="640617" y="96981"/>
                </a:cubicBezTo>
                <a:cubicBezTo>
                  <a:pt x="622144" y="101599"/>
                  <a:pt x="603028" y="104150"/>
                  <a:pt x="585199" y="110836"/>
                </a:cubicBezTo>
                <a:cubicBezTo>
                  <a:pt x="565861" y="118088"/>
                  <a:pt x="548654" y="130157"/>
                  <a:pt x="529781" y="138545"/>
                </a:cubicBezTo>
                <a:cubicBezTo>
                  <a:pt x="507055" y="148646"/>
                  <a:pt x="483234" y="156153"/>
                  <a:pt x="460508" y="166254"/>
                </a:cubicBezTo>
                <a:cubicBezTo>
                  <a:pt x="441635" y="174642"/>
                  <a:pt x="424428" y="186711"/>
                  <a:pt x="405090" y="193963"/>
                </a:cubicBezTo>
                <a:cubicBezTo>
                  <a:pt x="387261" y="200649"/>
                  <a:pt x="367501" y="201132"/>
                  <a:pt x="349672" y="207818"/>
                </a:cubicBezTo>
                <a:cubicBezTo>
                  <a:pt x="218569" y="256982"/>
                  <a:pt x="376786" y="219021"/>
                  <a:pt x="224981" y="249381"/>
                </a:cubicBezTo>
                <a:cubicBezTo>
                  <a:pt x="206508" y="258618"/>
                  <a:pt x="188546" y="268955"/>
                  <a:pt x="169563" y="277091"/>
                </a:cubicBezTo>
                <a:cubicBezTo>
                  <a:pt x="141744" y="289014"/>
                  <a:pt x="100693" y="297772"/>
                  <a:pt x="72581" y="304800"/>
                </a:cubicBezTo>
                <a:cubicBezTo>
                  <a:pt x="58726" y="314036"/>
                  <a:pt x="41677" y="319717"/>
                  <a:pt x="31017" y="332509"/>
                </a:cubicBezTo>
                <a:cubicBezTo>
                  <a:pt x="-21328" y="395322"/>
                  <a:pt x="5942" y="461778"/>
                  <a:pt x="17163" y="540327"/>
                </a:cubicBezTo>
                <a:cubicBezTo>
                  <a:pt x="19228" y="554784"/>
                  <a:pt x="23176" y="569570"/>
                  <a:pt x="31017" y="581891"/>
                </a:cubicBezTo>
                <a:cubicBezTo>
                  <a:pt x="55811" y="620853"/>
                  <a:pt x="86436" y="655782"/>
                  <a:pt x="114145" y="692727"/>
                </a:cubicBezTo>
                <a:cubicBezTo>
                  <a:pt x="231920" y="849760"/>
                  <a:pt x="40228" y="604951"/>
                  <a:pt x="266545" y="831272"/>
                </a:cubicBezTo>
                <a:cubicBezTo>
                  <a:pt x="285018" y="849745"/>
                  <a:pt x="301063" y="871016"/>
                  <a:pt x="321963" y="886691"/>
                </a:cubicBezTo>
                <a:cubicBezTo>
                  <a:pt x="342460" y="902064"/>
                  <a:pt x="427041" y="934977"/>
                  <a:pt x="446654" y="942109"/>
                </a:cubicBezTo>
                <a:cubicBezTo>
                  <a:pt x="474103" y="952091"/>
                  <a:pt x="500590" y="968811"/>
                  <a:pt x="529781" y="969818"/>
                </a:cubicBezTo>
                <a:lnTo>
                  <a:pt x="931563" y="983672"/>
                </a:lnTo>
                <a:cubicBezTo>
                  <a:pt x="945417" y="992908"/>
                  <a:pt x="958233" y="1003934"/>
                  <a:pt x="973126" y="1011381"/>
                </a:cubicBezTo>
                <a:cubicBezTo>
                  <a:pt x="989933" y="1019785"/>
                  <a:pt x="1057576" y="1045749"/>
                  <a:pt x="1083963" y="1052945"/>
                </a:cubicBezTo>
                <a:cubicBezTo>
                  <a:pt x="1120704" y="1062965"/>
                  <a:pt x="1157854" y="1071418"/>
                  <a:pt x="1194799" y="1080654"/>
                </a:cubicBezTo>
                <a:lnTo>
                  <a:pt x="1250217" y="1094509"/>
                </a:lnTo>
                <a:lnTo>
                  <a:pt x="1651999" y="1080654"/>
                </a:lnTo>
                <a:cubicBezTo>
                  <a:pt x="1689178" y="1078644"/>
                  <a:pt x="1726203" y="1073460"/>
                  <a:pt x="1762835" y="1066800"/>
                </a:cubicBezTo>
                <a:cubicBezTo>
                  <a:pt x="1777204" y="1064188"/>
                  <a:pt x="1789822" y="1053828"/>
                  <a:pt x="1804399" y="1052945"/>
                </a:cubicBezTo>
                <a:cubicBezTo>
                  <a:pt x="1942767" y="1044559"/>
                  <a:pt x="2081490" y="1043709"/>
                  <a:pt x="2220035" y="1039091"/>
                </a:cubicBezTo>
                <a:cubicBezTo>
                  <a:pt x="2238508" y="1034473"/>
                  <a:pt x="2257216" y="1030708"/>
                  <a:pt x="2275454" y="1025236"/>
                </a:cubicBezTo>
                <a:cubicBezTo>
                  <a:pt x="2342629" y="1005084"/>
                  <a:pt x="2410435" y="981430"/>
                  <a:pt x="2469417" y="942109"/>
                </a:cubicBezTo>
                <a:cubicBezTo>
                  <a:pt x="2483272" y="932873"/>
                  <a:pt x="2498189" y="925060"/>
                  <a:pt x="2510981" y="914400"/>
                </a:cubicBezTo>
                <a:cubicBezTo>
                  <a:pt x="2550985" y="881064"/>
                  <a:pt x="2553009" y="872141"/>
                  <a:pt x="2580254" y="831272"/>
                </a:cubicBezTo>
                <a:cubicBezTo>
                  <a:pt x="2575636" y="789708"/>
                  <a:pt x="2578698" y="746551"/>
                  <a:pt x="2566399" y="706581"/>
                </a:cubicBezTo>
                <a:cubicBezTo>
                  <a:pt x="2559608" y="684511"/>
                  <a:pt x="2538256" y="669953"/>
                  <a:pt x="2524835" y="651163"/>
                </a:cubicBezTo>
                <a:cubicBezTo>
                  <a:pt x="2515157" y="637614"/>
                  <a:pt x="2510128" y="620002"/>
                  <a:pt x="2497126" y="609600"/>
                </a:cubicBezTo>
                <a:cubicBezTo>
                  <a:pt x="2485722" y="600477"/>
                  <a:pt x="2468625" y="602276"/>
                  <a:pt x="2455563" y="595745"/>
                </a:cubicBezTo>
                <a:cubicBezTo>
                  <a:pt x="2424227" y="580077"/>
                  <a:pt x="2450944" y="579581"/>
                  <a:pt x="2441708" y="554181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32C7A-FAE8-CDE7-469C-A9FBAEC2A246}"/>
              </a:ext>
            </a:extLst>
          </p:cNvPr>
          <p:cNvSpPr txBox="1"/>
          <p:nvPr/>
        </p:nvSpPr>
        <p:spPr>
          <a:xfrm>
            <a:off x="6012873" y="2901644"/>
            <a:ext cx="313444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Model 23.3c fixed natural </a:t>
            </a:r>
          </a:p>
          <a:p>
            <a:r>
              <a:rPr lang="en-US" sz="2000" dirty="0">
                <a:solidFill>
                  <a:srgbClr val="00B0F0"/>
                </a:solidFill>
              </a:rPr>
              <a:t>mortality.</a:t>
            </a:r>
          </a:p>
          <a:p>
            <a:endParaRPr lang="en-US" sz="2000" dirty="0">
              <a:solidFill>
                <a:srgbClr val="00B0F0"/>
              </a:solidFill>
            </a:endParaRPr>
          </a:p>
          <a:p>
            <a:r>
              <a:rPr lang="en-US" sz="2000" dirty="0">
                <a:solidFill>
                  <a:srgbClr val="00B0F0"/>
                </a:solidFill>
              </a:rPr>
              <a:t>Negatives: selectivity shifts</a:t>
            </a:r>
          </a:p>
          <a:p>
            <a:r>
              <a:rPr lang="en-US" sz="2000" dirty="0">
                <a:solidFill>
                  <a:srgbClr val="00B0F0"/>
                </a:solidFill>
              </a:rPr>
              <a:t>larger, natural</a:t>
            </a:r>
          </a:p>
          <a:p>
            <a:r>
              <a:rPr lang="en-US" sz="2000" dirty="0">
                <a:solidFill>
                  <a:srgbClr val="00B0F0"/>
                </a:solidFill>
              </a:rPr>
              <a:t>mortality declines.</a:t>
            </a:r>
          </a:p>
        </p:txBody>
      </p:sp>
    </p:spTree>
    <p:extLst>
      <p:ext uri="{BB962C8B-B14F-4D97-AF65-F5344CB8AC3E}">
        <p14:creationId xmlns:p14="http://schemas.microsoft.com/office/powerpoint/2010/main" val="173336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076F49-2685-C542-D4F5-56B086F8C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14" y="1717964"/>
            <a:ext cx="5681229" cy="4610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CD3D8-B70E-8105-96E7-88A609E159C6}"/>
              </a:ext>
            </a:extLst>
          </p:cNvPr>
          <p:cNvSpPr txBox="1">
            <a:spLocks/>
          </p:cNvSpPr>
          <p:nvPr/>
        </p:nvSpPr>
        <p:spPr>
          <a:xfrm>
            <a:off x="175232" y="365760"/>
            <a:ext cx="8312409" cy="13258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fontScale="97500"/>
          </a:bodyPr>
          <a:lstStyle>
            <a:lvl1pPr algn="ctr" defTabSz="68579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500" b="0" i="0" kern="1200" spc="-38" baseline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dirty="0">
                <a:solidFill>
                  <a:srgbClr val="13B9C2"/>
                </a:solidFill>
              </a:rPr>
              <a:t>Fixing natural mortality does not change fit to survey index</a:t>
            </a:r>
          </a:p>
        </p:txBody>
      </p:sp>
    </p:spTree>
    <p:extLst>
      <p:ext uri="{BB962C8B-B14F-4D97-AF65-F5344CB8AC3E}">
        <p14:creationId xmlns:p14="http://schemas.microsoft.com/office/powerpoint/2010/main" val="40748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6ABC-4A83-E2BB-DDE6-DF4B09F61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mortality estimates are consistent across models.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5B8ADC-D353-DEE9-40E6-10D62E80A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7944"/>
            <a:ext cx="8737994" cy="886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A3B766-0CDC-C9F0-3D37-FE7FBA9A3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3746"/>
            <a:ext cx="9068000" cy="114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2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615F-16F9-8142-001A-68492A3C1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37125"/>
            <a:ext cx="9144000" cy="588623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Conclusions</a:t>
            </a:r>
          </a:p>
        </p:txBody>
      </p:sp>
      <p:pic>
        <p:nvPicPr>
          <p:cNvPr id="21506" name="Picture 2" descr="136 Seafood Puns That Might Leave You In Stitches | Bored Panda">
            <a:extLst>
              <a:ext uri="{FF2B5EF4-FFF2-40B4-BE49-F238E27FC236}">
                <a16:creationId xmlns:a16="http://schemas.microsoft.com/office/drawing/2014/main" id="{D6D84E49-592C-0CAD-5D00-8D27F79C7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5" y="2445327"/>
            <a:ext cx="5403273" cy="360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08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1DB9B-174B-10EB-9913-8BFB978F9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E0D89-9289-4257-36C2-5CBAF67D93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3233" y="1028700"/>
            <a:ext cx="7448549" cy="5164282"/>
          </a:xfrm>
        </p:spPr>
        <p:txBody>
          <a:bodyPr>
            <a:normAutofit/>
          </a:bodyPr>
          <a:lstStyle/>
          <a:p>
            <a:r>
              <a:rPr lang="en-US" dirty="0"/>
              <a:t>Overall, models are fairly consistent, as measured by key parameters M, Q, unfished recruitment (R0).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Most models indicate M=~0.4, 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SR_LN(R0)</a:t>
            </a:r>
            <a:r>
              <a:rPr lang="en-US" dirty="0">
                <a:effectLst/>
              </a:rPr>
              <a:t> ~10, survey Q between 0.9 and 1.</a:t>
            </a:r>
            <a:endParaRPr lang="en-US" dirty="0"/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B8475E-B8C6-2A06-0BA5-A0AF86F47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60"/>
          <a:stretch/>
        </p:blipFill>
        <p:spPr>
          <a:xfrm>
            <a:off x="40824" y="2182091"/>
            <a:ext cx="9062351" cy="16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EAF8B-A1F0-57E2-E184-F009C8A6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1. Survey conditional age at length vs. mean survey length at age.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76E440-AD88-B2F9-3A4D-266E2D0FE4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1" y="1790700"/>
            <a:ext cx="3596985" cy="4512281"/>
          </a:xfrm>
        </p:spPr>
        <p:txBody>
          <a:bodyPr/>
          <a:lstStyle/>
          <a:p>
            <a:r>
              <a:rPr lang="en-US" dirty="0"/>
              <a:t>CAAL provided a better model.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4FAFB-DDC7-2126-B8DB-CB5F5340F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145" y="1735282"/>
            <a:ext cx="4392018" cy="456769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7B520FC5-13B9-32D3-9E72-43139B7DC5C7}"/>
              </a:ext>
            </a:extLst>
          </p:cNvPr>
          <p:cNvSpPr/>
          <p:nvPr/>
        </p:nvSpPr>
        <p:spPr>
          <a:xfrm>
            <a:off x="6772191" y="1911925"/>
            <a:ext cx="2223579" cy="457200"/>
          </a:xfrm>
          <a:custGeom>
            <a:avLst/>
            <a:gdLst>
              <a:gd name="connsiteX0" fmla="*/ 85809 w 2223579"/>
              <a:gd name="connsiteY0" fmla="*/ 152400 h 457200"/>
              <a:gd name="connsiteX1" fmla="*/ 390609 w 2223579"/>
              <a:gd name="connsiteY1" fmla="*/ 124690 h 457200"/>
              <a:gd name="connsiteX2" fmla="*/ 529154 w 2223579"/>
              <a:gd name="connsiteY2" fmla="*/ 96981 h 457200"/>
              <a:gd name="connsiteX3" fmla="*/ 598427 w 2223579"/>
              <a:gd name="connsiteY3" fmla="*/ 83127 h 457200"/>
              <a:gd name="connsiteX4" fmla="*/ 723118 w 2223579"/>
              <a:gd name="connsiteY4" fmla="*/ 69272 h 457200"/>
              <a:gd name="connsiteX5" fmla="*/ 903227 w 2223579"/>
              <a:gd name="connsiteY5" fmla="*/ 41563 h 457200"/>
              <a:gd name="connsiteX6" fmla="*/ 972500 w 2223579"/>
              <a:gd name="connsiteY6" fmla="*/ 27709 h 457200"/>
              <a:gd name="connsiteX7" fmla="*/ 1111045 w 2223579"/>
              <a:gd name="connsiteY7" fmla="*/ 13854 h 457200"/>
              <a:gd name="connsiteX8" fmla="*/ 1235736 w 2223579"/>
              <a:gd name="connsiteY8" fmla="*/ 0 h 457200"/>
              <a:gd name="connsiteX9" fmla="*/ 1720645 w 2223579"/>
              <a:gd name="connsiteY9" fmla="*/ 13854 h 457200"/>
              <a:gd name="connsiteX10" fmla="*/ 1914609 w 2223579"/>
              <a:gd name="connsiteY10" fmla="*/ 41563 h 457200"/>
              <a:gd name="connsiteX11" fmla="*/ 2067009 w 2223579"/>
              <a:gd name="connsiteY11" fmla="*/ 69272 h 457200"/>
              <a:gd name="connsiteX12" fmla="*/ 2177845 w 2223579"/>
              <a:gd name="connsiteY12" fmla="*/ 96981 h 457200"/>
              <a:gd name="connsiteX13" fmla="*/ 2219409 w 2223579"/>
              <a:gd name="connsiteY13" fmla="*/ 124690 h 457200"/>
              <a:gd name="connsiteX14" fmla="*/ 2150136 w 2223579"/>
              <a:gd name="connsiteY14" fmla="*/ 318654 h 457200"/>
              <a:gd name="connsiteX15" fmla="*/ 2080864 w 2223579"/>
              <a:gd name="connsiteY15" fmla="*/ 387927 h 457200"/>
              <a:gd name="connsiteX16" fmla="*/ 2039300 w 2223579"/>
              <a:gd name="connsiteY16" fmla="*/ 401781 h 457200"/>
              <a:gd name="connsiteX17" fmla="*/ 1845336 w 2223579"/>
              <a:gd name="connsiteY17" fmla="*/ 387927 h 457200"/>
              <a:gd name="connsiteX18" fmla="*/ 1582100 w 2223579"/>
              <a:gd name="connsiteY18" fmla="*/ 415636 h 457200"/>
              <a:gd name="connsiteX19" fmla="*/ 1360427 w 2223579"/>
              <a:gd name="connsiteY19" fmla="*/ 457200 h 457200"/>
              <a:gd name="connsiteX20" fmla="*/ 529154 w 2223579"/>
              <a:gd name="connsiteY20" fmla="*/ 429490 h 457200"/>
              <a:gd name="connsiteX21" fmla="*/ 349045 w 2223579"/>
              <a:gd name="connsiteY21" fmla="*/ 415636 h 457200"/>
              <a:gd name="connsiteX22" fmla="*/ 168936 w 2223579"/>
              <a:gd name="connsiteY22" fmla="*/ 374072 h 457200"/>
              <a:gd name="connsiteX23" fmla="*/ 127373 w 2223579"/>
              <a:gd name="connsiteY23" fmla="*/ 360218 h 457200"/>
              <a:gd name="connsiteX24" fmla="*/ 99664 w 2223579"/>
              <a:gd name="connsiteY24" fmla="*/ 318654 h 457200"/>
              <a:gd name="connsiteX25" fmla="*/ 16536 w 2223579"/>
              <a:gd name="connsiteY25" fmla="*/ 263236 h 457200"/>
              <a:gd name="connsiteX26" fmla="*/ 16536 w 2223579"/>
              <a:gd name="connsiteY26" fmla="*/ 166254 h 457200"/>
              <a:gd name="connsiteX27" fmla="*/ 85809 w 2223579"/>
              <a:gd name="connsiteY27" fmla="*/ 1524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223579" h="457200">
                <a:moveTo>
                  <a:pt x="85809" y="152400"/>
                </a:moveTo>
                <a:cubicBezTo>
                  <a:pt x="148154" y="145473"/>
                  <a:pt x="292080" y="141112"/>
                  <a:pt x="390609" y="124690"/>
                </a:cubicBezTo>
                <a:cubicBezTo>
                  <a:pt x="437064" y="116947"/>
                  <a:pt x="482972" y="106217"/>
                  <a:pt x="529154" y="96981"/>
                </a:cubicBezTo>
                <a:cubicBezTo>
                  <a:pt x="552245" y="92363"/>
                  <a:pt x="575023" y="85728"/>
                  <a:pt x="598427" y="83127"/>
                </a:cubicBezTo>
                <a:lnTo>
                  <a:pt x="723118" y="69272"/>
                </a:lnTo>
                <a:cubicBezTo>
                  <a:pt x="838481" y="40432"/>
                  <a:pt x="717061" y="68158"/>
                  <a:pt x="903227" y="41563"/>
                </a:cubicBezTo>
                <a:cubicBezTo>
                  <a:pt x="926539" y="38233"/>
                  <a:pt x="949158" y="30821"/>
                  <a:pt x="972500" y="27709"/>
                </a:cubicBezTo>
                <a:cubicBezTo>
                  <a:pt x="1018505" y="21575"/>
                  <a:pt x="1064888" y="18713"/>
                  <a:pt x="1111045" y="13854"/>
                </a:cubicBezTo>
                <a:lnTo>
                  <a:pt x="1235736" y="0"/>
                </a:lnTo>
                <a:cubicBezTo>
                  <a:pt x="1397372" y="4618"/>
                  <a:pt x="1559245" y="3973"/>
                  <a:pt x="1720645" y="13854"/>
                </a:cubicBezTo>
                <a:cubicBezTo>
                  <a:pt x="1785834" y="17845"/>
                  <a:pt x="1914609" y="41563"/>
                  <a:pt x="1914609" y="41563"/>
                </a:cubicBezTo>
                <a:cubicBezTo>
                  <a:pt x="1999396" y="69826"/>
                  <a:pt x="1921538" y="46892"/>
                  <a:pt x="2067009" y="69272"/>
                </a:cubicBezTo>
                <a:cubicBezTo>
                  <a:pt x="2129103" y="78825"/>
                  <a:pt x="2127275" y="80125"/>
                  <a:pt x="2177845" y="96981"/>
                </a:cubicBezTo>
                <a:cubicBezTo>
                  <a:pt x="2191700" y="106217"/>
                  <a:pt x="2216143" y="108362"/>
                  <a:pt x="2219409" y="124690"/>
                </a:cubicBezTo>
                <a:cubicBezTo>
                  <a:pt x="2237394" y="214616"/>
                  <a:pt x="2194034" y="252806"/>
                  <a:pt x="2150136" y="318654"/>
                </a:cubicBezTo>
                <a:cubicBezTo>
                  <a:pt x="2122427" y="360217"/>
                  <a:pt x="2127045" y="364837"/>
                  <a:pt x="2080864" y="387927"/>
                </a:cubicBezTo>
                <a:cubicBezTo>
                  <a:pt x="2067802" y="394458"/>
                  <a:pt x="2053155" y="397163"/>
                  <a:pt x="2039300" y="401781"/>
                </a:cubicBezTo>
                <a:cubicBezTo>
                  <a:pt x="1974645" y="397163"/>
                  <a:pt x="1910155" y="387927"/>
                  <a:pt x="1845336" y="387927"/>
                </a:cubicBezTo>
                <a:cubicBezTo>
                  <a:pt x="1667136" y="387927"/>
                  <a:pt x="1700674" y="394711"/>
                  <a:pt x="1582100" y="415636"/>
                </a:cubicBezTo>
                <a:cubicBezTo>
                  <a:pt x="1372389" y="452644"/>
                  <a:pt x="1478713" y="427628"/>
                  <a:pt x="1360427" y="457200"/>
                </a:cubicBezTo>
                <a:lnTo>
                  <a:pt x="529154" y="429490"/>
                </a:lnTo>
                <a:cubicBezTo>
                  <a:pt x="469012" y="426556"/>
                  <a:pt x="409081" y="420254"/>
                  <a:pt x="349045" y="415636"/>
                </a:cubicBezTo>
                <a:cubicBezTo>
                  <a:pt x="294096" y="404646"/>
                  <a:pt x="219062" y="390780"/>
                  <a:pt x="168936" y="374072"/>
                </a:cubicBezTo>
                <a:lnTo>
                  <a:pt x="127373" y="360218"/>
                </a:lnTo>
                <a:cubicBezTo>
                  <a:pt x="118137" y="346363"/>
                  <a:pt x="112195" y="329619"/>
                  <a:pt x="99664" y="318654"/>
                </a:cubicBezTo>
                <a:cubicBezTo>
                  <a:pt x="74601" y="296724"/>
                  <a:pt x="16536" y="263236"/>
                  <a:pt x="16536" y="263236"/>
                </a:cubicBezTo>
                <a:cubicBezTo>
                  <a:pt x="8464" y="239018"/>
                  <a:pt x="-16249" y="189671"/>
                  <a:pt x="16536" y="166254"/>
                </a:cubicBezTo>
                <a:cubicBezTo>
                  <a:pt x="39395" y="149926"/>
                  <a:pt x="23464" y="159327"/>
                  <a:pt x="85809" y="152400"/>
                </a:cubicBezTo>
                <a:close/>
              </a:path>
            </a:pathLst>
          </a:cu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02783EF-D1B7-A416-37A6-FA07E2ECDC2B}"/>
              </a:ext>
            </a:extLst>
          </p:cNvPr>
          <p:cNvSpPr/>
          <p:nvPr/>
        </p:nvSpPr>
        <p:spPr>
          <a:xfrm>
            <a:off x="6772727" y="5458691"/>
            <a:ext cx="2205018" cy="678873"/>
          </a:xfrm>
          <a:custGeom>
            <a:avLst/>
            <a:gdLst>
              <a:gd name="connsiteX0" fmla="*/ 99128 w 2205018"/>
              <a:gd name="connsiteY0" fmla="*/ 304800 h 678873"/>
              <a:gd name="connsiteX1" fmla="*/ 196109 w 2205018"/>
              <a:gd name="connsiteY1" fmla="*/ 263236 h 678873"/>
              <a:gd name="connsiteX2" fmla="*/ 237673 w 2205018"/>
              <a:gd name="connsiteY2" fmla="*/ 221673 h 678873"/>
              <a:gd name="connsiteX3" fmla="*/ 431637 w 2205018"/>
              <a:gd name="connsiteY3" fmla="*/ 124691 h 678873"/>
              <a:gd name="connsiteX4" fmla="*/ 500909 w 2205018"/>
              <a:gd name="connsiteY4" fmla="*/ 83127 h 678873"/>
              <a:gd name="connsiteX5" fmla="*/ 570182 w 2205018"/>
              <a:gd name="connsiteY5" fmla="*/ 55418 h 678873"/>
              <a:gd name="connsiteX6" fmla="*/ 722582 w 2205018"/>
              <a:gd name="connsiteY6" fmla="*/ 27709 h 678873"/>
              <a:gd name="connsiteX7" fmla="*/ 805709 w 2205018"/>
              <a:gd name="connsiteY7" fmla="*/ 0 h 678873"/>
              <a:gd name="connsiteX8" fmla="*/ 1332182 w 2205018"/>
              <a:gd name="connsiteY8" fmla="*/ 13854 h 678873"/>
              <a:gd name="connsiteX9" fmla="*/ 1387600 w 2205018"/>
              <a:gd name="connsiteY9" fmla="*/ 27709 h 678873"/>
              <a:gd name="connsiteX10" fmla="*/ 1526146 w 2205018"/>
              <a:gd name="connsiteY10" fmla="*/ 41564 h 678873"/>
              <a:gd name="connsiteX11" fmla="*/ 1650837 w 2205018"/>
              <a:gd name="connsiteY11" fmla="*/ 55418 h 678873"/>
              <a:gd name="connsiteX12" fmla="*/ 1955637 w 2205018"/>
              <a:gd name="connsiteY12" fmla="*/ 69273 h 678873"/>
              <a:gd name="connsiteX13" fmla="*/ 2094182 w 2205018"/>
              <a:gd name="connsiteY13" fmla="*/ 110836 h 678873"/>
              <a:gd name="connsiteX14" fmla="*/ 2135746 w 2205018"/>
              <a:gd name="connsiteY14" fmla="*/ 124691 h 678873"/>
              <a:gd name="connsiteX15" fmla="*/ 2205018 w 2205018"/>
              <a:gd name="connsiteY15" fmla="*/ 249382 h 678873"/>
              <a:gd name="connsiteX16" fmla="*/ 2191164 w 2205018"/>
              <a:gd name="connsiteY16" fmla="*/ 360218 h 678873"/>
              <a:gd name="connsiteX17" fmla="*/ 2177309 w 2205018"/>
              <a:gd name="connsiteY17" fmla="*/ 401782 h 678873"/>
              <a:gd name="connsiteX18" fmla="*/ 2038764 w 2205018"/>
              <a:gd name="connsiteY18" fmla="*/ 512618 h 678873"/>
              <a:gd name="connsiteX19" fmla="*/ 1955637 w 2205018"/>
              <a:gd name="connsiteY19" fmla="*/ 568036 h 678873"/>
              <a:gd name="connsiteX20" fmla="*/ 1914073 w 2205018"/>
              <a:gd name="connsiteY20" fmla="*/ 581891 h 678873"/>
              <a:gd name="connsiteX21" fmla="*/ 1830946 w 2205018"/>
              <a:gd name="connsiteY21" fmla="*/ 623454 h 678873"/>
              <a:gd name="connsiteX22" fmla="*/ 1789382 w 2205018"/>
              <a:gd name="connsiteY22" fmla="*/ 651164 h 678873"/>
              <a:gd name="connsiteX23" fmla="*/ 1733964 w 2205018"/>
              <a:gd name="connsiteY23" fmla="*/ 665018 h 678873"/>
              <a:gd name="connsiteX24" fmla="*/ 1692400 w 2205018"/>
              <a:gd name="connsiteY24" fmla="*/ 678873 h 678873"/>
              <a:gd name="connsiteX25" fmla="*/ 653309 w 2205018"/>
              <a:gd name="connsiteY25" fmla="*/ 665018 h 678873"/>
              <a:gd name="connsiteX26" fmla="*/ 570182 w 2205018"/>
              <a:gd name="connsiteY26" fmla="*/ 651164 h 678873"/>
              <a:gd name="connsiteX27" fmla="*/ 306946 w 2205018"/>
              <a:gd name="connsiteY27" fmla="*/ 609600 h 678873"/>
              <a:gd name="connsiteX28" fmla="*/ 223818 w 2205018"/>
              <a:gd name="connsiteY28" fmla="*/ 595745 h 678873"/>
              <a:gd name="connsiteX29" fmla="*/ 126837 w 2205018"/>
              <a:gd name="connsiteY29" fmla="*/ 568036 h 678873"/>
              <a:gd name="connsiteX30" fmla="*/ 99128 w 2205018"/>
              <a:gd name="connsiteY30" fmla="*/ 526473 h 678873"/>
              <a:gd name="connsiteX31" fmla="*/ 43709 w 2205018"/>
              <a:gd name="connsiteY31" fmla="*/ 471054 h 678873"/>
              <a:gd name="connsiteX32" fmla="*/ 16000 w 2205018"/>
              <a:gd name="connsiteY32" fmla="*/ 429491 h 678873"/>
              <a:gd name="connsiteX33" fmla="*/ 16000 w 2205018"/>
              <a:gd name="connsiteY33" fmla="*/ 332509 h 678873"/>
              <a:gd name="connsiteX34" fmla="*/ 99128 w 2205018"/>
              <a:gd name="connsiteY34" fmla="*/ 304800 h 67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05018" h="678873">
                <a:moveTo>
                  <a:pt x="99128" y="304800"/>
                </a:moveTo>
                <a:cubicBezTo>
                  <a:pt x="129146" y="293255"/>
                  <a:pt x="165950" y="281331"/>
                  <a:pt x="196109" y="263236"/>
                </a:cubicBezTo>
                <a:cubicBezTo>
                  <a:pt x="212910" y="253155"/>
                  <a:pt x="220785" y="231607"/>
                  <a:pt x="237673" y="221673"/>
                </a:cubicBezTo>
                <a:cubicBezTo>
                  <a:pt x="299979" y="185023"/>
                  <a:pt x="369652" y="161882"/>
                  <a:pt x="431637" y="124691"/>
                </a:cubicBezTo>
                <a:cubicBezTo>
                  <a:pt x="454728" y="110836"/>
                  <a:pt x="476824" y="95170"/>
                  <a:pt x="500909" y="83127"/>
                </a:cubicBezTo>
                <a:cubicBezTo>
                  <a:pt x="523153" y="72005"/>
                  <a:pt x="546361" y="62564"/>
                  <a:pt x="570182" y="55418"/>
                </a:cubicBezTo>
                <a:cubicBezTo>
                  <a:pt x="621936" y="39892"/>
                  <a:pt x="669986" y="40858"/>
                  <a:pt x="722582" y="27709"/>
                </a:cubicBezTo>
                <a:cubicBezTo>
                  <a:pt x="750918" y="20625"/>
                  <a:pt x="778000" y="9236"/>
                  <a:pt x="805709" y="0"/>
                </a:cubicBezTo>
                <a:cubicBezTo>
                  <a:pt x="981200" y="4618"/>
                  <a:pt x="1156829" y="5504"/>
                  <a:pt x="1332182" y="13854"/>
                </a:cubicBezTo>
                <a:cubicBezTo>
                  <a:pt x="1351202" y="14760"/>
                  <a:pt x="1368750" y="25016"/>
                  <a:pt x="1387600" y="27709"/>
                </a:cubicBezTo>
                <a:cubicBezTo>
                  <a:pt x="1433546" y="34273"/>
                  <a:pt x="1479989" y="36705"/>
                  <a:pt x="1526146" y="41564"/>
                </a:cubicBezTo>
                <a:cubicBezTo>
                  <a:pt x="1567736" y="45942"/>
                  <a:pt x="1609104" y="52726"/>
                  <a:pt x="1650837" y="55418"/>
                </a:cubicBezTo>
                <a:cubicBezTo>
                  <a:pt x="1752331" y="61966"/>
                  <a:pt x="1854037" y="64655"/>
                  <a:pt x="1955637" y="69273"/>
                </a:cubicBezTo>
                <a:cubicBezTo>
                  <a:pt x="2039389" y="90210"/>
                  <a:pt x="1992994" y="77106"/>
                  <a:pt x="2094182" y="110836"/>
                </a:cubicBezTo>
                <a:lnTo>
                  <a:pt x="2135746" y="124691"/>
                </a:lnTo>
                <a:cubicBezTo>
                  <a:pt x="2199265" y="219969"/>
                  <a:pt x="2180633" y="176225"/>
                  <a:pt x="2205018" y="249382"/>
                </a:cubicBezTo>
                <a:cubicBezTo>
                  <a:pt x="2200400" y="286327"/>
                  <a:pt x="2197824" y="323586"/>
                  <a:pt x="2191164" y="360218"/>
                </a:cubicBezTo>
                <a:cubicBezTo>
                  <a:pt x="2188552" y="374587"/>
                  <a:pt x="2186275" y="390254"/>
                  <a:pt x="2177309" y="401782"/>
                </a:cubicBezTo>
                <a:cubicBezTo>
                  <a:pt x="2095267" y="507265"/>
                  <a:pt x="2120963" y="463299"/>
                  <a:pt x="2038764" y="512618"/>
                </a:cubicBezTo>
                <a:cubicBezTo>
                  <a:pt x="2010208" y="529752"/>
                  <a:pt x="1987230" y="557505"/>
                  <a:pt x="1955637" y="568036"/>
                </a:cubicBezTo>
                <a:cubicBezTo>
                  <a:pt x="1941782" y="572654"/>
                  <a:pt x="1927135" y="575360"/>
                  <a:pt x="1914073" y="581891"/>
                </a:cubicBezTo>
                <a:cubicBezTo>
                  <a:pt x="1806648" y="635603"/>
                  <a:pt x="1935411" y="588633"/>
                  <a:pt x="1830946" y="623454"/>
                </a:cubicBezTo>
                <a:cubicBezTo>
                  <a:pt x="1817091" y="632691"/>
                  <a:pt x="1804687" y="644605"/>
                  <a:pt x="1789382" y="651164"/>
                </a:cubicBezTo>
                <a:cubicBezTo>
                  <a:pt x="1771880" y="658665"/>
                  <a:pt x="1752273" y="659787"/>
                  <a:pt x="1733964" y="665018"/>
                </a:cubicBezTo>
                <a:cubicBezTo>
                  <a:pt x="1719922" y="669030"/>
                  <a:pt x="1706255" y="674255"/>
                  <a:pt x="1692400" y="678873"/>
                </a:cubicBezTo>
                <a:lnTo>
                  <a:pt x="653309" y="665018"/>
                </a:lnTo>
                <a:cubicBezTo>
                  <a:pt x="625226" y="664325"/>
                  <a:pt x="598027" y="654877"/>
                  <a:pt x="570182" y="651164"/>
                </a:cubicBezTo>
                <a:cubicBezTo>
                  <a:pt x="124990" y="591805"/>
                  <a:pt x="794726" y="690899"/>
                  <a:pt x="306946" y="609600"/>
                </a:cubicBezTo>
                <a:cubicBezTo>
                  <a:pt x="279237" y="604982"/>
                  <a:pt x="251364" y="601254"/>
                  <a:pt x="223818" y="595745"/>
                </a:cubicBezTo>
                <a:cubicBezTo>
                  <a:pt x="180319" y="587045"/>
                  <a:pt x="166456" y="581243"/>
                  <a:pt x="126837" y="568036"/>
                </a:cubicBezTo>
                <a:cubicBezTo>
                  <a:pt x="117601" y="554182"/>
                  <a:pt x="109964" y="539115"/>
                  <a:pt x="99128" y="526473"/>
                </a:cubicBezTo>
                <a:cubicBezTo>
                  <a:pt x="82126" y="506638"/>
                  <a:pt x="58201" y="492791"/>
                  <a:pt x="43709" y="471054"/>
                </a:cubicBezTo>
                <a:lnTo>
                  <a:pt x="16000" y="429491"/>
                </a:lnTo>
                <a:cubicBezTo>
                  <a:pt x="6132" y="399885"/>
                  <a:pt x="-14443" y="362952"/>
                  <a:pt x="16000" y="332509"/>
                </a:cubicBezTo>
                <a:cubicBezTo>
                  <a:pt x="25797" y="322712"/>
                  <a:pt x="69110" y="316345"/>
                  <a:pt x="99128" y="304800"/>
                </a:cubicBezTo>
                <a:close/>
              </a:path>
            </a:pathLst>
          </a:cu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14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4208D-73DC-2650-7F98-04E6B3C9A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November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DF686-2191-1D44-F7AD-D0FCE319D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1" y="1790700"/>
            <a:ext cx="7199167" cy="4194464"/>
          </a:xfrm>
        </p:spPr>
        <p:txBody>
          <a:bodyPr>
            <a:normAutofit/>
          </a:bodyPr>
          <a:lstStyle/>
          <a:p>
            <a:r>
              <a:rPr lang="en-US" dirty="0"/>
              <a:t>Model 23.3: shows promise for reducing retrospective issues.</a:t>
            </a:r>
          </a:p>
          <a:p>
            <a:pPr lvl="2"/>
            <a:r>
              <a:rPr lang="en-US" dirty="0"/>
              <a:t>Selectivity and natural mortality and growth appear constrained.</a:t>
            </a:r>
          </a:p>
          <a:p>
            <a:pPr lvl="2"/>
            <a:r>
              <a:rPr lang="en-US" dirty="0"/>
              <a:t>Tune error parameters</a:t>
            </a:r>
          </a:p>
          <a:p>
            <a:pPr lvl="2"/>
            <a:r>
              <a:rPr lang="en-US" dirty="0"/>
              <a:t>Consider fixing M or tight priors.</a:t>
            </a:r>
          </a:p>
          <a:p>
            <a:r>
              <a:rPr lang="en-US" dirty="0"/>
              <a:t>Model 23.0: Good base model, except for retrospective errors.</a:t>
            </a:r>
          </a:p>
          <a:p>
            <a:r>
              <a:rPr lang="en-US" dirty="0"/>
              <a:t>Model 23.1 with fishery selectivity time blocks – consider combining with time-varying growth.</a:t>
            </a:r>
          </a:p>
        </p:txBody>
      </p:sp>
    </p:spTree>
    <p:extLst>
      <p:ext uri="{BB962C8B-B14F-4D97-AF65-F5344CB8AC3E}">
        <p14:creationId xmlns:p14="http://schemas.microsoft.com/office/powerpoint/2010/main" val="30155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0A458-8FE4-A83C-14A5-BB28284339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13B9C2"/>
                </a:solidFill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406867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B7-F5BB-F259-B065-4B4A4A0CA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M23.3a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29A00-876E-7D32-7950-7F0A98A02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982" y="1794165"/>
            <a:ext cx="4904508" cy="490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7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EC3F-B8C8-A771-8D62-4C8AEB63B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M23.3a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49275-A8EE-0B00-CA90-0C8641AB8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286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7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F1EB276-E285-A788-FE5C-E3B57BCAE5EF}"/>
              </a:ext>
            </a:extLst>
          </p:cNvPr>
          <p:cNvSpPr txBox="1">
            <a:spLocks/>
          </p:cNvSpPr>
          <p:nvPr/>
        </p:nvSpPr>
        <p:spPr>
          <a:xfrm>
            <a:off x="175232" y="365760"/>
            <a:ext cx="8312409" cy="13258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fontScale="97500"/>
          </a:bodyPr>
          <a:lstStyle>
            <a:lvl1pPr algn="ctr" defTabSz="68579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500" b="0" i="0" kern="1200" spc="-38" baseline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dirty="0">
                <a:solidFill>
                  <a:srgbClr val="13B9C2"/>
                </a:solidFill>
              </a:rPr>
              <a:t>Time-varying parameters changes fit to the survey index slightly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C6D24C-A913-616B-F0C1-B82DBB9562C2}"/>
              </a:ext>
            </a:extLst>
          </p:cNvPr>
          <p:cNvSpPr txBox="1"/>
          <p:nvPr/>
        </p:nvSpPr>
        <p:spPr>
          <a:xfrm>
            <a:off x="7051964" y="2507672"/>
            <a:ext cx="1759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3B9C2"/>
                </a:solidFill>
              </a:rPr>
              <a:t>Increases annual variability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D47E5F-72F5-0BF0-CDD7-4A70E2BF4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94" y="1622366"/>
            <a:ext cx="6177676" cy="452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874C41-6378-A980-C141-88AEAEE03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6303"/>
            <a:ext cx="3906982" cy="33154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3202BE-DF23-8783-3029-633D6B2BE318}"/>
              </a:ext>
            </a:extLst>
          </p:cNvPr>
          <p:cNvSpPr txBox="1"/>
          <p:nvPr/>
        </p:nvSpPr>
        <p:spPr>
          <a:xfrm>
            <a:off x="678873" y="5361712"/>
            <a:ext cx="1946815" cy="358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TV growth M23.3b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FFC626-819E-2D1F-A8C9-C9E14224ED5D}"/>
              </a:ext>
            </a:extLst>
          </p:cNvPr>
          <p:cNvSpPr txBox="1"/>
          <p:nvPr/>
        </p:nvSpPr>
        <p:spPr>
          <a:xfrm>
            <a:off x="5544906" y="5361712"/>
            <a:ext cx="1922770" cy="358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TV growth M23.3c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68C19C-F60B-DF82-C7EE-3D6C18EA815A}"/>
              </a:ext>
            </a:extLst>
          </p:cNvPr>
          <p:cNvSpPr txBox="1">
            <a:spLocks/>
          </p:cNvSpPr>
          <p:nvPr/>
        </p:nvSpPr>
        <p:spPr>
          <a:xfrm>
            <a:off x="157617" y="329339"/>
            <a:ext cx="8312409" cy="176586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68579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500" b="0" i="0" kern="1200" spc="-38" baseline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dirty="0">
                <a:solidFill>
                  <a:srgbClr val="13B9C2"/>
                </a:solidFill>
              </a:rPr>
              <a:t>Time varying growth with constrained parameters </a:t>
            </a:r>
            <a:r>
              <a:rPr lang="en-US" dirty="0" err="1">
                <a:solidFill>
                  <a:srgbClr val="13B9C2"/>
                </a:solidFill>
              </a:rPr>
              <a:t>Lmin</a:t>
            </a:r>
            <a:r>
              <a:rPr lang="en-US" dirty="0">
                <a:solidFill>
                  <a:srgbClr val="13B9C2"/>
                </a:solidFill>
              </a:rPr>
              <a:t>, </a:t>
            </a:r>
            <a:r>
              <a:rPr lang="en-US" dirty="0" err="1">
                <a:solidFill>
                  <a:srgbClr val="13B9C2"/>
                </a:solidFill>
              </a:rPr>
              <a:t>Lmax</a:t>
            </a:r>
            <a:r>
              <a:rPr lang="en-US" dirty="0">
                <a:solidFill>
                  <a:srgbClr val="13B9C2"/>
                </a:solidFill>
              </a:rPr>
              <a:t>, K.</a:t>
            </a:r>
          </a:p>
        </p:txBody>
      </p:sp>
    </p:spTree>
    <p:extLst>
      <p:ext uri="{BB962C8B-B14F-4D97-AF65-F5344CB8AC3E}">
        <p14:creationId xmlns:p14="http://schemas.microsoft.com/office/powerpoint/2010/main" val="403049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CE7A22-6738-15B8-99E9-276C36E5B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856"/>
            <a:ext cx="8370558" cy="5715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A20E9F6-9DF4-050A-8D5F-4CB8D33B2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02" y="164592"/>
            <a:ext cx="8589995" cy="1325880"/>
          </a:xfrm>
        </p:spPr>
        <p:txBody>
          <a:bodyPr/>
          <a:lstStyle/>
          <a:p>
            <a:r>
              <a:rPr lang="en-US" dirty="0"/>
              <a:t>Aleutian Islands targeted cod fishery catch by gear, 2012-2023</a:t>
            </a:r>
          </a:p>
        </p:txBody>
      </p:sp>
    </p:spTree>
    <p:extLst>
      <p:ext uri="{BB962C8B-B14F-4D97-AF65-F5344CB8AC3E}">
        <p14:creationId xmlns:p14="http://schemas.microsoft.com/office/powerpoint/2010/main" val="255061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06245-437A-CFDB-1BE4-FCC70019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41" y="264160"/>
            <a:ext cx="8312409" cy="1325880"/>
          </a:xfrm>
        </p:spPr>
        <p:txBody>
          <a:bodyPr>
            <a:normAutofit/>
          </a:bodyPr>
          <a:lstStyle/>
          <a:p>
            <a:r>
              <a:rPr lang="en-US" dirty="0"/>
              <a:t>Aleutian Islands Pacific cod average catch (t) by month per year, for the past 5 years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3F3B33-691E-AC52-376B-54B4DF0EB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" y="1691641"/>
            <a:ext cx="7007622" cy="5166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C37607-74F8-8991-083E-2E086680B32D}"/>
              </a:ext>
            </a:extLst>
          </p:cNvPr>
          <p:cNvSpPr txBox="1"/>
          <p:nvPr/>
        </p:nvSpPr>
        <p:spPr>
          <a:xfrm>
            <a:off x="6278880" y="5458103"/>
            <a:ext cx="2606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Data from 2018 - October 31, 2022.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706B0-7C6D-BB37-3A6F-7E95837CCBC1}"/>
              </a:ext>
            </a:extLst>
          </p:cNvPr>
          <p:cNvSpPr txBox="1"/>
          <p:nvPr/>
        </p:nvSpPr>
        <p:spPr>
          <a:xfrm>
            <a:off x="1559859" y="1179175"/>
            <a:ext cx="79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66%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661CE37B-7868-507F-9185-562080B53EFC}"/>
              </a:ext>
            </a:extLst>
          </p:cNvPr>
          <p:cNvSpPr/>
          <p:nvPr/>
        </p:nvSpPr>
        <p:spPr>
          <a:xfrm rot="5400000">
            <a:off x="1503231" y="1037066"/>
            <a:ext cx="651136" cy="1757083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8E19C0-05DF-BD54-C282-9143DF5AC715}"/>
              </a:ext>
            </a:extLst>
          </p:cNvPr>
          <p:cNvSpPr txBox="1"/>
          <p:nvPr/>
        </p:nvSpPr>
        <p:spPr>
          <a:xfrm>
            <a:off x="3867098" y="4043989"/>
            <a:ext cx="1409803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34%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14A5DCF5-4C73-8FDF-600F-6E26DFDB1C90}"/>
              </a:ext>
            </a:extLst>
          </p:cNvPr>
          <p:cNvSpPr/>
          <p:nvPr/>
        </p:nvSpPr>
        <p:spPr>
          <a:xfrm rot="5400000">
            <a:off x="3941781" y="3299014"/>
            <a:ext cx="632908" cy="3101787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06245-437A-CFDB-1BE4-FCC70019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41" y="365760"/>
            <a:ext cx="8941059" cy="1325880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Aleutian Islands Pacific cod trawl survey estimates by NMFS area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B7AA40-2B18-71D2-0084-DDD3EEDBD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76917"/>
            <a:ext cx="6355080" cy="46852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15E54AB-BF0B-0609-4171-3E7C8A268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t="6195" r="5498"/>
          <a:stretch/>
        </p:blipFill>
        <p:spPr bwMode="auto">
          <a:xfrm>
            <a:off x="5886447" y="1036838"/>
            <a:ext cx="2845177" cy="209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61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3D3C96-5250-938E-8A2B-0250B3E5E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1448"/>
            <a:ext cx="7845552" cy="535655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59BA068-C0E9-F20D-C5A1-E63973837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Aleutian Islands targeted cod fishery catch by gear, 1991-2023</a:t>
            </a:r>
          </a:p>
        </p:txBody>
      </p:sp>
    </p:spTree>
    <p:extLst>
      <p:ext uri="{BB962C8B-B14F-4D97-AF65-F5344CB8AC3E}">
        <p14:creationId xmlns:p14="http://schemas.microsoft.com/office/powerpoint/2010/main" val="200126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EAF8B-A1F0-57E2-E184-F009C8A6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10" y="227214"/>
            <a:ext cx="8312409" cy="1325880"/>
          </a:xfrm>
        </p:spPr>
        <p:txBody>
          <a:bodyPr/>
          <a:lstStyle/>
          <a:p>
            <a:r>
              <a:rPr lang="en-US" dirty="0"/>
              <a:t>Sensitivity 2. Improving the input sample sizes(ISS) for composition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76E440-AD88-B2F9-3A4D-266E2D0FE4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6780" y="1278083"/>
            <a:ext cx="8030439" cy="33354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M22.0: Constant survey input sample size = 100, fishery = number of hauls.</a:t>
            </a:r>
          </a:p>
          <a:p>
            <a:pPr marL="0" indent="0"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M23.0: </a:t>
            </a:r>
          </a:p>
          <a:p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Survey length and age input sample sizes generated by bootstrapping the number of hauls from which length and age data were taken (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Hulson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et al. 2023).</a:t>
            </a:r>
          </a:p>
          <a:p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Fishery ISS: Generated from number of hauls, scaled to mean survey ISS</a:t>
            </a:r>
          </a:p>
          <a:p>
            <a:pPr marL="0" indent="0"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mean fishery length comp ISS = survey mean ISS). </a:t>
            </a:r>
          </a:p>
          <a:p>
            <a:pPr marL="0" indent="0"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 change in likelihood, but preferred over a constant sample size because considers the number of hauls in each year.</a:t>
            </a:r>
          </a:p>
        </p:txBody>
      </p:sp>
    </p:spTree>
    <p:extLst>
      <p:ext uri="{BB962C8B-B14F-4D97-AF65-F5344CB8AC3E}">
        <p14:creationId xmlns:p14="http://schemas.microsoft.com/office/powerpoint/2010/main" val="31219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EAF8B-A1F0-57E2-E184-F009C8A6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B38CC-31AF-4EA4-B0FD-FE76883BC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112" y="2199103"/>
            <a:ext cx="5647119" cy="371678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E523589-0E0F-BBE4-DCFD-E8517E05C72F}"/>
              </a:ext>
            </a:extLst>
          </p:cNvPr>
          <p:cNvCxnSpPr/>
          <p:nvPr/>
        </p:nvCxnSpPr>
        <p:spPr>
          <a:xfrm flipH="1">
            <a:off x="4572000" y="1691640"/>
            <a:ext cx="249382" cy="106541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3339D16-393D-1758-4D26-63B2F3A0B5F6}"/>
              </a:ext>
            </a:extLst>
          </p:cNvPr>
          <p:cNvSpPr txBox="1"/>
          <p:nvPr/>
        </p:nvSpPr>
        <p:spPr>
          <a:xfrm>
            <a:off x="4572000" y="1260764"/>
            <a:ext cx="2989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CAAL = improvement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60919E-A1A9-C010-9326-FDCABD425FD9}"/>
              </a:ext>
            </a:extLst>
          </p:cNvPr>
          <p:cNvCxnSpPr>
            <a:cxnSpLocks/>
          </p:cNvCxnSpPr>
          <p:nvPr/>
        </p:nvCxnSpPr>
        <p:spPr>
          <a:xfrm>
            <a:off x="5403273" y="1967345"/>
            <a:ext cx="0" cy="80179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48BF571-2C07-7DB3-A6E2-E8F75340CC44}"/>
              </a:ext>
            </a:extLst>
          </p:cNvPr>
          <p:cNvSpPr txBox="1"/>
          <p:nvPr/>
        </p:nvSpPr>
        <p:spPr>
          <a:xfrm>
            <a:off x="5165559" y="1583266"/>
            <a:ext cx="3381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Mean Length at age - NO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8BF4C4D-59BF-AC40-C898-89ACE649CB44}"/>
              </a:ext>
            </a:extLst>
          </p:cNvPr>
          <p:cNvSpPr/>
          <p:nvPr/>
        </p:nvSpPr>
        <p:spPr>
          <a:xfrm>
            <a:off x="5652929" y="2466108"/>
            <a:ext cx="1371599" cy="3449782"/>
          </a:xfrm>
          <a:custGeom>
            <a:avLst/>
            <a:gdLst>
              <a:gd name="connsiteX0" fmla="*/ 734290 w 1371599"/>
              <a:gd name="connsiteY0" fmla="*/ 0 h 3449782"/>
              <a:gd name="connsiteX1" fmla="*/ 554181 w 1371599"/>
              <a:gd name="connsiteY1" fmla="*/ 27709 h 3449782"/>
              <a:gd name="connsiteX2" fmla="*/ 457199 w 1371599"/>
              <a:gd name="connsiteY2" fmla="*/ 69273 h 3449782"/>
              <a:gd name="connsiteX3" fmla="*/ 415635 w 1371599"/>
              <a:gd name="connsiteY3" fmla="*/ 96982 h 3449782"/>
              <a:gd name="connsiteX4" fmla="*/ 374072 w 1371599"/>
              <a:gd name="connsiteY4" fmla="*/ 110836 h 3449782"/>
              <a:gd name="connsiteX5" fmla="*/ 318654 w 1371599"/>
              <a:gd name="connsiteY5" fmla="*/ 152400 h 3449782"/>
              <a:gd name="connsiteX6" fmla="*/ 277090 w 1371599"/>
              <a:gd name="connsiteY6" fmla="*/ 180109 h 3449782"/>
              <a:gd name="connsiteX7" fmla="*/ 221672 w 1371599"/>
              <a:gd name="connsiteY7" fmla="*/ 207818 h 3449782"/>
              <a:gd name="connsiteX8" fmla="*/ 110835 w 1371599"/>
              <a:gd name="connsiteY8" fmla="*/ 304800 h 3449782"/>
              <a:gd name="connsiteX9" fmla="*/ 69272 w 1371599"/>
              <a:gd name="connsiteY9" fmla="*/ 360218 h 3449782"/>
              <a:gd name="connsiteX10" fmla="*/ 41563 w 1371599"/>
              <a:gd name="connsiteY10" fmla="*/ 401782 h 3449782"/>
              <a:gd name="connsiteX11" fmla="*/ 13854 w 1371599"/>
              <a:gd name="connsiteY11" fmla="*/ 498764 h 3449782"/>
              <a:gd name="connsiteX12" fmla="*/ 13854 w 1371599"/>
              <a:gd name="connsiteY12" fmla="*/ 1357745 h 3449782"/>
              <a:gd name="connsiteX13" fmla="*/ 41563 w 1371599"/>
              <a:gd name="connsiteY13" fmla="*/ 1496291 h 3449782"/>
              <a:gd name="connsiteX14" fmla="*/ 55417 w 1371599"/>
              <a:gd name="connsiteY14" fmla="*/ 1565564 h 3449782"/>
              <a:gd name="connsiteX15" fmla="*/ 69272 w 1371599"/>
              <a:gd name="connsiteY15" fmla="*/ 1634836 h 3449782"/>
              <a:gd name="connsiteX16" fmla="*/ 83126 w 1371599"/>
              <a:gd name="connsiteY16" fmla="*/ 1704109 h 3449782"/>
              <a:gd name="connsiteX17" fmla="*/ 96981 w 1371599"/>
              <a:gd name="connsiteY17" fmla="*/ 1745673 h 3449782"/>
              <a:gd name="connsiteX18" fmla="*/ 83126 w 1371599"/>
              <a:gd name="connsiteY18" fmla="*/ 2036618 h 3449782"/>
              <a:gd name="connsiteX19" fmla="*/ 69272 w 1371599"/>
              <a:gd name="connsiteY19" fmla="*/ 2133600 h 3449782"/>
              <a:gd name="connsiteX20" fmla="*/ 83126 w 1371599"/>
              <a:gd name="connsiteY20" fmla="*/ 2840182 h 3449782"/>
              <a:gd name="connsiteX21" fmla="*/ 166254 w 1371599"/>
              <a:gd name="connsiteY21" fmla="*/ 2964873 h 3449782"/>
              <a:gd name="connsiteX22" fmla="*/ 235526 w 1371599"/>
              <a:gd name="connsiteY22" fmla="*/ 3061854 h 3449782"/>
              <a:gd name="connsiteX23" fmla="*/ 277090 w 1371599"/>
              <a:gd name="connsiteY23" fmla="*/ 3103418 h 3449782"/>
              <a:gd name="connsiteX24" fmla="*/ 290945 w 1371599"/>
              <a:gd name="connsiteY24" fmla="*/ 3144982 h 3449782"/>
              <a:gd name="connsiteX25" fmla="*/ 429490 w 1371599"/>
              <a:gd name="connsiteY25" fmla="*/ 3269673 h 3449782"/>
              <a:gd name="connsiteX26" fmla="*/ 484908 w 1371599"/>
              <a:gd name="connsiteY26" fmla="*/ 3297382 h 3449782"/>
              <a:gd name="connsiteX27" fmla="*/ 554181 w 1371599"/>
              <a:gd name="connsiteY27" fmla="*/ 3338945 h 3449782"/>
              <a:gd name="connsiteX28" fmla="*/ 637308 w 1371599"/>
              <a:gd name="connsiteY28" fmla="*/ 3366654 h 3449782"/>
              <a:gd name="connsiteX29" fmla="*/ 720435 w 1371599"/>
              <a:gd name="connsiteY29" fmla="*/ 3422073 h 3449782"/>
              <a:gd name="connsiteX30" fmla="*/ 803563 w 1371599"/>
              <a:gd name="connsiteY30" fmla="*/ 3449782 h 3449782"/>
              <a:gd name="connsiteX31" fmla="*/ 997526 w 1371599"/>
              <a:gd name="connsiteY31" fmla="*/ 3422073 h 3449782"/>
              <a:gd name="connsiteX32" fmla="*/ 1039090 w 1371599"/>
              <a:gd name="connsiteY32" fmla="*/ 3408218 h 3449782"/>
              <a:gd name="connsiteX33" fmla="*/ 1094508 w 1371599"/>
              <a:gd name="connsiteY33" fmla="*/ 3380509 h 3449782"/>
              <a:gd name="connsiteX34" fmla="*/ 1136072 w 1371599"/>
              <a:gd name="connsiteY34" fmla="*/ 3338945 h 3449782"/>
              <a:gd name="connsiteX35" fmla="*/ 1177635 w 1371599"/>
              <a:gd name="connsiteY35" fmla="*/ 3311236 h 3449782"/>
              <a:gd name="connsiteX36" fmla="*/ 1316181 w 1371599"/>
              <a:gd name="connsiteY36" fmla="*/ 3144982 h 3449782"/>
              <a:gd name="connsiteX37" fmla="*/ 1343890 w 1371599"/>
              <a:gd name="connsiteY37" fmla="*/ 3103418 h 3449782"/>
              <a:gd name="connsiteX38" fmla="*/ 1357745 w 1371599"/>
              <a:gd name="connsiteY38" fmla="*/ 3048000 h 3449782"/>
              <a:gd name="connsiteX39" fmla="*/ 1371599 w 1371599"/>
              <a:gd name="connsiteY39" fmla="*/ 3006436 h 3449782"/>
              <a:gd name="connsiteX40" fmla="*/ 1357745 w 1371599"/>
              <a:gd name="connsiteY40" fmla="*/ 2535382 h 3449782"/>
              <a:gd name="connsiteX41" fmla="*/ 1343890 w 1371599"/>
              <a:gd name="connsiteY41" fmla="*/ 2466109 h 3449782"/>
              <a:gd name="connsiteX42" fmla="*/ 1330035 w 1371599"/>
              <a:gd name="connsiteY42" fmla="*/ 2382982 h 3449782"/>
              <a:gd name="connsiteX43" fmla="*/ 1302326 w 1371599"/>
              <a:gd name="connsiteY43" fmla="*/ 1981200 h 3449782"/>
              <a:gd name="connsiteX44" fmla="*/ 1288472 w 1371599"/>
              <a:gd name="connsiteY44" fmla="*/ 1911927 h 3449782"/>
              <a:gd name="connsiteX45" fmla="*/ 1274617 w 1371599"/>
              <a:gd name="connsiteY45" fmla="*/ 1828800 h 3449782"/>
              <a:gd name="connsiteX46" fmla="*/ 1246908 w 1371599"/>
              <a:gd name="connsiteY46" fmla="*/ 1717964 h 3449782"/>
              <a:gd name="connsiteX47" fmla="*/ 1205345 w 1371599"/>
              <a:gd name="connsiteY47" fmla="*/ 1607127 h 3449782"/>
              <a:gd name="connsiteX48" fmla="*/ 1163781 w 1371599"/>
              <a:gd name="connsiteY48" fmla="*/ 1496291 h 3449782"/>
              <a:gd name="connsiteX49" fmla="*/ 1149926 w 1371599"/>
              <a:gd name="connsiteY49" fmla="*/ 1427018 h 3449782"/>
              <a:gd name="connsiteX50" fmla="*/ 1108363 w 1371599"/>
              <a:gd name="connsiteY50" fmla="*/ 1066800 h 3449782"/>
              <a:gd name="connsiteX51" fmla="*/ 1080654 w 1371599"/>
              <a:gd name="connsiteY51" fmla="*/ 914400 h 3449782"/>
              <a:gd name="connsiteX52" fmla="*/ 1066799 w 1371599"/>
              <a:gd name="connsiteY52" fmla="*/ 789709 h 3449782"/>
              <a:gd name="connsiteX53" fmla="*/ 1039090 w 1371599"/>
              <a:gd name="connsiteY53" fmla="*/ 595745 h 3449782"/>
              <a:gd name="connsiteX54" fmla="*/ 1025235 w 1371599"/>
              <a:gd name="connsiteY54" fmla="*/ 498764 h 3449782"/>
              <a:gd name="connsiteX55" fmla="*/ 1011381 w 1371599"/>
              <a:gd name="connsiteY55" fmla="*/ 401782 h 3449782"/>
              <a:gd name="connsiteX56" fmla="*/ 997526 w 1371599"/>
              <a:gd name="connsiteY56" fmla="*/ 346364 h 3449782"/>
              <a:gd name="connsiteX57" fmla="*/ 942108 w 1371599"/>
              <a:gd name="connsiteY57" fmla="*/ 207818 h 3449782"/>
              <a:gd name="connsiteX58" fmla="*/ 886690 w 1371599"/>
              <a:gd name="connsiteY58" fmla="*/ 124691 h 3449782"/>
              <a:gd name="connsiteX59" fmla="*/ 845126 w 1371599"/>
              <a:gd name="connsiteY59" fmla="*/ 96982 h 3449782"/>
              <a:gd name="connsiteX60" fmla="*/ 720435 w 1371599"/>
              <a:gd name="connsiteY60" fmla="*/ 69273 h 3449782"/>
              <a:gd name="connsiteX61" fmla="*/ 651163 w 1371599"/>
              <a:gd name="connsiteY61" fmla="*/ 55418 h 344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371599" h="3449782">
                <a:moveTo>
                  <a:pt x="734290" y="0"/>
                </a:moveTo>
                <a:cubicBezTo>
                  <a:pt x="709251" y="2782"/>
                  <a:pt x="596179" y="9710"/>
                  <a:pt x="554181" y="27709"/>
                </a:cubicBezTo>
                <a:cubicBezTo>
                  <a:pt x="420232" y="85116"/>
                  <a:pt x="616300" y="29496"/>
                  <a:pt x="457199" y="69273"/>
                </a:cubicBezTo>
                <a:cubicBezTo>
                  <a:pt x="443344" y="78509"/>
                  <a:pt x="430528" y="89535"/>
                  <a:pt x="415635" y="96982"/>
                </a:cubicBezTo>
                <a:cubicBezTo>
                  <a:pt x="402573" y="103513"/>
                  <a:pt x="386752" y="103591"/>
                  <a:pt x="374072" y="110836"/>
                </a:cubicBezTo>
                <a:cubicBezTo>
                  <a:pt x="354023" y="122292"/>
                  <a:pt x="337444" y="138979"/>
                  <a:pt x="318654" y="152400"/>
                </a:cubicBezTo>
                <a:cubicBezTo>
                  <a:pt x="305104" y="162078"/>
                  <a:pt x="291547" y="171848"/>
                  <a:pt x="277090" y="180109"/>
                </a:cubicBezTo>
                <a:cubicBezTo>
                  <a:pt x="259158" y="190356"/>
                  <a:pt x="238856" y="196362"/>
                  <a:pt x="221672" y="207818"/>
                </a:cubicBezTo>
                <a:cubicBezTo>
                  <a:pt x="191080" y="228212"/>
                  <a:pt x="137541" y="273643"/>
                  <a:pt x="110835" y="304800"/>
                </a:cubicBezTo>
                <a:cubicBezTo>
                  <a:pt x="95808" y="322332"/>
                  <a:pt x="82693" y="341428"/>
                  <a:pt x="69272" y="360218"/>
                </a:cubicBezTo>
                <a:cubicBezTo>
                  <a:pt x="59594" y="373768"/>
                  <a:pt x="49010" y="386889"/>
                  <a:pt x="41563" y="401782"/>
                </a:cubicBezTo>
                <a:cubicBezTo>
                  <a:pt x="31622" y="421663"/>
                  <a:pt x="18295" y="481001"/>
                  <a:pt x="13854" y="498764"/>
                </a:cubicBezTo>
                <a:cubicBezTo>
                  <a:pt x="5680" y="809382"/>
                  <a:pt x="-12743" y="1056312"/>
                  <a:pt x="13854" y="1357745"/>
                </a:cubicBezTo>
                <a:cubicBezTo>
                  <a:pt x="17994" y="1404659"/>
                  <a:pt x="32327" y="1450109"/>
                  <a:pt x="41563" y="1496291"/>
                </a:cubicBezTo>
                <a:lnTo>
                  <a:pt x="55417" y="1565564"/>
                </a:lnTo>
                <a:lnTo>
                  <a:pt x="69272" y="1634836"/>
                </a:lnTo>
                <a:cubicBezTo>
                  <a:pt x="73890" y="1657927"/>
                  <a:pt x="75679" y="1681769"/>
                  <a:pt x="83126" y="1704109"/>
                </a:cubicBezTo>
                <a:lnTo>
                  <a:pt x="96981" y="1745673"/>
                </a:lnTo>
                <a:cubicBezTo>
                  <a:pt x="92363" y="1842655"/>
                  <a:pt x="90043" y="1939773"/>
                  <a:pt x="83126" y="2036618"/>
                </a:cubicBezTo>
                <a:cubicBezTo>
                  <a:pt x="80799" y="2069191"/>
                  <a:pt x="69272" y="2100944"/>
                  <a:pt x="69272" y="2133600"/>
                </a:cubicBezTo>
                <a:cubicBezTo>
                  <a:pt x="69272" y="2369173"/>
                  <a:pt x="70296" y="2604959"/>
                  <a:pt x="83126" y="2840182"/>
                </a:cubicBezTo>
                <a:cubicBezTo>
                  <a:pt x="84965" y="2873900"/>
                  <a:pt x="153908" y="2948412"/>
                  <a:pt x="166254" y="2964873"/>
                </a:cubicBezTo>
                <a:cubicBezTo>
                  <a:pt x="210111" y="3023349"/>
                  <a:pt x="179341" y="2996305"/>
                  <a:pt x="235526" y="3061854"/>
                </a:cubicBezTo>
                <a:cubicBezTo>
                  <a:pt x="248277" y="3076730"/>
                  <a:pt x="263235" y="3089563"/>
                  <a:pt x="277090" y="3103418"/>
                </a:cubicBezTo>
                <a:cubicBezTo>
                  <a:pt x="281708" y="3117273"/>
                  <a:pt x="281979" y="3133454"/>
                  <a:pt x="290945" y="3144982"/>
                </a:cubicBezTo>
                <a:cubicBezTo>
                  <a:pt x="319533" y="3181738"/>
                  <a:pt x="384482" y="3241543"/>
                  <a:pt x="429490" y="3269673"/>
                </a:cubicBezTo>
                <a:cubicBezTo>
                  <a:pt x="447004" y="3280619"/>
                  <a:pt x="466854" y="3287352"/>
                  <a:pt x="484908" y="3297382"/>
                </a:cubicBezTo>
                <a:cubicBezTo>
                  <a:pt x="508448" y="3310459"/>
                  <a:pt x="529666" y="3327802"/>
                  <a:pt x="554181" y="3338945"/>
                </a:cubicBezTo>
                <a:cubicBezTo>
                  <a:pt x="580771" y="3351031"/>
                  <a:pt x="637308" y="3366654"/>
                  <a:pt x="637308" y="3366654"/>
                </a:cubicBezTo>
                <a:cubicBezTo>
                  <a:pt x="665017" y="3385127"/>
                  <a:pt x="688842" y="3411542"/>
                  <a:pt x="720435" y="3422073"/>
                </a:cubicBezTo>
                <a:lnTo>
                  <a:pt x="803563" y="3449782"/>
                </a:lnTo>
                <a:cubicBezTo>
                  <a:pt x="913961" y="3438742"/>
                  <a:pt x="916402" y="3445251"/>
                  <a:pt x="997526" y="3422073"/>
                </a:cubicBezTo>
                <a:cubicBezTo>
                  <a:pt x="1011568" y="3418061"/>
                  <a:pt x="1025667" y="3413971"/>
                  <a:pt x="1039090" y="3408218"/>
                </a:cubicBezTo>
                <a:cubicBezTo>
                  <a:pt x="1058073" y="3400082"/>
                  <a:pt x="1077702" y="3392513"/>
                  <a:pt x="1094508" y="3380509"/>
                </a:cubicBezTo>
                <a:cubicBezTo>
                  <a:pt x="1110452" y="3369121"/>
                  <a:pt x="1121020" y="3351488"/>
                  <a:pt x="1136072" y="3338945"/>
                </a:cubicBezTo>
                <a:cubicBezTo>
                  <a:pt x="1148864" y="3328285"/>
                  <a:pt x="1165190" y="3322298"/>
                  <a:pt x="1177635" y="3311236"/>
                </a:cubicBezTo>
                <a:cubicBezTo>
                  <a:pt x="1264916" y="3233653"/>
                  <a:pt x="1255508" y="3235991"/>
                  <a:pt x="1316181" y="3144982"/>
                </a:cubicBezTo>
                <a:lnTo>
                  <a:pt x="1343890" y="3103418"/>
                </a:lnTo>
                <a:cubicBezTo>
                  <a:pt x="1348508" y="3084945"/>
                  <a:pt x="1352514" y="3066309"/>
                  <a:pt x="1357745" y="3048000"/>
                </a:cubicBezTo>
                <a:cubicBezTo>
                  <a:pt x="1361757" y="3033958"/>
                  <a:pt x="1371599" y="3021040"/>
                  <a:pt x="1371599" y="3006436"/>
                </a:cubicBezTo>
                <a:cubicBezTo>
                  <a:pt x="1371599" y="2849350"/>
                  <a:pt x="1365790" y="2692262"/>
                  <a:pt x="1357745" y="2535382"/>
                </a:cubicBezTo>
                <a:cubicBezTo>
                  <a:pt x="1356539" y="2511865"/>
                  <a:pt x="1348103" y="2489277"/>
                  <a:pt x="1343890" y="2466109"/>
                </a:cubicBezTo>
                <a:cubicBezTo>
                  <a:pt x="1338865" y="2438471"/>
                  <a:pt x="1334653" y="2410691"/>
                  <a:pt x="1330035" y="2382982"/>
                </a:cubicBezTo>
                <a:cubicBezTo>
                  <a:pt x="1323824" y="2271188"/>
                  <a:pt x="1317302" y="2101011"/>
                  <a:pt x="1302326" y="1981200"/>
                </a:cubicBezTo>
                <a:cubicBezTo>
                  <a:pt x="1299405" y="1957834"/>
                  <a:pt x="1292684" y="1935095"/>
                  <a:pt x="1288472" y="1911927"/>
                </a:cubicBezTo>
                <a:cubicBezTo>
                  <a:pt x="1283447" y="1884289"/>
                  <a:pt x="1280503" y="1856268"/>
                  <a:pt x="1274617" y="1828800"/>
                </a:cubicBezTo>
                <a:cubicBezTo>
                  <a:pt x="1266638" y="1791563"/>
                  <a:pt x="1261051" y="1753323"/>
                  <a:pt x="1246908" y="1717964"/>
                </a:cubicBezTo>
                <a:cubicBezTo>
                  <a:pt x="1139761" y="1450093"/>
                  <a:pt x="1270526" y="1780943"/>
                  <a:pt x="1205345" y="1607127"/>
                </a:cubicBezTo>
                <a:cubicBezTo>
                  <a:pt x="1195805" y="1581688"/>
                  <a:pt x="1171645" y="1527746"/>
                  <a:pt x="1163781" y="1496291"/>
                </a:cubicBezTo>
                <a:cubicBezTo>
                  <a:pt x="1158070" y="1473446"/>
                  <a:pt x="1154544" y="1450109"/>
                  <a:pt x="1149926" y="1427018"/>
                </a:cubicBezTo>
                <a:cubicBezTo>
                  <a:pt x="1141177" y="1339524"/>
                  <a:pt x="1121750" y="1133734"/>
                  <a:pt x="1108363" y="1066800"/>
                </a:cubicBezTo>
                <a:cubicBezTo>
                  <a:pt x="1097912" y="1014547"/>
                  <a:pt x="1087746" y="967591"/>
                  <a:pt x="1080654" y="914400"/>
                </a:cubicBezTo>
                <a:cubicBezTo>
                  <a:pt x="1075127" y="872947"/>
                  <a:pt x="1072208" y="831177"/>
                  <a:pt x="1066799" y="789709"/>
                </a:cubicBezTo>
                <a:cubicBezTo>
                  <a:pt x="1058352" y="724947"/>
                  <a:pt x="1048326" y="660400"/>
                  <a:pt x="1039090" y="595745"/>
                </a:cubicBezTo>
                <a:lnTo>
                  <a:pt x="1025235" y="498764"/>
                </a:lnTo>
                <a:cubicBezTo>
                  <a:pt x="1020617" y="466437"/>
                  <a:pt x="1019301" y="433462"/>
                  <a:pt x="1011381" y="401782"/>
                </a:cubicBezTo>
                <a:cubicBezTo>
                  <a:pt x="1006763" y="383309"/>
                  <a:pt x="1002997" y="364602"/>
                  <a:pt x="997526" y="346364"/>
                </a:cubicBezTo>
                <a:cubicBezTo>
                  <a:pt x="981665" y="293495"/>
                  <a:pt x="969883" y="254110"/>
                  <a:pt x="942108" y="207818"/>
                </a:cubicBezTo>
                <a:cubicBezTo>
                  <a:pt x="924974" y="179262"/>
                  <a:pt x="914399" y="143164"/>
                  <a:pt x="886690" y="124691"/>
                </a:cubicBezTo>
                <a:cubicBezTo>
                  <a:pt x="872835" y="115455"/>
                  <a:pt x="860431" y="103541"/>
                  <a:pt x="845126" y="96982"/>
                </a:cubicBezTo>
                <a:cubicBezTo>
                  <a:pt x="825207" y="88445"/>
                  <a:pt x="736225" y="73220"/>
                  <a:pt x="720435" y="69273"/>
                </a:cubicBezTo>
                <a:cubicBezTo>
                  <a:pt x="653331" y="52497"/>
                  <a:pt x="704087" y="55418"/>
                  <a:pt x="651163" y="55418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36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EAF8B-A1F0-57E2-E184-F009C8A6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3. Removing time varying survey and fishery </a:t>
            </a:r>
            <a:r>
              <a:rPr lang="en-US" dirty="0" err="1"/>
              <a:t>selectivities</a:t>
            </a:r>
            <a:r>
              <a:rPr lang="en-US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64E5F4-A1B8-14B6-B001-1BF37B764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72983"/>
            <a:ext cx="5817177" cy="4344473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C7EF8D51-8BC8-D7F0-4242-E00196BE8BC1}"/>
              </a:ext>
            </a:extLst>
          </p:cNvPr>
          <p:cNvSpPr/>
          <p:nvPr/>
        </p:nvSpPr>
        <p:spPr>
          <a:xfrm>
            <a:off x="5361709" y="1149925"/>
            <a:ext cx="1177636" cy="4627418"/>
          </a:xfrm>
          <a:custGeom>
            <a:avLst/>
            <a:gdLst>
              <a:gd name="connsiteX0" fmla="*/ 886691 w 1177636"/>
              <a:gd name="connsiteY0" fmla="*/ 69273 h 4627418"/>
              <a:gd name="connsiteX1" fmla="*/ 720436 w 1177636"/>
              <a:gd name="connsiteY1" fmla="*/ 27709 h 4627418"/>
              <a:gd name="connsiteX2" fmla="*/ 665018 w 1177636"/>
              <a:gd name="connsiteY2" fmla="*/ 13854 h 4627418"/>
              <a:gd name="connsiteX3" fmla="*/ 623455 w 1177636"/>
              <a:gd name="connsiteY3" fmla="*/ 0 h 4627418"/>
              <a:gd name="connsiteX4" fmla="*/ 471055 w 1177636"/>
              <a:gd name="connsiteY4" fmla="*/ 13854 h 4627418"/>
              <a:gd name="connsiteX5" fmla="*/ 429491 w 1177636"/>
              <a:gd name="connsiteY5" fmla="*/ 41563 h 4627418"/>
              <a:gd name="connsiteX6" fmla="*/ 346364 w 1177636"/>
              <a:gd name="connsiteY6" fmla="*/ 152400 h 4627418"/>
              <a:gd name="connsiteX7" fmla="*/ 277091 w 1177636"/>
              <a:gd name="connsiteY7" fmla="*/ 249382 h 4627418"/>
              <a:gd name="connsiteX8" fmla="*/ 249382 w 1177636"/>
              <a:gd name="connsiteY8" fmla="*/ 304800 h 4627418"/>
              <a:gd name="connsiteX9" fmla="*/ 193964 w 1177636"/>
              <a:gd name="connsiteY9" fmla="*/ 387927 h 4627418"/>
              <a:gd name="connsiteX10" fmla="*/ 110836 w 1177636"/>
              <a:gd name="connsiteY10" fmla="*/ 540327 h 4627418"/>
              <a:gd name="connsiteX11" fmla="*/ 96982 w 1177636"/>
              <a:gd name="connsiteY11" fmla="*/ 581891 h 4627418"/>
              <a:gd name="connsiteX12" fmla="*/ 69273 w 1177636"/>
              <a:gd name="connsiteY12" fmla="*/ 623454 h 4627418"/>
              <a:gd name="connsiteX13" fmla="*/ 41564 w 1177636"/>
              <a:gd name="connsiteY13" fmla="*/ 1773382 h 4627418"/>
              <a:gd name="connsiteX14" fmla="*/ 27709 w 1177636"/>
              <a:gd name="connsiteY14" fmla="*/ 1814945 h 4627418"/>
              <a:gd name="connsiteX15" fmla="*/ 0 w 1177636"/>
              <a:gd name="connsiteY15" fmla="*/ 2022763 h 4627418"/>
              <a:gd name="connsiteX16" fmla="*/ 27709 w 1177636"/>
              <a:gd name="connsiteY16" fmla="*/ 2590800 h 4627418"/>
              <a:gd name="connsiteX17" fmla="*/ 41564 w 1177636"/>
              <a:gd name="connsiteY17" fmla="*/ 2687782 h 4627418"/>
              <a:gd name="connsiteX18" fmla="*/ 55418 w 1177636"/>
              <a:gd name="connsiteY18" fmla="*/ 2798618 h 4627418"/>
              <a:gd name="connsiteX19" fmla="*/ 69273 w 1177636"/>
              <a:gd name="connsiteY19" fmla="*/ 2881745 h 4627418"/>
              <a:gd name="connsiteX20" fmla="*/ 83127 w 1177636"/>
              <a:gd name="connsiteY20" fmla="*/ 2978727 h 4627418"/>
              <a:gd name="connsiteX21" fmla="*/ 96982 w 1177636"/>
              <a:gd name="connsiteY21" fmla="*/ 3671454 h 4627418"/>
              <a:gd name="connsiteX22" fmla="*/ 110836 w 1177636"/>
              <a:gd name="connsiteY22" fmla="*/ 3726873 h 4627418"/>
              <a:gd name="connsiteX23" fmla="*/ 124691 w 1177636"/>
              <a:gd name="connsiteY23" fmla="*/ 3823854 h 4627418"/>
              <a:gd name="connsiteX24" fmla="*/ 138546 w 1177636"/>
              <a:gd name="connsiteY24" fmla="*/ 3879273 h 4627418"/>
              <a:gd name="connsiteX25" fmla="*/ 152400 w 1177636"/>
              <a:gd name="connsiteY25" fmla="*/ 3962400 h 4627418"/>
              <a:gd name="connsiteX26" fmla="*/ 166255 w 1177636"/>
              <a:gd name="connsiteY26" fmla="*/ 4073236 h 4627418"/>
              <a:gd name="connsiteX27" fmla="*/ 193964 w 1177636"/>
              <a:gd name="connsiteY27" fmla="*/ 4156363 h 4627418"/>
              <a:gd name="connsiteX28" fmla="*/ 221673 w 1177636"/>
              <a:gd name="connsiteY28" fmla="*/ 4253345 h 4627418"/>
              <a:gd name="connsiteX29" fmla="*/ 304800 w 1177636"/>
              <a:gd name="connsiteY29" fmla="*/ 4391891 h 4627418"/>
              <a:gd name="connsiteX30" fmla="*/ 374073 w 1177636"/>
              <a:gd name="connsiteY30" fmla="*/ 4475018 h 4627418"/>
              <a:gd name="connsiteX31" fmla="*/ 415636 w 1177636"/>
              <a:gd name="connsiteY31" fmla="*/ 4502727 h 4627418"/>
              <a:gd name="connsiteX32" fmla="*/ 443346 w 1177636"/>
              <a:gd name="connsiteY32" fmla="*/ 4530436 h 4627418"/>
              <a:gd name="connsiteX33" fmla="*/ 526473 w 1177636"/>
              <a:gd name="connsiteY33" fmla="*/ 4585854 h 4627418"/>
              <a:gd name="connsiteX34" fmla="*/ 568036 w 1177636"/>
              <a:gd name="connsiteY34" fmla="*/ 4613563 h 4627418"/>
              <a:gd name="connsiteX35" fmla="*/ 609600 w 1177636"/>
              <a:gd name="connsiteY35" fmla="*/ 4627418 h 4627418"/>
              <a:gd name="connsiteX36" fmla="*/ 789709 w 1177636"/>
              <a:gd name="connsiteY36" fmla="*/ 4613563 h 4627418"/>
              <a:gd name="connsiteX37" fmla="*/ 872836 w 1177636"/>
              <a:gd name="connsiteY37" fmla="*/ 4585854 h 4627418"/>
              <a:gd name="connsiteX38" fmla="*/ 942109 w 1177636"/>
              <a:gd name="connsiteY38" fmla="*/ 4516582 h 4627418"/>
              <a:gd name="connsiteX39" fmla="*/ 969818 w 1177636"/>
              <a:gd name="connsiteY39" fmla="*/ 4475018 h 4627418"/>
              <a:gd name="connsiteX40" fmla="*/ 1052946 w 1177636"/>
              <a:gd name="connsiteY40" fmla="*/ 4405745 h 4627418"/>
              <a:gd name="connsiteX41" fmla="*/ 1108364 w 1177636"/>
              <a:gd name="connsiteY41" fmla="*/ 4322618 h 4627418"/>
              <a:gd name="connsiteX42" fmla="*/ 1149927 w 1177636"/>
              <a:gd name="connsiteY42" fmla="*/ 4142509 h 4627418"/>
              <a:gd name="connsiteX43" fmla="*/ 1163782 w 1177636"/>
              <a:gd name="connsiteY43" fmla="*/ 4073236 h 4627418"/>
              <a:gd name="connsiteX44" fmla="*/ 1149927 w 1177636"/>
              <a:gd name="connsiteY44" fmla="*/ 3865418 h 4627418"/>
              <a:gd name="connsiteX45" fmla="*/ 1136073 w 1177636"/>
              <a:gd name="connsiteY45" fmla="*/ 3782291 h 4627418"/>
              <a:gd name="connsiteX46" fmla="*/ 1149927 w 1177636"/>
              <a:gd name="connsiteY46" fmla="*/ 3616036 h 4627418"/>
              <a:gd name="connsiteX47" fmla="*/ 1177636 w 1177636"/>
              <a:gd name="connsiteY47" fmla="*/ 3532909 h 4627418"/>
              <a:gd name="connsiteX48" fmla="*/ 1163782 w 1177636"/>
              <a:gd name="connsiteY48" fmla="*/ 3186545 h 4627418"/>
              <a:gd name="connsiteX49" fmla="*/ 1149927 w 1177636"/>
              <a:gd name="connsiteY49" fmla="*/ 3034145 h 4627418"/>
              <a:gd name="connsiteX50" fmla="*/ 1163782 w 1177636"/>
              <a:gd name="connsiteY50" fmla="*/ 2784763 h 4627418"/>
              <a:gd name="connsiteX51" fmla="*/ 1177636 w 1177636"/>
              <a:gd name="connsiteY51" fmla="*/ 2105891 h 4627418"/>
              <a:gd name="connsiteX52" fmla="*/ 1163782 w 1177636"/>
              <a:gd name="connsiteY52" fmla="*/ 1759527 h 4627418"/>
              <a:gd name="connsiteX53" fmla="*/ 1149927 w 1177636"/>
              <a:gd name="connsiteY53" fmla="*/ 997527 h 4627418"/>
              <a:gd name="connsiteX54" fmla="*/ 1136073 w 1177636"/>
              <a:gd name="connsiteY54" fmla="*/ 942109 h 4627418"/>
              <a:gd name="connsiteX55" fmla="*/ 1108364 w 1177636"/>
              <a:gd name="connsiteY55" fmla="*/ 858982 h 4627418"/>
              <a:gd name="connsiteX56" fmla="*/ 1094509 w 1177636"/>
              <a:gd name="connsiteY56" fmla="*/ 817418 h 4627418"/>
              <a:gd name="connsiteX57" fmla="*/ 1066800 w 1177636"/>
              <a:gd name="connsiteY57" fmla="*/ 678873 h 4627418"/>
              <a:gd name="connsiteX58" fmla="*/ 1025236 w 1177636"/>
              <a:gd name="connsiteY58" fmla="*/ 540327 h 4627418"/>
              <a:gd name="connsiteX59" fmla="*/ 997527 w 1177636"/>
              <a:gd name="connsiteY59" fmla="*/ 457200 h 4627418"/>
              <a:gd name="connsiteX60" fmla="*/ 955964 w 1177636"/>
              <a:gd name="connsiteY60" fmla="*/ 332509 h 4627418"/>
              <a:gd name="connsiteX61" fmla="*/ 914400 w 1177636"/>
              <a:gd name="connsiteY61" fmla="*/ 207818 h 4627418"/>
              <a:gd name="connsiteX62" fmla="*/ 900546 w 1177636"/>
              <a:gd name="connsiteY62" fmla="*/ 166254 h 4627418"/>
              <a:gd name="connsiteX63" fmla="*/ 886691 w 1177636"/>
              <a:gd name="connsiteY63" fmla="*/ 69273 h 462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77636" h="4627418">
                <a:moveTo>
                  <a:pt x="886691" y="69273"/>
                </a:moveTo>
                <a:cubicBezTo>
                  <a:pt x="856673" y="46182"/>
                  <a:pt x="775854" y="41564"/>
                  <a:pt x="720436" y="27709"/>
                </a:cubicBezTo>
                <a:cubicBezTo>
                  <a:pt x="701963" y="23091"/>
                  <a:pt x="683082" y="19875"/>
                  <a:pt x="665018" y="13854"/>
                </a:cubicBezTo>
                <a:lnTo>
                  <a:pt x="623455" y="0"/>
                </a:lnTo>
                <a:cubicBezTo>
                  <a:pt x="572655" y="4618"/>
                  <a:pt x="520932" y="3166"/>
                  <a:pt x="471055" y="13854"/>
                </a:cubicBezTo>
                <a:cubicBezTo>
                  <a:pt x="454773" y="17343"/>
                  <a:pt x="442493" y="31161"/>
                  <a:pt x="429491" y="41563"/>
                </a:cubicBezTo>
                <a:cubicBezTo>
                  <a:pt x="389777" y="73335"/>
                  <a:pt x="379600" y="108086"/>
                  <a:pt x="346364" y="152400"/>
                </a:cubicBezTo>
                <a:cubicBezTo>
                  <a:pt x="328518" y="176194"/>
                  <a:pt x="293300" y="221016"/>
                  <a:pt x="277091" y="249382"/>
                </a:cubicBezTo>
                <a:cubicBezTo>
                  <a:pt x="266844" y="267314"/>
                  <a:pt x="260008" y="287090"/>
                  <a:pt x="249382" y="304800"/>
                </a:cubicBezTo>
                <a:cubicBezTo>
                  <a:pt x="232248" y="333356"/>
                  <a:pt x="208857" y="358141"/>
                  <a:pt x="193964" y="387927"/>
                </a:cubicBezTo>
                <a:cubicBezTo>
                  <a:pt x="131099" y="513656"/>
                  <a:pt x="161459" y="464394"/>
                  <a:pt x="110836" y="540327"/>
                </a:cubicBezTo>
                <a:cubicBezTo>
                  <a:pt x="106218" y="554182"/>
                  <a:pt x="103513" y="568829"/>
                  <a:pt x="96982" y="581891"/>
                </a:cubicBezTo>
                <a:cubicBezTo>
                  <a:pt x="89536" y="596784"/>
                  <a:pt x="69882" y="606814"/>
                  <a:pt x="69273" y="623454"/>
                </a:cubicBezTo>
                <a:cubicBezTo>
                  <a:pt x="65778" y="718987"/>
                  <a:pt x="143353" y="1417118"/>
                  <a:pt x="41564" y="1773382"/>
                </a:cubicBezTo>
                <a:cubicBezTo>
                  <a:pt x="37552" y="1787424"/>
                  <a:pt x="32327" y="1801091"/>
                  <a:pt x="27709" y="1814945"/>
                </a:cubicBezTo>
                <a:cubicBezTo>
                  <a:pt x="24294" y="1838851"/>
                  <a:pt x="0" y="2004868"/>
                  <a:pt x="0" y="2022763"/>
                </a:cubicBezTo>
                <a:cubicBezTo>
                  <a:pt x="0" y="2084631"/>
                  <a:pt x="19485" y="2492106"/>
                  <a:pt x="27709" y="2590800"/>
                </a:cubicBezTo>
                <a:cubicBezTo>
                  <a:pt x="30421" y="2623343"/>
                  <a:pt x="37248" y="2655413"/>
                  <a:pt x="41564" y="2687782"/>
                </a:cubicBezTo>
                <a:cubicBezTo>
                  <a:pt x="46485" y="2724688"/>
                  <a:pt x="50152" y="2761759"/>
                  <a:pt x="55418" y="2798618"/>
                </a:cubicBezTo>
                <a:cubicBezTo>
                  <a:pt x="59391" y="2826427"/>
                  <a:pt x="65002" y="2853980"/>
                  <a:pt x="69273" y="2881745"/>
                </a:cubicBezTo>
                <a:cubicBezTo>
                  <a:pt x="74238" y="2914021"/>
                  <a:pt x="78509" y="2946400"/>
                  <a:pt x="83127" y="2978727"/>
                </a:cubicBezTo>
                <a:cubicBezTo>
                  <a:pt x="87745" y="3209636"/>
                  <a:pt x="88434" y="3440657"/>
                  <a:pt x="96982" y="3671454"/>
                </a:cubicBezTo>
                <a:cubicBezTo>
                  <a:pt x="97687" y="3690482"/>
                  <a:pt x="107430" y="3708139"/>
                  <a:pt x="110836" y="3726873"/>
                </a:cubicBezTo>
                <a:cubicBezTo>
                  <a:pt x="116678" y="3759001"/>
                  <a:pt x="118849" y="3791726"/>
                  <a:pt x="124691" y="3823854"/>
                </a:cubicBezTo>
                <a:cubicBezTo>
                  <a:pt x="128097" y="3842588"/>
                  <a:pt x="134812" y="3860601"/>
                  <a:pt x="138546" y="3879273"/>
                </a:cubicBezTo>
                <a:cubicBezTo>
                  <a:pt x="144055" y="3906819"/>
                  <a:pt x="148427" y="3934591"/>
                  <a:pt x="152400" y="3962400"/>
                </a:cubicBezTo>
                <a:cubicBezTo>
                  <a:pt x="157666" y="3999259"/>
                  <a:pt x="158454" y="4036830"/>
                  <a:pt x="166255" y="4073236"/>
                </a:cubicBezTo>
                <a:cubicBezTo>
                  <a:pt x="172375" y="4101795"/>
                  <a:pt x="186880" y="4128027"/>
                  <a:pt x="193964" y="4156363"/>
                </a:cubicBezTo>
                <a:cubicBezTo>
                  <a:pt x="200996" y="4184494"/>
                  <a:pt x="209745" y="4225512"/>
                  <a:pt x="221673" y="4253345"/>
                </a:cubicBezTo>
                <a:cubicBezTo>
                  <a:pt x="247235" y="4312988"/>
                  <a:pt x="265403" y="4332795"/>
                  <a:pt x="304800" y="4391891"/>
                </a:cubicBezTo>
                <a:cubicBezTo>
                  <a:pt x="332045" y="4432758"/>
                  <a:pt x="334071" y="4441682"/>
                  <a:pt x="374073" y="4475018"/>
                </a:cubicBezTo>
                <a:cubicBezTo>
                  <a:pt x="386865" y="4485678"/>
                  <a:pt x="402634" y="4492325"/>
                  <a:pt x="415636" y="4502727"/>
                </a:cubicBezTo>
                <a:cubicBezTo>
                  <a:pt x="425836" y="4510887"/>
                  <a:pt x="432896" y="4522599"/>
                  <a:pt x="443346" y="4530436"/>
                </a:cubicBezTo>
                <a:cubicBezTo>
                  <a:pt x="469988" y="4550417"/>
                  <a:pt x="498764" y="4567381"/>
                  <a:pt x="526473" y="4585854"/>
                </a:cubicBezTo>
                <a:cubicBezTo>
                  <a:pt x="540327" y="4595090"/>
                  <a:pt x="552240" y="4608297"/>
                  <a:pt x="568036" y="4613563"/>
                </a:cubicBezTo>
                <a:lnTo>
                  <a:pt x="609600" y="4627418"/>
                </a:lnTo>
                <a:cubicBezTo>
                  <a:pt x="669636" y="4622800"/>
                  <a:pt x="730232" y="4622954"/>
                  <a:pt x="789709" y="4613563"/>
                </a:cubicBezTo>
                <a:cubicBezTo>
                  <a:pt x="818559" y="4609008"/>
                  <a:pt x="872836" y="4585854"/>
                  <a:pt x="872836" y="4585854"/>
                </a:cubicBezTo>
                <a:cubicBezTo>
                  <a:pt x="895927" y="4562763"/>
                  <a:pt x="923995" y="4543753"/>
                  <a:pt x="942109" y="4516582"/>
                </a:cubicBezTo>
                <a:cubicBezTo>
                  <a:pt x="951345" y="4502727"/>
                  <a:pt x="958044" y="4486792"/>
                  <a:pt x="969818" y="4475018"/>
                </a:cubicBezTo>
                <a:cubicBezTo>
                  <a:pt x="1049869" y="4394967"/>
                  <a:pt x="973503" y="4507886"/>
                  <a:pt x="1052946" y="4405745"/>
                </a:cubicBezTo>
                <a:cubicBezTo>
                  <a:pt x="1073392" y="4379458"/>
                  <a:pt x="1108364" y="4322618"/>
                  <a:pt x="1108364" y="4322618"/>
                </a:cubicBezTo>
                <a:cubicBezTo>
                  <a:pt x="1137111" y="4236374"/>
                  <a:pt x="1119353" y="4295377"/>
                  <a:pt x="1149927" y="4142509"/>
                </a:cubicBezTo>
                <a:lnTo>
                  <a:pt x="1163782" y="4073236"/>
                </a:lnTo>
                <a:cubicBezTo>
                  <a:pt x="1159164" y="4003963"/>
                  <a:pt x="1156509" y="3934532"/>
                  <a:pt x="1149927" y="3865418"/>
                </a:cubicBezTo>
                <a:cubicBezTo>
                  <a:pt x="1147264" y="3837453"/>
                  <a:pt x="1136073" y="3810382"/>
                  <a:pt x="1136073" y="3782291"/>
                </a:cubicBezTo>
                <a:cubicBezTo>
                  <a:pt x="1136073" y="3726681"/>
                  <a:pt x="1140785" y="3670890"/>
                  <a:pt x="1149927" y="3616036"/>
                </a:cubicBezTo>
                <a:cubicBezTo>
                  <a:pt x="1154729" y="3587226"/>
                  <a:pt x="1177636" y="3532909"/>
                  <a:pt x="1177636" y="3532909"/>
                </a:cubicBezTo>
                <a:cubicBezTo>
                  <a:pt x="1173018" y="3417454"/>
                  <a:pt x="1170191" y="3301914"/>
                  <a:pt x="1163782" y="3186545"/>
                </a:cubicBezTo>
                <a:cubicBezTo>
                  <a:pt x="1160953" y="3135614"/>
                  <a:pt x="1149927" y="3085154"/>
                  <a:pt x="1149927" y="3034145"/>
                </a:cubicBezTo>
                <a:cubicBezTo>
                  <a:pt x="1149927" y="2950889"/>
                  <a:pt x="1159164" y="2867890"/>
                  <a:pt x="1163782" y="2784763"/>
                </a:cubicBezTo>
                <a:cubicBezTo>
                  <a:pt x="1168400" y="2558472"/>
                  <a:pt x="1177636" y="2332229"/>
                  <a:pt x="1177636" y="2105891"/>
                </a:cubicBezTo>
                <a:cubicBezTo>
                  <a:pt x="1177636" y="1990344"/>
                  <a:pt x="1166670" y="1875038"/>
                  <a:pt x="1163782" y="1759527"/>
                </a:cubicBezTo>
                <a:cubicBezTo>
                  <a:pt x="1157433" y="1505564"/>
                  <a:pt x="1158534" y="1251423"/>
                  <a:pt x="1149927" y="997527"/>
                </a:cubicBezTo>
                <a:cubicBezTo>
                  <a:pt x="1149282" y="978497"/>
                  <a:pt x="1141544" y="960347"/>
                  <a:pt x="1136073" y="942109"/>
                </a:cubicBezTo>
                <a:cubicBezTo>
                  <a:pt x="1127680" y="914133"/>
                  <a:pt x="1117600" y="886691"/>
                  <a:pt x="1108364" y="858982"/>
                </a:cubicBezTo>
                <a:cubicBezTo>
                  <a:pt x="1103746" y="845127"/>
                  <a:pt x="1097373" y="831739"/>
                  <a:pt x="1094509" y="817418"/>
                </a:cubicBezTo>
                <a:cubicBezTo>
                  <a:pt x="1085273" y="771236"/>
                  <a:pt x="1081693" y="723552"/>
                  <a:pt x="1066800" y="678873"/>
                </a:cubicBezTo>
                <a:cubicBezTo>
                  <a:pt x="968826" y="384947"/>
                  <a:pt x="1088057" y="749727"/>
                  <a:pt x="1025236" y="540327"/>
                </a:cubicBezTo>
                <a:cubicBezTo>
                  <a:pt x="1016843" y="512351"/>
                  <a:pt x="1006763" y="484909"/>
                  <a:pt x="997527" y="457200"/>
                </a:cubicBezTo>
                <a:lnTo>
                  <a:pt x="955964" y="332509"/>
                </a:lnTo>
                <a:lnTo>
                  <a:pt x="914400" y="207818"/>
                </a:lnTo>
                <a:cubicBezTo>
                  <a:pt x="909782" y="193963"/>
                  <a:pt x="910873" y="176580"/>
                  <a:pt x="900546" y="166254"/>
                </a:cubicBezTo>
                <a:cubicBezTo>
                  <a:pt x="865534" y="131243"/>
                  <a:pt x="916709" y="92364"/>
                  <a:pt x="886691" y="69273"/>
                </a:cubicBezTo>
                <a:close/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303CDC-BAA5-FAA3-E409-0918E674DB76}"/>
              </a:ext>
            </a:extLst>
          </p:cNvPr>
          <p:cNvSpPr txBox="1"/>
          <p:nvPr/>
        </p:nvSpPr>
        <p:spPr>
          <a:xfrm>
            <a:off x="1032582" y="5749641"/>
            <a:ext cx="6653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Constant selectivity –  Not a model improvement</a:t>
            </a:r>
          </a:p>
          <a:p>
            <a:r>
              <a:rPr lang="en-US" sz="2000" dirty="0">
                <a:solidFill>
                  <a:srgbClr val="00B0F0"/>
                </a:solidFill>
              </a:rPr>
              <a:t>Implemented in M23.0 as a base “simple” model.</a:t>
            </a:r>
          </a:p>
        </p:txBody>
      </p:sp>
    </p:spTree>
    <p:extLst>
      <p:ext uri="{BB962C8B-B14F-4D97-AF65-F5344CB8AC3E}">
        <p14:creationId xmlns:p14="http://schemas.microsoft.com/office/powerpoint/2010/main" val="288704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ED71C-722C-583E-6536-BBBC4CC6B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explored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E3CD9-6536-9FC6-1F70-23B48CF778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251" y="1333500"/>
            <a:ext cx="6963640" cy="3778827"/>
          </a:xfrm>
        </p:spPr>
        <p:txBody>
          <a:bodyPr>
            <a:normAutofit/>
          </a:bodyPr>
          <a:lstStyle/>
          <a:p>
            <a:r>
              <a:rPr lang="en-US" sz="2400" dirty="0"/>
              <a:t>23.0 base model (no time varying parameters)</a:t>
            </a:r>
          </a:p>
          <a:p>
            <a:r>
              <a:rPr lang="en-US" sz="2400" dirty="0"/>
              <a:t>23.1 base model + time varying fishery selectivity</a:t>
            </a:r>
          </a:p>
          <a:p>
            <a:r>
              <a:rPr lang="en-US" sz="2400" dirty="0"/>
              <a:t>23.2 = 23.1+longline survey</a:t>
            </a:r>
          </a:p>
          <a:p>
            <a:r>
              <a:rPr lang="en-US" sz="2400" dirty="0"/>
              <a:t>23.3 = base model + time varying growth</a:t>
            </a:r>
          </a:p>
        </p:txBody>
      </p:sp>
    </p:spTree>
    <p:extLst>
      <p:ext uri="{BB962C8B-B14F-4D97-AF65-F5344CB8AC3E}">
        <p14:creationId xmlns:p14="http://schemas.microsoft.com/office/powerpoint/2010/main" val="67220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ED71C-722C-583E-6536-BBBC4CC6B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23.0 improves the fit to the survey length composition index, due to input sample size adjustment, conditional aga at length, removing time varying selectivity.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7B65F-9295-00B2-14BC-40E433EE8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45" y="2307359"/>
            <a:ext cx="7772400" cy="377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theme/theme1.xml><?xml version="1.0" encoding="utf-8"?>
<a:theme xmlns:a="http://schemas.openxmlformats.org/drawingml/2006/main" name="TITLE SLIDES: Horizontal Stacked Logo">
  <a:themeElements>
    <a:clrScheme name="FISHERIES">
      <a:dk1>
        <a:srgbClr val="000000"/>
      </a:dk1>
      <a:lt1>
        <a:srgbClr val="FFFFFF"/>
      </a:lt1>
      <a:dk2>
        <a:srgbClr val="00467F"/>
      </a:dk2>
      <a:lt2>
        <a:srgbClr val="D3EAED"/>
      </a:lt2>
      <a:accent1>
        <a:srgbClr val="008998"/>
      </a:accent1>
      <a:accent2>
        <a:srgbClr val="4C9C2E"/>
      </a:accent2>
      <a:accent3>
        <a:srgbClr val="FF8300"/>
      </a:accent3>
      <a:accent4>
        <a:srgbClr val="615BC3"/>
      </a:accent4>
      <a:accent5>
        <a:srgbClr val="0093D0"/>
      </a:accent5>
      <a:accent6>
        <a:srgbClr val="FF4438"/>
      </a:accent6>
      <a:hlink>
        <a:srgbClr val="7F7FFF"/>
      </a:hlink>
      <a:folHlink>
        <a:srgbClr val="1ECAD3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s_Standard_2022" id="{5B0639C9-2A89-5B4F-B1E2-F1AC36437CA4}" vid="{D924A02C-0E4F-524A-BD1F-A11271519F27}"/>
    </a:ext>
  </a:extLst>
</a:theme>
</file>

<file path=ppt/theme/theme2.xml><?xml version="1.0" encoding="utf-8"?>
<a:theme xmlns:a="http://schemas.openxmlformats.org/drawingml/2006/main" name="Content Option 1  |  End Slide">
  <a:themeElements>
    <a:clrScheme name="FISHERIES">
      <a:dk1>
        <a:srgbClr val="000000"/>
      </a:dk1>
      <a:lt1>
        <a:srgbClr val="FFFFFF"/>
      </a:lt1>
      <a:dk2>
        <a:srgbClr val="00467F"/>
      </a:dk2>
      <a:lt2>
        <a:srgbClr val="D3EAED"/>
      </a:lt2>
      <a:accent1>
        <a:srgbClr val="008998"/>
      </a:accent1>
      <a:accent2>
        <a:srgbClr val="4C9C2E"/>
      </a:accent2>
      <a:accent3>
        <a:srgbClr val="FF8300"/>
      </a:accent3>
      <a:accent4>
        <a:srgbClr val="615BC3"/>
      </a:accent4>
      <a:accent5>
        <a:srgbClr val="0093D0"/>
      </a:accent5>
      <a:accent6>
        <a:srgbClr val="FF4438"/>
      </a:accent6>
      <a:hlink>
        <a:srgbClr val="7F7FFF"/>
      </a:hlink>
      <a:folHlink>
        <a:srgbClr val="1ECAD3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s_Standard_2022" id="{5B0639C9-2A89-5B4F-B1E2-F1AC36437CA4}" vid="{7985209B-9204-3C4F-91C6-E38E397DE8C4}"/>
    </a:ext>
  </a:extLst>
</a:theme>
</file>

<file path=ppt/theme/theme3.xml><?xml version="1.0" encoding="utf-8"?>
<a:theme xmlns:a="http://schemas.openxmlformats.org/drawingml/2006/main" name="TITLE SLIDES: Vertical Stacked Logo">
  <a:themeElements>
    <a:clrScheme name="FISHERIES">
      <a:dk1>
        <a:srgbClr val="000000"/>
      </a:dk1>
      <a:lt1>
        <a:srgbClr val="FFFFFF"/>
      </a:lt1>
      <a:dk2>
        <a:srgbClr val="00467F"/>
      </a:dk2>
      <a:lt2>
        <a:srgbClr val="D3EAED"/>
      </a:lt2>
      <a:accent1>
        <a:srgbClr val="008998"/>
      </a:accent1>
      <a:accent2>
        <a:srgbClr val="4C9C2E"/>
      </a:accent2>
      <a:accent3>
        <a:srgbClr val="FF8300"/>
      </a:accent3>
      <a:accent4>
        <a:srgbClr val="615BC3"/>
      </a:accent4>
      <a:accent5>
        <a:srgbClr val="0093D0"/>
      </a:accent5>
      <a:accent6>
        <a:srgbClr val="FF4438"/>
      </a:accent6>
      <a:hlink>
        <a:srgbClr val="7F7FFF"/>
      </a:hlink>
      <a:folHlink>
        <a:srgbClr val="1ECAD3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s_Standard_2022" id="{5B0639C9-2A89-5B4F-B1E2-F1AC36437CA4}" vid="{D284A284-9E22-FD41-9498-B50724F7AF25}"/>
    </a:ext>
  </a:extLst>
</a:theme>
</file>

<file path=ppt/theme/theme4.xml><?xml version="1.0" encoding="utf-8"?>
<a:theme xmlns:a="http://schemas.openxmlformats.org/drawingml/2006/main" name="Content Option 2">
  <a:themeElements>
    <a:clrScheme name="FISHERIES">
      <a:dk1>
        <a:srgbClr val="000000"/>
      </a:dk1>
      <a:lt1>
        <a:srgbClr val="FFFFFF"/>
      </a:lt1>
      <a:dk2>
        <a:srgbClr val="00467F"/>
      </a:dk2>
      <a:lt2>
        <a:srgbClr val="D3EAED"/>
      </a:lt2>
      <a:accent1>
        <a:srgbClr val="008998"/>
      </a:accent1>
      <a:accent2>
        <a:srgbClr val="4C9C2E"/>
      </a:accent2>
      <a:accent3>
        <a:srgbClr val="FF8300"/>
      </a:accent3>
      <a:accent4>
        <a:srgbClr val="615BC3"/>
      </a:accent4>
      <a:accent5>
        <a:srgbClr val="0093D0"/>
      </a:accent5>
      <a:accent6>
        <a:srgbClr val="FF4438"/>
      </a:accent6>
      <a:hlink>
        <a:srgbClr val="7F7FFF"/>
      </a:hlink>
      <a:folHlink>
        <a:srgbClr val="1ECAD3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s_Standard_2022" id="{5B0639C9-2A89-5B4F-B1E2-F1AC36437CA4}" vid="{05B43F0B-1C29-EC4C-83E8-C4A16314045F}"/>
    </a:ext>
  </a:extLst>
</a:theme>
</file>

<file path=ppt/theme/theme5.xml><?xml version="1.0" encoding="utf-8"?>
<a:theme xmlns:a="http://schemas.openxmlformats.org/drawingml/2006/main" name="Divider Slides">
  <a:themeElements>
    <a:clrScheme name="FISHERIES">
      <a:dk1>
        <a:srgbClr val="000000"/>
      </a:dk1>
      <a:lt1>
        <a:srgbClr val="FFFFFF"/>
      </a:lt1>
      <a:dk2>
        <a:srgbClr val="00467F"/>
      </a:dk2>
      <a:lt2>
        <a:srgbClr val="D3EAED"/>
      </a:lt2>
      <a:accent1>
        <a:srgbClr val="008998"/>
      </a:accent1>
      <a:accent2>
        <a:srgbClr val="4C9C2E"/>
      </a:accent2>
      <a:accent3>
        <a:srgbClr val="FF8300"/>
      </a:accent3>
      <a:accent4>
        <a:srgbClr val="615BC3"/>
      </a:accent4>
      <a:accent5>
        <a:srgbClr val="0093D0"/>
      </a:accent5>
      <a:accent6>
        <a:srgbClr val="FF4438"/>
      </a:accent6>
      <a:hlink>
        <a:srgbClr val="7F7FFF"/>
      </a:hlink>
      <a:folHlink>
        <a:srgbClr val="1ECAD3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s_Standard_2022" id="{5B0639C9-2A89-5B4F-B1E2-F1AC36437CA4}" vid="{0EF5298B-293B-0248-8F76-804597858BC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SLIDES: Horizontal Stacked Logo</Template>
  <TotalTime>8593</TotalTime>
  <Words>1011</Words>
  <Application>Microsoft Macintosh PowerPoint</Application>
  <PresentationFormat>On-screen Show (4:3)</PresentationFormat>
  <Paragraphs>152</Paragraphs>
  <Slides>49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Arial</vt:lpstr>
      <vt:lpstr>Arial Narrow</vt:lpstr>
      <vt:lpstr>Calibri</vt:lpstr>
      <vt:lpstr>Cambria</vt:lpstr>
      <vt:lpstr>Helvetica</vt:lpstr>
      <vt:lpstr>Times New Roman</vt:lpstr>
      <vt:lpstr>Wingdings 2</vt:lpstr>
      <vt:lpstr>TITLE SLIDES: Horizontal Stacked Logo</vt:lpstr>
      <vt:lpstr>Content Option 1  |  End Slide</vt:lpstr>
      <vt:lpstr>TITLE SLIDES: Vertical Stacked Logo</vt:lpstr>
      <vt:lpstr>Content Option 2</vt:lpstr>
      <vt:lpstr>Divider Slides</vt:lpstr>
      <vt:lpstr>Aleutian Islands Pacific cod – preliminary model selection</vt:lpstr>
      <vt:lpstr>Aleutian Islands Pacific cod – preliminary model selection</vt:lpstr>
      <vt:lpstr>Sensitivity testing was applied to make improvements over Model 22.0 </vt:lpstr>
      <vt:lpstr>Sensitivity 1. Survey conditional age at length vs. mean survey length at age.</vt:lpstr>
      <vt:lpstr>Sensitivity 2. Improving the input sample sizes(ISS) for composition data</vt:lpstr>
      <vt:lpstr>Sensitivities</vt:lpstr>
      <vt:lpstr>Sensitivity 3. Removing time varying survey and fishery selectivities.</vt:lpstr>
      <vt:lpstr>Models explored</vt:lpstr>
      <vt:lpstr>Model 23.0 improves the fit to the survey length composition index, due to input sample size adjustment, conditional aga at length, removing time varying selectivity.</vt:lpstr>
      <vt:lpstr>Improvement in fit to survey length compostions (input sample size, conditional age at length, removing time varying selectivity)</vt:lpstr>
      <vt:lpstr>Pearson residuals  Closed bubbles are positive residuals (observed &gt; expected) and open bubbles are negative residuals (observed &lt; expected)] </vt:lpstr>
      <vt:lpstr>PowerPoint Presentation</vt:lpstr>
      <vt:lpstr>Model 23.1 Time varying fishery selectivity</vt:lpstr>
      <vt:lpstr>Time-varying fishing selectivity is a reasonable assumption due to shifts in fishing patterns</vt:lpstr>
      <vt:lpstr>Fishing gear has changed over time in the Aleutian Islands cod fishery</vt:lpstr>
      <vt:lpstr>Incorporating annual time-varying fishery selectivity improves the overall likelihood but not AIC</vt:lpstr>
      <vt:lpstr>PowerPoint Presentation</vt:lpstr>
      <vt:lpstr>Time-varying fishery selectivity improves retrospective pattern somewhat.</vt:lpstr>
      <vt:lpstr>Model 23.1  Next steps – consider alternatives to annually varying fishery selectivity</vt:lpstr>
      <vt:lpstr>Model 23.2  Incorporating the longline survey </vt:lpstr>
      <vt:lpstr>Trawl survey – indicates decline in biomass. Longline survey – no overall change.</vt:lpstr>
      <vt:lpstr>Longline survey may not accurately reflect abundance of Pacific cod in the Aleutian Islands</vt:lpstr>
      <vt:lpstr>PowerPoint Presentation</vt:lpstr>
      <vt:lpstr>Addition of longline survey increases estimates of unfished recruitment, and therefore stock size</vt:lpstr>
      <vt:lpstr>Model 23.3 Time-varying growth</vt:lpstr>
      <vt:lpstr>PowerPoint Presentation</vt:lpstr>
      <vt:lpstr>Annually-varying growth allows for a near-perfect retrospective pattern </vt:lpstr>
      <vt:lpstr>PowerPoint Presentation</vt:lpstr>
      <vt:lpstr>Annually varying growth also results in a shift in selectivity that is not realistic</vt:lpstr>
      <vt:lpstr>Time varying growth</vt:lpstr>
      <vt:lpstr>Time varying growth</vt:lpstr>
      <vt:lpstr>Time varying growth</vt:lpstr>
      <vt:lpstr>Natural mortality</vt:lpstr>
      <vt:lpstr>Similar to EBS Pacific cod, fixing a key parameter may provide improved stability. </vt:lpstr>
      <vt:lpstr>Time varying growth</vt:lpstr>
      <vt:lpstr>PowerPoint Presentation</vt:lpstr>
      <vt:lpstr>Natural mortality estimates are consistent across models.</vt:lpstr>
      <vt:lpstr>Conclusions</vt:lpstr>
      <vt:lpstr>Conclusions</vt:lpstr>
      <vt:lpstr>November Models</vt:lpstr>
      <vt:lpstr>Appendix</vt:lpstr>
      <vt:lpstr>M23.3a</vt:lpstr>
      <vt:lpstr>M23.3a</vt:lpstr>
      <vt:lpstr>PowerPoint Presentation</vt:lpstr>
      <vt:lpstr>PowerPoint Presentation</vt:lpstr>
      <vt:lpstr>Aleutian Islands targeted cod fishery catch by gear, 2012-2023</vt:lpstr>
      <vt:lpstr>Aleutian Islands Pacific cod average catch (t) by month per year, for the past 5 years</vt:lpstr>
      <vt:lpstr>Aleutian Islands Pacific cod trawl survey estimates by NMFS area</vt:lpstr>
      <vt:lpstr>Aleutian Islands targeted cod fishery catch by gear, 1991-2023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new in cod genomics research?</dc:title>
  <dc:creator>ingrid.spies</dc:creator>
  <cp:lastModifiedBy>Ingrid Spies</cp:lastModifiedBy>
  <cp:revision>36</cp:revision>
  <dcterms:created xsi:type="dcterms:W3CDTF">2022-05-09T18:27:22Z</dcterms:created>
  <dcterms:modified xsi:type="dcterms:W3CDTF">2023-09-21T19:29:00Z</dcterms:modified>
</cp:coreProperties>
</file>