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rbel" panose="020B0503020204020204" pitchFamily="34" charset="0"/>
      <p:regular r:id="rId16"/>
      <p:bold r:id="rId17"/>
      <p:italic r:id="rId18"/>
      <p:boldItalic r:id="rId19"/>
    </p:embeddedFont>
    <p:embeddedFont>
      <p:font typeface="Gill Sans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887716-3EFE-48CB-8928-E3608EC5F912}">
  <a:tblStyle styleId="{54887716-3EFE-48CB-8928-E3608EC5F9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75b07a8ba4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175b07a8ba4_0_1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1" name="Google Shape;91;g175b07a8ba4_0_1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75b07a8ba4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175b07a8ba4_0_1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175b07a8ba4_0_1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75b07a8ba4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175b07a8ba4_0_2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There was no new GOA bottom trawl survey biomass estimate in 2022. The 2021 biomass estimate was a 56% decrease from 2019 and 43% below the long-term mean (1990-2021). The 2022 longline survey abundance estimate (relative population number, RPN) increased 12% from the 2021 estimate but is 16% below the long-term mean (Figure 13.2). The new longline survey RPN was not used for updating the 2022 projection model for RE/BS rockfish as this was an off-cycle year.</a:t>
            </a:r>
            <a:endParaRPr/>
          </a:p>
        </p:txBody>
      </p:sp>
      <p:sp>
        <p:nvSpPr>
          <p:cNvPr id="120" name="Google Shape;120;g175b07a8ba4_0_2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75b07a8ba4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175b07a8ba4_0_2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g175b07a8ba4_0_2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787009e8b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1787009e8bf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1787009e8bf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75b07a8ba4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175b07a8ba4_0_2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175b07a8ba4_0_2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75b07a8ba4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175b07a8ba4_0_2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175b07a8ba4_0_2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75b07a8ba4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175b07a8ba4_0_1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Times New Roman"/>
                <a:ea typeface="Times New Roman"/>
                <a:cs typeface="Times New Roman"/>
                <a:sym typeface="Times New Roman"/>
              </a:rPr>
              <a:t>Majority of the catch is in the arrowtooth trawl fishery, but 24% in the rockfish fishery 2022 similar to 2021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Times New Roman"/>
                <a:ea typeface="Times New Roman"/>
                <a:cs typeface="Times New Roman"/>
                <a:sym typeface="Times New Roman"/>
              </a:rPr>
              <a:t>But in 2020, 78% in arrowtooth fishery, only 4% catch in rockfish fishery and 10% was in the pollock bottom trawl fishery, shift in fisheries might have something to do with the drop in catch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Times New Roman"/>
                <a:ea typeface="Times New Roman"/>
                <a:cs typeface="Times New Roman"/>
                <a:sym typeface="Times New Roman"/>
              </a:rPr>
              <a:t>2022 ABC similar to 2021 ABC, decreased by 0.2%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g175b07a8ba4_0_1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75b07a8ba4_0_2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175b07a8ba4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656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656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56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460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174778" y="5956137"/>
            <a:ext cx="13999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"/>
          <p:cNvSpPr>
            <a:spLocks noGrp="1"/>
          </p:cNvSpPr>
          <p:nvPr>
            <p:ph type="pic" idx="2"/>
          </p:nvPr>
        </p:nvSpPr>
        <p:spPr>
          <a:xfrm>
            <a:off x="446534" y="5681499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Gill Sans"/>
              <a:buNone/>
              <a:defRPr sz="2400" b="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>
            <a:spLocks noGrp="1"/>
          </p:cNvSpPr>
          <p:nvPr>
            <p:ph type="pic" idx="2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702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1"/>
          <p:cNvSpPr>
            <a:spLocks noGrp="1"/>
          </p:cNvSpPr>
          <p:nvPr>
            <p:ph type="pic" idx="3"/>
          </p:nvPr>
        </p:nvSpPr>
        <p:spPr>
          <a:xfrm>
            <a:off x="581190" y="5681499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8684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>
            <a:spLocks noGrp="1"/>
          </p:cNvSpPr>
          <p:nvPr>
            <p:ph type="pic" idx="2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Gill Sans"/>
              <a:buNone/>
              <a:defRPr sz="3600" b="0" cap="none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7605952" y="5956137"/>
            <a:ext cx="23776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10133216" y="5956137"/>
            <a:ext cx="147759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" name="Google Shape;36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65346" y="5956136"/>
            <a:ext cx="413332" cy="348117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>
            <a:spLocks noGrp="1"/>
          </p:cNvSpPr>
          <p:nvPr>
            <p:ph type="pic" idx="2"/>
          </p:nvPr>
        </p:nvSpPr>
        <p:spPr>
          <a:xfrm>
            <a:off x="446534" y="5681499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/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581192" y="2180496"/>
            <a:ext cx="11029615" cy="3678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5"/>
          <p:cNvSpPr>
            <a:spLocks noGrp="1"/>
          </p:cNvSpPr>
          <p:nvPr>
            <p:ph type="pic" idx="2"/>
          </p:nvPr>
        </p:nvSpPr>
        <p:spPr>
          <a:xfrm>
            <a:off x="581192" y="5498937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422390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2"/>
          </p:nvPr>
        </p:nvSpPr>
        <p:spPr>
          <a:xfrm>
            <a:off x="6188417" y="2228003"/>
            <a:ext cx="5422392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10558299" y="5956137"/>
            <a:ext cx="147852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6"/>
          <p:cNvSpPr>
            <a:spLocks noGrp="1"/>
          </p:cNvSpPr>
          <p:nvPr>
            <p:ph type="pic" idx="3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1"/>
          </p:nvPr>
        </p:nvSpPr>
        <p:spPr>
          <a:xfrm>
            <a:off x="581191" y="2250892"/>
            <a:ext cx="5393104" cy="53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08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3"/>
          </p:nvPr>
        </p:nvSpPr>
        <p:spPr>
          <a:xfrm>
            <a:off x="6217709" y="2250892"/>
            <a:ext cx="5393100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208"/>
              <a:buNone/>
              <a:defRPr sz="2400" b="0">
                <a:solidFill>
                  <a:schemeClr val="accent2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4"/>
          </p:nvPr>
        </p:nvSpPr>
        <p:spPr>
          <a:xfrm>
            <a:off x="6217709" y="2926052"/>
            <a:ext cx="5393100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7"/>
          <p:cNvSpPr>
            <a:spLocks noGrp="1"/>
          </p:cNvSpPr>
          <p:nvPr>
            <p:ph type="pic" idx="5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10558298" y="5951811"/>
            <a:ext cx="1470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8"/>
          <p:cNvSpPr/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 txBox="1"/>
          <p:nvPr/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dt" idx="10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10558299" y="5956137"/>
            <a:ext cx="14369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9"/>
          <p:cNvSpPr>
            <a:spLocks noGrp="1"/>
          </p:cNvSpPr>
          <p:nvPr>
            <p:ph type="pic" idx="2"/>
          </p:nvPr>
        </p:nvSpPr>
        <p:spPr>
          <a:xfrm>
            <a:off x="581192" y="5498937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/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D58AC"/>
              </a:buClr>
              <a:buSzPts val="2000"/>
              <a:buFont typeface="Gill Sans"/>
              <a:buNone/>
              <a:defRPr sz="2000" b="0">
                <a:solidFill>
                  <a:srgbClr val="2D58A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447816" y="601200"/>
            <a:ext cx="11292840" cy="4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808" algn="l">
              <a:spcBef>
                <a:spcPts val="480"/>
              </a:spcBef>
              <a:spcAft>
                <a:spcPts val="0"/>
              </a:spcAft>
              <a:buSzPts val="2208"/>
              <a:buChar char="◼"/>
              <a:defRPr sz="2400">
                <a:solidFill>
                  <a:schemeClr val="dk2"/>
                </a:solidFill>
              </a:defRPr>
            </a:lvl1pPr>
            <a:lvl2pPr marL="914400" lvl="1" indent="-345440" algn="l">
              <a:spcBef>
                <a:spcPts val="6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2pPr>
            <a:lvl3pPr marL="1371600" lvl="2" indent="-333756" algn="l"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3pPr>
            <a:lvl4pPr marL="1828800" lvl="3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4pPr>
            <a:lvl5pPr marL="2286000" lvl="4" indent="-322072" algn="l"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5pPr>
            <a:lvl6pPr marL="2743200" lvl="5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2"/>
          </p:nvPr>
        </p:nvSpPr>
        <p:spPr>
          <a:xfrm>
            <a:off x="5740823" y="5262296"/>
            <a:ext cx="5869987" cy="68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7605952" y="5956137"/>
            <a:ext cx="232775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10124903" y="5956137"/>
            <a:ext cx="14859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lvl="1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lvl="2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lvl="3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lvl="4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lvl="5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lvl="6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lvl="7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lvl="8" indent="0" algn="r">
              <a:spcBef>
                <a:spcPts val="0"/>
              </a:spcBef>
              <a:buNone/>
              <a:defRPr sz="1600" b="0" i="0" u="none" strike="noStrike" cap="none">
                <a:solidFill>
                  <a:srgbClr val="2D58AC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9" name="Google Shape;79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61191" y="5977471"/>
            <a:ext cx="413332" cy="34811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0"/>
          <p:cNvSpPr>
            <a:spLocks noGrp="1"/>
          </p:cNvSpPr>
          <p:nvPr>
            <p:ph type="pic" idx="3"/>
          </p:nvPr>
        </p:nvSpPr>
        <p:spPr>
          <a:xfrm>
            <a:off x="581190" y="5671142"/>
            <a:ext cx="914400" cy="91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sz="2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68808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208"/>
              <a:buFont typeface="Noto Sans Symbols"/>
              <a:buChar char="◼"/>
              <a:defRPr sz="24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5440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40"/>
              <a:buFont typeface="Noto Sans Symbols"/>
              <a:buChar char="◼"/>
              <a:defRPr sz="20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375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375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3756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3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3" algn="l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0558298" y="5951811"/>
            <a:ext cx="1470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accen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086740" y="5978817"/>
            <a:ext cx="413332" cy="34811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/>
          <p:nvPr/>
        </p:nvSpPr>
        <p:spPr>
          <a:xfrm>
            <a:off x="446088" y="3088639"/>
            <a:ext cx="11271900" cy="32985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72997" b="-8328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4" name="Google Shape;94;p12"/>
          <p:cNvSpPr txBox="1">
            <a:spLocks noGrp="1"/>
          </p:cNvSpPr>
          <p:nvPr>
            <p:ph type="ctrTitle"/>
          </p:nvPr>
        </p:nvSpPr>
        <p:spPr>
          <a:xfrm>
            <a:off x="581190" y="664581"/>
            <a:ext cx="9735000" cy="14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Gill Sans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Partial Assessments</a:t>
            </a:r>
            <a:endParaRPr sz="4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Gill Sans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GOA Groundfish Plan Team 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"/>
          <p:cNvSpPr txBox="1">
            <a:spLocks noGrp="1"/>
          </p:cNvSpPr>
          <p:nvPr>
            <p:ph type="subTitle" idx="1"/>
          </p:nvPr>
        </p:nvSpPr>
        <p:spPr>
          <a:xfrm>
            <a:off x="167550" y="2241550"/>
            <a:ext cx="7951500" cy="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40"/>
              <a:buNone/>
            </a:pPr>
            <a:r>
              <a:rPr lang="en-US" sz="1900"/>
              <a:t>Pete Hulson, Jane Sullivan, Carey McGilliard, Meaghan Bryan, Kalei Shotwell   </a:t>
            </a:r>
            <a:endParaRPr sz="1900"/>
          </a:p>
        </p:txBody>
      </p:sp>
      <p:pic>
        <p:nvPicPr>
          <p:cNvPr id="96" name="Google Shape;9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19136" y="932441"/>
            <a:ext cx="3733985" cy="3144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021" y="3285715"/>
            <a:ext cx="1556418" cy="54319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2"/>
          <p:cNvSpPr txBox="1"/>
          <p:nvPr/>
        </p:nvSpPr>
        <p:spPr>
          <a:xfrm>
            <a:off x="4242590" y="3198138"/>
            <a:ext cx="245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D8D8D8"/>
                </a:solidFill>
                <a:latin typeface="Gill Sans"/>
                <a:ea typeface="Gill Sans"/>
                <a:cs typeface="Gill Sans"/>
                <a:sym typeface="Gill Sans"/>
              </a:rPr>
              <a:t>November, 2022</a:t>
            </a:r>
            <a:endParaRPr/>
          </a:p>
        </p:txBody>
      </p:sp>
      <p:pic>
        <p:nvPicPr>
          <p:cNvPr id="99" name="Google Shape;99;p12"/>
          <p:cNvPicPr preferRelativeResize="0"/>
          <p:nvPr/>
        </p:nvPicPr>
        <p:blipFill rotWithShape="1">
          <a:blip r:embed="rId6">
            <a:alphaModFix/>
          </a:blip>
          <a:srcRect l="12545" r="12553"/>
          <a:stretch/>
        </p:blipFill>
        <p:spPr>
          <a:xfrm>
            <a:off x="2563600" y="4781388"/>
            <a:ext cx="1454100" cy="1454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0" name="Google Shape;100;p12"/>
          <p:cNvPicPr preferRelativeResize="0"/>
          <p:nvPr/>
        </p:nvPicPr>
        <p:blipFill rotWithShape="1">
          <a:blip r:embed="rId7">
            <a:alphaModFix/>
          </a:blip>
          <a:srcRect t="6918" b="6918"/>
          <a:stretch/>
        </p:blipFill>
        <p:spPr>
          <a:xfrm>
            <a:off x="7897525" y="4760449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1" name="Google Shape;101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40000" y="4760451"/>
            <a:ext cx="1475100" cy="1475100"/>
          </a:xfrm>
          <a:prstGeom prst="ellipse">
            <a:avLst/>
          </a:prstGeom>
          <a:noFill/>
          <a:ln w="127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" name="Google Shape;102;p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57317" y="4781400"/>
            <a:ext cx="1383979" cy="14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20263" y="4718325"/>
            <a:ext cx="1472100" cy="1472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4" name="Google Shape;104;p12"/>
          <p:cNvSpPr/>
          <p:nvPr/>
        </p:nvSpPr>
        <p:spPr>
          <a:xfrm>
            <a:off x="6109750" y="4718325"/>
            <a:ext cx="1475100" cy="14541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1" name="Google Shape;111;p13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3375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catch increasing following increases in ABC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Persistent large biomass, no new survey information since full assessment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2021: 27,501 t, 2022: 30,556 t, 2023: 30,960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 decreased 3%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ABC: 37,193 t, OFL: 44,302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429750" y="609600"/>
            <a:ext cx="2133600" cy="1290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3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Pete Hulson</a:t>
            </a:r>
            <a:endParaRPr/>
          </a:p>
        </p:txBody>
      </p:sp>
      <p:sp>
        <p:nvSpPr>
          <p:cNvPr id="115" name="Google Shape;115;p13"/>
          <p:cNvSpPr txBox="1"/>
          <p:nvPr/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Pacific Ocean Perch (Tier 3a)</a:t>
            </a:r>
            <a:endParaRPr sz="3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1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Not overfishing, overfished or approaching overfished</a:t>
            </a:r>
            <a:endParaRPr sz="271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1900" y="2198400"/>
            <a:ext cx="5238799" cy="3739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3" name="Google Shape;123;p14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24" name="Google Shape;124;p14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2586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Increase in bycatch in trawl fisheries, decrease in hook-and-line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Increase in longline survey RPW in 2022, still below long-term mean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2021: 407 t, 2022: 494 t, 2023: 387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2586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Catch/Biomass: Slight increase in 2022, near long-term mean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25869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ABC: 775 t, OFL: 930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713251" y="663675"/>
            <a:ext cx="1897450" cy="11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4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Jane Sullivan</a:t>
            </a:r>
            <a:endParaRPr/>
          </a:p>
        </p:txBody>
      </p:sp>
      <p:sp>
        <p:nvSpPr>
          <p:cNvPr id="127" name="Google Shape;127;p14"/>
          <p:cNvSpPr txBox="1"/>
          <p:nvPr/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Rougheye/Blackspotted Rockfish (Tier 3a)</a:t>
            </a:r>
            <a:endParaRPr sz="3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1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Not overfishing, overfished or approaching overfished</a:t>
            </a:r>
            <a:endParaRPr sz="271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28" name="Google Shape;12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09875" y="2370791"/>
            <a:ext cx="5110326" cy="2919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5" name="Google Shape;135;p15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ill Sans"/>
              <a:buNone/>
            </a:pPr>
            <a:r>
              <a:rPr lang="en-US" sz="3600"/>
              <a:t>Deep-water Flatfish (Tier 3a/6)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573"/>
              <a:buFont typeface="Arial"/>
              <a:buNone/>
            </a:pPr>
            <a:r>
              <a:rPr lang="en-US" sz="2711"/>
              <a:t>Not overfishing</a:t>
            </a:r>
            <a:endParaRPr sz="3600"/>
          </a:p>
        </p:txBody>
      </p:sp>
      <p:sp>
        <p:nvSpPr>
          <p:cNvPr id="137" name="Google Shape;137;p15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991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1798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Most catch in central GOA, in arrowtooth flounder and rockfish fisheries, slight increase in dover catch in 2022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No new survey info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 - Tier 3: declining trend since 1998, rates &lt;0.01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 - Tier 6: very little catch, &lt;200 t since 2015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Harvest Recommendations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Tier 3a: ABC: 5,581 t, OFL: 6,605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1798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Tier 6: ABC: 235 t, OFL: 313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17982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Complex: ABC: 5,816 t, OFL: 6,918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138;p15"/>
          <p:cNvPicPr preferRelativeResize="0"/>
          <p:nvPr/>
        </p:nvPicPr>
        <p:blipFill rotWithShape="1">
          <a:blip r:embed="rId4">
            <a:alphaModFix/>
          </a:blip>
          <a:srcRect t="23173" b="13249"/>
          <a:stretch/>
        </p:blipFill>
        <p:spPr>
          <a:xfrm>
            <a:off x="8893525" y="561739"/>
            <a:ext cx="2717175" cy="129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5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Carey McGilliard</a:t>
            </a:r>
            <a:endParaRPr/>
          </a:p>
        </p:txBody>
      </p:sp>
      <p:pic>
        <p:nvPicPr>
          <p:cNvPr id="140" name="Google Shape;14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5550" y="2495550"/>
            <a:ext cx="5273075" cy="323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7" name="Google Shape;147;p16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457200" lvl="0" indent="-3100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Catch has been declining since 2008, majority of catch is from central GOA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No new survey information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Central - 2021: 634 t, 2022: 551 t, 2023: 13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Western - 2021: 10 t, 2022: 551 t, 2023: 13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2799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 has been declining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NRS Central: ABC: 4,214 t, OFL: 4,934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NRS Western: ABC: 8,508 t, OFL: 10,259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009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SRS Central: ABC: 14,246 t, OFL: 16,874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10095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69000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SRS Western: ABC: 11,840 t, OFL: 14,029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26880" y="613650"/>
            <a:ext cx="1783820" cy="11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Meaghan Bryan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Northern and Southern Rock Sole (Tier 3a)</a:t>
            </a:r>
            <a:endParaRPr sz="3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1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Not overfishing, overfished or approaching overfished</a:t>
            </a:r>
            <a:endParaRPr sz="271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2" name="Google Shape;15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8875" y="1936663"/>
            <a:ext cx="3959251" cy="4263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9" name="Google Shape;159;p17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Gill Sans"/>
              <a:buNone/>
            </a:pPr>
            <a:r>
              <a:rPr lang="en-US" sz="3600"/>
              <a:t>Shallow-water Flatfish (Tier 3a/5)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32786"/>
              <a:buFont typeface="Gill Sans"/>
              <a:buNone/>
            </a:pPr>
            <a:r>
              <a:rPr lang="en-US" sz="2711"/>
              <a:t>Not overfishing</a:t>
            </a:r>
            <a:endParaRPr sz="3600"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0672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337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Overall catch has been declining since 2008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No new survey information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 - Tier 3 and 5:  Declining trend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Harvest Recommendations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Tier 3a: ABC: 38,808 t, OFL: 46,096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Tier 5: ABC: 14,279 t, OFL: 19,640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spcBef>
                <a:spcPts val="1000"/>
              </a:spcBef>
              <a:spcAft>
                <a:spcPts val="100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Complex: ABC: 53,537t, OFL: 65,736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50957" y="609600"/>
            <a:ext cx="1783818" cy="11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7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Meaghan Bryan</a:t>
            </a:r>
            <a:endParaRPr/>
          </a:p>
        </p:txBody>
      </p:sp>
      <p:pic>
        <p:nvPicPr>
          <p:cNvPr id="164" name="Google Shape;16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0800" y="1952700"/>
            <a:ext cx="4221798" cy="454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1" name="Google Shape;171;p18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4887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337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declining trend, slightly higher in 2022, most catch in central GOA in arrowtooth, rex, &amp; rockfish fisheries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no new survey info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2021: 301 t, 2022: 1,277 t, 2023: 1,277 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Catch/Biomass: declining trend since 2014, slight increase in 2022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ABC: 20,664 t, OFL: 25,135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05625" y="678838"/>
            <a:ext cx="2405075" cy="1052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Carey McGilliard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Rex Sole (Tier 3a)</a:t>
            </a:r>
            <a:endParaRPr sz="3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1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Not overfishing, overfished or approaching overfished</a:t>
            </a:r>
            <a:endParaRPr sz="271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aphicFrame>
        <p:nvGraphicFramePr>
          <p:cNvPr id="176" name="Google Shape;176;p18"/>
          <p:cNvGraphicFramePr/>
          <p:nvPr/>
        </p:nvGraphicFramePr>
        <p:xfrm>
          <a:off x="6450825" y="22167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{54887716-3EFE-48CB-8928-E3608EC5F912}</a:tableStyleId>
              </a:tblPr>
              <a:tblGrid>
                <a:gridCol w="61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7" name="Google Shape;177;p18"/>
          <p:cNvSpPr txBox="1"/>
          <p:nvPr/>
        </p:nvSpPr>
        <p:spPr>
          <a:xfrm>
            <a:off x="6603225" y="2369138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6950" y="2492325"/>
            <a:ext cx="4861676" cy="293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/>
          <p:nvPr/>
        </p:nvSpPr>
        <p:spPr>
          <a:xfrm>
            <a:off x="433325" y="609600"/>
            <a:ext cx="11325300" cy="1190700"/>
          </a:xfrm>
          <a:prstGeom prst="rect">
            <a:avLst/>
          </a:prstGeom>
          <a:blipFill rotWithShape="1">
            <a:blip r:embed="rId3">
              <a:alphaModFix amt="40000"/>
            </a:blip>
            <a:stretch>
              <a:fillRect t="-203324" b="-37657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5" name="Google Shape;185;p19"/>
          <p:cNvSpPr txBox="1">
            <a:spLocks noGrp="1"/>
          </p:cNvSpPr>
          <p:nvPr>
            <p:ph type="sldNum" idx="12"/>
          </p:nvPr>
        </p:nvSpPr>
        <p:spPr>
          <a:xfrm>
            <a:off x="10558300" y="5956137"/>
            <a:ext cx="1461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86" name="Google Shape;186;p19"/>
          <p:cNvSpPr txBox="1">
            <a:spLocks noGrp="1"/>
          </p:cNvSpPr>
          <p:nvPr>
            <p:ph type="body" idx="1"/>
          </p:nvPr>
        </p:nvSpPr>
        <p:spPr>
          <a:xfrm>
            <a:off x="581200" y="2180500"/>
            <a:ext cx="6248100" cy="37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337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Fishery Trends: catch remains low as in 2021, majority in ATF fishery but less than in 2020, increase in rockfish fishery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Survey Trends: 16% decrease in longline survey, below long term average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 Projection Catch: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2740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56"/>
              <a:buFont typeface="Arial"/>
              <a:buChar char="◼"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2021: 9,988 t, 2022: 12,233 t, 2023: 16,382 t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914400" lvl="1" indent="-3337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Catch/Biomass increased by 22%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33756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56"/>
              <a:buFont typeface="Arial"/>
              <a:buChar char="◼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ABC: 119,485 t, OFL: 142,749 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19"/>
          <p:cNvPicPr preferRelativeResize="0"/>
          <p:nvPr/>
        </p:nvPicPr>
        <p:blipFill rotWithShape="1">
          <a:blip r:embed="rId4">
            <a:alphaModFix/>
          </a:blip>
          <a:srcRect t="10185"/>
          <a:stretch/>
        </p:blipFill>
        <p:spPr>
          <a:xfrm>
            <a:off x="9419750" y="648628"/>
            <a:ext cx="2190950" cy="131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9"/>
          <p:cNvSpPr txBox="1"/>
          <p:nvPr/>
        </p:nvSpPr>
        <p:spPr>
          <a:xfrm>
            <a:off x="76199" y="6120200"/>
            <a:ext cx="823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3D3D3D"/>
                </a:solidFill>
                <a:latin typeface="Gill Sans"/>
                <a:ea typeface="Gill Sans"/>
                <a:cs typeface="Gill Sans"/>
                <a:sym typeface="Gill Sans"/>
              </a:rPr>
              <a:t>Thanks to Kalei Shotwell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581192" y="702156"/>
            <a:ext cx="11029500" cy="10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Arrowtooth Flounder (Tier 3a)</a:t>
            </a:r>
            <a:endParaRPr sz="3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1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Not overfishing, overfished or approaching overfished</a:t>
            </a:r>
            <a:endParaRPr sz="271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90" name="Google Shape;19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4125" y="2114550"/>
            <a:ext cx="5203125" cy="3689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0"/>
          <p:cNvSpPr/>
          <p:nvPr/>
        </p:nvSpPr>
        <p:spPr>
          <a:xfrm>
            <a:off x="446534" y="457200"/>
            <a:ext cx="3703200" cy="9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0"/>
          <p:cNvSpPr/>
          <p:nvPr/>
        </p:nvSpPr>
        <p:spPr>
          <a:xfrm>
            <a:off x="8042147" y="453643"/>
            <a:ext cx="3703200" cy="98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/>
          <p:nvPr/>
        </p:nvSpPr>
        <p:spPr>
          <a:xfrm>
            <a:off x="4241830" y="457200"/>
            <a:ext cx="3703200" cy="91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0"/>
          <p:cNvSpPr/>
          <p:nvPr/>
        </p:nvSpPr>
        <p:spPr>
          <a:xfrm>
            <a:off x="446534" y="3085765"/>
            <a:ext cx="11262900" cy="3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0" name="Google Shape;200;p20"/>
          <p:cNvSpPr/>
          <p:nvPr/>
        </p:nvSpPr>
        <p:spPr>
          <a:xfrm>
            <a:off x="581191" y="457201"/>
            <a:ext cx="1106100" cy="585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"/>
          <p:cNvSpPr/>
          <p:nvPr/>
        </p:nvSpPr>
        <p:spPr>
          <a:xfrm>
            <a:off x="1784420" y="457200"/>
            <a:ext cx="6248400" cy="58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"/>
          <p:cNvSpPr/>
          <p:nvPr/>
        </p:nvSpPr>
        <p:spPr>
          <a:xfrm>
            <a:off x="8129872" y="453642"/>
            <a:ext cx="3615600" cy="5863200"/>
          </a:xfrm>
          <a:prstGeom prst="rect">
            <a:avLst/>
          </a:prstGeom>
          <a:solidFill>
            <a:srgbClr val="6C77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0"/>
          <p:cNvSpPr txBox="1">
            <a:spLocks noGrp="1"/>
          </p:cNvSpPr>
          <p:nvPr>
            <p:ph type="body" idx="1"/>
          </p:nvPr>
        </p:nvSpPr>
        <p:spPr>
          <a:xfrm>
            <a:off x="8129865" y="668740"/>
            <a:ext cx="3579569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760"/>
              <a:buNone/>
            </a:pPr>
            <a:r>
              <a:rPr lang="en-US" sz="3000" dirty="0">
                <a:solidFill>
                  <a:srgbClr val="FFFFFF"/>
                </a:solidFill>
              </a:rPr>
              <a:t>PARTIAL ASSESSMENT CONTACTS:</a:t>
            </a: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PETE.HULSON@NOAA.GOV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JANE.SULLIVAN@NOAA.GOV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CAREY.MCGILLIARD@NOAA.GOV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MEAGHAN.BRYAN@NOAA.GOV</a:t>
            </a:r>
            <a:endParaRPr sz="16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920"/>
              </a:spcBef>
              <a:spcAft>
                <a:spcPts val="0"/>
              </a:spcAft>
              <a:buSzPts val="1472"/>
              <a:buNone/>
            </a:pPr>
            <a:r>
              <a:rPr lang="en-US" sz="1600" dirty="0">
                <a:solidFill>
                  <a:schemeClr val="lt1"/>
                </a:solidFill>
              </a:rPr>
              <a:t>KALEI.SHOTWELL@NOAA.GOV</a:t>
            </a:r>
            <a:endParaRPr sz="1600" dirty="0">
              <a:solidFill>
                <a:schemeClr val="lt1"/>
              </a:solidFill>
            </a:endParaRPr>
          </a:p>
        </p:txBody>
      </p:sp>
      <p:pic>
        <p:nvPicPr>
          <p:cNvPr id="204" name="Google Shape;204;p20"/>
          <p:cNvPicPr preferRelativeResize="0"/>
          <p:nvPr/>
        </p:nvPicPr>
        <p:blipFill rotWithShape="1">
          <a:blip r:embed="rId3">
            <a:alphaModFix/>
          </a:blip>
          <a:srcRect l="8967" r="11109"/>
          <a:stretch/>
        </p:blipFill>
        <p:spPr>
          <a:xfrm>
            <a:off x="1784425" y="457200"/>
            <a:ext cx="6248402" cy="586319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0"/>
          <p:cNvSpPr txBox="1">
            <a:spLocks noGrp="1"/>
          </p:cNvSpPr>
          <p:nvPr>
            <p:ph type="title"/>
          </p:nvPr>
        </p:nvSpPr>
        <p:spPr>
          <a:xfrm>
            <a:off x="2265677" y="600628"/>
            <a:ext cx="5526900" cy="27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Gill Sans"/>
              <a:buNone/>
            </a:pPr>
            <a:r>
              <a:rPr lang="en-US" sz="6000">
                <a:solidFill>
                  <a:srgbClr val="4590B8"/>
                </a:solidFill>
              </a:rPr>
              <a:t>QUESTIONS?</a:t>
            </a:r>
            <a:endParaRPr>
              <a:solidFill>
                <a:srgbClr val="4590B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ividend">
  <a:themeElements>
    <a:clrScheme name="Dividend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852</Words>
  <Application>Microsoft Office PowerPoint</Application>
  <PresentationFormat>Widescreen</PresentationFormat>
  <Paragraphs>101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Corbel</vt:lpstr>
      <vt:lpstr>Noto Sans Symbols</vt:lpstr>
      <vt:lpstr>Arial</vt:lpstr>
      <vt:lpstr>Times New Roman</vt:lpstr>
      <vt:lpstr>Gill Sans</vt:lpstr>
      <vt:lpstr>Dividend</vt:lpstr>
      <vt:lpstr>Partial Assessments GOA Groundfish Plan Team </vt:lpstr>
      <vt:lpstr>PowerPoint Presentation</vt:lpstr>
      <vt:lpstr>PowerPoint Presentation</vt:lpstr>
      <vt:lpstr>Deep-water Flatfish (Tier 3a/6) Not overfishing</vt:lpstr>
      <vt:lpstr>PowerPoint Presentation</vt:lpstr>
      <vt:lpstr>Shallow-water Flatfish (Tier 3a/5) Not overfishing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Partial Assessments GOA Groundfish Plan Team </dc:title>
  <dc:creator>Chris.Lunsford</dc:creator>
  <cp:lastModifiedBy>Chris.Lunsford</cp:lastModifiedBy>
  <cp:revision>1</cp:revision>
  <dcterms:modified xsi:type="dcterms:W3CDTF">2022-11-14T06:20:13Z</dcterms:modified>
</cp:coreProperties>
</file>