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16" r:id="rId3"/>
  </p:sldMasterIdLst>
  <p:notesMasterIdLst>
    <p:notesMasterId r:id="rId37"/>
  </p:notesMasterIdLst>
  <p:sldIdLst>
    <p:sldId id="336" r:id="rId4"/>
    <p:sldId id="259" r:id="rId5"/>
    <p:sldId id="262" r:id="rId6"/>
    <p:sldId id="263" r:id="rId7"/>
    <p:sldId id="283" r:id="rId8"/>
    <p:sldId id="274" r:id="rId9"/>
    <p:sldId id="279" r:id="rId10"/>
    <p:sldId id="272" r:id="rId11"/>
    <p:sldId id="286" r:id="rId12"/>
    <p:sldId id="327" r:id="rId13"/>
    <p:sldId id="300" r:id="rId14"/>
    <p:sldId id="260" r:id="rId15"/>
    <p:sldId id="295" r:id="rId16"/>
    <p:sldId id="298" r:id="rId17"/>
    <p:sldId id="299" r:id="rId18"/>
    <p:sldId id="313" r:id="rId19"/>
    <p:sldId id="314" r:id="rId20"/>
    <p:sldId id="328" r:id="rId21"/>
    <p:sldId id="329" r:id="rId22"/>
    <p:sldId id="335" r:id="rId23"/>
    <p:sldId id="257" r:id="rId24"/>
    <p:sldId id="258" r:id="rId25"/>
    <p:sldId id="330" r:id="rId26"/>
    <p:sldId id="265" r:id="rId27"/>
    <p:sldId id="331" r:id="rId28"/>
    <p:sldId id="332" r:id="rId29"/>
    <p:sldId id="333" r:id="rId30"/>
    <p:sldId id="266" r:id="rId31"/>
    <p:sldId id="267" r:id="rId32"/>
    <p:sldId id="273" r:id="rId33"/>
    <p:sldId id="282" r:id="rId34"/>
    <p:sldId id="275" r:id="rId35"/>
    <p:sldId id="33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 Cheng - NOAA Affiliat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100" d="100"/>
          <a:sy n="100" d="100"/>
        </p:scale>
        <p:origin x="288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8D3A-0C45-4913-96B9-8144756CBBF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3F2C5-E7A7-4486-A9C1-8025AE63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2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566D6-92D0-6440-A9F3-FC80A39D7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4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65C21-D6A0-9C47-80C2-5A4D53114E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37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BTS Survey</a:t>
            </a:r>
            <a:r>
              <a:rPr lang="en-AU" baseline="0" dirty="0" smtClean="0"/>
              <a:t> Biomass for Pollock (data) with FEAST output bottom temperature. Change in distribution and abundance. Same scale used in both images scale goes from 7-14,000 kg. Stations with &lt;7kg are not shown.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A7E4B-9D4B-4597-A197-067F8956A21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18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08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79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2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9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7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977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4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575BFF-BD29-4282-8893-BCFA9A55E2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40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39C9D-A6B3-443D-9C7E-BBB938E0DB9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18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09AE2-A9BE-4288-8E31-F85A41EBE8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08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52626-9CF8-4BF3-A86F-8767BA3E32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16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E954-CBB3-473B-8532-DE6DBEFF00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83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D69BB-427A-431F-9C86-FD734B3645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20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70FA7-4D0C-4762-8F7E-2980E30DCE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447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59D7E-4559-4423-AB84-9D15BC7BAD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11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99E6D-56A6-4310-8E48-8D93BFFBD3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79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BE35-C857-4EE5-96AD-DF967EC852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7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3B16-7FBD-4D83-8C8A-089B52EC5A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6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067C05-7C4B-4E00-B509-D70D589809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7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BBD68B-47B4-410A-848A-0473FF9384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33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8AF443-C2C9-4B4D-8B79-5116FE1FD6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5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46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56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55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23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50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4526CEA-F83F-4EF5-86DD-B5734DEB3DA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2/4/2019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0B6557-2636-427B-AC3A-3A3372A0A8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000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7B75-CE2D-49AB-9E59-39D087005D06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383D-4939-4DF3-990B-8C99E0D1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5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003018-AFCF-481F-BE22-7C55324276A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272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Ocean and ice dynamics of the Bering 10K model: structure, performance, and uncertainties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Albert J Hermann</a:t>
            </a:r>
          </a:p>
          <a:p>
            <a:r>
              <a:rPr lang="en-US" dirty="0" smtClean="0"/>
              <a:t>University of Washington/JISAO</a:t>
            </a:r>
          </a:p>
          <a:p>
            <a:r>
              <a:rPr lang="en-US" dirty="0" smtClean="0"/>
              <a:t>Seattle, 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5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physical ocean variables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85018"/>
              </p:ext>
            </p:extLst>
          </p:nvPr>
        </p:nvGraphicFramePr>
        <p:xfrm>
          <a:off x="897775" y="1417638"/>
          <a:ext cx="7534275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271">
                  <a:extLst>
                    <a:ext uri="{9D8B030D-6E8A-4147-A177-3AD203B41FA5}">
                      <a16:colId xmlns:a16="http://schemas.microsoft.com/office/drawing/2014/main" val="2259118033"/>
                    </a:ext>
                  </a:extLst>
                </a:gridCol>
                <a:gridCol w="2842858">
                  <a:extLst>
                    <a:ext uri="{9D8B030D-6E8A-4147-A177-3AD203B41FA5}">
                      <a16:colId xmlns:a16="http://schemas.microsoft.com/office/drawing/2014/main" val="3393722341"/>
                    </a:ext>
                  </a:extLst>
                </a:gridCol>
                <a:gridCol w="1666146">
                  <a:extLst>
                    <a:ext uri="{9D8B030D-6E8A-4147-A177-3AD203B41FA5}">
                      <a16:colId xmlns:a16="http://schemas.microsoft.com/office/drawing/2014/main" val="408952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3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7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Salinty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+mn-cs"/>
                        </a:rPr>
                        <a:t>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  <a:cs typeface="Times New Roman" panose="02020603050405020304" pitchFamily="18" charset="0"/>
                        </a:rPr>
                        <a:t>ppt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2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 Surface Height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9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Horizontal Velocity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U,V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m/s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53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Vertical velocity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Vertical 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+mn-cs"/>
                        </a:rPr>
                        <a:t>m/s</a:t>
                      </a:r>
                    </a:p>
                    <a:p>
                      <a:r>
                        <a:rPr lang="en-US" dirty="0" smtClean="0">
                          <a:latin typeface="+mn-lt"/>
                          <a:cs typeface="+mn-cs"/>
                        </a:rPr>
                        <a:t>m2/s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1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Ice</a:t>
                      </a:r>
                      <a:r>
                        <a:rPr lang="en-US" baseline="0" dirty="0" smtClean="0"/>
                        <a:t> area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Ice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+mn-cs"/>
                        </a:rPr>
                        <a:t>(fraction)</a:t>
                      </a:r>
                    </a:p>
                    <a:p>
                      <a:r>
                        <a:rPr lang="en-US" dirty="0" smtClean="0">
                          <a:latin typeface="+mn-lt"/>
                          <a:cs typeface="+mn-cs"/>
                        </a:rPr>
                        <a:t>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52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7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/>
              </a:rPr>
              <a:t>Initial and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ahoma"/>
              </a:rPr>
              <a:t>Interpolate large-scale T,S, SSH fields from the global model to the regional model. Note global ocean </a:t>
            </a:r>
            <a:r>
              <a:rPr lang="en-US" dirty="0" err="1" smtClean="0">
                <a:solidFill>
                  <a:schemeClr val="tx2"/>
                </a:solidFill>
                <a:latin typeface="Tahoma"/>
              </a:rPr>
              <a:t>hindcasts</a:t>
            </a:r>
            <a:r>
              <a:rPr lang="en-US" dirty="0" smtClean="0">
                <a:solidFill>
                  <a:schemeClr val="tx2"/>
                </a:solidFill>
                <a:latin typeface="Tahoma"/>
              </a:rPr>
              <a:t> assimilate data, so regional model is guided by that data.</a:t>
            </a:r>
          </a:p>
          <a:p>
            <a:r>
              <a:rPr lang="en-US" dirty="0" smtClean="0">
                <a:solidFill>
                  <a:schemeClr val="tx2"/>
                </a:solidFill>
                <a:latin typeface="Tahoma"/>
              </a:rPr>
              <a:t>Allow signals from the </a:t>
            </a:r>
            <a:r>
              <a:rPr lang="en-US" dirty="0" smtClean="0">
                <a:solidFill>
                  <a:schemeClr val="tx2"/>
                </a:solidFill>
                <a:latin typeface="Tahoma"/>
              </a:rPr>
              <a:t>regional/global models </a:t>
            </a:r>
            <a:r>
              <a:rPr lang="en-US" dirty="0" smtClean="0">
                <a:solidFill>
                  <a:schemeClr val="tx2"/>
                </a:solidFill>
                <a:latin typeface="Tahoma"/>
              </a:rPr>
              <a:t>to propagate through the boundaries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6887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tmospheric forcing variables used (from global, data-assimilating models)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52076"/>
              </p:ext>
            </p:extLst>
          </p:nvPr>
        </p:nvGraphicFramePr>
        <p:xfrm>
          <a:off x="914400" y="1882775"/>
          <a:ext cx="7534275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271">
                  <a:extLst>
                    <a:ext uri="{9D8B030D-6E8A-4147-A177-3AD203B41FA5}">
                      <a16:colId xmlns:a16="http://schemas.microsoft.com/office/drawing/2014/main" val="2259118033"/>
                    </a:ext>
                  </a:extLst>
                </a:gridCol>
                <a:gridCol w="2842858">
                  <a:extLst>
                    <a:ext uri="{9D8B030D-6E8A-4147-A177-3AD203B41FA5}">
                      <a16:colId xmlns:a16="http://schemas.microsoft.com/office/drawing/2014/main" val="3393722341"/>
                    </a:ext>
                  </a:extLst>
                </a:gridCol>
                <a:gridCol w="1666146">
                  <a:extLst>
                    <a:ext uri="{9D8B030D-6E8A-4147-A177-3AD203B41FA5}">
                      <a16:colId xmlns:a16="http://schemas.microsoft.com/office/drawing/2014/main" val="408952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3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TAIR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 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7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mbar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2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Absolute Humidity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QAIR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kg/kg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9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Wind</a:t>
                      </a:r>
                      <a:r>
                        <a:rPr lang="en-US" baseline="0" dirty="0" smtClean="0"/>
                        <a:t> velocity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UWIND, VWIND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m/s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53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Downward longwave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LWRAD_DOWN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W/m^2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1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Shortwave radiation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Precipitation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SWRAD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W/m^2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5232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35280" y="56308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These are used to calculate </a:t>
            </a:r>
            <a:r>
              <a:rPr lang="en-US" dirty="0"/>
              <a:t>surface momentum flux (wind stress</a:t>
            </a:r>
            <a:r>
              <a:rPr lang="en-US" dirty="0" smtClean="0"/>
              <a:t>) and surface heat flux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Four types of surface heat flux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Shortwave radiation – i.e. “sunlight” – what you see and feel on a nice day at the beach</a:t>
            </a:r>
          </a:p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Longwave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radiation – also felt but not seen – e.g. the radiation from hot coals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Sensible heat flux – warm air molecules collide with and heat up a cold ocean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Latent heat flux – evaporation at the sea surface cools the ocean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9060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/>
              </a:rPr>
              <a:t>Coastal 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Tahoma"/>
              </a:rPr>
              <a:t>Can directly input freshwater and momentum at the coast but in coarse models this causes trouble (the runaway estuary problem).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ahoma"/>
              </a:rPr>
              <a:t>A useful fix is to add runoff at the surface within a near-coastal band.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ahoma"/>
              </a:rPr>
              <a:t>Kearney updated runoff </a:t>
            </a:r>
            <a:r>
              <a:rPr lang="en-US" sz="2800" dirty="0" smtClean="0">
                <a:solidFill>
                  <a:schemeClr val="tx2"/>
                </a:solidFill>
                <a:latin typeface="Tahoma"/>
              </a:rPr>
              <a:t>forcing </a:t>
            </a:r>
            <a:r>
              <a:rPr lang="en-US" sz="2800" dirty="0" smtClean="0">
                <a:solidFill>
                  <a:schemeClr val="tx2"/>
                </a:solidFill>
                <a:latin typeface="Tahoma"/>
              </a:rPr>
              <a:t>with USGS data</a:t>
            </a:r>
            <a:endParaRPr lang="en-US" sz="2800" dirty="0" smtClean="0">
              <a:solidFill>
                <a:schemeClr val="tx2"/>
              </a:solidFill>
              <a:latin typeface="Tahoma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ahoma"/>
              </a:rPr>
              <a:t>Salinity is </a:t>
            </a:r>
            <a:r>
              <a:rPr lang="en-US" sz="2800" dirty="0" smtClean="0">
                <a:solidFill>
                  <a:schemeClr val="tx2"/>
                </a:solidFill>
                <a:latin typeface="Tahoma"/>
              </a:rPr>
              <a:t>usually </a:t>
            </a:r>
            <a:r>
              <a:rPr lang="en-US" sz="2800" dirty="0" smtClean="0">
                <a:solidFill>
                  <a:schemeClr val="tx2"/>
                </a:solidFill>
                <a:latin typeface="Tahoma"/>
              </a:rPr>
              <a:t>more </a:t>
            </a:r>
            <a:r>
              <a:rPr lang="en-US" sz="2800" dirty="0" smtClean="0">
                <a:solidFill>
                  <a:schemeClr val="tx2"/>
                </a:solidFill>
                <a:latin typeface="Tahoma"/>
              </a:rPr>
              <a:t>challenging</a:t>
            </a:r>
            <a:r>
              <a:rPr lang="en-US" sz="2800" dirty="0" smtClean="0">
                <a:solidFill>
                  <a:schemeClr val="tx2"/>
                </a:solidFill>
                <a:latin typeface="Tahoma"/>
              </a:rPr>
              <a:t> to capture than temperature.</a:t>
            </a:r>
            <a:r>
              <a:rPr lang="en-US" sz="2800" dirty="0" smtClean="0">
                <a:solidFill>
                  <a:schemeClr val="tx2"/>
                </a:solidFill>
                <a:latin typeface="Tahoma"/>
              </a:rPr>
              <a:t> 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7568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Changes the surface fluxes of heat, momentum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 different dynamics than the fluid; deformation</a:t>
            </a:r>
          </a:p>
        </p:txBody>
      </p:sp>
    </p:spTree>
    <p:extLst>
      <p:ext uri="{BB962C8B-B14F-4D97-AF65-F5344CB8AC3E}">
        <p14:creationId xmlns:p14="http://schemas.microsoft.com/office/powerpoint/2010/main" val="365791145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500"/>
            <a:ext cx="8229600" cy="1384300"/>
          </a:xfrm>
        </p:spPr>
        <p:txBody>
          <a:bodyPr/>
          <a:lstStyle/>
          <a:p>
            <a:r>
              <a:rPr lang="en-US" dirty="0" smtClean="0"/>
              <a:t>ICE thermodynamics</a:t>
            </a:r>
            <a:endParaRPr lang="en-US" dirty="0"/>
          </a:p>
        </p:txBody>
      </p:sp>
      <p:pic>
        <p:nvPicPr>
          <p:cNvPr id="441346" name="Picture 2" descr="File:Ice_dia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3429000"/>
            <a:ext cx="5181600" cy="2463384"/>
          </a:xfrm>
          <a:prstGeom prst="rect">
            <a:avLst/>
          </a:prstGeom>
          <a:noFill/>
        </p:spPr>
      </p:pic>
      <p:pic>
        <p:nvPicPr>
          <p:cNvPr id="4413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" y="762000"/>
            <a:ext cx="8841105" cy="26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" y="5926931"/>
            <a:ext cx="8922068" cy="93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1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9900"/>
            <a:ext cx="8229600" cy="1384300"/>
          </a:xfrm>
        </p:spPr>
        <p:txBody>
          <a:bodyPr/>
          <a:lstStyle/>
          <a:p>
            <a:r>
              <a:rPr lang="en-US" dirty="0" smtClean="0"/>
              <a:t>ICE thermodynamics</a:t>
            </a:r>
            <a:endParaRPr lang="en-US" dirty="0"/>
          </a:p>
        </p:txBody>
      </p:sp>
      <p:pic>
        <p:nvPicPr>
          <p:cNvPr id="443395" name="Picture 3"/>
          <p:cNvPicPr>
            <a:picLocks noChangeAspect="1" noChangeArrowheads="1"/>
          </p:cNvPicPr>
          <p:nvPr/>
        </p:nvPicPr>
        <p:blipFill>
          <a:blip r:embed="rId2" cstate="print"/>
          <a:srcRect t="20633" b="25404"/>
          <a:stretch>
            <a:fillRect/>
          </a:stretch>
        </p:blipFill>
        <p:spPr bwMode="auto">
          <a:xfrm>
            <a:off x="0" y="533400"/>
            <a:ext cx="89625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9059704" cy="374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0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57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Regional model (Bering10K) uncertainty: </a:t>
            </a:r>
            <a:br>
              <a:rPr lang="en-US" sz="3200" dirty="0" smtClean="0"/>
            </a:br>
            <a:r>
              <a:rPr lang="en-US" sz="3200" dirty="0" smtClean="0"/>
              <a:t>a few tuned (or tunable) </a:t>
            </a:r>
            <a:r>
              <a:rPr lang="en-US" sz="3200" i="1" dirty="0" smtClean="0"/>
              <a:t>physical</a:t>
            </a:r>
            <a:r>
              <a:rPr lang="en-US" sz="3200" dirty="0" smtClean="0"/>
              <a:t> parameters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Bulk flux algorithms (heat/stress flux at surface, based on atmospheric forcing)</a:t>
            </a:r>
          </a:p>
          <a:p>
            <a:r>
              <a:rPr lang="en-US" sz="2800" dirty="0" smtClean="0"/>
              <a:t>Vertical mixing algorithms (based on shear and density gradients in the ocean interior)</a:t>
            </a:r>
          </a:p>
          <a:p>
            <a:r>
              <a:rPr lang="en-US" sz="2800" dirty="0" smtClean="0"/>
              <a:t>Bottom friction</a:t>
            </a:r>
          </a:p>
          <a:p>
            <a:r>
              <a:rPr lang="en-US" sz="2800" dirty="0" smtClean="0"/>
              <a:t>Surface albedo of open water (whitecap effects)</a:t>
            </a:r>
            <a:endParaRPr lang="en-US" sz="2800" dirty="0"/>
          </a:p>
          <a:p>
            <a:r>
              <a:rPr lang="en-US" sz="2800" dirty="0" smtClean="0"/>
              <a:t>Surface albedo of ice (carbon black, sediment effects)</a:t>
            </a:r>
          </a:p>
          <a:p>
            <a:r>
              <a:rPr lang="en-US" sz="2800" dirty="0" smtClean="0"/>
              <a:t>Horizontal vs vertical ice growth</a:t>
            </a:r>
          </a:p>
          <a:p>
            <a:r>
              <a:rPr lang="en-US" sz="2800" dirty="0" smtClean="0"/>
              <a:t> Plasticity of ice (resistance to ridging)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596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forecasts have finite skill, limited by observations and model structure</a:t>
            </a:r>
          </a:p>
          <a:p>
            <a:r>
              <a:rPr lang="en-US" dirty="0" smtClean="0"/>
              <a:t>Nature is chaotic so details always elusive </a:t>
            </a:r>
          </a:p>
          <a:p>
            <a:r>
              <a:rPr lang="en-US" dirty="0" smtClean="0"/>
              <a:t>All forecasts have bias. Reforecasting experiments help establish mean bias, which can be subtracted from the forcing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unique about the Bering </a:t>
            </a:r>
            <a:r>
              <a:rPr lang="en-US" dirty="0" smtClean="0"/>
              <a:t>Sea?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566" y="1600200"/>
            <a:ext cx="4264429" cy="4525963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Physical</a:t>
            </a:r>
          </a:p>
          <a:p>
            <a:pPr lvl="2"/>
            <a:r>
              <a:rPr lang="en-US" sz="2800" dirty="0" smtClean="0"/>
              <a:t>Seasonal ice with advection to the south</a:t>
            </a:r>
            <a:endParaRPr lang="en-US" sz="2800" dirty="0"/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idal mixing sets up distinct biophysical regimes</a:t>
            </a:r>
          </a:p>
          <a:p>
            <a:pPr lvl="1"/>
            <a:r>
              <a:rPr lang="en-US" dirty="0" smtClean="0"/>
              <a:t>Biological</a:t>
            </a:r>
          </a:p>
          <a:p>
            <a:pPr lvl="2"/>
            <a:r>
              <a:rPr lang="en-US" sz="2800" dirty="0" smtClean="0"/>
              <a:t>Ice plankton may be a major food source to higher trophic levels</a:t>
            </a:r>
          </a:p>
          <a:p>
            <a:pPr lvl="2"/>
            <a:r>
              <a:rPr lang="en-US" sz="2800" dirty="0" smtClean="0"/>
              <a:t>Benthic food chain is a major player</a:t>
            </a:r>
            <a:endParaRPr lang="en-US" sz="2800" dirty="0"/>
          </a:p>
        </p:txBody>
      </p:sp>
      <p:pic>
        <p:nvPicPr>
          <p:cNvPr id="4" name="Picture 4" descr="http://www.ims.uaf.edu/NPRBdrifters/bering%20chukchi%20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4" y="1346663"/>
            <a:ext cx="4244263" cy="53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Stock et al (2015) looked at large-scale predictive skill for </a:t>
            </a:r>
            <a:r>
              <a:rPr lang="en-US" sz="2400" i="1" dirty="0" smtClean="0"/>
              <a:t>SST</a:t>
            </a:r>
            <a:r>
              <a:rPr lang="en-US" sz="2400" dirty="0" smtClean="0"/>
              <a:t> from CFS </a:t>
            </a:r>
            <a:r>
              <a:rPr lang="en-US" sz="2400" dirty="0" smtClean="0"/>
              <a:t>model </a:t>
            </a:r>
            <a:r>
              <a:rPr lang="en-US" sz="2400" dirty="0" smtClean="0"/>
              <a:t>vs. from</a:t>
            </a:r>
            <a:r>
              <a:rPr lang="en-US" sz="2400" dirty="0" smtClean="0"/>
              <a:t> persistence in </a:t>
            </a:r>
            <a:r>
              <a:rPr lang="en-US" sz="2400" dirty="0" smtClean="0"/>
              <a:t>the Eastern Bering Sea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red = more skill)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84" t="15074"/>
          <a:stretch/>
        </p:blipFill>
        <p:spPr>
          <a:xfrm>
            <a:off x="964275" y="1695796"/>
            <a:ext cx="7988531" cy="3295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674"/>
          <a:stretch/>
        </p:blipFill>
        <p:spPr>
          <a:xfrm>
            <a:off x="457200" y="5536276"/>
            <a:ext cx="8640386" cy="1349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13951"/>
            <a:ext cx="608572" cy="2458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3743" r="42596" b="84908"/>
          <a:stretch/>
        </p:blipFill>
        <p:spPr>
          <a:xfrm>
            <a:off x="3723800" y="4909608"/>
            <a:ext cx="2469480" cy="4936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07228" y="4691811"/>
            <a:ext cx="282633" cy="2992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82288" y="2674090"/>
            <a:ext cx="282633" cy="29050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08913" y="4677957"/>
            <a:ext cx="282633" cy="2992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92286" y="2327724"/>
            <a:ext cx="282633" cy="29050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4" b="51294"/>
          <a:stretch/>
        </p:blipFill>
        <p:spPr>
          <a:xfrm>
            <a:off x="0" y="1020765"/>
            <a:ext cx="9144000" cy="2065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b="61976"/>
          <a:stretch/>
        </p:blipFill>
        <p:spPr>
          <a:xfrm>
            <a:off x="749775" y="3158069"/>
            <a:ext cx="7949247" cy="1744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61975" r="-1491" b="12593"/>
          <a:stretch/>
        </p:blipFill>
        <p:spPr>
          <a:xfrm>
            <a:off x="868309" y="5063069"/>
            <a:ext cx="7949247" cy="1744133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533400" y="-45509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CFSv2 forecast bias: zonal winds (m/s)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26067" y="492654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hindcast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809998" y="498211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forecast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870222" y="492654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bias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778000" y="3545419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hindcast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562600" y="4075643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forecast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778000" y="5535085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bias</a:t>
            </a:r>
          </a:p>
        </p:txBody>
      </p:sp>
    </p:spTree>
    <p:extLst>
      <p:ext uri="{BB962C8B-B14F-4D97-AF65-F5344CB8AC3E}">
        <p14:creationId xmlns:p14="http://schemas.microsoft.com/office/powerpoint/2010/main" val="11721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t="12771" r="185" b="51869"/>
          <a:stretch/>
        </p:blipFill>
        <p:spPr>
          <a:xfrm>
            <a:off x="0" y="973664"/>
            <a:ext cx="91440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b="62222"/>
          <a:stretch/>
        </p:blipFill>
        <p:spPr>
          <a:xfrm>
            <a:off x="703687" y="3149599"/>
            <a:ext cx="7949247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6" b="9630"/>
          <a:stretch/>
        </p:blipFill>
        <p:spPr>
          <a:xfrm>
            <a:off x="703687" y="4961466"/>
            <a:ext cx="7949247" cy="1896534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0" y="12701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CFSv2 forecast bias: shortwave radiation (W/m^2)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26067" y="492654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hindcast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09998" y="498211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forecast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70222" y="492654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bias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8000" y="3545419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hindcast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62600" y="4075643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forecast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8000" y="5535085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Trebuchet MS" panose="020B0603020202020204" pitchFamily="34" charset="0"/>
              </a:rPr>
              <a:t>CFS bias</a:t>
            </a:r>
          </a:p>
        </p:txBody>
      </p:sp>
    </p:spTree>
    <p:extLst>
      <p:ext uri="{BB962C8B-B14F-4D97-AF65-F5344CB8AC3E}">
        <p14:creationId xmlns:p14="http://schemas.microsoft.com/office/powerpoint/2010/main" val="1311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use moorings, CTD surveys to compare with 10-layer </a:t>
            </a:r>
            <a:r>
              <a:rPr lang="en-US" dirty="0" smtClean="0"/>
              <a:t>(“Bumble”) version </a:t>
            </a:r>
            <a:r>
              <a:rPr lang="en-US" dirty="0" smtClean="0"/>
              <a:t>of model</a:t>
            </a:r>
          </a:p>
          <a:p>
            <a:r>
              <a:rPr lang="en-US" dirty="0" smtClean="0"/>
              <a:t>Kelly’s talk includes comparisons of 30-layer </a:t>
            </a:r>
            <a:r>
              <a:rPr lang="en-US" dirty="0" smtClean="0"/>
              <a:t>(“</a:t>
            </a:r>
            <a:r>
              <a:rPr lang="en-US" dirty="0" err="1" smtClean="0"/>
              <a:t>Migo</a:t>
            </a:r>
            <a:r>
              <a:rPr lang="en-US" dirty="0" smtClean="0"/>
              <a:t>”) version </a:t>
            </a:r>
            <a:r>
              <a:rPr lang="en-US" dirty="0" smtClean="0"/>
              <a:t>of model with satellite data</a:t>
            </a:r>
          </a:p>
        </p:txBody>
      </p:sp>
    </p:spTree>
    <p:extLst>
      <p:ext uri="{BB962C8B-B14F-4D97-AF65-F5344CB8AC3E}">
        <p14:creationId xmlns:p14="http://schemas.microsoft.com/office/powerpoint/2010/main" val="1211660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415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Bering10K validation:</a:t>
            </a:r>
            <a:br>
              <a:rPr lang="en-US" sz="3600" dirty="0" smtClean="0"/>
            </a:br>
            <a:r>
              <a:rPr lang="en-US" sz="3600" dirty="0" smtClean="0"/>
              <a:t>Modeled/Observed mid-shelf temperatures (</a:t>
            </a:r>
            <a:r>
              <a:rPr lang="en-US" sz="3600" dirty="0" err="1" smtClean="0"/>
              <a:t>deg</a:t>
            </a:r>
            <a:r>
              <a:rPr lang="en-US" sz="3600" dirty="0" smtClean="0"/>
              <a:t> C)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ure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8441893" cy="4405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8719" y="1258833"/>
            <a:ext cx="391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“stanzas” of warm/cold years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comparison at biophysical moorings</a:t>
            </a:r>
            <a:endParaRPr lang="en-US" dirty="0"/>
          </a:p>
        </p:txBody>
      </p:sp>
      <p:pic>
        <p:nvPicPr>
          <p:cNvPr id="4" name="Picture 3" descr="compare-profiles-and-aves-for-bering-sea-futures-paper-frame1.tif"/>
          <p:cNvPicPr/>
          <p:nvPr/>
        </p:nvPicPr>
        <p:blipFill>
          <a:blip r:embed="rId2" cstate="print"/>
          <a:srcRect l="15064" r="16936"/>
          <a:stretch>
            <a:fillRect/>
          </a:stretch>
        </p:blipFill>
        <p:spPr>
          <a:xfrm>
            <a:off x="2453584" y="1537855"/>
            <a:ext cx="4103828" cy="4663440"/>
          </a:xfrm>
          <a:prstGeom prst="rect">
            <a:avLst/>
          </a:prstGeom>
        </p:spPr>
      </p:pic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2834880" y="1853313"/>
            <a:ext cx="335897" cy="2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ts val="750"/>
              </a:spcAft>
            </a:pPr>
            <a:r>
              <a:rPr lang="en-US" sz="825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M2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2834880" y="2912318"/>
            <a:ext cx="335897" cy="2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ts val="750"/>
              </a:spcAft>
            </a:pPr>
            <a:r>
              <a:rPr lang="en-US" sz="825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M4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2834880" y="5014992"/>
            <a:ext cx="335897" cy="2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ts val="750"/>
              </a:spcAft>
            </a:pPr>
            <a:r>
              <a:rPr lang="en-US" sz="825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M4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2834880" y="3955987"/>
            <a:ext cx="335897" cy="2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ts val="750"/>
              </a:spcAft>
            </a:pPr>
            <a:r>
              <a:rPr lang="en-US" sz="825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M2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316319" y="2202917"/>
            <a:ext cx="316935" cy="242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323463" y="3138749"/>
            <a:ext cx="309791" cy="242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(b)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37750" y="4153161"/>
            <a:ext cx="295504" cy="242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(c)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37750" y="5153286"/>
            <a:ext cx="295504" cy="242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(d)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6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6" y="32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with 3D data (collected during bottom trawl survey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(bumble version, old runoff)</a:t>
            </a:r>
            <a:endParaRPr lang="en-US" dirty="0"/>
          </a:p>
        </p:txBody>
      </p:sp>
      <p:pic>
        <p:nvPicPr>
          <p:cNvPr id="4" name="Picture 2" descr="datmod_horiz_temp_5.gif"/>
          <p:cNvPicPr>
            <a:picLocks noChangeAspect="1" noChangeArrowheads="1"/>
          </p:cNvPicPr>
          <p:nvPr/>
        </p:nvPicPr>
        <p:blipFill>
          <a:blip r:embed="rId2" cstate="print"/>
          <a:srcRect l="3257" t="7529" r="56971" b="59198"/>
          <a:stretch>
            <a:fillRect/>
          </a:stretch>
        </p:blipFill>
        <p:spPr bwMode="auto">
          <a:xfrm>
            <a:off x="2018140" y="1951748"/>
            <a:ext cx="1155521" cy="1029920"/>
          </a:xfrm>
          <a:prstGeom prst="rect">
            <a:avLst/>
          </a:prstGeom>
          <a:noFill/>
        </p:spPr>
      </p:pic>
      <p:pic>
        <p:nvPicPr>
          <p:cNvPr id="5" name="Picture 105" descr="datmod_horiz_temp_5.gif"/>
          <p:cNvPicPr>
            <a:picLocks noChangeAspect="1" noChangeArrowheads="1"/>
          </p:cNvPicPr>
          <p:nvPr/>
        </p:nvPicPr>
        <p:blipFill>
          <a:blip r:embed="rId2" cstate="print"/>
          <a:srcRect l="8606" t="57376" r="49176" b="8819"/>
          <a:stretch>
            <a:fillRect/>
          </a:stretch>
        </p:blipFill>
        <p:spPr bwMode="auto">
          <a:xfrm>
            <a:off x="4583135" y="1939823"/>
            <a:ext cx="1226578" cy="1046388"/>
          </a:xfrm>
          <a:prstGeom prst="rect">
            <a:avLst/>
          </a:prstGeom>
          <a:noFill/>
        </p:spPr>
      </p:pic>
      <p:pic>
        <p:nvPicPr>
          <p:cNvPr id="6" name="Picture 2" descr="datmod_horiz_salt_5.gif"/>
          <p:cNvPicPr>
            <a:picLocks noChangeAspect="1" noChangeArrowheads="1"/>
          </p:cNvPicPr>
          <p:nvPr/>
        </p:nvPicPr>
        <p:blipFill>
          <a:blip r:embed="rId3" cstate="print"/>
          <a:srcRect l="3934" t="7935" r="56971" b="59083"/>
          <a:stretch>
            <a:fillRect/>
          </a:stretch>
        </p:blipFill>
        <p:spPr bwMode="auto">
          <a:xfrm>
            <a:off x="2037812" y="2985346"/>
            <a:ext cx="1135849" cy="1020923"/>
          </a:xfrm>
          <a:prstGeom prst="rect">
            <a:avLst/>
          </a:prstGeom>
          <a:noFill/>
        </p:spPr>
      </p:pic>
      <p:pic>
        <p:nvPicPr>
          <p:cNvPr id="7" name="Picture 106" descr="datmod_horiz_salt_5.gif"/>
          <p:cNvPicPr>
            <a:picLocks noChangeAspect="1" noChangeArrowheads="1"/>
          </p:cNvPicPr>
          <p:nvPr/>
        </p:nvPicPr>
        <p:blipFill>
          <a:blip r:embed="rId3" cstate="print"/>
          <a:srcRect l="8555" t="57884" r="49176" b="9454"/>
          <a:stretch>
            <a:fillRect/>
          </a:stretch>
        </p:blipFill>
        <p:spPr bwMode="auto">
          <a:xfrm>
            <a:off x="4580270" y="2983331"/>
            <a:ext cx="1228039" cy="1011011"/>
          </a:xfrm>
          <a:prstGeom prst="rect">
            <a:avLst/>
          </a:prstGeom>
          <a:noFill/>
        </p:spPr>
      </p:pic>
      <p:pic>
        <p:nvPicPr>
          <p:cNvPr id="8" name="Picture 2" descr="datmod_horiz_temp_200@fnr%3A200.gif"/>
          <p:cNvPicPr>
            <a:picLocks noChangeAspect="1" noChangeArrowheads="1"/>
          </p:cNvPicPr>
          <p:nvPr/>
        </p:nvPicPr>
        <p:blipFill>
          <a:blip r:embed="rId4" cstate="print"/>
          <a:srcRect l="3934" t="7832" r="56799" b="59858"/>
          <a:stretch>
            <a:fillRect/>
          </a:stretch>
        </p:blipFill>
        <p:spPr bwMode="auto">
          <a:xfrm>
            <a:off x="2037812" y="4006269"/>
            <a:ext cx="1140846" cy="1000120"/>
          </a:xfrm>
          <a:prstGeom prst="rect">
            <a:avLst/>
          </a:prstGeom>
          <a:noFill/>
        </p:spPr>
      </p:pic>
      <p:pic>
        <p:nvPicPr>
          <p:cNvPr id="9" name="Picture 107" descr="datmod_horiz_temp_200@fnr%3A200.gif"/>
          <p:cNvPicPr>
            <a:picLocks noChangeAspect="1" noChangeArrowheads="1"/>
          </p:cNvPicPr>
          <p:nvPr/>
        </p:nvPicPr>
        <p:blipFill>
          <a:blip r:embed="rId4" cstate="print"/>
          <a:srcRect l="8540" t="57681" r="49176" b="9186"/>
          <a:stretch>
            <a:fillRect/>
          </a:stretch>
        </p:blipFill>
        <p:spPr bwMode="auto">
          <a:xfrm>
            <a:off x="4581674" y="4006269"/>
            <a:ext cx="1228496" cy="1025607"/>
          </a:xfrm>
          <a:prstGeom prst="rect">
            <a:avLst/>
          </a:prstGeom>
          <a:noFill/>
        </p:spPr>
      </p:pic>
      <p:pic>
        <p:nvPicPr>
          <p:cNvPr id="10" name="Picture 2" descr="datmod_horiz_temp_5.gif"/>
          <p:cNvPicPr>
            <a:picLocks noChangeAspect="1" noChangeArrowheads="1"/>
          </p:cNvPicPr>
          <p:nvPr/>
        </p:nvPicPr>
        <p:blipFill>
          <a:blip r:embed="rId2" cstate="print"/>
          <a:srcRect l="58520" t="7529" b="59198"/>
          <a:stretch>
            <a:fillRect/>
          </a:stretch>
        </p:blipFill>
        <p:spPr bwMode="auto">
          <a:xfrm>
            <a:off x="3284155" y="1951748"/>
            <a:ext cx="1205144" cy="1029920"/>
          </a:xfrm>
          <a:prstGeom prst="rect">
            <a:avLst/>
          </a:prstGeom>
          <a:noFill/>
        </p:spPr>
      </p:pic>
      <p:pic>
        <p:nvPicPr>
          <p:cNvPr id="11" name="Picture 2" descr="datmod_horiz_salt_5.gif"/>
          <p:cNvPicPr>
            <a:picLocks noChangeAspect="1" noChangeArrowheads="1"/>
          </p:cNvPicPr>
          <p:nvPr/>
        </p:nvPicPr>
        <p:blipFill>
          <a:blip r:embed="rId3" cstate="print"/>
          <a:srcRect l="58641" t="7935" b="59083"/>
          <a:stretch>
            <a:fillRect/>
          </a:stretch>
        </p:blipFill>
        <p:spPr bwMode="auto">
          <a:xfrm>
            <a:off x="3285505" y="2985346"/>
            <a:ext cx="1201612" cy="1020923"/>
          </a:xfrm>
          <a:prstGeom prst="rect">
            <a:avLst/>
          </a:prstGeom>
          <a:noFill/>
        </p:spPr>
      </p:pic>
      <p:pic>
        <p:nvPicPr>
          <p:cNvPr id="12" name="Picture 2" descr="datmod_horiz_temp_200@fnr%3A200.gif"/>
          <p:cNvPicPr>
            <a:picLocks noChangeAspect="1" noChangeArrowheads="1"/>
          </p:cNvPicPr>
          <p:nvPr/>
        </p:nvPicPr>
        <p:blipFill>
          <a:blip r:embed="rId4" cstate="print"/>
          <a:srcRect l="58330" t="7832" b="58669"/>
          <a:stretch>
            <a:fillRect/>
          </a:stretch>
        </p:blipFill>
        <p:spPr bwMode="auto">
          <a:xfrm>
            <a:off x="3279542" y="4006269"/>
            <a:ext cx="1210673" cy="1036935"/>
          </a:xfrm>
          <a:prstGeom prst="rect">
            <a:avLst/>
          </a:prstGeom>
          <a:noFill/>
        </p:spPr>
      </p:pic>
      <p:pic>
        <p:nvPicPr>
          <p:cNvPr id="13" name="Picture 2" descr="datmod_horiz_salt_200@fnr%3A200.gif"/>
          <p:cNvPicPr>
            <a:picLocks noChangeAspect="1" noChangeArrowheads="1"/>
          </p:cNvPicPr>
          <p:nvPr/>
        </p:nvPicPr>
        <p:blipFill>
          <a:blip r:embed="rId5" cstate="print"/>
          <a:srcRect l="3934" t="7832" r="56971" b="54607"/>
          <a:stretch>
            <a:fillRect/>
          </a:stretch>
        </p:blipFill>
        <p:spPr bwMode="auto">
          <a:xfrm>
            <a:off x="2042300" y="5014400"/>
            <a:ext cx="1135849" cy="1162658"/>
          </a:xfrm>
          <a:prstGeom prst="rect">
            <a:avLst/>
          </a:prstGeom>
          <a:noFill/>
        </p:spPr>
      </p:pic>
      <p:pic>
        <p:nvPicPr>
          <p:cNvPr id="14" name="Picture 2" descr="datmod_horiz_salt_200@fnr%3A200.gif"/>
          <p:cNvPicPr>
            <a:picLocks noChangeAspect="1" noChangeArrowheads="1"/>
          </p:cNvPicPr>
          <p:nvPr/>
        </p:nvPicPr>
        <p:blipFill>
          <a:blip r:embed="rId5" cstate="print"/>
          <a:srcRect l="58305" t="7832" b="55138"/>
          <a:stretch>
            <a:fillRect/>
          </a:stretch>
        </p:blipFill>
        <p:spPr bwMode="auto">
          <a:xfrm>
            <a:off x="3279542" y="5014400"/>
            <a:ext cx="1211384" cy="1146222"/>
          </a:xfrm>
          <a:prstGeom prst="rect">
            <a:avLst/>
          </a:prstGeom>
          <a:noFill/>
        </p:spPr>
      </p:pic>
      <p:pic>
        <p:nvPicPr>
          <p:cNvPr id="15" name="Picture 108" descr="datmod_horiz_salt_200@fnr%3A200.gif"/>
          <p:cNvPicPr>
            <a:picLocks noChangeAspect="1" noChangeArrowheads="1"/>
          </p:cNvPicPr>
          <p:nvPr/>
        </p:nvPicPr>
        <p:blipFill>
          <a:blip r:embed="rId5" cstate="print"/>
          <a:srcRect l="8048" t="57884" r="49668" b="5392"/>
          <a:stretch>
            <a:fillRect/>
          </a:stretch>
        </p:blipFill>
        <p:spPr bwMode="auto">
          <a:xfrm>
            <a:off x="4562935" y="5014400"/>
            <a:ext cx="1228496" cy="1136750"/>
          </a:xfrm>
          <a:prstGeom prst="rect">
            <a:avLst/>
          </a:prstGeom>
          <a:noFill/>
        </p:spPr>
      </p:pic>
      <p:pic>
        <p:nvPicPr>
          <p:cNvPr id="16" name="Picture 105" descr="datmod_horiz_temp_5.gif"/>
          <p:cNvPicPr>
            <a:picLocks noChangeAspect="1" noChangeArrowheads="1"/>
          </p:cNvPicPr>
          <p:nvPr/>
        </p:nvPicPr>
        <p:blipFill>
          <a:blip r:embed="rId2" cstate="print"/>
          <a:srcRect l="50824" t="57376" b="5086"/>
          <a:stretch>
            <a:fillRect/>
          </a:stretch>
        </p:blipFill>
        <p:spPr bwMode="auto">
          <a:xfrm>
            <a:off x="5963223" y="1965040"/>
            <a:ext cx="1224635" cy="995954"/>
          </a:xfrm>
          <a:prstGeom prst="rect">
            <a:avLst/>
          </a:prstGeom>
          <a:noFill/>
        </p:spPr>
      </p:pic>
      <p:pic>
        <p:nvPicPr>
          <p:cNvPr id="17" name="Picture 106" descr="datmod_horiz_salt_5.gif"/>
          <p:cNvPicPr>
            <a:picLocks noChangeAspect="1" noChangeArrowheads="1"/>
          </p:cNvPicPr>
          <p:nvPr/>
        </p:nvPicPr>
        <p:blipFill>
          <a:blip r:embed="rId3" cstate="print"/>
          <a:srcRect l="52791" t="57884" b="5290"/>
          <a:stretch>
            <a:fillRect/>
          </a:stretch>
        </p:blipFill>
        <p:spPr bwMode="auto">
          <a:xfrm>
            <a:off x="5987716" y="3061483"/>
            <a:ext cx="1175651" cy="977063"/>
          </a:xfrm>
          <a:prstGeom prst="rect">
            <a:avLst/>
          </a:prstGeom>
          <a:noFill/>
        </p:spPr>
      </p:pic>
      <p:pic>
        <p:nvPicPr>
          <p:cNvPr id="18" name="Picture 107" descr="datmod_horiz_temp_200@fnr%3A200.gif"/>
          <p:cNvPicPr>
            <a:picLocks noChangeAspect="1" noChangeArrowheads="1"/>
          </p:cNvPicPr>
          <p:nvPr/>
        </p:nvPicPr>
        <p:blipFill>
          <a:blip r:embed="rId4" cstate="print"/>
          <a:srcRect l="50824" t="57681" b="5493"/>
          <a:stretch>
            <a:fillRect/>
          </a:stretch>
        </p:blipFill>
        <p:spPr bwMode="auto">
          <a:xfrm>
            <a:off x="5963223" y="4085982"/>
            <a:ext cx="1224635" cy="977063"/>
          </a:xfrm>
          <a:prstGeom prst="rect">
            <a:avLst/>
          </a:prstGeom>
          <a:noFill/>
        </p:spPr>
      </p:pic>
      <p:pic>
        <p:nvPicPr>
          <p:cNvPr id="19" name="Picture 108" descr="datmod_horiz_salt_200@fnr%3A200.gif"/>
          <p:cNvPicPr>
            <a:picLocks noChangeAspect="1" noChangeArrowheads="1"/>
          </p:cNvPicPr>
          <p:nvPr/>
        </p:nvPicPr>
        <p:blipFill>
          <a:blip r:embed="rId5" cstate="print"/>
          <a:srcRect l="52299" t="57884" b="5392"/>
          <a:stretch>
            <a:fillRect/>
          </a:stretch>
        </p:blipFill>
        <p:spPr bwMode="auto">
          <a:xfrm>
            <a:off x="6001642" y="5144486"/>
            <a:ext cx="1187903" cy="97435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219766" y="1555616"/>
            <a:ext cx="89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latin typeface="Calibri"/>
              </a:rPr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76554" y="1585113"/>
            <a:ext cx="181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latin typeface="Calibri"/>
              </a:rPr>
              <a:t>DATA VS. MODEL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9211" y="1568956"/>
            <a:ext cx="1845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600" b="1" dirty="0">
                <a:latin typeface="Calibri"/>
              </a:rPr>
              <a:t>MODEL - 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3113" y="1555213"/>
            <a:ext cx="89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latin typeface="Calibri"/>
              </a:rPr>
              <a:t>MODEL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04551" y="2767707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surface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104551" y="3804642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surface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104551" y="4812773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bottom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104551" y="5820905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bottom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199093" y="2767707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surface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199093" y="3804642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surface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199093" y="4812773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bottom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199093" y="5820905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bottom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524066" y="2767707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surface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495262" y="3804642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surface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495262" y="4812773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bottom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495262" y="5820905"/>
            <a:ext cx="691290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bottom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190962" y="2594885"/>
            <a:ext cx="31684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198106" y="3617127"/>
            <a:ext cx="30969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(b)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212393" y="4631540"/>
            <a:ext cx="29541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(c)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212394" y="5631665"/>
            <a:ext cx="324214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(d)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8426" y="2278351"/>
            <a:ext cx="14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 smtClean="0">
                <a:latin typeface="Calibri"/>
              </a:rPr>
              <a:t>SURFACE T</a:t>
            </a:r>
            <a:endParaRPr lang="en-US" b="1" dirty="0"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4002" y="3369239"/>
            <a:ext cx="14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 smtClean="0">
                <a:latin typeface="Calibri"/>
              </a:rPr>
              <a:t>SURFACE S</a:t>
            </a:r>
            <a:endParaRPr lang="en-US" b="1" dirty="0"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5851" y="4443441"/>
            <a:ext cx="14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 smtClean="0">
                <a:latin typeface="Calibri"/>
              </a:rPr>
              <a:t>BOTTOM T</a:t>
            </a:r>
            <a:endParaRPr lang="en-US" b="1" dirty="0"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852" y="5379490"/>
            <a:ext cx="140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 smtClean="0">
                <a:latin typeface="Calibri"/>
              </a:rPr>
              <a:t>BOTTOM S</a:t>
            </a:r>
            <a:endParaRPr lang="en-US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685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01" y="4404383"/>
            <a:ext cx="2587520" cy="208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atmod_longsec_temp.gif"/>
          <p:cNvPicPr>
            <a:picLocks noChangeAspect="1" noChangeArrowheads="1"/>
          </p:cNvPicPr>
          <p:nvPr/>
        </p:nvPicPr>
        <p:blipFill>
          <a:blip r:embed="rId3" cstate="print"/>
          <a:srcRect t="8240" r="56971" b="59450"/>
          <a:stretch>
            <a:fillRect/>
          </a:stretch>
        </p:blipFill>
        <p:spPr bwMode="auto">
          <a:xfrm>
            <a:off x="3444442" y="1856342"/>
            <a:ext cx="1250149" cy="1000120"/>
          </a:xfrm>
          <a:prstGeom prst="rect">
            <a:avLst/>
          </a:prstGeom>
          <a:noFill/>
        </p:spPr>
      </p:pic>
      <p:pic>
        <p:nvPicPr>
          <p:cNvPr id="9" name="Picture 2" descr="datmod_longsec_temp.gif"/>
          <p:cNvPicPr>
            <a:picLocks noChangeAspect="1" noChangeArrowheads="1"/>
          </p:cNvPicPr>
          <p:nvPr/>
        </p:nvPicPr>
        <p:blipFill>
          <a:blip r:embed="rId3" cstate="print"/>
          <a:srcRect l="58361" t="8240" b="59450"/>
          <a:stretch>
            <a:fillRect/>
          </a:stretch>
        </p:blipFill>
        <p:spPr bwMode="auto">
          <a:xfrm>
            <a:off x="4806434" y="1853439"/>
            <a:ext cx="1209758" cy="1000120"/>
          </a:xfrm>
          <a:prstGeom prst="rect">
            <a:avLst/>
          </a:prstGeom>
          <a:noFill/>
        </p:spPr>
      </p:pic>
      <p:pic>
        <p:nvPicPr>
          <p:cNvPr id="10" name="Picture 109" descr="datmod_longsec_temp.gif"/>
          <p:cNvPicPr>
            <a:picLocks noChangeAspect="1" noChangeArrowheads="1"/>
          </p:cNvPicPr>
          <p:nvPr/>
        </p:nvPicPr>
        <p:blipFill>
          <a:blip r:embed="rId3" cstate="print"/>
          <a:srcRect l="8778" t="57782" r="49914" b="8784"/>
          <a:stretch>
            <a:fillRect/>
          </a:stretch>
        </p:blipFill>
        <p:spPr bwMode="auto">
          <a:xfrm>
            <a:off x="6073800" y="1847455"/>
            <a:ext cx="1200150" cy="1034907"/>
          </a:xfrm>
          <a:prstGeom prst="rect">
            <a:avLst/>
          </a:prstGeom>
          <a:noFill/>
        </p:spPr>
      </p:pic>
      <p:pic>
        <p:nvPicPr>
          <p:cNvPr id="11" name="Picture 109" descr="datmod_longsec_temp.gif"/>
          <p:cNvPicPr>
            <a:picLocks noChangeAspect="1" noChangeArrowheads="1"/>
          </p:cNvPicPr>
          <p:nvPr/>
        </p:nvPicPr>
        <p:blipFill>
          <a:blip r:embed="rId3" cstate="print"/>
          <a:srcRect l="50086" t="57782" b="5062"/>
          <a:stretch>
            <a:fillRect/>
          </a:stretch>
        </p:blipFill>
        <p:spPr bwMode="auto">
          <a:xfrm>
            <a:off x="7550174" y="1903035"/>
            <a:ext cx="1243014" cy="985819"/>
          </a:xfrm>
          <a:prstGeom prst="rect">
            <a:avLst/>
          </a:prstGeom>
          <a:noFill/>
        </p:spPr>
      </p:pic>
      <p:pic>
        <p:nvPicPr>
          <p:cNvPr id="12" name="Picture 2" descr="datmod_longsec_salt.gif"/>
          <p:cNvPicPr>
            <a:picLocks noChangeAspect="1" noChangeArrowheads="1"/>
          </p:cNvPicPr>
          <p:nvPr/>
        </p:nvPicPr>
        <p:blipFill>
          <a:blip r:embed="rId4" cstate="print"/>
          <a:srcRect t="7832" r="56971" b="55876"/>
          <a:stretch>
            <a:fillRect/>
          </a:stretch>
        </p:blipFill>
        <p:spPr bwMode="auto">
          <a:xfrm>
            <a:off x="3452659" y="2853559"/>
            <a:ext cx="1250149" cy="1123346"/>
          </a:xfrm>
          <a:prstGeom prst="rect">
            <a:avLst/>
          </a:prstGeom>
          <a:noFill/>
        </p:spPr>
      </p:pic>
      <p:pic>
        <p:nvPicPr>
          <p:cNvPr id="13" name="Picture 2" descr="datmod_longsec_salt.gif"/>
          <p:cNvPicPr>
            <a:picLocks noChangeAspect="1" noChangeArrowheads="1"/>
          </p:cNvPicPr>
          <p:nvPr/>
        </p:nvPicPr>
        <p:blipFill>
          <a:blip r:embed="rId4" cstate="print"/>
          <a:srcRect l="58520" t="7832" b="54947"/>
          <a:stretch>
            <a:fillRect/>
          </a:stretch>
        </p:blipFill>
        <p:spPr bwMode="auto">
          <a:xfrm>
            <a:off x="4806435" y="2853560"/>
            <a:ext cx="1205144" cy="1152149"/>
          </a:xfrm>
          <a:prstGeom prst="rect">
            <a:avLst/>
          </a:prstGeom>
          <a:noFill/>
        </p:spPr>
      </p:pic>
      <p:pic>
        <p:nvPicPr>
          <p:cNvPr id="14" name="Picture 110" descr="datmod_longsec_salt.gif"/>
          <p:cNvPicPr>
            <a:picLocks noChangeAspect="1" noChangeArrowheads="1"/>
          </p:cNvPicPr>
          <p:nvPr/>
        </p:nvPicPr>
        <p:blipFill>
          <a:blip r:embed="rId4" cstate="print"/>
          <a:srcRect l="8606" t="57477" r="47922" b="5301"/>
          <a:stretch>
            <a:fillRect/>
          </a:stretch>
        </p:blipFill>
        <p:spPr bwMode="auto">
          <a:xfrm>
            <a:off x="6102604" y="2853559"/>
            <a:ext cx="1263014" cy="1152150"/>
          </a:xfrm>
          <a:prstGeom prst="rect">
            <a:avLst/>
          </a:prstGeom>
          <a:noFill/>
        </p:spPr>
      </p:pic>
      <p:pic>
        <p:nvPicPr>
          <p:cNvPr id="15" name="Picture 110" descr="datmod_longsec_salt.gif"/>
          <p:cNvPicPr>
            <a:picLocks noChangeAspect="1" noChangeArrowheads="1"/>
          </p:cNvPicPr>
          <p:nvPr/>
        </p:nvPicPr>
        <p:blipFill>
          <a:blip r:embed="rId4" cstate="print"/>
          <a:srcRect l="50111" t="57477" b="5493"/>
          <a:stretch>
            <a:fillRect/>
          </a:stretch>
        </p:blipFill>
        <p:spPr bwMode="auto">
          <a:xfrm>
            <a:off x="7527306" y="2994134"/>
            <a:ext cx="1242392" cy="982476"/>
          </a:xfrm>
          <a:prstGeom prst="rect">
            <a:avLst/>
          </a:prstGeom>
          <a:noFill/>
        </p:spPr>
      </p:pic>
      <p:pic>
        <p:nvPicPr>
          <p:cNvPr id="16" name="Picture 2" descr="datmod_latsec_temp.gif"/>
          <p:cNvPicPr>
            <a:picLocks noChangeAspect="1" noChangeArrowheads="1"/>
          </p:cNvPicPr>
          <p:nvPr/>
        </p:nvPicPr>
        <p:blipFill>
          <a:blip r:embed="rId5" cstate="print"/>
          <a:srcRect t="7121" r="56971" b="58953"/>
          <a:stretch>
            <a:fillRect/>
          </a:stretch>
        </p:blipFill>
        <p:spPr bwMode="auto">
          <a:xfrm>
            <a:off x="3445498" y="4402336"/>
            <a:ext cx="1250149" cy="1050141"/>
          </a:xfrm>
          <a:prstGeom prst="rect">
            <a:avLst/>
          </a:prstGeom>
          <a:noFill/>
        </p:spPr>
      </p:pic>
      <p:pic>
        <p:nvPicPr>
          <p:cNvPr id="17" name="Picture 2" descr="datmod_latsec_temp.gif"/>
          <p:cNvPicPr>
            <a:picLocks noChangeAspect="1" noChangeArrowheads="1"/>
          </p:cNvPicPr>
          <p:nvPr/>
        </p:nvPicPr>
        <p:blipFill>
          <a:blip r:embed="rId5" cstate="print"/>
          <a:srcRect l="58520" t="7121" b="58953"/>
          <a:stretch>
            <a:fillRect/>
          </a:stretch>
        </p:blipFill>
        <p:spPr bwMode="auto">
          <a:xfrm>
            <a:off x="4798218" y="4389130"/>
            <a:ext cx="1205144" cy="1050141"/>
          </a:xfrm>
          <a:prstGeom prst="rect">
            <a:avLst/>
          </a:prstGeom>
          <a:noFill/>
        </p:spPr>
      </p:pic>
      <p:pic>
        <p:nvPicPr>
          <p:cNvPr id="18" name="Picture 111" descr="datmod_latsec_temp.gif"/>
          <p:cNvPicPr>
            <a:picLocks noChangeAspect="1" noChangeArrowheads="1"/>
          </p:cNvPicPr>
          <p:nvPr/>
        </p:nvPicPr>
        <p:blipFill>
          <a:blip r:embed="rId5" cstate="print"/>
          <a:srcRect l="8778" t="57681" r="49914" b="8820"/>
          <a:stretch>
            <a:fillRect/>
          </a:stretch>
        </p:blipFill>
        <p:spPr bwMode="auto">
          <a:xfrm>
            <a:off x="6103994" y="4431140"/>
            <a:ext cx="1200150" cy="1036935"/>
          </a:xfrm>
          <a:prstGeom prst="rect">
            <a:avLst/>
          </a:prstGeom>
          <a:noFill/>
        </p:spPr>
      </p:pic>
      <p:pic>
        <p:nvPicPr>
          <p:cNvPr id="19" name="Picture 111" descr="datmod_latsec_temp.gif"/>
          <p:cNvPicPr>
            <a:picLocks noChangeAspect="1" noChangeArrowheads="1"/>
          </p:cNvPicPr>
          <p:nvPr/>
        </p:nvPicPr>
        <p:blipFill>
          <a:blip r:embed="rId5" cstate="print"/>
          <a:srcRect l="50086" t="57681" b="5595"/>
          <a:stretch>
            <a:fillRect/>
          </a:stretch>
        </p:blipFill>
        <p:spPr bwMode="auto">
          <a:xfrm>
            <a:off x="7570761" y="4488748"/>
            <a:ext cx="1243014" cy="974357"/>
          </a:xfrm>
          <a:prstGeom prst="rect">
            <a:avLst/>
          </a:prstGeom>
          <a:noFill/>
        </p:spPr>
      </p:pic>
      <p:pic>
        <p:nvPicPr>
          <p:cNvPr id="20" name="Picture 2" descr="datmod_latsec_salt.gif"/>
          <p:cNvPicPr>
            <a:picLocks noChangeAspect="1" noChangeArrowheads="1"/>
          </p:cNvPicPr>
          <p:nvPr/>
        </p:nvPicPr>
        <p:blipFill>
          <a:blip r:embed="rId6" cstate="print"/>
          <a:srcRect t="7832" r="56971" b="55443"/>
          <a:stretch>
            <a:fillRect/>
          </a:stretch>
        </p:blipFill>
        <p:spPr bwMode="auto">
          <a:xfrm>
            <a:off x="3444442" y="5454640"/>
            <a:ext cx="1250149" cy="1136781"/>
          </a:xfrm>
          <a:prstGeom prst="rect">
            <a:avLst/>
          </a:prstGeom>
          <a:noFill/>
        </p:spPr>
      </p:pic>
      <p:pic>
        <p:nvPicPr>
          <p:cNvPr id="21" name="Picture 2" descr="datmod_latsec_salt.gif"/>
          <p:cNvPicPr>
            <a:picLocks noChangeAspect="1" noChangeArrowheads="1"/>
          </p:cNvPicPr>
          <p:nvPr/>
        </p:nvPicPr>
        <p:blipFill>
          <a:blip r:embed="rId6" cstate="print"/>
          <a:srcRect l="58520" t="7832" b="55443"/>
          <a:stretch>
            <a:fillRect/>
          </a:stretch>
        </p:blipFill>
        <p:spPr bwMode="auto">
          <a:xfrm>
            <a:off x="4802831" y="5454640"/>
            <a:ext cx="1205144" cy="1136781"/>
          </a:xfrm>
          <a:prstGeom prst="rect">
            <a:avLst/>
          </a:prstGeom>
          <a:noFill/>
        </p:spPr>
      </p:pic>
      <p:pic>
        <p:nvPicPr>
          <p:cNvPr id="22" name="Picture 112" descr="datmod_latsec_salt.gif"/>
          <p:cNvPicPr>
            <a:picLocks noChangeAspect="1" noChangeArrowheads="1"/>
          </p:cNvPicPr>
          <p:nvPr/>
        </p:nvPicPr>
        <p:blipFill>
          <a:blip r:embed="rId6" cstate="print"/>
          <a:srcRect l="8606" t="58622" r="48119" b="5595"/>
          <a:stretch>
            <a:fillRect/>
          </a:stretch>
        </p:blipFill>
        <p:spPr bwMode="auto">
          <a:xfrm>
            <a:off x="6094387" y="5468075"/>
            <a:ext cx="1257299" cy="1107630"/>
          </a:xfrm>
          <a:prstGeom prst="rect">
            <a:avLst/>
          </a:prstGeom>
          <a:noFill/>
        </p:spPr>
      </p:pic>
      <p:pic>
        <p:nvPicPr>
          <p:cNvPr id="23" name="Picture 112" descr="datmod_latsec_salt.gif"/>
          <p:cNvPicPr>
            <a:picLocks noChangeAspect="1" noChangeArrowheads="1"/>
          </p:cNvPicPr>
          <p:nvPr/>
        </p:nvPicPr>
        <p:blipFill>
          <a:blip r:embed="rId6" cstate="print"/>
          <a:srcRect l="51881" t="57272" b="5595"/>
          <a:stretch>
            <a:fillRect/>
          </a:stretch>
        </p:blipFill>
        <p:spPr bwMode="auto">
          <a:xfrm>
            <a:off x="7599565" y="5496879"/>
            <a:ext cx="1198313" cy="985209"/>
          </a:xfrm>
          <a:prstGeom prst="rect">
            <a:avLst/>
          </a:prstGeom>
          <a:noFill/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855911" y="2651932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E/W section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79257" y="2651932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E/W section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246622" y="2651932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E/W section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855911" y="3688867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E/W section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979257" y="3688867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E/W section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46622" y="3688867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E/W section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847694" y="5224439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N/S section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971040" y="5224439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N/S section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238405" y="5224439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N/S section T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847694" y="6261374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N/S section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971040" y="6261374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N/S section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238405" y="6261374"/>
            <a:ext cx="835309" cy="1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N/S section S</a:t>
            </a: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086247" y="2479110"/>
            <a:ext cx="28813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(a)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093391" y="3501352"/>
            <a:ext cx="3097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(b)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099461" y="4965205"/>
            <a:ext cx="295504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(c)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099461" y="5989683"/>
            <a:ext cx="295504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(d)</a:t>
            </a: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75706" y="32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with 3D data (collected during bottom trawl survey)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730465" y="1341637"/>
            <a:ext cx="89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latin typeface="Calibri"/>
              </a:rPr>
              <a:t>DATA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7253" y="1371134"/>
            <a:ext cx="181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latin typeface="Calibri"/>
              </a:rPr>
              <a:t>DATA VS. MODEL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910" y="1354977"/>
            <a:ext cx="1845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600" b="1" dirty="0">
                <a:latin typeface="Calibri"/>
              </a:rPr>
              <a:t>MODEL - DATA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53812" y="1341234"/>
            <a:ext cx="89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latin typeface="Calibri"/>
              </a:rPr>
              <a:t>MODEL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42" y="1867817"/>
            <a:ext cx="2587520" cy="208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134983" y="5361147"/>
            <a:ext cx="2526599" cy="107305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170365" y="6021890"/>
            <a:ext cx="1523162" cy="46019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400845" y="3211497"/>
            <a:ext cx="2231266" cy="65323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143847" y="3222154"/>
            <a:ext cx="2586618" cy="6131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214402" y="3224710"/>
            <a:ext cx="135344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134983" y="5361147"/>
            <a:ext cx="0" cy="66074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57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Comparison with the “Cold Pool”</a:t>
            </a:r>
            <a:endParaRPr lang="en-US" sz="3600" dirty="0"/>
          </a:p>
        </p:txBody>
      </p:sp>
      <p:pic>
        <p:nvPicPr>
          <p:cNvPr id="4" name="image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61356"/>
            <a:ext cx="8716904" cy="3677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1371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37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6314" y="5825647"/>
            <a:ext cx="4514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Bottom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summer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Replication of the Bering Sea cold pool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752" y="1600200"/>
            <a:ext cx="6500496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7425" y="6308725"/>
            <a:ext cx="20383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Zador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2016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Biophysical domains of the </a:t>
            </a:r>
            <a:br>
              <a:rPr lang="en-US" dirty="0" smtClean="0"/>
            </a:br>
            <a:r>
              <a:rPr lang="en-US" dirty="0" smtClean="0"/>
              <a:t>Bering Sea shelf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6" y="1508759"/>
            <a:ext cx="6845808" cy="5004816"/>
          </a:xfrm>
        </p:spPr>
      </p:pic>
    </p:spTree>
    <p:extLst>
      <p:ext uri="{BB962C8B-B14F-4D97-AF65-F5344CB8AC3E}">
        <p14:creationId xmlns:p14="http://schemas.microsoft.com/office/powerpoint/2010/main" val="20679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Hindcasts</a:t>
            </a:r>
            <a:r>
              <a:rPr lang="en-US" dirty="0" smtClean="0"/>
              <a:t>/Forecasts of the Bering Sea cold pool are reported each October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73" y="2005264"/>
            <a:ext cx="5246694" cy="3653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7425" y="6308725"/>
            <a:ext cx="20383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2016</a:t>
            </a:r>
          </a:p>
        </p:txBody>
      </p:sp>
      <p:pic>
        <p:nvPicPr>
          <p:cNvPr id="3" name="Picture 2" descr="ecosysEBS_Page_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41" y="2005264"/>
            <a:ext cx="2843438" cy="3679743"/>
          </a:xfrm>
          <a:prstGeom prst="rect">
            <a:avLst/>
          </a:prstGeom>
        </p:spPr>
      </p:pic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5432167" y="3597442"/>
            <a:ext cx="738574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4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1205286" y="-257873"/>
            <a:ext cx="7024314" cy="867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OBSERVED POLLOCK DISTRIBUTIONS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2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773" y="643151"/>
            <a:ext cx="8809227" cy="897457"/>
          </a:xfrm>
        </p:spPr>
        <p:txBody>
          <a:bodyPr>
            <a:noAutofit/>
          </a:bodyPr>
          <a:lstStyle/>
          <a:p>
            <a:r>
              <a:rPr lang="en-US" sz="3200" dirty="0" smtClean="0"/>
              <a:t>Recent forecasts</a:t>
            </a:r>
            <a:r>
              <a:rPr lang="en-US" sz="3200" dirty="0" smtClean="0"/>
              <a:t> </a:t>
            </a:r>
            <a:r>
              <a:rPr lang="en-US" sz="3200" dirty="0" smtClean="0"/>
              <a:t>from </a:t>
            </a:r>
            <a:r>
              <a:rPr lang="en-US" sz="3200" dirty="0" smtClean="0"/>
              <a:t>three start dates </a:t>
            </a:r>
            <a:br>
              <a:rPr lang="en-US" sz="3200" dirty="0" smtClean="0"/>
            </a:br>
            <a:r>
              <a:rPr lang="en-US" sz="3200" dirty="0" smtClean="0"/>
              <a:t>using </a:t>
            </a:r>
            <a:r>
              <a:rPr lang="en-US" sz="3200" dirty="0" err="1" smtClean="0"/>
              <a:t>Migo</a:t>
            </a:r>
            <a:r>
              <a:rPr lang="en-US" sz="3200" dirty="0" smtClean="0"/>
              <a:t> version of model</a:t>
            </a:r>
            <a:br>
              <a:rPr lang="en-US" sz="3200" dirty="0" smtClean="0"/>
            </a:br>
            <a:r>
              <a:rPr lang="en-US" sz="3200" dirty="0" smtClean="0"/>
              <a:t>(we will also be trying start dates in April)</a:t>
            </a:r>
            <a:endParaRPr lang="en-US" sz="3200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1" y="2488831"/>
            <a:ext cx="2097405" cy="181165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31" y="4540431"/>
            <a:ext cx="2097405" cy="1811655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39" y="2474190"/>
            <a:ext cx="2097405" cy="18116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38" y="4534227"/>
            <a:ext cx="2097405" cy="1811655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47" y="2474189"/>
            <a:ext cx="2097405" cy="1811655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50" y="4517601"/>
            <a:ext cx="2097405" cy="1811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1185" y="2106477"/>
            <a:ext cx="144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Sep 2018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69711" y="2098168"/>
            <a:ext cx="144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02 Oct 2018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76521" y="2105257"/>
            <a:ext cx="144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4 Sep 2018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9643" y="2863897"/>
            <a:ext cx="156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Ice Cover </a:t>
            </a:r>
          </a:p>
          <a:p>
            <a:r>
              <a:rPr lang="en-US" sz="2400" dirty="0" smtClean="0"/>
              <a:t>Jan 2019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9643" y="4845097"/>
            <a:ext cx="156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Bottom T</a:t>
            </a:r>
          </a:p>
          <a:p>
            <a:r>
              <a:rPr lang="en-US" sz="2400" dirty="0" smtClean="0"/>
              <a:t>Jul 2019</a:t>
            </a:r>
            <a:endParaRPr lang="en-US" sz="2400" dirty="0"/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7" t="12332" r="-256" b="12904"/>
          <a:stretch/>
        </p:blipFill>
        <p:spPr>
          <a:xfrm>
            <a:off x="8603673" y="2098168"/>
            <a:ext cx="299258" cy="2186248"/>
          </a:xfrm>
          <a:prstGeom prst="rect">
            <a:avLst/>
          </a:prstGeom>
        </p:spPr>
      </p:pic>
      <p:pic>
        <p:nvPicPr>
          <p:cNvPr id="17" name="Content Placeholder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0" t="11238" r="-2355" b="13981"/>
          <a:stretch/>
        </p:blipFill>
        <p:spPr>
          <a:xfrm>
            <a:off x="8587047" y="4517601"/>
            <a:ext cx="385953" cy="22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3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6" y="819150"/>
            <a:ext cx="6604993" cy="603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3595" y="1724027"/>
            <a:ext cx="2196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dirty="0" smtClean="0"/>
              <a:t>outheasterly</a:t>
            </a:r>
            <a:r>
              <a:rPr lang="en-US" sz="1600" dirty="0"/>
              <a:t>, mid-shelf maxima of </a:t>
            </a:r>
            <a:r>
              <a:rPr lang="en-US" sz="1600" dirty="0" err="1" smtClean="0"/>
              <a:t>euphausiids</a:t>
            </a:r>
            <a:r>
              <a:rPr lang="en-US" sz="1600" dirty="0" smtClean="0"/>
              <a:t> and copepods resemble acoustical and net data (</a:t>
            </a:r>
            <a:r>
              <a:rPr lang="en-US" sz="1600" dirty="0" err="1" smtClean="0"/>
              <a:t>Ressler</a:t>
            </a:r>
            <a:r>
              <a:rPr lang="en-US" sz="1600" dirty="0" smtClean="0"/>
              <a:t> </a:t>
            </a:r>
            <a:r>
              <a:rPr lang="en-US" sz="1600" dirty="0"/>
              <a:t>et al. </a:t>
            </a:r>
            <a:r>
              <a:rPr lang="en-US" sz="1600" dirty="0" smtClean="0"/>
              <a:t>2014; Coyle </a:t>
            </a:r>
            <a:r>
              <a:rPr lang="en-US" sz="1600" dirty="0"/>
              <a:t>et al. </a:t>
            </a:r>
            <a:r>
              <a:rPr lang="en-US" sz="1600" dirty="0" smtClean="0"/>
              <a:t>2008, </a:t>
            </a:r>
            <a:r>
              <a:rPr lang="en-US" sz="1600" dirty="0"/>
              <a:t>Hunt et al. </a:t>
            </a:r>
            <a:r>
              <a:rPr lang="en-US" sz="1600" dirty="0" smtClean="0"/>
              <a:t>2011, </a:t>
            </a:r>
            <a:r>
              <a:rPr lang="en-US" sz="1600" dirty="0"/>
              <a:t>D. Kimmel, pers. </a:t>
            </a:r>
            <a:r>
              <a:rPr lang="en-US" sz="1600" dirty="0"/>
              <a:t>c</a:t>
            </a:r>
            <a:r>
              <a:rPr lang="en-US" sz="1600" dirty="0" smtClean="0"/>
              <a:t>omm.).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5250" y="0"/>
            <a:ext cx="904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10-year climatology of Bumble version </a:t>
            </a:r>
          </a:p>
          <a:p>
            <a:r>
              <a:rPr lang="en-US" sz="2400" dirty="0" smtClean="0"/>
              <a:t>(Hermann et al. ICES J. Mar. </a:t>
            </a:r>
            <a:r>
              <a:rPr lang="en-US" sz="2400" dirty="0" err="1" smtClean="0"/>
              <a:t>Sci</a:t>
            </a:r>
            <a:r>
              <a:rPr lang="en-US" sz="2400" dirty="0" smtClean="0"/>
              <a:t>, in review)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61926" y="2019301"/>
            <a:ext cx="5286374" cy="120015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Bering10K model</a:t>
            </a:r>
            <a:endParaRPr lang="en-US" dirty="0"/>
          </a:p>
        </p:txBody>
      </p:sp>
      <p:pic>
        <p:nvPicPr>
          <p:cNvPr id="4" name="image0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981200"/>
            <a:ext cx="5398389" cy="407517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591388" y="1828799"/>
            <a:ext cx="3581400" cy="367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Regional Ocean Modeling System (ROMS)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Descendent of NEP5 (Danielson et al. 2012)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10/30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layers, 10-km grid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Includes ice and tides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CCSM bulk flux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Details in Hermann et al. (DSR2, 2013, 2016)</a:t>
            </a:r>
          </a:p>
        </p:txBody>
      </p:sp>
    </p:spTree>
    <p:extLst>
      <p:ext uri="{BB962C8B-B14F-4D97-AF65-F5344CB8AC3E}">
        <p14:creationId xmlns:p14="http://schemas.microsoft.com/office/powerpoint/2010/main" val="41903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Model-based downscaling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</a:t>
            </a:r>
            <a:r>
              <a:rPr lang="en-US" dirty="0" err="1" smtClean="0"/>
              <a:t>indcasts</a:t>
            </a:r>
            <a:endParaRPr lang="en-US" dirty="0" smtClean="0"/>
          </a:p>
          <a:p>
            <a:pPr lvl="1"/>
            <a:r>
              <a:rPr lang="en-US" dirty="0" smtClean="0"/>
              <a:t>generate past regional ocean states using global atmospheric and oceanic </a:t>
            </a:r>
            <a:r>
              <a:rPr lang="en-US" dirty="0" err="1" smtClean="0"/>
              <a:t>reanalyses</a:t>
            </a:r>
            <a:r>
              <a:rPr lang="en-US" dirty="0" smtClean="0"/>
              <a:t> (here, primarily use NOAA </a:t>
            </a:r>
            <a:r>
              <a:rPr lang="en-US" dirty="0"/>
              <a:t>Climate Forecast </a:t>
            </a:r>
            <a:r>
              <a:rPr lang="en-US" dirty="0" smtClean="0"/>
              <a:t>System Reanalysis [CFSR])</a:t>
            </a:r>
          </a:p>
          <a:p>
            <a:r>
              <a:rPr lang="en-US" dirty="0" smtClean="0"/>
              <a:t>Seasonal </a:t>
            </a:r>
            <a:r>
              <a:rPr lang="en-US" dirty="0"/>
              <a:t>forecasts</a:t>
            </a:r>
          </a:p>
          <a:p>
            <a:pPr lvl="1"/>
            <a:r>
              <a:rPr lang="en-US" dirty="0"/>
              <a:t>generate future (9-month) regional ocean states using </a:t>
            </a:r>
            <a:r>
              <a:rPr lang="en-US" dirty="0" smtClean="0"/>
              <a:t>global seasonal forecasts (here primarily from NOAA CFS) </a:t>
            </a:r>
          </a:p>
          <a:p>
            <a:r>
              <a:rPr lang="en-US" dirty="0" err="1" smtClean="0"/>
              <a:t>Multidecadal</a:t>
            </a:r>
            <a:r>
              <a:rPr lang="en-US" dirty="0" smtClean="0"/>
              <a:t> projections</a:t>
            </a:r>
          </a:p>
          <a:p>
            <a:pPr lvl="1"/>
            <a:r>
              <a:rPr lang="en-US" dirty="0" smtClean="0"/>
              <a:t>generate future (multi-decadal) regional ocean states using IPCC models as forcing and boundary conditions </a:t>
            </a:r>
          </a:p>
        </p:txBody>
      </p:sp>
    </p:spTree>
    <p:extLst>
      <p:ext uri="{BB962C8B-B14F-4D97-AF65-F5344CB8AC3E}">
        <p14:creationId xmlns:p14="http://schemas.microsoft.com/office/powerpoint/2010/main" val="48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403" y="642355"/>
            <a:ext cx="3584376" cy="292423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2" name="Rectangle 128"/>
          <p:cNvSpPr>
            <a:spLocks noChangeArrowheads="1"/>
          </p:cNvSpPr>
          <p:nvPr/>
        </p:nvSpPr>
        <p:spPr bwMode="auto">
          <a:xfrm>
            <a:off x="2826262" y="4397480"/>
            <a:ext cx="1600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654679" y="20156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models</a:t>
            </a:r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5645662" y="457200"/>
            <a:ext cx="3124200" cy="62484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5" name="Line 13"/>
          <p:cNvSpPr>
            <a:spLocks noChangeShapeType="1"/>
          </p:cNvSpPr>
          <p:nvPr/>
        </p:nvSpPr>
        <p:spPr bwMode="auto">
          <a:xfrm>
            <a:off x="4350262" y="12083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6" name="Line 14"/>
          <p:cNvSpPr>
            <a:spLocks noChangeShapeType="1"/>
          </p:cNvSpPr>
          <p:nvPr/>
        </p:nvSpPr>
        <p:spPr bwMode="auto">
          <a:xfrm>
            <a:off x="4350262" y="13607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7" name="Line 15"/>
          <p:cNvSpPr>
            <a:spLocks noChangeShapeType="1"/>
          </p:cNvSpPr>
          <p:nvPr/>
        </p:nvSpPr>
        <p:spPr bwMode="auto">
          <a:xfrm>
            <a:off x="4350262" y="15131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8" name="Line 16"/>
          <p:cNvSpPr>
            <a:spLocks noChangeShapeType="1"/>
          </p:cNvSpPr>
          <p:nvPr/>
        </p:nvSpPr>
        <p:spPr bwMode="auto">
          <a:xfrm>
            <a:off x="4350262" y="16655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09" name="Line 17"/>
          <p:cNvSpPr>
            <a:spLocks noChangeShapeType="1"/>
          </p:cNvSpPr>
          <p:nvPr/>
        </p:nvSpPr>
        <p:spPr bwMode="auto">
          <a:xfrm>
            <a:off x="4350262" y="18179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>
            <a:off x="4350262" y="19703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11" name="Line 19"/>
          <p:cNvSpPr>
            <a:spLocks noChangeShapeType="1"/>
          </p:cNvSpPr>
          <p:nvPr/>
        </p:nvSpPr>
        <p:spPr bwMode="auto">
          <a:xfrm>
            <a:off x="4350262" y="21227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12" name="Line 20"/>
          <p:cNvSpPr>
            <a:spLocks noChangeShapeType="1"/>
          </p:cNvSpPr>
          <p:nvPr/>
        </p:nvSpPr>
        <p:spPr bwMode="auto">
          <a:xfrm>
            <a:off x="4350262" y="22751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13" name="Text Box 23"/>
          <p:cNvSpPr txBox="1">
            <a:spLocks noChangeArrowheads="1"/>
          </p:cNvSpPr>
          <p:nvPr/>
        </p:nvSpPr>
        <p:spPr bwMode="auto">
          <a:xfrm>
            <a:off x="4370420" y="2654744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ensemble of runs</a:t>
            </a:r>
          </a:p>
        </p:txBody>
      </p:sp>
      <p:sp>
        <p:nvSpPr>
          <p:cNvPr id="25614" name="Oval 24"/>
          <p:cNvSpPr>
            <a:spLocks noChangeArrowheads="1"/>
          </p:cNvSpPr>
          <p:nvPr/>
        </p:nvSpPr>
        <p:spPr bwMode="auto">
          <a:xfrm>
            <a:off x="4926525" y="979788"/>
            <a:ext cx="3810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15" name="Line 25"/>
          <p:cNvSpPr>
            <a:spLocks noChangeShapeType="1"/>
          </p:cNvSpPr>
          <p:nvPr/>
        </p:nvSpPr>
        <p:spPr bwMode="auto">
          <a:xfrm>
            <a:off x="5121308" y="2557906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617" name="Picture 29" descr="eof1-20c3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75" y="642356"/>
            <a:ext cx="3543803" cy="28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Text Box 69"/>
          <p:cNvSpPr txBox="1">
            <a:spLocks noChangeArrowheads="1"/>
          </p:cNvSpPr>
          <p:nvPr/>
        </p:nvSpPr>
        <p:spPr bwMode="auto">
          <a:xfrm>
            <a:off x="3053093" y="100013"/>
            <a:ext cx="2370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/ICs to</a:t>
            </a:r>
          </a:p>
        </p:txBody>
      </p:sp>
      <p:sp>
        <p:nvSpPr>
          <p:cNvPr id="25619" name="Text Box 70"/>
          <p:cNvSpPr txBox="1">
            <a:spLocks noChangeArrowheads="1"/>
          </p:cNvSpPr>
          <p:nvPr/>
        </p:nvSpPr>
        <p:spPr bwMode="auto">
          <a:xfrm>
            <a:off x="5188462" y="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coupled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models</a:t>
            </a:r>
          </a:p>
        </p:txBody>
      </p:sp>
      <p:sp>
        <p:nvSpPr>
          <p:cNvPr id="25621" name="Text Box 110"/>
          <p:cNvSpPr txBox="1">
            <a:spLocks noChangeArrowheads="1"/>
          </p:cNvSpPr>
          <p:nvPr/>
        </p:nvSpPr>
        <p:spPr bwMode="auto">
          <a:xfrm>
            <a:off x="6457483" y="562706"/>
            <a:ext cx="1269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Bering10K</a:t>
            </a:r>
          </a:p>
        </p:txBody>
      </p:sp>
      <p:sp>
        <p:nvSpPr>
          <p:cNvPr id="25624" name="Text Box 113"/>
          <p:cNvSpPr txBox="1">
            <a:spLocks noChangeArrowheads="1"/>
          </p:cNvSpPr>
          <p:nvPr/>
        </p:nvSpPr>
        <p:spPr bwMode="auto">
          <a:xfrm>
            <a:off x="6820412" y="361571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NPZ</a:t>
            </a:r>
          </a:p>
        </p:txBody>
      </p:sp>
      <p:sp>
        <p:nvSpPr>
          <p:cNvPr id="25626" name="Line 117"/>
          <p:cNvSpPr>
            <a:spLocks noChangeShapeType="1"/>
          </p:cNvSpPr>
          <p:nvPr/>
        </p:nvSpPr>
        <p:spPr bwMode="auto">
          <a:xfrm flipH="1" flipV="1">
            <a:off x="4437575" y="442764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27" name="Line 118"/>
          <p:cNvSpPr>
            <a:spLocks noChangeShapeType="1"/>
          </p:cNvSpPr>
          <p:nvPr/>
        </p:nvSpPr>
        <p:spPr bwMode="auto">
          <a:xfrm flipH="1" flipV="1">
            <a:off x="4437575" y="458004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28" name="Line 119"/>
          <p:cNvSpPr>
            <a:spLocks noChangeShapeType="1"/>
          </p:cNvSpPr>
          <p:nvPr/>
        </p:nvSpPr>
        <p:spPr bwMode="auto">
          <a:xfrm flipH="1" flipV="1">
            <a:off x="4437575" y="473244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29" name="Line 120"/>
          <p:cNvSpPr>
            <a:spLocks noChangeShapeType="1"/>
          </p:cNvSpPr>
          <p:nvPr/>
        </p:nvSpPr>
        <p:spPr bwMode="auto">
          <a:xfrm flipH="1" flipV="1">
            <a:off x="4437575" y="488484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30" name="Line 121"/>
          <p:cNvSpPr>
            <a:spLocks noChangeShapeType="1"/>
          </p:cNvSpPr>
          <p:nvPr/>
        </p:nvSpPr>
        <p:spPr bwMode="auto">
          <a:xfrm flipH="1" flipV="1">
            <a:off x="4437575" y="503724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31" name="Line 122"/>
          <p:cNvSpPr>
            <a:spLocks noChangeShapeType="1"/>
          </p:cNvSpPr>
          <p:nvPr/>
        </p:nvSpPr>
        <p:spPr bwMode="auto">
          <a:xfrm flipH="1" flipV="1">
            <a:off x="4437575" y="518964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32" name="Line 123"/>
          <p:cNvSpPr>
            <a:spLocks noChangeShapeType="1"/>
          </p:cNvSpPr>
          <p:nvPr/>
        </p:nvSpPr>
        <p:spPr bwMode="auto">
          <a:xfrm flipH="1" flipV="1">
            <a:off x="4437575" y="534204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33" name="Line 124"/>
          <p:cNvSpPr>
            <a:spLocks noChangeShapeType="1"/>
          </p:cNvSpPr>
          <p:nvPr/>
        </p:nvSpPr>
        <p:spPr bwMode="auto">
          <a:xfrm flipH="1" flipV="1">
            <a:off x="4437575" y="549444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34" name="Text Box 125"/>
          <p:cNvSpPr txBox="1">
            <a:spLocks noChangeArrowheads="1"/>
          </p:cNvSpPr>
          <p:nvPr/>
        </p:nvSpPr>
        <p:spPr bwMode="auto">
          <a:xfrm>
            <a:off x="2826262" y="454988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ensemble of projected futures</a:t>
            </a:r>
          </a:p>
        </p:txBody>
      </p:sp>
      <p:sp>
        <p:nvSpPr>
          <p:cNvPr id="25637" name="Text Box 44"/>
          <p:cNvSpPr txBox="1">
            <a:spLocks noChangeArrowheads="1"/>
          </p:cNvSpPr>
          <p:nvPr/>
        </p:nvSpPr>
        <p:spPr bwMode="auto">
          <a:xfrm>
            <a:off x="654679" y="4024418"/>
            <a:ext cx="19842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seasonal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000" b="1" noProof="0" dirty="0" smtClean="0">
                <a:solidFill>
                  <a:prstClr val="white"/>
                </a:solidFill>
                <a:latin typeface="Calibri"/>
              </a:rPr>
              <a:t>and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mutidecadal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projections of physics and biology in the Bering Sea</a:t>
            </a:r>
          </a:p>
        </p:txBody>
      </p:sp>
      <p:pic>
        <p:nvPicPr>
          <p:cNvPr id="38" name="Picture 37" descr="Picture 1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112" y="3975472"/>
            <a:ext cx="2781300" cy="2074939"/>
          </a:xfrm>
          <a:prstGeom prst="rect">
            <a:avLst/>
          </a:prstGeom>
        </p:spPr>
      </p:pic>
      <p:pic>
        <p:nvPicPr>
          <p:cNvPr id="36" name="image0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036" y="1206724"/>
            <a:ext cx="2756572" cy="2080899"/>
          </a:xfrm>
          <a:prstGeom prst="rect">
            <a:avLst/>
          </a:prstGeom>
        </p:spPr>
      </p:pic>
      <p:sp>
        <p:nvSpPr>
          <p:cNvPr id="35" name="Text Box 69"/>
          <p:cNvSpPr txBox="1">
            <a:spLocks noChangeArrowheads="1"/>
          </p:cNvSpPr>
          <p:nvPr/>
        </p:nvSpPr>
        <p:spPr bwMode="auto">
          <a:xfrm>
            <a:off x="5496360" y="6165057"/>
            <a:ext cx="3417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Pilcher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now adding carbonate!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Line 117"/>
          <p:cNvSpPr>
            <a:spLocks noChangeShapeType="1"/>
          </p:cNvSpPr>
          <p:nvPr/>
        </p:nvSpPr>
        <p:spPr bwMode="auto">
          <a:xfrm flipH="1">
            <a:off x="3531368" y="3550236"/>
            <a:ext cx="0" cy="82260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Line 117"/>
          <p:cNvSpPr>
            <a:spLocks noChangeShapeType="1"/>
          </p:cNvSpPr>
          <p:nvPr/>
        </p:nvSpPr>
        <p:spPr bwMode="auto">
          <a:xfrm flipH="1">
            <a:off x="3531368" y="4102032"/>
            <a:ext cx="211429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3488998" y="3766246"/>
            <a:ext cx="1898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Statistical methods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ne 117"/>
          <p:cNvSpPr>
            <a:spLocks noChangeShapeType="1"/>
          </p:cNvSpPr>
          <p:nvPr/>
        </p:nvSpPr>
        <p:spPr bwMode="auto">
          <a:xfrm flipH="1">
            <a:off x="3546662" y="5616680"/>
            <a:ext cx="0" cy="380093"/>
          </a:xfrm>
          <a:prstGeom prst="line">
            <a:avLst/>
          </a:prstGeom>
          <a:noFill/>
          <a:ln w="76200" cmpd="sng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9068" y="6025911"/>
            <a:ext cx="1180020" cy="6551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 Box 69"/>
          <p:cNvSpPr txBox="1">
            <a:spLocks noChangeArrowheads="1"/>
          </p:cNvSpPr>
          <p:nvPr/>
        </p:nvSpPr>
        <p:spPr bwMode="auto">
          <a:xfrm>
            <a:off x="3128963" y="6065276"/>
            <a:ext cx="79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09" y="1440797"/>
            <a:ext cx="6852739" cy="483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Bering10K grid density</a:t>
            </a:r>
            <a:br>
              <a:rPr lang="en-US" dirty="0" smtClean="0"/>
            </a:br>
            <a:r>
              <a:rPr lang="en-US" dirty="0" smtClean="0"/>
              <a:t>(every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gridpoint</a:t>
            </a:r>
            <a:r>
              <a:rPr lang="en-US" dirty="0" smtClean="0"/>
              <a:t> shown)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93434" y="4501662"/>
            <a:ext cx="3193366" cy="2082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76314" y="4797721"/>
            <a:ext cx="2827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+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Bering Sea 10 km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✩: </a:t>
            </a:r>
            <a:r>
              <a:rPr lang="en-US" sz="2400" b="1" kern="0" dirty="0" smtClean="0">
                <a:solidFill>
                  <a:srgbClr val="FF0000"/>
                </a:solidFill>
              </a:rPr>
              <a:t>Global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model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⚫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PMEL moorings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11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664" y="1297326"/>
            <a:ext cx="7550483" cy="550720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Terrain-following coordinate detail</a:t>
            </a:r>
            <a:endParaRPr lang="en-US" dirty="0"/>
          </a:p>
        </p:txBody>
      </p:sp>
      <p:pic>
        <p:nvPicPr>
          <p:cNvPr id="6" name="Content Placeholder 5" descr="roms_scoord_berin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85" r="-21985"/>
          <a:stretch>
            <a:fillRect/>
          </a:stretch>
        </p:blipFill>
        <p:spPr>
          <a:xfrm>
            <a:off x="-13368" y="1519988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054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BEST/BSIERP modeling results: </a:t>
            </a:r>
            <a:br>
              <a:rPr lang="en-US" sz="3200" dirty="0" smtClean="0"/>
            </a:br>
            <a:r>
              <a:rPr lang="en-US" sz="3200" dirty="0" smtClean="0"/>
              <a:t>cold pool, phytoplankton and velocity</a:t>
            </a:r>
          </a:p>
        </p:txBody>
      </p:sp>
      <p:pic>
        <p:nvPicPr>
          <p:cNvPr id="2051" name="Picture 3" descr="bsier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91440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3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Ocean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</TotalTime>
  <Words>1085</Words>
  <Application>Microsoft Office PowerPoint</Application>
  <PresentationFormat>On-screen Show (4:3)</PresentationFormat>
  <Paragraphs>225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MS PGothic</vt:lpstr>
      <vt:lpstr>Arial</vt:lpstr>
      <vt:lpstr>Calibri</vt:lpstr>
      <vt:lpstr>Tahoma</vt:lpstr>
      <vt:lpstr>Times New Roman</vt:lpstr>
      <vt:lpstr>Trebuchet MS</vt:lpstr>
      <vt:lpstr>Wingdings</vt:lpstr>
      <vt:lpstr>2_Office Theme</vt:lpstr>
      <vt:lpstr>Office Theme</vt:lpstr>
      <vt:lpstr>1_Ocean</vt:lpstr>
      <vt:lpstr>Ocean and ice dynamics of the Bering 10K model: structure, performance, and uncertainties</vt:lpstr>
      <vt:lpstr>What is unique about the Bering Sea?</vt:lpstr>
      <vt:lpstr>Biophysical domains of the  Bering Sea shelf</vt:lpstr>
      <vt:lpstr>Bering10K model</vt:lpstr>
      <vt:lpstr>Model-based downscaling</vt:lpstr>
      <vt:lpstr>PowerPoint Presentation</vt:lpstr>
      <vt:lpstr>Bering10K grid density (every 5th gridpoint shown)</vt:lpstr>
      <vt:lpstr>Terrain-following coordinate detail</vt:lpstr>
      <vt:lpstr>BEST/BSIERP modeling results:  cold pool, phytoplankton and velocity</vt:lpstr>
      <vt:lpstr>Primary physical ocean variables</vt:lpstr>
      <vt:lpstr>Initial and Boundary conditions</vt:lpstr>
      <vt:lpstr>Atmospheric forcing variables used (from global, data-assimilating models)</vt:lpstr>
      <vt:lpstr>Four types of surface heat flux</vt:lpstr>
      <vt:lpstr>Coastal runoff</vt:lpstr>
      <vt:lpstr>Ice </vt:lpstr>
      <vt:lpstr>ICE thermodynamics</vt:lpstr>
      <vt:lpstr>ICE thermodynamics</vt:lpstr>
      <vt:lpstr>Regional model (Bering10K) uncertainty:  a few tuned (or tunable) physical parameters</vt:lpstr>
      <vt:lpstr>Forcing uncertainty</vt:lpstr>
      <vt:lpstr>Stock et al (2015) looked at large-scale predictive skill for SST from CFS model vs. from persistence in the Eastern Bering Sea  (red = more skill)</vt:lpstr>
      <vt:lpstr>PowerPoint Presentation</vt:lpstr>
      <vt:lpstr>PowerPoint Presentation</vt:lpstr>
      <vt:lpstr>Comparisons with data</vt:lpstr>
      <vt:lpstr>Bering10K validation: Modeled/Observed mid-shelf temperatures (deg C)</vt:lpstr>
      <vt:lpstr>Temperature comparison at biophysical moorings</vt:lpstr>
      <vt:lpstr>Comparison with 3D data (collected during bottom trawl survey) (bumble version, old runoff)</vt:lpstr>
      <vt:lpstr>Comparison with 3D data (collected during bottom trawl survey)</vt:lpstr>
      <vt:lpstr>Comparison with the “Cold Pool”</vt:lpstr>
      <vt:lpstr>Replication of the Bering Sea cold pool</vt:lpstr>
      <vt:lpstr>Hindcasts/Forecasts of the Bering Sea cold pool are reported each October</vt:lpstr>
      <vt:lpstr>PowerPoint Presentation</vt:lpstr>
      <vt:lpstr>Recent forecasts from three start dates  using Migo version of model (we will also be trying start dates in April)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Hermann</dc:creator>
  <cp:lastModifiedBy>Al Hermann</cp:lastModifiedBy>
  <cp:revision>46</cp:revision>
  <dcterms:created xsi:type="dcterms:W3CDTF">2018-12-18T18:26:14Z</dcterms:created>
  <dcterms:modified xsi:type="dcterms:W3CDTF">2019-02-04T23:14:10Z</dcterms:modified>
</cp:coreProperties>
</file>