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 id="2147483688" r:id="rId4"/>
  </p:sldMasterIdLst>
  <p:notesMasterIdLst>
    <p:notesMasterId r:id="rId18"/>
  </p:notesMasterIdLst>
  <p:handoutMasterIdLst>
    <p:handoutMasterId r:id="rId19"/>
  </p:handoutMasterIdLst>
  <p:sldIdLst>
    <p:sldId id="266" r:id="rId5"/>
    <p:sldId id="298" r:id="rId6"/>
    <p:sldId id="297" r:id="rId7"/>
    <p:sldId id="299" r:id="rId8"/>
    <p:sldId id="295" r:id="rId9"/>
    <p:sldId id="270" r:id="rId10"/>
    <p:sldId id="276" r:id="rId11"/>
    <p:sldId id="271" r:id="rId12"/>
    <p:sldId id="264" r:id="rId13"/>
    <p:sldId id="302" r:id="rId14"/>
    <p:sldId id="303" r:id="rId15"/>
    <p:sldId id="289"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Fissel" initials="BF" lastIdx="3" clrIdx="0">
    <p:extLst>
      <p:ext uri="{19B8F6BF-5375-455C-9EA6-DF929625EA0E}">
        <p15:presenceInfo xmlns:p15="http://schemas.microsoft.com/office/powerpoint/2012/main" userId="Ben Fiss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autoAdjust="0"/>
    <p:restoredTop sz="76031" autoAdjust="0"/>
  </p:normalViewPr>
  <p:slideViewPr>
    <p:cSldViewPr snapToGrid="0" snapToObjects="1">
      <p:cViewPr varScale="1">
        <p:scale>
          <a:sx n="47" d="100"/>
          <a:sy n="47" d="100"/>
        </p:scale>
        <p:origin x="1192" y="40"/>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9/8/2020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9/8/2020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extLst>
      <p:ext uri="{BB962C8B-B14F-4D97-AF65-F5344CB8AC3E}">
        <p14:creationId xmlns:p14="http://schemas.microsoft.com/office/powerpoint/2010/main" val="365205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largest decreases were seen</a:t>
            </a:r>
            <a:r>
              <a:rPr lang="en-US" baseline="0" dirty="0" smtClean="0"/>
              <a:t> in fresh exports of some East coast </a:t>
            </a:r>
            <a:r>
              <a:rPr lang="en-US" baseline="0" dirty="0" smtClean="0"/>
              <a:t>fresh shellfish </a:t>
            </a:r>
            <a:r>
              <a:rPr lang="en-US" baseline="0" dirty="0" smtClean="0"/>
              <a:t>particularly lobster and scallops. For Alaska products there were s</a:t>
            </a:r>
            <a:r>
              <a:rPr lang="en-US" dirty="0" smtClean="0"/>
              <a:t>ome early decreases in exports</a:t>
            </a:r>
            <a:r>
              <a:rPr lang="en-US" baseline="0" dirty="0" smtClean="0"/>
              <a:t> of cod and pollock surimi.</a:t>
            </a:r>
          </a:p>
          <a:p>
            <a:endParaRPr lang="en-US" baseline="0" dirty="0" smtClean="0"/>
          </a:p>
          <a:p>
            <a:r>
              <a:rPr lang="en-US" sz="1200" kern="1200" dirty="0" smtClean="0">
                <a:solidFill>
                  <a:schemeClr val="tx1"/>
                </a:solidFill>
                <a:effectLst/>
                <a:latin typeface="+mn-lt"/>
                <a:ea typeface="+mn-ea"/>
                <a:cs typeface="+mn-cs"/>
              </a:rPr>
              <a:t>The value of seafood exports in Jan-May 2020 declined 16% from 2015-2019 baseline values with the largest declines occurring in May 2020 (20% from baseline values).</a:t>
            </a:r>
            <a:endParaRPr lang="en-US" sz="1200" kern="1200" baseline="0" dirty="0" smtClean="0">
              <a:solidFill>
                <a:schemeClr val="tx1"/>
              </a:solidFill>
              <a:effectLst/>
              <a:latin typeface="+mn-lt"/>
              <a:ea typeface="+mn-ea"/>
              <a:cs typeface="+mn-cs"/>
            </a:endParaRPr>
          </a:p>
          <a:p>
            <a:endParaRPr lang="en-US" baseline="0" dirty="0" smtClean="0"/>
          </a:p>
          <a:p>
            <a:r>
              <a:rPr lang="en-US" sz="1200" kern="1200" dirty="0" smtClean="0">
                <a:solidFill>
                  <a:schemeClr val="tx1"/>
                </a:solidFill>
                <a:effectLst/>
                <a:latin typeface="+mn-lt"/>
                <a:ea typeface="+mn-ea"/>
                <a:cs typeface="+mn-cs"/>
              </a:rPr>
              <a:t>Exports of fresh product declined from baseline values by 37% overall beginning with a 58% reduction in Feb and then going to a 36% reduction in May. Exports of frozen product also declined but not as precipitously as fresh with an overall decrease of 12%.</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8DCC0E-7DBF-7C4A-B104-25FE08E3BB8F}" type="slidenum">
              <a:rPr lang="en-US" smtClean="0"/>
              <a:pPr/>
              <a:t>11</a:t>
            </a:fld>
            <a:endParaRPr lang="en-US"/>
          </a:p>
        </p:txBody>
      </p:sp>
    </p:spTree>
    <p:extLst>
      <p:ext uri="{BB962C8B-B14F-4D97-AF65-F5344CB8AC3E}">
        <p14:creationId xmlns:p14="http://schemas.microsoft.com/office/powerpoint/2010/main" val="409274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ESP has</a:t>
            </a:r>
            <a:r>
              <a:rPr lang="en-US" baseline="0" dirty="0" smtClean="0"/>
              <a:t> been in the sablefish assessment for a few years now.</a:t>
            </a:r>
          </a:p>
          <a:p>
            <a:r>
              <a:rPr lang="en-US" baseline="0" dirty="0" smtClean="0"/>
              <a:t>GOA </a:t>
            </a:r>
            <a:r>
              <a:rPr lang="en-US" baseline="0" dirty="0" err="1" smtClean="0"/>
              <a:t>pcod</a:t>
            </a:r>
            <a:r>
              <a:rPr lang="en-US" baseline="0" dirty="0" smtClean="0"/>
              <a:t> and pollock ESPs are new. </a:t>
            </a:r>
            <a:r>
              <a:rPr lang="en-US" baseline="0" dirty="0" smtClean="0"/>
              <a:t>The section isn’t just the EPR plugged into the EPR. Socio-econ section of the ESP give a terse overview stats, briefly discusses economic features and metrics provided for ESP. Stronger focus on communities and community metrics (largely provided by Sarah W.). Less discussion of market conditions, global context, and historical context.</a:t>
            </a:r>
          </a:p>
          <a:p>
            <a:r>
              <a:rPr lang="en-US" baseline="0" dirty="0" smtClean="0"/>
              <a:t>Still trying to find the balance and where/how socio-econ info will best fit in and inform the ESP.</a:t>
            </a:r>
          </a:p>
        </p:txBody>
      </p:sp>
      <p:sp>
        <p:nvSpPr>
          <p:cNvPr id="4" name="Slide Number Placeholder 3"/>
          <p:cNvSpPr>
            <a:spLocks noGrp="1"/>
          </p:cNvSpPr>
          <p:nvPr>
            <p:ph type="sldNum" sz="quarter" idx="10"/>
          </p:nvPr>
        </p:nvSpPr>
        <p:spPr/>
        <p:txBody>
          <a:bodyPr/>
          <a:lstStyle/>
          <a:p>
            <a:fld id="{BB8DCC0E-7DBF-7C4A-B104-25FE08E3BB8F}" type="slidenum">
              <a:rPr lang="en-US" smtClean="0"/>
              <a:pPr/>
              <a:t>12</a:t>
            </a:fld>
            <a:endParaRPr lang="en-US"/>
          </a:p>
        </p:txBody>
      </p:sp>
    </p:spTree>
    <p:extLst>
      <p:ext uri="{BB962C8B-B14F-4D97-AF65-F5344CB8AC3E}">
        <p14:creationId xmlns:p14="http://schemas.microsoft.com/office/powerpoint/2010/main" val="255604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13</a:t>
            </a:fld>
            <a:endParaRPr lang="en-US"/>
          </a:p>
        </p:txBody>
      </p:sp>
    </p:spTree>
    <p:extLst>
      <p:ext uri="{BB962C8B-B14F-4D97-AF65-F5344CB8AC3E}">
        <p14:creationId xmlns:p14="http://schemas.microsoft.com/office/powerpoint/2010/main" val="43258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catch decreased across</a:t>
            </a:r>
            <a:r>
              <a:rPr lang="en-US" baseline="0" dirty="0" smtClean="0"/>
              <a:t> Alaska as a whole. With a slight decrease in BSAI catch and a more precipitous drop in catch in the Gulf.  The decrease in catch contributed to a decreases in both ex-vessel value and first wholesale value.</a:t>
            </a:r>
            <a:r>
              <a:rPr lang="en-US" baseline="0" dirty="0"/>
              <a:t> </a:t>
            </a:r>
            <a:r>
              <a:rPr lang="en-US" baseline="0" dirty="0" smtClean="0"/>
              <a:t>2019 first-wholesale value was $2.5 mill in 2019 down 3% and similarly for ex-vessel value down 3% to $981 million. Similar to catch the decrease in value was more pronounced in the Gulf.</a:t>
            </a:r>
          </a:p>
        </p:txBody>
      </p:sp>
      <p:sp>
        <p:nvSpPr>
          <p:cNvPr id="4" name="Slide Number Placeholder 3"/>
          <p:cNvSpPr>
            <a:spLocks noGrp="1"/>
          </p:cNvSpPr>
          <p:nvPr>
            <p:ph type="sldNum" sz="quarter" idx="10"/>
          </p:nvPr>
        </p:nvSpPr>
        <p:spPr/>
        <p:txBody>
          <a:bodyPr/>
          <a:lstStyle/>
          <a:p>
            <a:fld id="{BB8DCC0E-7DBF-7C4A-B104-25FE08E3BB8F}" type="slidenum">
              <a:rPr lang="en-US" smtClean="0"/>
              <a:pPr/>
              <a:t>2</a:t>
            </a:fld>
            <a:endParaRPr lang="en-US"/>
          </a:p>
        </p:txBody>
      </p:sp>
    </p:spTree>
    <p:extLst>
      <p:ext uri="{BB962C8B-B14F-4D97-AF65-F5344CB8AC3E}">
        <p14:creationId xmlns:p14="http://schemas.microsoft.com/office/powerpoint/2010/main" val="259059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here shows how aggregate price and</a:t>
            </a:r>
            <a:r>
              <a:rPr lang="en-US" baseline="0" dirty="0" smtClean="0"/>
              <a:t> volumes interacted to create value in Alaska as a whole. In 2019 prices were relatively stable and the drop in value was really driven more by the decrease in volume.</a:t>
            </a:r>
            <a:endParaRPr lang="en-US" dirty="0" smtClean="0"/>
          </a:p>
          <a:p>
            <a:endParaRPr lang="en-US" dirty="0" smtClean="0"/>
          </a:p>
          <a:p>
            <a:r>
              <a:rPr lang="en-US" dirty="0" smtClean="0"/>
              <a:t>Whitefish</a:t>
            </a:r>
            <a:r>
              <a:rPr lang="en-US" baseline="0" dirty="0" smtClean="0"/>
              <a:t> prices leveled off after increasing for two years but remained strong.</a:t>
            </a:r>
            <a:endParaRPr lang="en-US" baseline="0" dirty="0"/>
          </a:p>
          <a:p>
            <a:r>
              <a:rPr lang="en-US" baseline="0" dirty="0" smtClean="0"/>
              <a:t>The drop in volume was driven mainly by Pacific cod and Atka. Pollock volume was fairly level in aggregate with a decrease in the gulf and increase in the BSAI. Flatfish catch was also fairly stable. Rockfish and sablefish catch increased.</a:t>
            </a:r>
          </a:p>
          <a:p>
            <a:endParaRPr lang="en-US" baseline="0" dirty="0" smtClean="0"/>
          </a:p>
          <a:p>
            <a:r>
              <a:rPr lang="en-US" baseline="0" dirty="0" smtClean="0"/>
              <a:t>While the was some increase in prices for pollock and cod, prices for other species (Atka, flat, rockfish, </a:t>
            </a:r>
            <a:r>
              <a:rPr lang="en-US" baseline="0" dirty="0" err="1" smtClean="0"/>
              <a:t>sablfish</a:t>
            </a:r>
            <a:r>
              <a:rPr lang="en-US" baseline="0" dirty="0" smtClean="0"/>
              <a:t>) dropped. The net result was fairly level price for Alaska as a whole.</a:t>
            </a:r>
          </a:p>
        </p:txBody>
      </p:sp>
      <p:sp>
        <p:nvSpPr>
          <p:cNvPr id="4" name="Slide Number Placeholder 3"/>
          <p:cNvSpPr>
            <a:spLocks noGrp="1"/>
          </p:cNvSpPr>
          <p:nvPr>
            <p:ph type="sldNum" sz="quarter" idx="10"/>
          </p:nvPr>
        </p:nvSpPr>
        <p:spPr/>
        <p:txBody>
          <a:bodyPr/>
          <a:lstStyle/>
          <a:p>
            <a:fld id="{BB8DCC0E-7DBF-7C4A-B104-25FE08E3BB8F}" type="slidenum">
              <a:rPr lang="en-US" smtClean="0"/>
              <a:pPr/>
              <a:t>3</a:t>
            </a:fld>
            <a:endParaRPr lang="en-US"/>
          </a:p>
        </p:txBody>
      </p:sp>
    </p:spTree>
    <p:extLst>
      <p:ext uri="{BB962C8B-B14F-4D97-AF65-F5344CB8AC3E}">
        <p14:creationId xmlns:p14="http://schemas.microsoft.com/office/powerpoint/2010/main" val="357287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BSAI the drop in volume was less prominent</a:t>
            </a:r>
            <a:r>
              <a:rPr lang="en-US" baseline="0" dirty="0" smtClean="0"/>
              <a:t> driven mostly by </a:t>
            </a:r>
            <a:r>
              <a:rPr lang="en-US" baseline="0" dirty="0" err="1" smtClean="0"/>
              <a:t>pcod</a:t>
            </a:r>
            <a:r>
              <a:rPr lang="en-US" baseline="0" dirty="0" smtClean="0"/>
              <a:t> and Atka.</a:t>
            </a:r>
          </a:p>
          <a:p>
            <a:r>
              <a:rPr lang="en-US" baseline="0" dirty="0" smtClean="0"/>
              <a:t>Prices increase for pollock and pacific cod but fell or remained stable for the remaining species.</a:t>
            </a:r>
          </a:p>
          <a:p>
            <a:r>
              <a:rPr lang="en-US" baseline="0" dirty="0" smtClean="0"/>
              <a:t>Value dropped for Atka (combined effect of falling prices and volume). Value increased for pollock mostly because of increase in prices.</a:t>
            </a:r>
          </a:p>
          <a:p>
            <a:endParaRPr lang="en-US" baseline="0"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4</a:t>
            </a:fld>
            <a:endParaRPr lang="en-US"/>
          </a:p>
        </p:txBody>
      </p:sp>
    </p:spTree>
    <p:extLst>
      <p:ext uri="{BB962C8B-B14F-4D97-AF65-F5344CB8AC3E}">
        <p14:creationId xmlns:p14="http://schemas.microsoft.com/office/powerpoint/2010/main" val="193601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Value dropped substantially in 2019 in the Gulf. This was drive by both drop in catch volume (largely from pollock though Pacific cod catches remained low) as well as a drop in prices driven largely by the drop in the sablefish price (though flatfish prices fell as well)</a:t>
            </a:r>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66255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pPr/>
              <a:t>6</a:t>
            </a:fld>
            <a:endParaRPr lang="en-US"/>
          </a:p>
        </p:txBody>
      </p:sp>
    </p:spTree>
    <p:extLst>
      <p:ext uri="{BB962C8B-B14F-4D97-AF65-F5344CB8AC3E}">
        <p14:creationId xmlns:p14="http://schemas.microsoft.com/office/powerpoint/2010/main" val="46783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pPr/>
              <a:t>7</a:t>
            </a:fld>
            <a:endParaRPr lang="en-US"/>
          </a:p>
        </p:txBody>
      </p:sp>
    </p:spTree>
    <p:extLst>
      <p:ext uri="{BB962C8B-B14F-4D97-AF65-F5344CB8AC3E}">
        <p14:creationId xmlns:p14="http://schemas.microsoft.com/office/powerpoint/2010/main" val="146455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extLst>
      <p:ext uri="{BB962C8B-B14F-4D97-AF65-F5344CB8AC3E}">
        <p14:creationId xmlns:p14="http://schemas.microsoft.com/office/powerpoint/2010/main" val="59227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377711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2285999" y="6355080"/>
            <a:ext cx="6400800" cy="502919"/>
          </a:xfrm>
        </p:spPr>
        <p:txBody>
          <a:bodyPr/>
          <a:lstStyle/>
          <a:p>
            <a:r>
              <a:rPr lang="en-US" dirty="0" smtClean="0"/>
              <a:t> Page </a:t>
            </a:r>
            <a:fld id="{632D3AEB-7CBE-3049-91AC-335C6B4F5BF6}" type="slidenum">
              <a:rPr lang="en-US" smtClean="0"/>
              <a:pPr/>
              <a:t>‹#›</a:t>
            </a:fld>
            <a:r>
              <a:rPr lang="en-US" dirty="0" smtClean="0"/>
              <a:t>  </a:t>
            </a:r>
            <a:endParaRPr lang="en-US" dirty="0"/>
          </a:p>
        </p:txBody>
      </p:sp>
    </p:spTree>
    <p:extLst>
      <p:ext uri="{BB962C8B-B14F-4D97-AF65-F5344CB8AC3E}">
        <p14:creationId xmlns:p14="http://schemas.microsoft.com/office/powerpoint/2010/main" val="367315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3014036"/>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036" y="1141666"/>
            <a:ext cx="6674763" cy="2719134"/>
          </a:xfrm>
        </p:spPr>
        <p:txBody>
          <a:bodyPr/>
          <a:lstStyle/>
          <a:p>
            <a:pPr algn="ctr"/>
            <a:r>
              <a:rPr lang="en-US" dirty="0" smtClean="0">
                <a:solidFill>
                  <a:schemeClr val="bg1"/>
                </a:solidFill>
                <a:latin typeface="Times New Roman" pitchFamily="18" charset="0"/>
              </a:rPr>
              <a:t>Economic Status of the Groundfish Fisheries off Alaska, 2019</a:t>
            </a:r>
            <a:endParaRPr lang="en-US" dirty="0">
              <a:solidFill>
                <a:schemeClr val="bg1"/>
              </a:solidFill>
            </a:endParaRPr>
          </a:p>
        </p:txBody>
      </p:sp>
      <p:sp>
        <p:nvSpPr>
          <p:cNvPr id="4" name="Text Placeholder 3"/>
          <p:cNvSpPr>
            <a:spLocks noGrp="1"/>
          </p:cNvSpPr>
          <p:nvPr>
            <p:ph type="body" sz="quarter" idx="11"/>
          </p:nvPr>
        </p:nvSpPr>
        <p:spPr>
          <a:xfrm>
            <a:off x="463550" y="3118590"/>
            <a:ext cx="1293813" cy="1163713"/>
          </a:xfrm>
        </p:spPr>
        <p:txBody>
          <a:bodyPr>
            <a:normAutofit/>
          </a:bodyPr>
          <a:lstStyle/>
          <a:p>
            <a:r>
              <a:rPr lang="en-US" dirty="0" smtClean="0"/>
              <a:t>Alaska Fisheries Science Center</a:t>
            </a:r>
            <a:endParaRPr lang="en-US" dirty="0"/>
          </a:p>
        </p:txBody>
      </p:sp>
      <p:sp>
        <p:nvSpPr>
          <p:cNvPr id="5" name="Text Placeholder 4"/>
          <p:cNvSpPr>
            <a:spLocks noGrp="1"/>
          </p:cNvSpPr>
          <p:nvPr>
            <p:ph type="body" sz="quarter" idx="12"/>
          </p:nvPr>
        </p:nvSpPr>
        <p:spPr>
          <a:xfrm>
            <a:off x="2012036" y="3860800"/>
            <a:ext cx="4833264" cy="1635898"/>
          </a:xfrm>
        </p:spPr>
        <p:txBody>
          <a:bodyPr>
            <a:noAutofit/>
          </a:bodyPr>
          <a:lstStyle/>
          <a:p>
            <a:pPr algn="l">
              <a:lnSpc>
                <a:spcPct val="80000"/>
              </a:lnSpc>
              <a:spcBef>
                <a:spcPct val="5000"/>
              </a:spcBef>
            </a:pPr>
            <a:r>
              <a:rPr lang="en-US" sz="2400" dirty="0" smtClean="0">
                <a:solidFill>
                  <a:schemeClr val="bg1"/>
                </a:solidFill>
                <a:latin typeface="Times New Roman" pitchFamily="18" charset="0"/>
              </a:rPr>
              <a:t>Presented by:</a:t>
            </a:r>
          </a:p>
          <a:p>
            <a:pPr algn="l">
              <a:lnSpc>
                <a:spcPct val="80000"/>
              </a:lnSpc>
              <a:spcBef>
                <a:spcPct val="5000"/>
              </a:spcBef>
            </a:pPr>
            <a:endParaRPr lang="en-US" sz="2400" dirty="0" smtClean="0">
              <a:solidFill>
                <a:schemeClr val="bg1"/>
              </a:solidFill>
              <a:latin typeface="Times New Roman" pitchFamily="18" charset="0"/>
            </a:endParaRPr>
          </a:p>
          <a:p>
            <a:pPr algn="l">
              <a:lnSpc>
                <a:spcPct val="80000"/>
              </a:lnSpc>
              <a:spcBef>
                <a:spcPct val="5000"/>
              </a:spcBef>
            </a:pPr>
            <a:r>
              <a:rPr lang="en-US" sz="2400" dirty="0" smtClean="0">
                <a:solidFill>
                  <a:schemeClr val="bg1"/>
                </a:solidFill>
                <a:latin typeface="Times New Roman" pitchFamily="18" charset="0"/>
              </a:rPr>
              <a:t>Ben Fissel</a:t>
            </a:r>
          </a:p>
          <a:p>
            <a:pPr algn="l">
              <a:lnSpc>
                <a:spcPct val="80000"/>
              </a:lnSpc>
              <a:spcBef>
                <a:spcPct val="5000"/>
              </a:spcBef>
            </a:pPr>
            <a:r>
              <a:rPr lang="en-US" sz="2400" dirty="0" smtClean="0">
                <a:solidFill>
                  <a:schemeClr val="bg1"/>
                </a:solidFill>
                <a:latin typeface="Times New Roman" pitchFamily="18" charset="0"/>
              </a:rPr>
              <a:t>AFSC Economics and Social Sciences Research Program (ESSRP)</a:t>
            </a:r>
          </a:p>
          <a:p>
            <a:pPr algn="l">
              <a:lnSpc>
                <a:spcPct val="80000"/>
              </a:lnSpc>
              <a:spcBef>
                <a:spcPct val="5000"/>
              </a:spcBef>
            </a:pPr>
            <a:endParaRPr lang="en-US" sz="2400" dirty="0" smtClean="0">
              <a:solidFill>
                <a:schemeClr val="bg1"/>
              </a:solidFill>
              <a:latin typeface="Times New Roman" pitchFamily="18" charset="0"/>
            </a:endParaRPr>
          </a:p>
          <a:p>
            <a:pPr algn="l">
              <a:lnSpc>
                <a:spcPct val="80000"/>
              </a:lnSpc>
              <a:spcBef>
                <a:spcPct val="5000"/>
              </a:spcBef>
            </a:pPr>
            <a:r>
              <a:rPr lang="en-US" sz="2400" dirty="0" smtClean="0">
                <a:solidFill>
                  <a:schemeClr val="bg1"/>
                </a:solidFill>
                <a:latin typeface="Times New Roman" pitchFamily="18" charset="0"/>
              </a:rPr>
              <a:t>Sept. 08,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35"/>
            <a:ext cx="8229600" cy="676014"/>
          </a:xfrm>
        </p:spPr>
        <p:txBody>
          <a:bodyPr/>
          <a:lstStyle/>
          <a:p>
            <a:r>
              <a:rPr lang="en-US" dirty="0" smtClean="0"/>
              <a:t>Ex-vessel price projections</a:t>
            </a:r>
            <a:endParaRPr lang="en-US" dirty="0"/>
          </a:p>
        </p:txBody>
      </p:sp>
      <p:sp>
        <p:nvSpPr>
          <p:cNvPr id="3" name="Content Placeholder 2"/>
          <p:cNvSpPr>
            <a:spLocks noGrp="1"/>
          </p:cNvSpPr>
          <p:nvPr>
            <p:ph idx="1"/>
          </p:nvPr>
        </p:nvSpPr>
        <p:spPr>
          <a:xfrm>
            <a:off x="457200" y="814550"/>
            <a:ext cx="8229600" cy="2516688"/>
          </a:xfrm>
        </p:spPr>
        <p:txBody>
          <a:bodyPr>
            <a:normAutofit fontScale="77500" lnSpcReduction="20000"/>
          </a:bodyPr>
          <a:lstStyle/>
          <a:p>
            <a:pPr marL="0" indent="0">
              <a:buNone/>
            </a:pPr>
            <a:r>
              <a:rPr lang="en-US" dirty="0"/>
              <a:t>Uses unadjusted fish ticket </a:t>
            </a:r>
            <a:r>
              <a:rPr lang="en-US" dirty="0" smtClean="0"/>
              <a:t>information through part of the year to </a:t>
            </a:r>
            <a:r>
              <a:rPr lang="en-US" dirty="0"/>
              <a:t>estimate an (adjusted</a:t>
            </a:r>
            <a:r>
              <a:rPr lang="en-US" dirty="0" smtClean="0"/>
              <a:t>) </a:t>
            </a:r>
            <a:r>
              <a:rPr lang="en-US" dirty="0"/>
              <a:t>annual ex-vessel price.</a:t>
            </a:r>
            <a:endParaRPr lang="en-US" dirty="0" smtClean="0"/>
          </a:p>
          <a:p>
            <a:r>
              <a:rPr lang="en-US" dirty="0" smtClean="0"/>
              <a:t>2020 now-casts for pollock, cod, and sablefish from last year preformed well compared to realized price (within approx. $0.01/</a:t>
            </a:r>
            <a:r>
              <a:rPr lang="en-US" dirty="0" err="1" smtClean="0"/>
              <a:t>lb</a:t>
            </a:r>
            <a:r>
              <a:rPr lang="en-US" dirty="0" smtClean="0"/>
              <a:t>)</a:t>
            </a:r>
          </a:p>
          <a:p>
            <a:r>
              <a:rPr lang="en-US" dirty="0" smtClean="0"/>
              <a:t>Attempt to expand to include other shoreside fisheries: halibut, </a:t>
            </a:r>
            <a:r>
              <a:rPr lang="en-US" dirty="0" smtClean="0"/>
              <a:t>POP</a:t>
            </a:r>
            <a:r>
              <a:rPr lang="en-US" dirty="0" smtClean="0"/>
              <a:t>, </a:t>
            </a:r>
            <a:r>
              <a:rPr lang="en-US" dirty="0" smtClean="0"/>
              <a:t>and </a:t>
            </a:r>
            <a:r>
              <a:rPr lang="en-US" dirty="0" err="1" smtClean="0"/>
              <a:t>arrowtooth</a:t>
            </a:r>
            <a:r>
              <a:rPr lang="en-US" dirty="0" smtClean="0"/>
              <a:t>.</a:t>
            </a:r>
          </a:p>
        </p:txBody>
      </p:sp>
      <p:sp>
        <p:nvSpPr>
          <p:cNvPr id="4" name="Slide Number Placeholder 3"/>
          <p:cNvSpPr>
            <a:spLocks noGrp="1"/>
          </p:cNvSpPr>
          <p:nvPr>
            <p:ph type="sldNum" sz="quarter" idx="10"/>
          </p:nvPr>
        </p:nvSpPr>
        <p:spPr/>
        <p:txBody>
          <a:bodyPr/>
          <a:lstStyle/>
          <a:p>
            <a:r>
              <a:rPr lang="en-US" smtClean="0"/>
              <a:t> Page </a:t>
            </a:r>
            <a:fld id="{632D3AEB-7CBE-3049-91AC-335C6B4F5BF6}" type="slidenum">
              <a:rPr lang="en-US" smtClean="0"/>
              <a:pPr/>
              <a:t>10</a:t>
            </a:fld>
            <a:r>
              <a:rPr lang="en-US" smtClean="0"/>
              <a:t>  </a:t>
            </a:r>
            <a:endParaRPr lang="en-US" dirty="0"/>
          </a:p>
        </p:txBody>
      </p:sp>
      <p:sp>
        <p:nvSpPr>
          <p:cNvPr id="5" name="Title 1"/>
          <p:cNvSpPr txBox="1">
            <a:spLocks/>
          </p:cNvSpPr>
          <p:nvPr/>
        </p:nvSpPr>
        <p:spPr>
          <a:xfrm>
            <a:off x="415635" y="2931816"/>
            <a:ext cx="8465129" cy="676014"/>
          </a:xfrm>
          <a:prstGeom prst="rect">
            <a:avLst/>
          </a:prstGeom>
        </p:spPr>
        <p:txBody>
          <a:bodyPr vert="horz" lIns="91440" tIns="45720" rIns="91440" bIns="45720" rtlCol="0" anchor="t" anchorCtr="0">
            <a:normAutofit fontScale="92500"/>
          </a:bodyPr>
          <a:lstStyle>
            <a:lvl1pPr algn="l" defTabSz="457200" rtl="0" eaLnBrk="1" latinLnBrk="0" hangingPunct="1">
              <a:spcBef>
                <a:spcPct val="0"/>
              </a:spcBef>
              <a:buNone/>
              <a:defRPr sz="3600" b="1" i="0" kern="1200">
                <a:solidFill>
                  <a:schemeClr val="accent1"/>
                </a:solidFill>
                <a:latin typeface="+mj-lt"/>
                <a:ea typeface="+mj-ea"/>
                <a:cs typeface="Arial Narrow Bold"/>
              </a:defRPr>
            </a:lvl1pPr>
          </a:lstStyle>
          <a:p>
            <a:r>
              <a:rPr lang="en-US" dirty="0" smtClean="0"/>
              <a:t>Year-to-date information on catch and production</a:t>
            </a:r>
            <a:endParaRPr lang="en-US" dirty="0"/>
          </a:p>
        </p:txBody>
      </p:sp>
      <p:sp>
        <p:nvSpPr>
          <p:cNvPr id="6" name="Content Placeholder 2"/>
          <p:cNvSpPr txBox="1">
            <a:spLocks/>
          </p:cNvSpPr>
          <p:nvPr/>
        </p:nvSpPr>
        <p:spPr>
          <a:xfrm>
            <a:off x="457200" y="3607831"/>
            <a:ext cx="8382000" cy="262919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fontAlgn="base">
              <a:spcAft>
                <a:spcPct val="0"/>
              </a:spcAft>
              <a:buNone/>
            </a:pPr>
            <a:r>
              <a:rPr lang="en-US" altLang="en-US" dirty="0" smtClean="0"/>
              <a:t>Only limited economic information is available mid-year. Comprehensive collection of revenues reported at the end of the year through COAR.</a:t>
            </a:r>
          </a:p>
          <a:p>
            <a:pPr marL="0" lvl="0" indent="0" fontAlgn="base">
              <a:spcAft>
                <a:spcPct val="0"/>
              </a:spcAft>
              <a:buNone/>
            </a:pPr>
            <a:r>
              <a:rPr lang="en-US" altLang="en-US" dirty="0" smtClean="0"/>
              <a:t>Throughout this year we’ve developed routines for reporting year-to-date information based on available data.</a:t>
            </a:r>
          </a:p>
          <a:p>
            <a:pPr marL="0" lvl="0" indent="0" fontAlgn="base">
              <a:spcAft>
                <a:spcPct val="0"/>
              </a:spcAft>
              <a:buNone/>
            </a:pPr>
            <a:r>
              <a:rPr lang="en-US" altLang="en-US" dirty="0" smtClean="0"/>
              <a:t>Plan to report cumulative year-to-date catch and production information</a:t>
            </a:r>
            <a:r>
              <a:rPr lang="en-US" altLang="en-US" dirty="0"/>
              <a:t>.</a:t>
            </a:r>
          </a:p>
        </p:txBody>
      </p:sp>
    </p:spTree>
    <p:extLst>
      <p:ext uri="{BB962C8B-B14F-4D97-AF65-F5344CB8AC3E}">
        <p14:creationId xmlns:p14="http://schemas.microsoft.com/office/powerpoint/2010/main" val="200132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COVID-19</a:t>
            </a:r>
            <a:endParaRPr lang="en-US" dirty="0"/>
          </a:p>
        </p:txBody>
      </p:sp>
      <p:sp>
        <p:nvSpPr>
          <p:cNvPr id="3" name="Content Placeholder 2"/>
          <p:cNvSpPr>
            <a:spLocks noGrp="1"/>
          </p:cNvSpPr>
          <p:nvPr>
            <p:ph idx="1"/>
          </p:nvPr>
        </p:nvSpPr>
        <p:spPr>
          <a:xfrm>
            <a:off x="457200" y="1207293"/>
            <a:ext cx="8229600" cy="5147787"/>
          </a:xfrm>
        </p:spPr>
        <p:txBody>
          <a:bodyPr>
            <a:normAutofit fontScale="77500" lnSpcReduction="20000"/>
          </a:bodyPr>
          <a:lstStyle/>
          <a:p>
            <a:r>
              <a:rPr lang="en-US" dirty="0" smtClean="0"/>
              <a:t>ESSRP is providing S&amp;T and leadership information on the progress of catch and </a:t>
            </a:r>
            <a:r>
              <a:rPr lang="en-US" dirty="0" smtClean="0"/>
              <a:t>production as well as other COVID related impacts to markets.</a:t>
            </a:r>
            <a:endParaRPr lang="en-US" dirty="0" smtClean="0"/>
          </a:p>
          <a:p>
            <a:r>
              <a:rPr lang="en-US" dirty="0" smtClean="0"/>
              <a:t>National working group is analyzing trade impacts since COVID.</a:t>
            </a:r>
          </a:p>
          <a:p>
            <a:pPr lvl="1"/>
            <a:r>
              <a:rPr lang="en-US" dirty="0"/>
              <a:t>To some extent volumes and value can shift to other time </a:t>
            </a:r>
            <a:r>
              <a:rPr lang="en-US" dirty="0" smtClean="0"/>
              <a:t>periods so month to month comparisons may ultimately be misleading.</a:t>
            </a:r>
          </a:p>
          <a:p>
            <a:pPr lvl="1"/>
            <a:r>
              <a:rPr lang="en-US" dirty="0" smtClean="0"/>
              <a:t>Large value decreases in both exports and imports of fresh product. Shelf stable products (e.g., frozen) are generally doing better.</a:t>
            </a:r>
          </a:p>
          <a:p>
            <a:pPr lvl="1"/>
            <a:r>
              <a:rPr lang="en-US" dirty="0" smtClean="0"/>
              <a:t>Large shift from food service sector to retail. Previously 70% food service 30% retail, now this has flipped.</a:t>
            </a:r>
          </a:p>
          <a:p>
            <a:pPr lvl="1"/>
            <a:r>
              <a:rPr lang="en-US" dirty="0"/>
              <a:t>Alaska, the region with the largest export values over the baseline Jan-May </a:t>
            </a:r>
            <a:r>
              <a:rPr lang="en-US" dirty="0" smtClean="0"/>
              <a:t>period </a:t>
            </a:r>
            <a:r>
              <a:rPr lang="en-US" dirty="0"/>
              <a:t>saw a 5% decline.</a:t>
            </a:r>
          </a:p>
          <a:p>
            <a:pPr lvl="1"/>
            <a:endParaRPr lang="en-US" dirty="0"/>
          </a:p>
        </p:txBody>
      </p:sp>
      <p:sp>
        <p:nvSpPr>
          <p:cNvPr id="4" name="Slide Number Placeholder 3"/>
          <p:cNvSpPr>
            <a:spLocks noGrp="1"/>
          </p:cNvSpPr>
          <p:nvPr>
            <p:ph type="sldNum" sz="quarter" idx="10"/>
          </p:nvPr>
        </p:nvSpPr>
        <p:spPr/>
        <p:txBody>
          <a:bodyPr/>
          <a:lstStyle/>
          <a:p>
            <a:r>
              <a:rPr lang="en-US" smtClean="0"/>
              <a:t> Page </a:t>
            </a:r>
            <a:fld id="{632D3AEB-7CBE-3049-91AC-335C6B4F5BF6}" type="slidenum">
              <a:rPr lang="en-US" smtClean="0"/>
              <a:pPr/>
              <a:t>11</a:t>
            </a:fld>
            <a:r>
              <a:rPr lang="en-US" smtClean="0"/>
              <a:t>  </a:t>
            </a:r>
            <a:endParaRPr lang="en-US" dirty="0"/>
          </a:p>
        </p:txBody>
      </p:sp>
    </p:spTree>
    <p:extLst>
      <p:ext uri="{BB962C8B-B14F-4D97-AF65-F5344CB8AC3E}">
        <p14:creationId xmlns:p14="http://schemas.microsoft.com/office/powerpoint/2010/main" val="159695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GPT Species </a:t>
            </a:r>
            <a:r>
              <a:rPr lang="en-US" dirty="0"/>
              <a:t>E</a:t>
            </a:r>
            <a:r>
              <a:rPr lang="en-US" dirty="0" smtClean="0"/>
              <a:t>conomic </a:t>
            </a:r>
            <a:r>
              <a:rPr lang="en-US" dirty="0"/>
              <a:t>P</a:t>
            </a:r>
            <a:r>
              <a:rPr lang="en-US" dirty="0" smtClean="0"/>
              <a:t>erformance Report</a:t>
            </a:r>
            <a:endParaRPr lang="en-US" dirty="0"/>
          </a:p>
        </p:txBody>
      </p:sp>
      <p:sp>
        <p:nvSpPr>
          <p:cNvPr id="3" name="Content Placeholder 2"/>
          <p:cNvSpPr>
            <a:spLocks noGrp="1"/>
          </p:cNvSpPr>
          <p:nvPr>
            <p:ph idx="1"/>
          </p:nvPr>
        </p:nvSpPr>
        <p:spPr>
          <a:xfrm>
            <a:off x="457200" y="1207293"/>
            <a:ext cx="8229600" cy="5057705"/>
          </a:xfrm>
          <a:noFill/>
        </p:spPr>
        <p:txBody>
          <a:bodyPr>
            <a:normAutofit fontScale="85000" lnSpcReduction="20000"/>
          </a:bodyPr>
          <a:lstStyle/>
          <a:p>
            <a:r>
              <a:rPr lang="en-US" dirty="0" smtClean="0"/>
              <a:t>Economic Performance Reports:</a:t>
            </a:r>
          </a:p>
          <a:p>
            <a:pPr lvl="1"/>
            <a:r>
              <a:rPr lang="en-US" dirty="0" smtClean="0"/>
              <a:t>BSAI: pollock, Pacific cod </a:t>
            </a:r>
            <a:r>
              <a:rPr lang="en-US" b="1" dirty="0" smtClean="0"/>
              <a:t>(ESP)</a:t>
            </a:r>
            <a:r>
              <a:rPr lang="en-US" dirty="0" smtClean="0"/>
              <a:t>, flatfish complex (yellowfin sole,  rock sole, flathead, arrowtooth) , rockfish (Pac. ocean perch, northern rockfish), Atka mackerel.</a:t>
            </a:r>
          </a:p>
          <a:p>
            <a:pPr lvl="1"/>
            <a:r>
              <a:rPr lang="en-US" dirty="0" smtClean="0"/>
              <a:t>GOA: pollock </a:t>
            </a:r>
            <a:r>
              <a:rPr lang="en-US" b="1" dirty="0" smtClean="0"/>
              <a:t>(ESP)</a:t>
            </a:r>
            <a:r>
              <a:rPr lang="en-US" dirty="0" smtClean="0"/>
              <a:t>, </a:t>
            </a:r>
            <a:r>
              <a:rPr lang="en-US" dirty="0" err="1" smtClean="0"/>
              <a:t>Pacfic</a:t>
            </a:r>
            <a:r>
              <a:rPr lang="en-US" dirty="0" smtClean="0"/>
              <a:t> cod </a:t>
            </a:r>
            <a:r>
              <a:rPr lang="en-US" b="1" dirty="0" smtClean="0"/>
              <a:t>(ESP)</a:t>
            </a:r>
            <a:r>
              <a:rPr lang="en-US" dirty="0" smtClean="0"/>
              <a:t>, flatfish (arrowtooth), rockfish (Pac. ocean perch, northern rockfish).</a:t>
            </a:r>
          </a:p>
          <a:p>
            <a:pPr lvl="1"/>
            <a:r>
              <a:rPr lang="en-US" dirty="0" smtClean="0"/>
              <a:t>Combined: sablefish </a:t>
            </a:r>
            <a:r>
              <a:rPr lang="en-US" b="1" dirty="0" smtClean="0"/>
              <a:t>(ESP)</a:t>
            </a:r>
            <a:r>
              <a:rPr lang="en-US" dirty="0" smtClean="0"/>
              <a:t>.</a:t>
            </a:r>
          </a:p>
          <a:p>
            <a:r>
              <a:rPr lang="en-US" dirty="0" smtClean="0"/>
              <a:t>EPRs will be revised to incorporate new data and discuss updated market conditions. (completed early-mid Oct.)</a:t>
            </a:r>
          </a:p>
          <a:p>
            <a:pPr marL="0" indent="0">
              <a:buNone/>
            </a:pPr>
            <a:endParaRPr lang="en-US" dirty="0" smtClean="0"/>
          </a:p>
          <a:p>
            <a:r>
              <a:rPr lang="en-US" dirty="0"/>
              <a:t>GPT </a:t>
            </a:r>
            <a:r>
              <a:rPr lang="en-US" dirty="0" smtClean="0"/>
              <a:t>can give feedback/discuss:</a:t>
            </a:r>
            <a:endParaRPr lang="en-US" dirty="0"/>
          </a:p>
          <a:p>
            <a:pPr lvl="1"/>
            <a:r>
              <a:rPr lang="en-US" dirty="0" smtClean="0"/>
              <a:t>EPR in the ESP.</a:t>
            </a:r>
          </a:p>
        </p:txBody>
      </p:sp>
      <p:sp>
        <p:nvSpPr>
          <p:cNvPr id="4" name="Slide Number Placeholder 3"/>
          <p:cNvSpPr>
            <a:spLocks noGrp="1"/>
          </p:cNvSpPr>
          <p:nvPr>
            <p:ph type="sldNum" sz="quarter" idx="10"/>
          </p:nvPr>
        </p:nvSpPr>
        <p:spPr/>
        <p:txBody>
          <a:bodyPr/>
          <a:lstStyle/>
          <a:p>
            <a:r>
              <a:rPr lang="en-US" smtClean="0"/>
              <a:t> Page </a:t>
            </a:r>
            <a:fld id="{632D3AEB-7CBE-3049-91AC-335C6B4F5BF6}" type="slidenum">
              <a:rPr lang="en-US" smtClean="0"/>
              <a:pPr/>
              <a:t>12</a:t>
            </a:fld>
            <a:r>
              <a:rPr lang="en-US" smtClean="0"/>
              <a:t>  </a:t>
            </a:r>
            <a:endParaRPr lang="en-US" dirty="0"/>
          </a:p>
        </p:txBody>
      </p:sp>
    </p:spTree>
    <p:extLst>
      <p:ext uri="{BB962C8B-B14F-4D97-AF65-F5344CB8AC3E}">
        <p14:creationId xmlns:p14="http://schemas.microsoft.com/office/powerpoint/2010/main" val="341980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141666"/>
            <a:ext cx="6502400" cy="979234"/>
          </a:xfrm>
        </p:spPr>
        <p:txBody>
          <a:bodyPr/>
          <a:lstStyle/>
          <a:p>
            <a:r>
              <a:rPr lang="en-US" sz="3600" dirty="0" smtClean="0"/>
              <a:t>Economic Status Report, 2019</a:t>
            </a:r>
            <a:endParaRPr lang="en-US" sz="3600" dirty="0"/>
          </a:p>
        </p:txBody>
      </p:sp>
      <p:sp>
        <p:nvSpPr>
          <p:cNvPr id="7" name="Content Placeholder 2"/>
          <p:cNvSpPr txBox="1">
            <a:spLocks/>
          </p:cNvSpPr>
          <p:nvPr/>
        </p:nvSpPr>
        <p:spPr bwMode="auto">
          <a:xfrm>
            <a:off x="2032000" y="2120900"/>
            <a:ext cx="6832600" cy="4090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lnSpc>
                <a:spcPct val="90000"/>
              </a:lnSpc>
              <a:spcBef>
                <a:spcPct val="20000"/>
              </a:spcBef>
              <a:spcAft>
                <a:spcPct val="0"/>
              </a:spcAft>
            </a:pPr>
            <a:r>
              <a:rPr lang="en-US" sz="2400" dirty="0" smtClean="0">
                <a:solidFill>
                  <a:schemeClr val="tx2"/>
                </a:solidFill>
              </a:rPr>
              <a:t>The Economic Status Report serves many purposes. Among them is to provide information to the Plan Team.</a:t>
            </a:r>
          </a:p>
          <a:p>
            <a:pPr marL="342900" indent="-342900" defTabSz="914400" fontAlgn="base">
              <a:lnSpc>
                <a:spcPct val="90000"/>
              </a:lnSpc>
              <a:spcBef>
                <a:spcPct val="20000"/>
              </a:spcBef>
              <a:spcAft>
                <a:spcPct val="0"/>
              </a:spcAft>
            </a:pPr>
            <a:endParaRPr lang="en-US" sz="2400" dirty="0">
              <a:solidFill>
                <a:schemeClr val="tx2"/>
              </a:solidFill>
            </a:endParaRPr>
          </a:p>
          <a:p>
            <a:pPr marL="342900" indent="-342900" defTabSz="914400" fontAlgn="base">
              <a:lnSpc>
                <a:spcPct val="90000"/>
              </a:lnSpc>
              <a:spcBef>
                <a:spcPct val="20000"/>
              </a:spcBef>
              <a:spcAft>
                <a:spcPct val="0"/>
              </a:spcAft>
            </a:pPr>
            <a:r>
              <a:rPr lang="en-US" sz="2400" dirty="0" smtClean="0">
                <a:solidFill>
                  <a:schemeClr val="tx2"/>
                </a:solidFill>
              </a:rPr>
              <a:t>Economic data for 2019 are still being finalized and validated (typically price and value). </a:t>
            </a:r>
          </a:p>
          <a:p>
            <a:pPr marL="342900" indent="-342900" defTabSz="914400" fontAlgn="base">
              <a:lnSpc>
                <a:spcPct val="90000"/>
              </a:lnSpc>
              <a:spcBef>
                <a:spcPct val="20000"/>
              </a:spcBef>
              <a:spcAft>
                <a:spcPct val="0"/>
              </a:spcAft>
              <a:buFont typeface="Arial" pitchFamily="34" charset="0"/>
              <a:buChar char="•"/>
            </a:pPr>
            <a:endParaRPr lang="en-US" sz="2400" dirty="0" smtClean="0">
              <a:solidFill>
                <a:schemeClr val="tx2"/>
              </a:solidFill>
            </a:endParaRPr>
          </a:p>
          <a:p>
            <a:pPr marL="342900" indent="-342900" defTabSz="914400" fontAlgn="base">
              <a:lnSpc>
                <a:spcPct val="90000"/>
              </a:lnSpc>
              <a:spcBef>
                <a:spcPct val="20000"/>
              </a:spcBef>
              <a:spcAft>
                <a:spcPct val="0"/>
              </a:spcAft>
              <a:buFont typeface="Arial" pitchFamily="34" charset="0"/>
              <a:buChar char="•"/>
            </a:pPr>
            <a:r>
              <a:rPr lang="en-US" sz="2400" dirty="0" smtClean="0">
                <a:solidFill>
                  <a:schemeClr val="tx2"/>
                </a:solidFill>
              </a:rPr>
              <a:t>We invite feedback -- Ben.Fissel@noaa.gov  </a:t>
            </a:r>
          </a:p>
        </p:txBody>
      </p:sp>
    </p:spTree>
    <p:extLst>
      <p:ext uri="{BB962C8B-B14F-4D97-AF65-F5344CB8AC3E}">
        <p14:creationId xmlns:p14="http://schemas.microsoft.com/office/powerpoint/2010/main" val="382215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129"/>
            <a:ext cx="3909609" cy="676014"/>
          </a:xfrm>
        </p:spPr>
        <p:txBody>
          <a:bodyPr>
            <a:normAutofit fontScale="90000"/>
          </a:bodyPr>
          <a:lstStyle/>
          <a:p>
            <a:r>
              <a:rPr lang="en-US" dirty="0" smtClean="0"/>
              <a:t>Alaska’s Groundfish Fisheries in 2019</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
        <p:nvSpPr>
          <p:cNvPr id="6" name="Content Placeholder 5"/>
          <p:cNvSpPr>
            <a:spLocks noGrp="1"/>
          </p:cNvSpPr>
          <p:nvPr>
            <p:ph idx="1"/>
          </p:nvPr>
        </p:nvSpPr>
        <p:spPr>
          <a:xfrm>
            <a:off x="214124" y="1435100"/>
            <a:ext cx="3670301" cy="4298156"/>
          </a:xfrm>
        </p:spPr>
        <p:txBody>
          <a:bodyPr>
            <a:normAutofit fontScale="85000" lnSpcReduction="10000"/>
          </a:bodyPr>
          <a:lstStyle/>
          <a:p>
            <a:pPr>
              <a:buNone/>
            </a:pPr>
            <a:r>
              <a:rPr lang="en-US" dirty="0" smtClean="0"/>
              <a:t>Total catch: </a:t>
            </a:r>
            <a:r>
              <a:rPr lang="en-US" sz="2800" dirty="0" smtClean="0"/>
              <a:t>2.18 million t </a:t>
            </a:r>
          </a:p>
          <a:p>
            <a:pPr>
              <a:buNone/>
            </a:pPr>
            <a:r>
              <a:rPr lang="en-US" sz="2800" dirty="0"/>
              <a:t> </a:t>
            </a:r>
            <a:r>
              <a:rPr lang="en-US" sz="2800" dirty="0" smtClean="0"/>
              <a:t>      (decreased 2%)</a:t>
            </a:r>
          </a:p>
          <a:p>
            <a:pPr>
              <a:buNone/>
            </a:pPr>
            <a:r>
              <a:rPr lang="en-US" dirty="0" smtClean="0"/>
              <a:t>Aggregate ex-vessel value </a:t>
            </a:r>
          </a:p>
          <a:p>
            <a:pPr>
              <a:buNone/>
            </a:pPr>
            <a:r>
              <a:rPr lang="en-US" dirty="0" smtClean="0"/>
              <a:t>    stable/increasing in BSAI decreased in GOA.</a:t>
            </a:r>
          </a:p>
          <a:p>
            <a:pPr>
              <a:buNone/>
            </a:pPr>
            <a:r>
              <a:rPr lang="en-US" dirty="0"/>
              <a:t>W</a:t>
            </a:r>
            <a:r>
              <a:rPr lang="en-US" dirty="0" smtClean="0"/>
              <a:t>holesale value:</a:t>
            </a:r>
          </a:p>
          <a:p>
            <a:pPr>
              <a:buNone/>
            </a:pPr>
            <a:r>
              <a:rPr lang="en-US" sz="2800" dirty="0" smtClean="0"/>
              <a:t>    $2.50 billion (down 3%)</a:t>
            </a:r>
          </a:p>
          <a:p>
            <a:pPr>
              <a:buNone/>
            </a:pPr>
            <a:r>
              <a:rPr lang="en-US" dirty="0"/>
              <a:t>E</a:t>
            </a:r>
            <a:r>
              <a:rPr lang="en-US" dirty="0" smtClean="0"/>
              <a:t>x-vessel value:</a:t>
            </a:r>
          </a:p>
          <a:p>
            <a:pPr>
              <a:buNone/>
            </a:pPr>
            <a:r>
              <a:rPr lang="en-US" sz="2800" dirty="0" smtClean="0"/>
              <a:t>    $980.8 million (down </a:t>
            </a:r>
            <a:r>
              <a:rPr lang="en-US" sz="2800" dirty="0"/>
              <a:t>3</a:t>
            </a:r>
            <a:r>
              <a:rPr lang="en-US" sz="2800" dirty="0" smtClean="0"/>
              <a:t>%)</a:t>
            </a:r>
            <a:endParaRPr lang="en-US" sz="2800" dirty="0"/>
          </a:p>
        </p:txBody>
      </p:sp>
      <p:sp>
        <p:nvSpPr>
          <p:cNvPr id="3" name="TextBox 2"/>
          <p:cNvSpPr txBox="1"/>
          <p:nvPr/>
        </p:nvSpPr>
        <p:spPr>
          <a:xfrm>
            <a:off x="4366809" y="6007730"/>
            <a:ext cx="3892925" cy="338554"/>
          </a:xfrm>
          <a:prstGeom prst="rect">
            <a:avLst/>
          </a:prstGeom>
          <a:noFill/>
        </p:spPr>
        <p:txBody>
          <a:bodyPr wrap="none" rtlCol="0">
            <a:spAutoFit/>
          </a:bodyPr>
          <a:lstStyle/>
          <a:p>
            <a:r>
              <a:rPr lang="en-US" sz="1600" dirty="0" smtClean="0"/>
              <a:t>Values in figure nominal (not adjusted for inflation)</a:t>
            </a:r>
            <a:endParaRPr lang="en-US" sz="1600" dirty="0"/>
          </a:p>
        </p:txBody>
      </p:sp>
      <p:sp>
        <p:nvSpPr>
          <p:cNvPr id="8" name="TextBox 7"/>
          <p:cNvSpPr txBox="1"/>
          <p:nvPr/>
        </p:nvSpPr>
        <p:spPr>
          <a:xfrm>
            <a:off x="487331" y="5970596"/>
            <a:ext cx="2959465" cy="338554"/>
          </a:xfrm>
          <a:prstGeom prst="rect">
            <a:avLst/>
          </a:prstGeom>
          <a:noFill/>
        </p:spPr>
        <p:txBody>
          <a:bodyPr wrap="none" rtlCol="0">
            <a:spAutoFit/>
          </a:bodyPr>
          <a:lstStyle/>
          <a:p>
            <a:r>
              <a:rPr lang="en-US" sz="1600" dirty="0" smtClean="0"/>
              <a:t>Percent change adjusted for inflation.</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586" y="256201"/>
            <a:ext cx="5068117" cy="53143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Alaska’s Groundfish Fisheries in 2019</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dirty="0"/>
          </a:p>
        </p:txBody>
      </p:sp>
      <p:sp>
        <p:nvSpPr>
          <p:cNvPr id="6" name="Content Placeholder 5"/>
          <p:cNvSpPr txBox="1">
            <a:spLocks/>
          </p:cNvSpPr>
          <p:nvPr/>
        </p:nvSpPr>
        <p:spPr>
          <a:xfrm>
            <a:off x="445914" y="1090423"/>
            <a:ext cx="8229600" cy="8564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Alaska Ex-vessel Economic Indices</a:t>
            </a:r>
            <a:endParaRPr lang="en-US" sz="2800" dirty="0"/>
          </a:p>
        </p:txBody>
      </p:sp>
      <p:sp>
        <p:nvSpPr>
          <p:cNvPr id="7" name="Content Placeholder 5"/>
          <p:cNvSpPr txBox="1">
            <a:spLocks/>
          </p:cNvSpPr>
          <p:nvPr/>
        </p:nvSpPr>
        <p:spPr>
          <a:xfrm>
            <a:off x="467685" y="4359911"/>
            <a:ext cx="8352209" cy="172157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smtClean="0">
                <a:solidFill>
                  <a:schemeClr val="tx2"/>
                </a:solidFill>
              </a:rPr>
              <a:t>In the aggregate: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smtClean="0">
                <a:solidFill>
                  <a:schemeClr val="tx2"/>
                </a:solidFill>
              </a:rPr>
              <a:t>Value decreased and volume (catch) decreases were the dominant factor </a:t>
            </a:r>
            <a:r>
              <a:rPr lang="en-US" sz="2800" dirty="0">
                <a:solidFill>
                  <a:schemeClr val="tx2"/>
                </a:solidFill>
              </a:rPr>
              <a:t>w</a:t>
            </a:r>
            <a:r>
              <a:rPr lang="en-US" sz="2800" dirty="0" smtClean="0">
                <a:solidFill>
                  <a:schemeClr val="tx2"/>
                </a:solidFill>
              </a:rPr>
              <a:t>hile prices were more stable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367" b="25351"/>
          <a:stretch/>
        </p:blipFill>
        <p:spPr>
          <a:xfrm>
            <a:off x="350857" y="1550258"/>
            <a:ext cx="8426255" cy="2834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21" y="1996569"/>
            <a:ext cx="2755200" cy="676014"/>
          </a:xfrm>
        </p:spPr>
        <p:txBody>
          <a:bodyPr/>
          <a:lstStyle/>
          <a:p>
            <a:r>
              <a:rPr lang="en-US" dirty="0" smtClean="0"/>
              <a:t>Species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
        <p:nvSpPr>
          <p:cNvPr id="6" name="Content Placeholder 5"/>
          <p:cNvSpPr>
            <a:spLocks noGrp="1"/>
          </p:cNvSpPr>
          <p:nvPr>
            <p:ph idx="1"/>
          </p:nvPr>
        </p:nvSpPr>
        <p:spPr>
          <a:xfrm>
            <a:off x="858403" y="2617873"/>
            <a:ext cx="2959101" cy="3529692"/>
          </a:xfrm>
        </p:spPr>
        <p:txBody>
          <a:bodyPr>
            <a:normAutofit fontScale="85000" lnSpcReduction="20000"/>
          </a:bodyPr>
          <a:lstStyle/>
          <a:p>
            <a:r>
              <a:rPr lang="en-US" sz="2800" dirty="0" smtClean="0"/>
              <a:t>Value increased:</a:t>
            </a:r>
          </a:p>
          <a:p>
            <a:pPr lvl="1"/>
            <a:r>
              <a:rPr lang="en-US" sz="2800" dirty="0"/>
              <a:t>P</a:t>
            </a:r>
            <a:r>
              <a:rPr lang="en-US" sz="2800" dirty="0" smtClean="0"/>
              <a:t>ollock</a:t>
            </a:r>
            <a:endParaRPr lang="en-US" sz="2800" dirty="0"/>
          </a:p>
          <a:p>
            <a:r>
              <a:rPr lang="en-US" sz="2800" dirty="0" smtClean="0"/>
              <a:t>Value decreased:</a:t>
            </a:r>
          </a:p>
          <a:p>
            <a:pPr lvl="1"/>
            <a:r>
              <a:rPr lang="en-US" sz="2800" dirty="0" smtClean="0"/>
              <a:t>Atka</a:t>
            </a:r>
          </a:p>
          <a:p>
            <a:pPr lvl="1"/>
            <a:r>
              <a:rPr lang="en-US" sz="2800" dirty="0" smtClean="0"/>
              <a:t>Pacific cod</a:t>
            </a:r>
          </a:p>
          <a:p>
            <a:r>
              <a:rPr lang="en-US" sz="2800" dirty="0" smtClean="0"/>
              <a:t>Value stable</a:t>
            </a:r>
            <a:endParaRPr lang="en-US" sz="2800" dirty="0"/>
          </a:p>
          <a:p>
            <a:pPr lvl="1"/>
            <a:r>
              <a:rPr lang="en-US" sz="2800" dirty="0" smtClean="0"/>
              <a:t>Rockfish</a:t>
            </a:r>
          </a:p>
          <a:p>
            <a:pPr lvl="1"/>
            <a:r>
              <a:rPr lang="en-US" sz="2800" dirty="0" smtClean="0"/>
              <a:t>Flatfish</a:t>
            </a:r>
          </a:p>
          <a:p>
            <a:pPr lvl="1"/>
            <a:r>
              <a:rPr lang="en-US" sz="2800" dirty="0" smtClean="0"/>
              <a:t>Sablefish</a:t>
            </a:r>
          </a:p>
        </p:txBody>
      </p:sp>
      <p:sp>
        <p:nvSpPr>
          <p:cNvPr id="8" name="Content Placeholder 5"/>
          <p:cNvSpPr txBox="1">
            <a:spLocks/>
          </p:cNvSpPr>
          <p:nvPr/>
        </p:nvSpPr>
        <p:spPr>
          <a:xfrm>
            <a:off x="4762499" y="193326"/>
            <a:ext cx="3771899" cy="85642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BSAI Ex-vessel </a:t>
            </a:r>
          </a:p>
          <a:p>
            <a:pPr marL="0" indent="0">
              <a:buNone/>
            </a:pPr>
            <a:r>
              <a:rPr lang="en-US" sz="2800" dirty="0" smtClean="0"/>
              <a:t>Economic Indices</a:t>
            </a:r>
            <a:endParaRPr lang="en-US" sz="2800" dirty="0"/>
          </a:p>
        </p:txBody>
      </p:sp>
      <p:sp>
        <p:nvSpPr>
          <p:cNvPr id="9" name="TextBox 8"/>
          <p:cNvSpPr txBox="1"/>
          <p:nvPr/>
        </p:nvSpPr>
        <p:spPr>
          <a:xfrm>
            <a:off x="2090704" y="6117771"/>
            <a:ext cx="3571812" cy="338554"/>
          </a:xfrm>
          <a:prstGeom prst="rect">
            <a:avLst/>
          </a:prstGeom>
          <a:noFill/>
        </p:spPr>
        <p:txBody>
          <a:bodyPr wrap="none" rtlCol="0">
            <a:spAutoFit/>
          </a:bodyPr>
          <a:lstStyle/>
          <a:p>
            <a:r>
              <a:rPr lang="en-US" sz="1600" dirty="0" smtClean="0"/>
              <a:t>Indices are nominal (not adjusted for inflation)</a:t>
            </a:r>
            <a:endParaRPr lang="en-US"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999" b="35714"/>
          <a:stretch/>
        </p:blipFill>
        <p:spPr>
          <a:xfrm>
            <a:off x="29028" y="200300"/>
            <a:ext cx="4572009" cy="173736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4999"/>
          <a:stretch/>
        </p:blipFill>
        <p:spPr>
          <a:xfrm>
            <a:off x="4542981" y="935485"/>
            <a:ext cx="4572009" cy="5212080"/>
          </a:xfrm>
          <a:prstGeom prst="rect">
            <a:avLst/>
          </a:prstGeom>
        </p:spPr>
      </p:pic>
    </p:spTree>
    <p:extLst>
      <p:ext uri="{BB962C8B-B14F-4D97-AF65-F5344CB8AC3E}">
        <p14:creationId xmlns:p14="http://schemas.microsoft.com/office/powerpoint/2010/main" val="22494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754" y="1784460"/>
            <a:ext cx="2738490" cy="676014"/>
          </a:xfrm>
        </p:spPr>
        <p:txBody>
          <a:bodyPr/>
          <a:lstStyle/>
          <a:p>
            <a:r>
              <a:rPr lang="en-US" dirty="0" smtClean="0"/>
              <a:t>Species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sp>
        <p:nvSpPr>
          <p:cNvPr id="6" name="Content Placeholder 5"/>
          <p:cNvSpPr>
            <a:spLocks noGrp="1"/>
          </p:cNvSpPr>
          <p:nvPr>
            <p:ph idx="1"/>
          </p:nvPr>
        </p:nvSpPr>
        <p:spPr>
          <a:xfrm>
            <a:off x="950119" y="2349074"/>
            <a:ext cx="2799009" cy="3730239"/>
          </a:xfrm>
        </p:spPr>
        <p:txBody>
          <a:bodyPr>
            <a:normAutofit/>
          </a:bodyPr>
          <a:lstStyle/>
          <a:p>
            <a:r>
              <a:rPr lang="en-US" sz="2800" dirty="0" smtClean="0"/>
              <a:t>Value decreases:</a:t>
            </a:r>
          </a:p>
          <a:p>
            <a:pPr lvl="1"/>
            <a:r>
              <a:rPr lang="en-US" sz="2800" dirty="0" smtClean="0"/>
              <a:t>Pollock</a:t>
            </a:r>
          </a:p>
          <a:p>
            <a:pPr lvl="1"/>
            <a:r>
              <a:rPr lang="en-US" sz="2800" dirty="0" smtClean="0"/>
              <a:t>Sablefish</a:t>
            </a:r>
            <a:endParaRPr lang="en-US" sz="2800" dirty="0"/>
          </a:p>
          <a:p>
            <a:r>
              <a:rPr lang="en-US" sz="2800" dirty="0" smtClean="0"/>
              <a:t>Value stable:</a:t>
            </a:r>
            <a:endParaRPr lang="en-US" sz="2800" dirty="0"/>
          </a:p>
          <a:p>
            <a:pPr lvl="1"/>
            <a:r>
              <a:rPr lang="en-US" sz="2800" dirty="0"/>
              <a:t>Pacific cod</a:t>
            </a:r>
          </a:p>
          <a:p>
            <a:pPr lvl="1"/>
            <a:r>
              <a:rPr lang="en-US" sz="2800" dirty="0" smtClean="0"/>
              <a:t>Rockfish</a:t>
            </a:r>
          </a:p>
          <a:p>
            <a:pPr lvl="1"/>
            <a:r>
              <a:rPr lang="en-US" sz="2800" dirty="0" smtClean="0"/>
              <a:t>Flatfish</a:t>
            </a:r>
          </a:p>
        </p:txBody>
      </p:sp>
      <p:sp>
        <p:nvSpPr>
          <p:cNvPr id="8" name="Content Placeholder 5"/>
          <p:cNvSpPr txBox="1">
            <a:spLocks/>
          </p:cNvSpPr>
          <p:nvPr/>
        </p:nvSpPr>
        <p:spPr>
          <a:xfrm>
            <a:off x="4527022" y="193326"/>
            <a:ext cx="4007376" cy="85642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GOA Ex-vessel </a:t>
            </a:r>
          </a:p>
          <a:p>
            <a:pPr marL="0" indent="0">
              <a:buNone/>
            </a:pPr>
            <a:r>
              <a:rPr lang="en-US" sz="2800" dirty="0" smtClean="0"/>
              <a:t>Economic Indices</a:t>
            </a:r>
            <a:endParaRPr lang="en-US" sz="2800" dirty="0"/>
          </a:p>
        </p:txBody>
      </p:sp>
      <p:sp>
        <p:nvSpPr>
          <p:cNvPr id="9" name="TextBox 8"/>
          <p:cNvSpPr txBox="1"/>
          <p:nvPr/>
        </p:nvSpPr>
        <p:spPr>
          <a:xfrm>
            <a:off x="1846490" y="6139066"/>
            <a:ext cx="3571812" cy="338554"/>
          </a:xfrm>
          <a:prstGeom prst="rect">
            <a:avLst/>
          </a:prstGeom>
          <a:noFill/>
        </p:spPr>
        <p:txBody>
          <a:bodyPr wrap="none" rtlCol="0">
            <a:spAutoFit/>
          </a:bodyPr>
          <a:lstStyle/>
          <a:p>
            <a:r>
              <a:rPr lang="en-US" sz="1600" dirty="0" smtClean="0"/>
              <a:t>Indices are nominal (not adjusted for inflation)</a:t>
            </a:r>
            <a:endParaRPr lang="en-US" sz="1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383" b="37186"/>
          <a:stretch/>
        </p:blipFill>
        <p:spPr>
          <a:xfrm>
            <a:off x="17124" y="161183"/>
            <a:ext cx="4572009" cy="164592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4999"/>
          <a:stretch/>
        </p:blipFill>
        <p:spPr>
          <a:xfrm>
            <a:off x="4542639" y="897220"/>
            <a:ext cx="4572009" cy="5212080"/>
          </a:xfrm>
          <a:prstGeom prst="rect">
            <a:avLst/>
          </a:prstGeom>
        </p:spPr>
      </p:pic>
    </p:spTree>
    <p:extLst>
      <p:ext uri="{BB962C8B-B14F-4D97-AF65-F5344CB8AC3E}">
        <p14:creationId xmlns:p14="http://schemas.microsoft.com/office/powerpoint/2010/main" val="289790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499"/>
            <a:ext cx="8229600" cy="1282701"/>
          </a:xfrm>
        </p:spPr>
        <p:txBody>
          <a:bodyPr>
            <a:noAutofit/>
          </a:bodyPr>
          <a:lstStyle/>
          <a:p>
            <a:pPr algn="ctr"/>
            <a:r>
              <a:rPr lang="en-US" dirty="0" smtClean="0"/>
              <a:t>Economic Status Report, 2019: Content of the Sept. Draft</a:t>
            </a:r>
            <a:endParaRPr lang="en-US" dirty="0"/>
          </a:p>
        </p:txBody>
      </p:sp>
      <p:sp>
        <p:nvSpPr>
          <p:cNvPr id="3" name="Content Placeholder 2"/>
          <p:cNvSpPr>
            <a:spLocks noGrp="1"/>
          </p:cNvSpPr>
          <p:nvPr>
            <p:ph idx="1"/>
          </p:nvPr>
        </p:nvSpPr>
        <p:spPr>
          <a:xfrm>
            <a:off x="457200" y="1486693"/>
            <a:ext cx="8229600" cy="4101307"/>
          </a:xfrm>
        </p:spPr>
        <p:txBody>
          <a:bodyPr>
            <a:noAutofit/>
          </a:bodyPr>
          <a:lstStyle/>
          <a:p>
            <a:pPr>
              <a:lnSpc>
                <a:spcPct val="90000"/>
              </a:lnSpc>
              <a:buFont typeface="Arial" pitchFamily="34" charset="0"/>
              <a:buChar char="•"/>
            </a:pPr>
            <a:r>
              <a:rPr lang="en-US" sz="2400" dirty="0" smtClean="0">
                <a:solidFill>
                  <a:schemeClr val="accent1"/>
                </a:solidFill>
                <a:latin typeface="Times New Roman" pitchFamily="18" charset="0"/>
              </a:rPr>
              <a:t>Executive Summary: </a:t>
            </a:r>
            <a:r>
              <a:rPr lang="en-US" sz="2400" dirty="0" smtClean="0">
                <a:solidFill>
                  <a:srgbClr val="000000"/>
                </a:solidFill>
                <a:latin typeface="Times New Roman" pitchFamily="18" charset="0"/>
              </a:rPr>
              <a:t>2019 highlights</a:t>
            </a:r>
          </a:p>
          <a:p>
            <a:pPr>
              <a:lnSpc>
                <a:spcPct val="90000"/>
              </a:lnSpc>
              <a:buFont typeface="Arial" pitchFamily="34" charset="0"/>
              <a:buChar char="•"/>
            </a:pPr>
            <a:endParaRPr lang="en-US" sz="2400" dirty="0" smtClean="0">
              <a:solidFill>
                <a:schemeClr val="accent1"/>
              </a:solidFill>
              <a:latin typeface="Times New Roman" pitchFamily="18" charset="0"/>
            </a:endParaRPr>
          </a:p>
          <a:p>
            <a:pPr>
              <a:lnSpc>
                <a:spcPct val="90000"/>
              </a:lnSpc>
              <a:buFont typeface="Arial" pitchFamily="34" charset="0"/>
              <a:buChar char="•"/>
            </a:pPr>
            <a:endParaRPr lang="en-US" sz="2400" dirty="0" smtClean="0">
              <a:solidFill>
                <a:schemeClr val="accent1"/>
              </a:solidFill>
              <a:latin typeface="Times New Roman" pitchFamily="18" charset="0"/>
            </a:endParaRPr>
          </a:p>
          <a:p>
            <a:pPr>
              <a:lnSpc>
                <a:spcPct val="90000"/>
              </a:lnSpc>
              <a:buFont typeface="Arial" pitchFamily="34" charset="0"/>
              <a:buChar char="•"/>
            </a:pPr>
            <a:r>
              <a:rPr lang="en-US" sz="2400" dirty="0" smtClean="0">
                <a:solidFill>
                  <a:schemeClr val="accent1"/>
                </a:solidFill>
                <a:latin typeface="Times New Roman" pitchFamily="18" charset="0"/>
              </a:rPr>
              <a:t>Economic Data Tables</a:t>
            </a:r>
          </a:p>
          <a:p>
            <a:pPr marL="742950" lvl="2" indent="-342900">
              <a:lnSpc>
                <a:spcPct val="90000"/>
              </a:lnSpc>
              <a:buFont typeface="Arial" pitchFamily="34" charset="0"/>
              <a:buChar char="•"/>
            </a:pPr>
            <a:r>
              <a:rPr lang="en-US" sz="2400" dirty="0" smtClean="0">
                <a:solidFill>
                  <a:srgbClr val="000000"/>
                </a:solidFill>
                <a:latin typeface="Times New Roman" pitchFamily="18" charset="0"/>
              </a:rPr>
              <a:t>Next slide</a:t>
            </a:r>
          </a:p>
          <a:p>
            <a:pPr>
              <a:lnSpc>
                <a:spcPct val="90000"/>
              </a:lnSpc>
              <a:buFont typeface="Arial" pitchFamily="34" charset="0"/>
              <a:buChar char="•"/>
            </a:pPr>
            <a:endParaRPr lang="en-US" sz="2400" dirty="0" smtClean="0">
              <a:solidFill>
                <a:srgbClr val="FF0000"/>
              </a:solidFill>
              <a:latin typeface="Times New Roman" pitchFamily="18" charset="0"/>
            </a:endParaRPr>
          </a:p>
          <a:p>
            <a:pPr>
              <a:lnSpc>
                <a:spcPct val="90000"/>
              </a:lnSpc>
              <a:buFont typeface="Arial" pitchFamily="34" charset="0"/>
              <a:buChar char="•"/>
            </a:pPr>
            <a:r>
              <a:rPr lang="en-US" sz="2400" dirty="0">
                <a:solidFill>
                  <a:schemeClr val="accent1"/>
                </a:solidFill>
                <a:latin typeface="Times New Roman" pitchFamily="18" charset="0"/>
              </a:rPr>
              <a:t>Economic Indices – figures and tables </a:t>
            </a:r>
            <a:r>
              <a:rPr lang="en-US" sz="2400" dirty="0" smtClean="0">
                <a:solidFill>
                  <a:schemeClr val="accent1"/>
                </a:solidFill>
                <a:latin typeface="Times New Roman" pitchFamily="18" charset="0"/>
              </a:rPr>
              <a:t>only</a:t>
            </a:r>
          </a:p>
          <a:p>
            <a:pPr lvl="1">
              <a:lnSpc>
                <a:spcPct val="90000"/>
              </a:lnSpc>
              <a:buFont typeface="Arial" pitchFamily="34" charset="0"/>
              <a:buChar char="•"/>
            </a:pPr>
            <a:r>
              <a:rPr lang="en-US" sz="2400" dirty="0" smtClean="0">
                <a:solidFill>
                  <a:schemeClr val="tx1"/>
                </a:solidFill>
                <a:latin typeface="Times New Roman" pitchFamily="18" charset="0"/>
              </a:rPr>
              <a:t>Summary indices of value, catch/production, and price by region, at-sea/shoreside, species, gear, product type. </a:t>
            </a:r>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30407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848"/>
            <a:ext cx="8229600" cy="676014"/>
          </a:xfrm>
        </p:spPr>
        <p:txBody>
          <a:bodyPr/>
          <a:lstStyle/>
          <a:p>
            <a:pPr algn="ctr"/>
            <a:r>
              <a:rPr lang="en-US" dirty="0" smtClean="0"/>
              <a:t>Economic Data Tables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0539971"/>
              </p:ext>
            </p:extLst>
          </p:nvPr>
        </p:nvGraphicFramePr>
        <p:xfrm>
          <a:off x="457200" y="814279"/>
          <a:ext cx="8229600" cy="5519530"/>
        </p:xfrm>
        <a:graphic>
          <a:graphicData uri="http://schemas.openxmlformats.org/drawingml/2006/table">
            <a:tbl>
              <a:tblPr firstRow="1" bandRow="1">
                <a:tableStyleId>{69CF1AB2-1976-4502-BF36-3FF5EA218861}</a:tableStyleId>
              </a:tblPr>
              <a:tblGrid>
                <a:gridCol w="1961848">
                  <a:extLst>
                    <a:ext uri="{9D8B030D-6E8A-4147-A177-3AD203B41FA5}">
                      <a16:colId xmlns:a16="http://schemas.microsoft.com/office/drawing/2014/main" val="20000"/>
                    </a:ext>
                  </a:extLst>
                </a:gridCol>
                <a:gridCol w="6267752">
                  <a:extLst>
                    <a:ext uri="{9D8B030D-6E8A-4147-A177-3AD203B41FA5}">
                      <a16:colId xmlns:a16="http://schemas.microsoft.com/office/drawing/2014/main" val="20001"/>
                    </a:ext>
                  </a:extLst>
                </a:gridCol>
              </a:tblGrid>
              <a:tr h="1707404">
                <a:tc>
                  <a:txBody>
                    <a:bodyPr/>
                    <a:lstStyle/>
                    <a:p>
                      <a:r>
                        <a:rPr lang="en-US" sz="1800" b="0" kern="1200" dirty="0" smtClean="0">
                          <a:solidFill>
                            <a:schemeClr val="dk1"/>
                          </a:solidFill>
                          <a:latin typeface="+mn-lt"/>
                          <a:ea typeface="+mn-ea"/>
                          <a:cs typeface="+mn-cs"/>
                        </a:rPr>
                        <a:t>All</a:t>
                      </a:r>
                      <a:r>
                        <a:rPr lang="en-US" b="0" dirty="0" smtClean="0"/>
                        <a:t> Alaska Summary </a:t>
                      </a:r>
                    </a:p>
                    <a:p>
                      <a:r>
                        <a:rPr lang="en-US" b="0" dirty="0" smtClean="0"/>
                        <a:t>Tables</a:t>
                      </a:r>
                      <a:r>
                        <a:rPr lang="en-US" b="0" baseline="0" dirty="0" smtClean="0"/>
                        <a:t> 1 – 1</a:t>
                      </a:r>
                      <a:r>
                        <a:rPr lang="en-US" b="0" dirty="0" smtClean="0"/>
                        <a:t>0</a:t>
                      </a:r>
                      <a:endParaRPr lang="en-US" b="0" dirty="0"/>
                    </a:p>
                  </a:txBody>
                  <a:tcPr anchor="ctr"/>
                </a:tc>
                <a:tc>
                  <a:txBody>
                    <a:bodyPr/>
                    <a:lstStyle/>
                    <a:p>
                      <a:r>
                        <a:rPr lang="en-US" b="0" dirty="0" smtClean="0"/>
                        <a:t>Catch (total and retained)</a:t>
                      </a:r>
                    </a:p>
                    <a:p>
                      <a:r>
                        <a:rPr lang="en-US" b="0" dirty="0" smtClean="0"/>
                        <a:t>Summarized</a:t>
                      </a:r>
                      <a:r>
                        <a:rPr lang="en-US" b="0" baseline="0" dirty="0" smtClean="0"/>
                        <a:t> discards and PSC</a:t>
                      </a:r>
                    </a:p>
                    <a:p>
                      <a:r>
                        <a:rPr lang="en-US" b="0" baseline="0" dirty="0" smtClean="0"/>
                        <a:t>Ex-vessel value</a:t>
                      </a:r>
                    </a:p>
                    <a:p>
                      <a:r>
                        <a:rPr lang="en-US" b="0" baseline="0" dirty="0" smtClean="0"/>
                        <a:t>1</a:t>
                      </a:r>
                      <a:r>
                        <a:rPr lang="en-US" b="0" baseline="30000" dirty="0" smtClean="0"/>
                        <a:t>st</a:t>
                      </a:r>
                      <a:r>
                        <a:rPr lang="en-US" b="0" baseline="0" dirty="0" smtClean="0"/>
                        <a:t> wholesale production and revenue</a:t>
                      </a:r>
                    </a:p>
                    <a:p>
                      <a:r>
                        <a:rPr lang="en-US" b="0" dirty="0" smtClean="0"/>
                        <a:t>Vessel counts</a:t>
                      </a:r>
                      <a:endParaRPr lang="en-US" b="0" dirty="0"/>
                    </a:p>
                  </a:txBody>
                  <a:tcPr/>
                </a:tc>
                <a:extLst>
                  <a:ext uri="{0D108BD9-81ED-4DB2-BD59-A6C34878D82A}">
                    <a16:rowId xmlns:a16="http://schemas.microsoft.com/office/drawing/2014/main" val="10000"/>
                  </a:ext>
                </a:extLst>
              </a:tr>
              <a:tr h="1143000">
                <a:tc>
                  <a:txBody>
                    <a:bodyPr/>
                    <a:lstStyle/>
                    <a:p>
                      <a:r>
                        <a:rPr lang="en-US" b="0" dirty="0" smtClean="0"/>
                        <a:t>Bering</a:t>
                      </a:r>
                      <a:r>
                        <a:rPr lang="en-US" b="0" baseline="0" dirty="0" smtClean="0"/>
                        <a:t> Sea and Aleutian Islands</a:t>
                      </a:r>
                    </a:p>
                    <a:p>
                      <a:r>
                        <a:rPr lang="en-US" b="0" baseline="0" dirty="0" smtClean="0"/>
                        <a:t>Tables 11 – 26</a:t>
                      </a:r>
                      <a:endParaRPr lang="en-US" b="0" dirty="0"/>
                    </a:p>
                  </a:txBody>
                  <a:tcPr anchor="ctr"/>
                </a:tc>
                <a:tc rowSpan="2">
                  <a:txBody>
                    <a:bodyPr/>
                    <a:lstStyle/>
                    <a:p>
                      <a:pPr>
                        <a:spcAft>
                          <a:spcPts val="1200"/>
                        </a:spcAft>
                      </a:pPr>
                      <a:r>
                        <a:rPr lang="en-US" b="1" u="sng" baseline="0" dirty="0" smtClean="0"/>
                        <a:t>Ex-vessel:</a:t>
                      </a:r>
                      <a:r>
                        <a:rPr lang="en-US" b="0" baseline="0" dirty="0" smtClean="0"/>
                        <a:t> R</a:t>
                      </a:r>
                      <a:r>
                        <a:rPr lang="en-US" b="0" dirty="0" smtClean="0"/>
                        <a:t>etained catch, </a:t>
                      </a:r>
                      <a:r>
                        <a:rPr lang="en-US" b="0" baseline="0" dirty="0" smtClean="0"/>
                        <a:t>prices and value (with specific flatfish and rockfish species). Retained catch by target. Value metrics by fleet</a:t>
                      </a:r>
                    </a:p>
                    <a:p>
                      <a:pPr>
                        <a:spcAft>
                          <a:spcPts val="1200"/>
                        </a:spcAft>
                      </a:pPr>
                      <a:r>
                        <a:rPr lang="en-US" b="1" u="sng" baseline="0" dirty="0" smtClean="0"/>
                        <a:t>1</a:t>
                      </a:r>
                      <a:r>
                        <a:rPr lang="en-US" b="1" u="sng" baseline="30000" dirty="0" smtClean="0"/>
                        <a:t>st</a:t>
                      </a:r>
                      <a:r>
                        <a:rPr lang="en-US" b="1" u="sng" baseline="0" dirty="0" smtClean="0"/>
                        <a:t> wholesale:</a:t>
                      </a:r>
                      <a:r>
                        <a:rPr lang="en-US" b="0" baseline="0" dirty="0" smtClean="0"/>
                        <a:t> Production, prices, and value (with specific flatfish and rockfish species). Production value metrics by processor group</a:t>
                      </a:r>
                    </a:p>
                    <a:p>
                      <a:pPr marL="0" marR="0" indent="0" algn="l" defTabSz="457200" rtl="0" eaLnBrk="1" fontAlgn="auto" latinLnBrk="0" hangingPunct="1">
                        <a:lnSpc>
                          <a:spcPct val="100000"/>
                        </a:lnSpc>
                        <a:spcBef>
                          <a:spcPts val="0"/>
                        </a:spcBef>
                        <a:spcAft>
                          <a:spcPts val="1200"/>
                        </a:spcAft>
                        <a:buClrTx/>
                        <a:buSzTx/>
                        <a:buFontTx/>
                        <a:buNone/>
                        <a:tabLst/>
                        <a:defRPr/>
                      </a:pPr>
                      <a:r>
                        <a:rPr lang="en-US" b="1" u="sng" baseline="0" dirty="0" smtClean="0"/>
                        <a:t>Effort:</a:t>
                      </a:r>
                      <a:r>
                        <a:rPr lang="en-US" b="0" baseline="0" dirty="0" smtClean="0"/>
                        <a:t> Vessel counts, average length, tonnage, CV and CP fishing weeks, CV and CP crew weeks.</a:t>
                      </a:r>
                    </a:p>
                  </a:txBody>
                  <a:tcPr/>
                </a:tc>
                <a:extLst>
                  <a:ext uri="{0D108BD9-81ED-4DB2-BD59-A6C34878D82A}">
                    <a16:rowId xmlns:a16="http://schemas.microsoft.com/office/drawing/2014/main" val="10001"/>
                  </a:ext>
                </a:extLst>
              </a:tr>
              <a:tr h="1206086">
                <a:tc>
                  <a:txBody>
                    <a:bodyPr/>
                    <a:lstStyle/>
                    <a:p>
                      <a:r>
                        <a:rPr lang="en-US" b="0" dirty="0" smtClean="0"/>
                        <a:t>Gulf of Alaska</a:t>
                      </a:r>
                    </a:p>
                    <a:p>
                      <a:r>
                        <a:rPr lang="en-US" b="0" dirty="0" smtClean="0"/>
                        <a:t>Tables 27 - 42</a:t>
                      </a:r>
                      <a:endParaRPr lang="en-US" b="0" dirty="0"/>
                    </a:p>
                  </a:txBody>
                  <a:tcPr anchor="ctr"/>
                </a:tc>
                <a:tc vMerge="1">
                  <a:txBody>
                    <a:bodyPr/>
                    <a:lstStyle/>
                    <a:p>
                      <a:endParaRPr lang="en-US" b="0" dirty="0"/>
                    </a:p>
                  </a:txBody>
                  <a:tcPr/>
                </a:tc>
                <a:extLst>
                  <a:ext uri="{0D108BD9-81ED-4DB2-BD59-A6C34878D82A}">
                    <a16:rowId xmlns:a16="http://schemas.microsoft.com/office/drawing/2014/main" val="10002"/>
                  </a:ext>
                </a:extLst>
              </a:tr>
              <a:tr h="1053645">
                <a:tc>
                  <a:txBody>
                    <a:bodyPr/>
                    <a:lstStyle/>
                    <a:p>
                      <a:r>
                        <a:rPr lang="en-US" b="0" dirty="0" smtClean="0"/>
                        <a:t>Pacific</a:t>
                      </a:r>
                      <a:r>
                        <a:rPr lang="en-US" b="0" baseline="0" dirty="0" smtClean="0"/>
                        <a:t> h</a:t>
                      </a:r>
                      <a:r>
                        <a:rPr lang="en-US" b="0" dirty="0" smtClean="0"/>
                        <a:t>alibut </a:t>
                      </a:r>
                    </a:p>
                    <a:p>
                      <a:r>
                        <a:rPr lang="en-US" b="0" dirty="0" smtClean="0"/>
                        <a:t>Tables</a:t>
                      </a:r>
                      <a:r>
                        <a:rPr lang="en-US" b="0" baseline="0" dirty="0" smtClean="0"/>
                        <a:t> H1 – H10</a:t>
                      </a:r>
                      <a:endParaRPr lang="en-US" b="0" dirty="0"/>
                    </a:p>
                  </a:txBody>
                  <a:tcPr anchor="ctr"/>
                </a:tc>
                <a:tc>
                  <a:txBody>
                    <a:bodyPr/>
                    <a:lstStyle/>
                    <a:p>
                      <a:r>
                        <a:rPr lang="en-US" b="0" dirty="0" smtClean="0"/>
                        <a:t>Catch</a:t>
                      </a:r>
                    </a:p>
                    <a:p>
                      <a:r>
                        <a:rPr lang="en-US" b="0" dirty="0" smtClean="0"/>
                        <a:t>PSC</a:t>
                      </a:r>
                      <a:endParaRPr lang="en-US" b="0" baseline="0" dirty="0" smtClean="0"/>
                    </a:p>
                    <a:p>
                      <a:r>
                        <a:rPr lang="en-US" b="0" baseline="0" dirty="0" smtClean="0"/>
                        <a:t>Ex-vessel value, price</a:t>
                      </a:r>
                    </a:p>
                    <a:p>
                      <a:r>
                        <a:rPr lang="en-US" b="0" baseline="0" dirty="0" smtClean="0"/>
                        <a:t>1</a:t>
                      </a:r>
                      <a:r>
                        <a:rPr lang="en-US" b="0" baseline="30000" dirty="0" smtClean="0"/>
                        <a:t>st</a:t>
                      </a:r>
                      <a:r>
                        <a:rPr lang="en-US" b="0" baseline="0" dirty="0" smtClean="0"/>
                        <a:t> wholesale production, value and price</a:t>
                      </a:r>
                    </a:p>
                    <a:p>
                      <a:r>
                        <a:rPr lang="en-US" b="0" baseline="0" dirty="0" smtClean="0"/>
                        <a:t>Effort: vessel counts, vessel days, crew days</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6949"/>
            <a:ext cx="9144000" cy="3658838"/>
          </a:xfrm>
          <a:prstGeom prst="rect">
            <a:avLst/>
          </a:prstGeom>
        </p:spPr>
      </p:pic>
      <p:sp>
        <p:nvSpPr>
          <p:cNvPr id="2" name="Title 1"/>
          <p:cNvSpPr>
            <a:spLocks noGrp="1"/>
          </p:cNvSpPr>
          <p:nvPr>
            <p:ph type="title"/>
          </p:nvPr>
        </p:nvSpPr>
        <p:spPr/>
        <p:txBody>
          <a:bodyPr>
            <a:normAutofit/>
          </a:bodyPr>
          <a:lstStyle/>
          <a:p>
            <a:pPr algn="ctr"/>
            <a:r>
              <a:rPr lang="en-US" dirty="0" smtClean="0"/>
              <a:t>Where</a:t>
            </a:r>
            <a:r>
              <a:rPr lang="en-US" dirty="0"/>
              <a:t> </a:t>
            </a:r>
            <a:r>
              <a:rPr lang="en-US" dirty="0" smtClean="0"/>
              <a:t>to find the data I need?</a:t>
            </a:r>
            <a:endParaRPr lang="en-US" dirty="0"/>
          </a:p>
        </p:txBody>
      </p:sp>
      <p:sp>
        <p:nvSpPr>
          <p:cNvPr id="3" name="Content Placeholder 2"/>
          <p:cNvSpPr>
            <a:spLocks noGrp="1"/>
          </p:cNvSpPr>
          <p:nvPr>
            <p:ph idx="1"/>
          </p:nvPr>
        </p:nvSpPr>
        <p:spPr>
          <a:xfrm>
            <a:off x="457200" y="1057150"/>
            <a:ext cx="8229600" cy="1504156"/>
          </a:xfrm>
        </p:spPr>
        <p:txBody>
          <a:bodyPr>
            <a:normAutofit/>
          </a:bodyPr>
          <a:lstStyle/>
          <a:p>
            <a:pPr>
              <a:buNone/>
            </a:pPr>
            <a:r>
              <a:rPr lang="en-US" sz="2400" dirty="0"/>
              <a:t>\\</a:t>
            </a:r>
            <a:r>
              <a:rPr lang="en-US" sz="2400" dirty="0" smtClean="0"/>
              <a:t>nmfs\akc-public\Dropbox\Fissel\EconomicSAFEData2020</a:t>
            </a:r>
            <a:endParaRPr lang="en-US" sz="24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sp>
        <p:nvSpPr>
          <p:cNvPr id="7" name="Oval 6"/>
          <p:cNvSpPr/>
          <p:nvPr/>
        </p:nvSpPr>
        <p:spPr>
          <a:xfrm>
            <a:off x="190764" y="3562171"/>
            <a:ext cx="1868945" cy="33294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48178" y="3895113"/>
            <a:ext cx="6635373" cy="830997"/>
          </a:xfrm>
          <a:prstGeom prst="rect">
            <a:avLst/>
          </a:prstGeom>
          <a:solidFill>
            <a:schemeClr val="bg1"/>
          </a:solidFill>
          <a:ln>
            <a:solidFill>
              <a:srgbClr val="1E5C90"/>
            </a:solidFill>
          </a:ln>
        </p:spPr>
        <p:txBody>
          <a:bodyPr wrap="square" rtlCol="0">
            <a:spAutoFit/>
          </a:bodyPr>
          <a:lstStyle/>
          <a:p>
            <a:r>
              <a:rPr lang="en-US" sz="2400" dirty="0" smtClean="0"/>
              <a:t>TableInventory_econGroundfishSafe.csv matches table names to file names.</a:t>
            </a:r>
            <a:endParaRPr lang="en-US" sz="2400" dirty="0"/>
          </a:p>
        </p:txBody>
      </p:sp>
      <p:cxnSp>
        <p:nvCxnSpPr>
          <p:cNvPr id="11" name="Straight Arrow Connector 10"/>
          <p:cNvCxnSpPr/>
          <p:nvPr/>
        </p:nvCxnSpPr>
        <p:spPr>
          <a:xfrm flipH="1" flipV="1">
            <a:off x="914400" y="3895113"/>
            <a:ext cx="233778" cy="1965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8836" y="5511490"/>
            <a:ext cx="7274427" cy="707886"/>
          </a:xfrm>
          <a:prstGeom prst="rect">
            <a:avLst/>
          </a:prstGeom>
          <a:noFill/>
        </p:spPr>
        <p:txBody>
          <a:bodyPr wrap="none" rtlCol="0">
            <a:spAutoFit/>
          </a:bodyPr>
          <a:lstStyle/>
          <a:p>
            <a:r>
              <a:rPr lang="en-US" sz="2000" dirty="0" smtClean="0"/>
              <a:t>Currently only accessible to AFSC.</a:t>
            </a:r>
          </a:p>
          <a:p>
            <a:r>
              <a:rPr lang="en-US" sz="2000" dirty="0" smtClean="0"/>
              <a:t>The data will be moved to and accessible through the website by November.</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00" y="842911"/>
            <a:ext cx="6883400" cy="1030034"/>
          </a:xfrm>
        </p:spPr>
        <p:txBody>
          <a:bodyPr/>
          <a:lstStyle/>
          <a:p>
            <a:r>
              <a:rPr lang="en-US" sz="3600" dirty="0" smtClean="0"/>
              <a:t>Economic Status Report, 2019:</a:t>
            </a:r>
            <a:br>
              <a:rPr lang="en-US" sz="3600" dirty="0" smtClean="0"/>
            </a:br>
            <a:r>
              <a:rPr lang="en-US" sz="3600" dirty="0" smtClean="0"/>
              <a:t>Additional Final Draft Content (Nov.)</a:t>
            </a:r>
            <a:endParaRPr lang="en-US" sz="3600" dirty="0"/>
          </a:p>
        </p:txBody>
      </p:sp>
      <p:sp>
        <p:nvSpPr>
          <p:cNvPr id="7" name="Content Placeholder 2"/>
          <p:cNvSpPr txBox="1">
            <a:spLocks/>
          </p:cNvSpPr>
          <p:nvPr/>
        </p:nvSpPr>
        <p:spPr bwMode="auto">
          <a:xfrm>
            <a:off x="1803400" y="1871442"/>
            <a:ext cx="6731000" cy="4090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Report Card Metrics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Plan Team Reports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Wholesale </a:t>
            </a:r>
            <a:r>
              <a:rPr lang="en-US" sz="2400" dirty="0">
                <a:solidFill>
                  <a:schemeClr val="tx2"/>
                </a:solidFill>
              </a:rPr>
              <a:t>and </a:t>
            </a:r>
            <a:r>
              <a:rPr lang="en-US" sz="2400" dirty="0">
                <a:solidFill>
                  <a:srgbClr val="FF0000"/>
                </a:solidFill>
              </a:rPr>
              <a:t>ex-vessel price</a:t>
            </a:r>
            <a:r>
              <a:rPr lang="en-US" sz="2400" dirty="0" smtClean="0">
                <a:solidFill>
                  <a:schemeClr val="tx2"/>
                </a:solidFill>
              </a:rPr>
              <a:t> projections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Market Profiles</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Amendment 80 Economic Data Report</a:t>
            </a:r>
          </a:p>
          <a:p>
            <a:pPr marL="342900" indent="-342900" defTabSz="914400" fontAlgn="base">
              <a:lnSpc>
                <a:spcPct val="90000"/>
              </a:lnSpc>
              <a:spcBef>
                <a:spcPct val="20000"/>
              </a:spcBef>
              <a:spcAft>
                <a:spcPct val="0"/>
              </a:spcAft>
              <a:buFont typeface="Arial" pitchFamily="34" charset="0"/>
              <a:buChar char="•"/>
              <a:defRPr/>
            </a:pPr>
            <a:r>
              <a:rPr lang="en-US" sz="2400" dirty="0">
                <a:solidFill>
                  <a:schemeClr val="tx2"/>
                </a:solidFill>
              </a:rPr>
              <a:t>Gulf Trawl Economic Data Report</a:t>
            </a:r>
          </a:p>
          <a:p>
            <a:pPr marL="342900" lvl="0" indent="-342900" defTabSz="914400" fontAlgn="base">
              <a:lnSpc>
                <a:spcPct val="90000"/>
              </a:lnSpc>
              <a:spcBef>
                <a:spcPct val="20000"/>
              </a:spcBef>
              <a:spcAft>
                <a:spcPct val="0"/>
              </a:spcAft>
              <a:buFont typeface="Arial" pitchFamily="34" charset="0"/>
              <a:buChar char="•"/>
              <a:defRPr/>
            </a:pPr>
            <a:r>
              <a:rPr lang="en-US" sz="2400" dirty="0">
                <a:solidFill>
                  <a:schemeClr val="tx2"/>
                </a:solidFill>
              </a:rPr>
              <a:t>Amendment 91 Economic Data Report</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rgbClr val="FF0000"/>
                </a:solidFill>
              </a:rPr>
              <a:t>Year-to-date catches and production.</a:t>
            </a:r>
          </a:p>
          <a:p>
            <a:pPr marL="342900" marR="0" lvl="0" indent="-342900" algn="l" defTabSz="914400" rtl="0" eaLnBrk="1" fontAlgn="base" latinLnBrk="0" hangingPunct="1">
              <a:lnSpc>
                <a:spcPct val="90000"/>
              </a:lnSpc>
              <a:spcBef>
                <a:spcPct val="20000"/>
              </a:spcBef>
              <a:spcAft>
                <a:spcPct val="0"/>
              </a:spcAft>
              <a:buClrTx/>
              <a:buSzTx/>
              <a:buFont typeface="Arial" pitchFamily="34" charset="0"/>
              <a:buChar char="•"/>
              <a:tabLst/>
              <a:defRPr/>
            </a:pPr>
            <a:r>
              <a:rPr lang="en-US" sz="2400" dirty="0" smtClean="0">
                <a:solidFill>
                  <a:schemeClr val="tx2"/>
                </a:solidFill>
              </a:rPr>
              <a:t>Recent </a:t>
            </a:r>
            <a:r>
              <a:rPr lang="en-US" sz="2400" dirty="0">
                <a:solidFill>
                  <a:schemeClr val="tx2"/>
                </a:solidFill>
              </a:rPr>
              <a:t>and ongoing ESSRP resear</a:t>
            </a:r>
            <a:r>
              <a:rPr lang="en-US" sz="2400" dirty="0" smtClean="0">
                <a:solidFill>
                  <a:schemeClr val="tx2"/>
                </a:solidFill>
              </a:rPr>
              <a:t>ch and publications</a:t>
            </a:r>
          </a:p>
        </p:txBody>
      </p:sp>
      <p:sp>
        <p:nvSpPr>
          <p:cNvPr id="3" name="TextBox 2"/>
          <p:cNvSpPr txBox="1"/>
          <p:nvPr/>
        </p:nvSpPr>
        <p:spPr>
          <a:xfrm>
            <a:off x="538300" y="5937052"/>
            <a:ext cx="7996100" cy="646331"/>
          </a:xfrm>
          <a:prstGeom prst="rect">
            <a:avLst/>
          </a:prstGeom>
          <a:noFill/>
        </p:spPr>
        <p:txBody>
          <a:bodyPr wrap="none" rtlCol="0">
            <a:spAutoFit/>
          </a:bodyPr>
          <a:lstStyle/>
          <a:p>
            <a:r>
              <a:rPr lang="en-US" dirty="0" smtClean="0"/>
              <a:t>New or revised content in </a:t>
            </a:r>
            <a:r>
              <a:rPr lang="en-US" dirty="0" smtClean="0">
                <a:solidFill>
                  <a:srgbClr val="FF0000"/>
                </a:solidFill>
              </a:rPr>
              <a:t>RED</a:t>
            </a:r>
          </a:p>
          <a:p>
            <a:r>
              <a:rPr lang="en-US" dirty="0">
                <a:solidFill>
                  <a:srgbClr val="00B050"/>
                </a:solidFill>
              </a:rPr>
              <a:t>Catch share performance </a:t>
            </a:r>
            <a:r>
              <a:rPr lang="en-US" dirty="0" smtClean="0">
                <a:solidFill>
                  <a:srgbClr val="00B050"/>
                </a:solidFill>
              </a:rPr>
              <a:t>metrics</a:t>
            </a:r>
            <a:r>
              <a:rPr lang="en-US" dirty="0">
                <a:solidFill>
                  <a:srgbClr val="00B050"/>
                </a:solidFill>
              </a:rPr>
              <a:t> </a:t>
            </a:r>
            <a:r>
              <a:rPr lang="en-US" dirty="0" smtClean="0">
                <a:solidFill>
                  <a:srgbClr val="00B050"/>
                </a:solidFill>
              </a:rPr>
              <a:t>and Community Participation moved outside of Econ SAFE</a:t>
            </a:r>
            <a:endParaRPr lang="en-US" dirty="0">
              <a:solidFill>
                <a:srgbClr val="00B050"/>
              </a:solidFill>
            </a:endParaRPr>
          </a:p>
        </p:txBody>
      </p:sp>
    </p:spTree>
    <p:extLst>
      <p:ext uri="{BB962C8B-B14F-4D97-AF65-F5344CB8AC3E}">
        <p14:creationId xmlns:p14="http://schemas.microsoft.com/office/powerpoint/2010/main" val="1205507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16457</TotalTime>
  <Words>1613</Words>
  <Application>Microsoft Office PowerPoint</Application>
  <PresentationFormat>On-screen Show (4:3)</PresentationFormat>
  <Paragraphs>166</Paragraphs>
  <Slides>13</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Arial Narrow</vt:lpstr>
      <vt:lpstr>Arial Narrow Bold</vt:lpstr>
      <vt:lpstr>Calibri</vt:lpstr>
      <vt:lpstr>Times New Roman</vt:lpstr>
      <vt:lpstr>NOAA Fisheries Content Slides</vt:lpstr>
      <vt:lpstr>NOAA Divider Slides</vt:lpstr>
      <vt:lpstr>NOAA Title Options</vt:lpstr>
      <vt:lpstr>2_NOAA Fisheries Content Slides</vt:lpstr>
      <vt:lpstr>Economic Status of the Groundfish Fisheries off Alaska, 2019</vt:lpstr>
      <vt:lpstr>Alaska’s Groundfish Fisheries in 2019</vt:lpstr>
      <vt:lpstr>Alaska’s Groundfish Fisheries in 2019</vt:lpstr>
      <vt:lpstr>Species</vt:lpstr>
      <vt:lpstr>Species</vt:lpstr>
      <vt:lpstr>Economic Status Report, 2019: Content of the Sept. Draft</vt:lpstr>
      <vt:lpstr>Economic Data Tables</vt:lpstr>
      <vt:lpstr>Where to find the data I need?</vt:lpstr>
      <vt:lpstr>Economic Status Report, 2019: Additional Final Draft Content (Nov.)</vt:lpstr>
      <vt:lpstr>Ex-vessel price projections</vt:lpstr>
      <vt:lpstr>Responding to COVID-19</vt:lpstr>
      <vt:lpstr>GPT Species Economic Performance Report</vt:lpstr>
      <vt:lpstr>Economic Status Report, 2019</vt:lpstr>
    </vt:vector>
  </TitlesOfParts>
  <Company>Janin/Cliff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Ben Fissel</cp:lastModifiedBy>
  <cp:revision>173</cp:revision>
  <dcterms:created xsi:type="dcterms:W3CDTF">2018-09-18T23:31:29Z</dcterms:created>
  <dcterms:modified xsi:type="dcterms:W3CDTF">2020-09-08T20:00:08Z</dcterms:modified>
</cp:coreProperties>
</file>