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82" r:id="rId1"/>
  </p:sldMasterIdLst>
  <p:notesMasterIdLst>
    <p:notesMasterId r:id="rId22"/>
  </p:notesMasterIdLst>
  <p:sldIdLst>
    <p:sldId id="256" r:id="rId2"/>
    <p:sldId id="264" r:id="rId3"/>
    <p:sldId id="283" r:id="rId4"/>
    <p:sldId id="265" r:id="rId5"/>
    <p:sldId id="272" r:id="rId6"/>
    <p:sldId id="273" r:id="rId7"/>
    <p:sldId id="268" r:id="rId8"/>
    <p:sldId id="281" r:id="rId9"/>
    <p:sldId id="271" r:id="rId10"/>
    <p:sldId id="277" r:id="rId11"/>
    <p:sldId id="287" r:id="rId12"/>
    <p:sldId id="278" r:id="rId13"/>
    <p:sldId id="269" r:id="rId14"/>
    <p:sldId id="286" r:id="rId15"/>
    <p:sldId id="274" r:id="rId16"/>
    <p:sldId id="270" r:id="rId17"/>
    <p:sldId id="284" r:id="rId18"/>
    <p:sldId id="282" r:id="rId19"/>
    <p:sldId id="263" r:id="rId20"/>
    <p:sldId id="28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3" autoAdjust="0"/>
    <p:restoredTop sz="87778" autoAdjust="0"/>
  </p:normalViewPr>
  <p:slideViewPr>
    <p:cSldViewPr snapToGrid="0">
      <p:cViewPr varScale="1">
        <p:scale>
          <a:sx n="96" d="100"/>
          <a:sy n="96" d="100"/>
        </p:scale>
        <p:origin x="78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Number</a:t>
            </a:r>
            <a:r>
              <a:rPr lang="en-US" baseline="0"/>
              <a:t> of sablefish IFQ trips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PIVOT_TRIPS!$G$7</c:f>
              <c:strCache>
                <c:ptCount val="1"/>
                <c:pt idx="0">
                  <c:v>Pot</c:v>
                </c:pt>
              </c:strCache>
            </c:strRef>
          </c:tx>
          <c:spPr>
            <a:solidFill>
              <a:schemeClr val="accent2"/>
            </a:solidFill>
            <a:ln>
              <a:noFill/>
            </a:ln>
            <a:effectLst/>
          </c:spPr>
          <c:invertIfNegative val="0"/>
          <c:cat>
            <c:numRef>
              <c:f>PIVOT_TRIPS!$F$8:$F$14</c:f>
              <c:numCache>
                <c:formatCode>General</c:formatCode>
                <c:ptCount val="7"/>
                <c:pt idx="0">
                  <c:v>2014</c:v>
                </c:pt>
                <c:pt idx="1">
                  <c:v>2015</c:v>
                </c:pt>
                <c:pt idx="2">
                  <c:v>2016</c:v>
                </c:pt>
                <c:pt idx="3">
                  <c:v>2017</c:v>
                </c:pt>
                <c:pt idx="4">
                  <c:v>2018</c:v>
                </c:pt>
                <c:pt idx="5">
                  <c:v>2019</c:v>
                </c:pt>
                <c:pt idx="6">
                  <c:v>2020</c:v>
                </c:pt>
              </c:numCache>
            </c:numRef>
          </c:cat>
          <c:val>
            <c:numRef>
              <c:f>PIVOT_TRIPS!$G$8:$G$14</c:f>
              <c:numCache>
                <c:formatCode>General</c:formatCode>
                <c:ptCount val="7"/>
                <c:pt idx="3">
                  <c:v>173</c:v>
                </c:pt>
                <c:pt idx="4">
                  <c:v>190</c:v>
                </c:pt>
                <c:pt idx="5">
                  <c:v>235</c:v>
                </c:pt>
                <c:pt idx="6">
                  <c:v>614</c:v>
                </c:pt>
              </c:numCache>
            </c:numRef>
          </c:val>
          <c:extLst>
            <c:ext xmlns:c16="http://schemas.microsoft.com/office/drawing/2014/chart" uri="{C3380CC4-5D6E-409C-BE32-E72D297353CC}">
              <c16:uniqueId val="{00000000-17F2-4BB9-B92E-E3CA6D00DF68}"/>
            </c:ext>
          </c:extLst>
        </c:ser>
        <c:ser>
          <c:idx val="1"/>
          <c:order val="1"/>
          <c:tx>
            <c:strRef>
              <c:f>PIVOT_TRIPS!$H$7</c:f>
              <c:strCache>
                <c:ptCount val="1"/>
                <c:pt idx="0">
                  <c:v>Hook and Line</c:v>
                </c:pt>
              </c:strCache>
            </c:strRef>
          </c:tx>
          <c:spPr>
            <a:solidFill>
              <a:schemeClr val="accent1"/>
            </a:solidFill>
            <a:ln>
              <a:noFill/>
            </a:ln>
            <a:effectLst/>
          </c:spPr>
          <c:invertIfNegative val="0"/>
          <c:cat>
            <c:numRef>
              <c:f>PIVOT_TRIPS!$F$8:$F$14</c:f>
              <c:numCache>
                <c:formatCode>General</c:formatCode>
                <c:ptCount val="7"/>
                <c:pt idx="0">
                  <c:v>2014</c:v>
                </c:pt>
                <c:pt idx="1">
                  <c:v>2015</c:v>
                </c:pt>
                <c:pt idx="2">
                  <c:v>2016</c:v>
                </c:pt>
                <c:pt idx="3">
                  <c:v>2017</c:v>
                </c:pt>
                <c:pt idx="4">
                  <c:v>2018</c:v>
                </c:pt>
                <c:pt idx="5">
                  <c:v>2019</c:v>
                </c:pt>
                <c:pt idx="6">
                  <c:v>2020</c:v>
                </c:pt>
              </c:numCache>
            </c:numRef>
          </c:cat>
          <c:val>
            <c:numRef>
              <c:f>PIVOT_TRIPS!$H$8:$H$14</c:f>
              <c:numCache>
                <c:formatCode>General</c:formatCode>
                <c:ptCount val="7"/>
                <c:pt idx="0">
                  <c:v>1524</c:v>
                </c:pt>
                <c:pt idx="1">
                  <c:v>1583</c:v>
                </c:pt>
                <c:pt idx="2">
                  <c:v>1600</c:v>
                </c:pt>
                <c:pt idx="3">
                  <c:v>1538</c:v>
                </c:pt>
                <c:pt idx="4">
                  <c:v>1727</c:v>
                </c:pt>
                <c:pt idx="5">
                  <c:v>1594</c:v>
                </c:pt>
                <c:pt idx="6">
                  <c:v>1198</c:v>
                </c:pt>
              </c:numCache>
            </c:numRef>
          </c:val>
          <c:extLst>
            <c:ext xmlns:c16="http://schemas.microsoft.com/office/drawing/2014/chart" uri="{C3380CC4-5D6E-409C-BE32-E72D297353CC}">
              <c16:uniqueId val="{00000001-17F2-4BB9-B92E-E3CA6D00DF68}"/>
            </c:ext>
          </c:extLst>
        </c:ser>
        <c:dLbls>
          <c:showLegendKey val="0"/>
          <c:showVal val="0"/>
          <c:showCatName val="0"/>
          <c:showSerName val="0"/>
          <c:showPercent val="0"/>
          <c:showBubbleSize val="0"/>
        </c:dLbls>
        <c:gapWidth val="150"/>
        <c:overlap val="100"/>
        <c:axId val="804816320"/>
        <c:axId val="804813040"/>
      </c:barChart>
      <c:catAx>
        <c:axId val="804816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4813040"/>
        <c:crosses val="autoZero"/>
        <c:auto val="1"/>
        <c:lblAlgn val="ctr"/>
        <c:lblOffset val="100"/>
        <c:noMultiLvlLbl val="0"/>
      </c:catAx>
      <c:valAx>
        <c:axId val="804813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4816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a:t>Weight</a:t>
            </a:r>
            <a:r>
              <a:rPr lang="en-US" baseline="0"/>
              <a:t> of </a:t>
            </a:r>
            <a:r>
              <a:rPr lang="en-US"/>
              <a:t>Sablefish IFQ</a:t>
            </a:r>
            <a:r>
              <a:rPr lang="en-US" baseline="0"/>
              <a:t> landed</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stacked"/>
        <c:varyColors val="0"/>
        <c:ser>
          <c:idx val="0"/>
          <c:order val="0"/>
          <c:tx>
            <c:strRef>
              <c:f>PIVOT_TRIPS!$B$34</c:f>
              <c:strCache>
                <c:ptCount val="1"/>
                <c:pt idx="0">
                  <c:v>Pot</c:v>
                </c:pt>
              </c:strCache>
            </c:strRef>
          </c:tx>
          <c:spPr>
            <a:solidFill>
              <a:srgbClr val="F79646"/>
            </a:solidFill>
            <a:ln>
              <a:solidFill>
                <a:srgbClr val="F79646"/>
              </a:solidFill>
            </a:ln>
            <a:effectLst/>
          </c:spPr>
          <c:invertIfNegative val="0"/>
          <c:cat>
            <c:numRef>
              <c:f>PIVOT_TRIPS!$A$35:$A$41</c:f>
              <c:numCache>
                <c:formatCode>General</c:formatCode>
                <c:ptCount val="7"/>
                <c:pt idx="0">
                  <c:v>2014</c:v>
                </c:pt>
                <c:pt idx="1">
                  <c:v>2015</c:v>
                </c:pt>
                <c:pt idx="2">
                  <c:v>2016</c:v>
                </c:pt>
                <c:pt idx="3">
                  <c:v>2017</c:v>
                </c:pt>
                <c:pt idx="4">
                  <c:v>2018</c:v>
                </c:pt>
                <c:pt idx="5">
                  <c:v>2019</c:v>
                </c:pt>
                <c:pt idx="6">
                  <c:v>2020</c:v>
                </c:pt>
              </c:numCache>
            </c:numRef>
          </c:cat>
          <c:val>
            <c:numRef>
              <c:f>PIVOT_TRIPS!$B$35:$B$41</c:f>
              <c:numCache>
                <c:formatCode>General</c:formatCode>
                <c:ptCount val="7"/>
                <c:pt idx="3">
                  <c:v>1.905273</c:v>
                </c:pt>
                <c:pt idx="4">
                  <c:v>2.3624559999999999</c:v>
                </c:pt>
                <c:pt idx="5">
                  <c:v>4.1299989999999998</c:v>
                </c:pt>
                <c:pt idx="6">
                  <c:v>10.118373</c:v>
                </c:pt>
              </c:numCache>
            </c:numRef>
          </c:val>
          <c:extLst>
            <c:ext xmlns:c16="http://schemas.microsoft.com/office/drawing/2014/chart" uri="{C3380CC4-5D6E-409C-BE32-E72D297353CC}">
              <c16:uniqueId val="{00000000-D18A-4DE1-A23C-B9C5C9037E6D}"/>
            </c:ext>
          </c:extLst>
        </c:ser>
        <c:ser>
          <c:idx val="1"/>
          <c:order val="1"/>
          <c:tx>
            <c:strRef>
              <c:f>PIVOT_TRIPS!$C$34</c:f>
              <c:strCache>
                <c:ptCount val="1"/>
                <c:pt idx="0">
                  <c:v>Hook and Line</c:v>
                </c:pt>
              </c:strCache>
            </c:strRef>
          </c:tx>
          <c:spPr>
            <a:solidFill>
              <a:srgbClr val="4F81BD"/>
            </a:solidFill>
            <a:ln>
              <a:solidFill>
                <a:srgbClr val="4F81BD"/>
              </a:solidFill>
            </a:ln>
            <a:effectLst/>
          </c:spPr>
          <c:invertIfNegative val="0"/>
          <c:cat>
            <c:numRef>
              <c:f>PIVOT_TRIPS!$A$35:$A$41</c:f>
              <c:numCache>
                <c:formatCode>General</c:formatCode>
                <c:ptCount val="7"/>
                <c:pt idx="0">
                  <c:v>2014</c:v>
                </c:pt>
                <c:pt idx="1">
                  <c:v>2015</c:v>
                </c:pt>
                <c:pt idx="2">
                  <c:v>2016</c:v>
                </c:pt>
                <c:pt idx="3">
                  <c:v>2017</c:v>
                </c:pt>
                <c:pt idx="4">
                  <c:v>2018</c:v>
                </c:pt>
                <c:pt idx="5">
                  <c:v>2019</c:v>
                </c:pt>
                <c:pt idx="6">
                  <c:v>2020</c:v>
                </c:pt>
              </c:numCache>
            </c:numRef>
          </c:cat>
          <c:val>
            <c:numRef>
              <c:f>PIVOT_TRIPS!$C$35:$C$41</c:f>
              <c:numCache>
                <c:formatCode>General</c:formatCode>
                <c:ptCount val="7"/>
                <c:pt idx="0">
                  <c:v>19.823305000000001</c:v>
                </c:pt>
                <c:pt idx="1">
                  <c:v>18.995324</c:v>
                </c:pt>
                <c:pt idx="2">
                  <c:v>16.820201999999998</c:v>
                </c:pt>
                <c:pt idx="3">
                  <c:v>16.701805</c:v>
                </c:pt>
                <c:pt idx="4">
                  <c:v>17.092846999999999</c:v>
                </c:pt>
                <c:pt idx="5">
                  <c:v>15.856897999999999</c:v>
                </c:pt>
                <c:pt idx="6">
                  <c:v>10.903721000000001</c:v>
                </c:pt>
              </c:numCache>
            </c:numRef>
          </c:val>
          <c:extLst>
            <c:ext xmlns:c16="http://schemas.microsoft.com/office/drawing/2014/chart" uri="{C3380CC4-5D6E-409C-BE32-E72D297353CC}">
              <c16:uniqueId val="{00000001-D18A-4DE1-A23C-B9C5C9037E6D}"/>
            </c:ext>
          </c:extLst>
        </c:ser>
        <c:dLbls>
          <c:showLegendKey val="0"/>
          <c:showVal val="0"/>
          <c:showCatName val="0"/>
          <c:showSerName val="0"/>
          <c:showPercent val="0"/>
          <c:showBubbleSize val="0"/>
        </c:dLbls>
        <c:gapWidth val="150"/>
        <c:overlap val="100"/>
        <c:axId val="763645784"/>
        <c:axId val="763647096"/>
      </c:barChart>
      <c:catAx>
        <c:axId val="76364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763647096"/>
        <c:crosses val="autoZero"/>
        <c:auto val="1"/>
        <c:lblAlgn val="ctr"/>
        <c:lblOffset val="100"/>
        <c:noMultiLvlLbl val="0"/>
      </c:catAx>
      <c:valAx>
        <c:axId val="763647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Millions of Pounds</a:t>
                </a:r>
              </a:p>
            </c:rich>
          </c:tx>
          <c:layout>
            <c:manualLayout>
              <c:xMode val="edge"/>
              <c:yMode val="edge"/>
              <c:x val="2.072538860103627E-2"/>
              <c:y val="0.2086653741146678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763645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ysClr val="windowText" lastClr="000000"/>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22FD1-9E74-41C8-9E0A-D3E5EAA0B623}" type="datetimeFigureOut">
              <a:rPr lang="en-US" smtClean="0"/>
              <a:t>3/24/2021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EF55CA-4078-4AD8-9448-9D57C3B53FC7}" type="slidenum">
              <a:rPr lang="en-US" smtClean="0"/>
              <a:t>‹#›</a:t>
            </a:fld>
            <a:endParaRPr lang="en-US"/>
          </a:p>
        </p:txBody>
      </p:sp>
    </p:spTree>
    <p:extLst>
      <p:ext uri="{BB962C8B-B14F-4D97-AF65-F5344CB8AC3E}">
        <p14:creationId xmlns:p14="http://schemas.microsoft.com/office/powerpoint/2010/main" val="303205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isheries.noaa.gov/alaska/commercial-fishing/longline-pot-gear-gulf-alaska-ifq-sablefish-fishery-frequently-asked"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ongress.gov/bill/116th-congress/house-bill/639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spcBef>
                <a:spcPts val="0"/>
              </a:spcBef>
              <a:spcAft>
                <a:spcPts val="600"/>
              </a:spcAft>
            </a:pPr>
            <a:r>
              <a:rPr lang="en-US" sz="1800" b="1" dirty="0">
                <a:solidFill>
                  <a:srgbClr val="000000"/>
                </a:solidFill>
                <a:effectLst/>
                <a:latin typeface="Times New Roman" panose="02020603050405020304" pitchFamily="18" charset="0"/>
                <a:ea typeface="Calibri" panose="020F0502020204030204" pitchFamily="34" charset="0"/>
              </a:rPr>
              <a:t>Element 1. Pot limits</a:t>
            </a:r>
            <a:endParaRPr lang="en-US" sz="1800" dirty="0">
              <a:solidFill>
                <a:srgbClr val="000000"/>
              </a:solidFill>
              <a:effectLst/>
              <a:latin typeface="Times New Roman" panose="02020603050405020304" pitchFamily="18" charset="0"/>
              <a:ea typeface="Calibri" panose="020F0502020204030204" pitchFamily="34" charset="0"/>
            </a:endParaRPr>
          </a:p>
          <a:p>
            <a:pPr marL="228600" marR="0" indent="457200">
              <a:spcBef>
                <a:spcPts val="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rPr>
              <a:t>Limit of 120 pots per vessel in WY and SEO. </a:t>
            </a:r>
          </a:p>
          <a:p>
            <a:pPr marL="228600" marR="0" indent="457200">
              <a:spcBef>
                <a:spcPts val="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rPr>
              <a:t>Limit of 300 pots per vessel in WGOA and CGOA.</a:t>
            </a:r>
          </a:p>
          <a:p>
            <a:pPr marL="228600" marR="0">
              <a:spcBef>
                <a:spcPts val="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rPr>
              <a:t>Option 1. Require identification tags for each pot.</a:t>
            </a:r>
          </a:p>
          <a:p>
            <a:pPr marL="457200" marR="0">
              <a:spcBef>
                <a:spcPts val="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rPr>
              <a:t>Pot tags must be attached to the vessel’s pots before leaving port. Pots registered to one vessel must be returned to shore before being registered to another vessel. </a:t>
            </a:r>
          </a:p>
          <a:p>
            <a:pPr marL="228600" marR="0">
              <a:lnSpc>
                <a:spcPct val="107000"/>
              </a:lnSpc>
              <a:spcBef>
                <a:spcPts val="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Element 2. Gear retrieval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spcBef>
                <a:spcPts val="0"/>
              </a:spcBef>
              <a:spcAft>
                <a:spcPts val="800"/>
              </a:spcAft>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Gear cannot be left for more than 5 days without being moved in CGOA and WY. </a:t>
            </a:r>
          </a:p>
          <a:p>
            <a:pPr marL="228600" marR="0">
              <a:spcBef>
                <a:spcPts val="0"/>
              </a:spcBef>
              <a:spcAft>
                <a:spcPts val="800"/>
              </a:spcAft>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Gear cannot be left for more than 7 days without being moved in WGOA.</a:t>
            </a:r>
          </a:p>
          <a:p>
            <a:pPr marL="228600" marR="0">
              <a:spcBef>
                <a:spcPts val="0"/>
              </a:spcBef>
              <a:spcAft>
                <a:spcPts val="800"/>
              </a:spcAft>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In SEO, gear cannot be left on the fishing grounds when the vessel to which the pots are registered leaves the grounds to make a delivery. </a:t>
            </a:r>
          </a:p>
          <a:p>
            <a:pPr marL="228600" marR="0">
              <a:spcBef>
                <a:spcPts val="0"/>
              </a:spcBef>
              <a:spcAft>
                <a:spcPts val="800"/>
              </a:spcAft>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All sablefish pots set in GOA must be removed prior to the end of the season and cannot be set before the beginning of the season.</a:t>
            </a:r>
          </a:p>
          <a:p>
            <a:pPr marL="228600" marR="0">
              <a:spcBef>
                <a:spcPts val="0"/>
              </a:spcBef>
              <a:spcAft>
                <a:spcPts val="600"/>
              </a:spcAft>
            </a:pPr>
            <a:r>
              <a:rPr lang="en-US" sz="1800" b="1" dirty="0">
                <a:solidFill>
                  <a:srgbClr val="000000"/>
                </a:solidFill>
                <a:effectLst/>
                <a:latin typeface="Times New Roman" panose="02020603050405020304" pitchFamily="18" charset="0"/>
                <a:ea typeface="Calibri" panose="020F0502020204030204" pitchFamily="34" charset="0"/>
              </a:rPr>
              <a:t>Element 3. Gear specifications </a:t>
            </a:r>
            <a:endParaRPr lang="en-US" sz="1800" dirty="0">
              <a:solidFill>
                <a:srgbClr val="000000"/>
              </a:solidFill>
              <a:effectLst/>
              <a:latin typeface="Times New Roman" panose="02020603050405020304" pitchFamily="18" charset="0"/>
              <a:ea typeface="Calibri" panose="020F0502020204030204" pitchFamily="34" charset="0"/>
            </a:endParaRPr>
          </a:p>
          <a:p>
            <a:pPr marL="228600" marR="0">
              <a:spcBef>
                <a:spcPts val="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rPr>
              <a:t>Require both ends of the sablefish pot longline set to be marked with a 4-buoy cluster including a hard ball with “PL” (pot longline) marking on one buoy, flagpoles, and radar reflectors, including ADF&amp;G number or Federal fisheries permit number on buoys. </a:t>
            </a:r>
          </a:p>
          <a:p>
            <a:pPr marL="228600" marR="0">
              <a:spcBef>
                <a:spcPts val="0"/>
              </a:spcBef>
              <a:spcAft>
                <a:spcPts val="600"/>
              </a:spcAft>
            </a:pPr>
            <a:r>
              <a:rPr lang="en-US" sz="1800" b="1" dirty="0">
                <a:solidFill>
                  <a:srgbClr val="000000"/>
                </a:solidFill>
                <a:effectLst/>
                <a:latin typeface="Times New Roman" panose="02020603050405020304" pitchFamily="18" charset="0"/>
                <a:ea typeface="Calibri" panose="020F0502020204030204" pitchFamily="34" charset="0"/>
              </a:rPr>
              <a:t>Element 4. Retention of incidentally caught halibut </a:t>
            </a:r>
            <a:endParaRPr lang="en-US" sz="1800" dirty="0">
              <a:solidFill>
                <a:srgbClr val="000000"/>
              </a:solidFill>
              <a:effectLst/>
              <a:latin typeface="Times New Roman" panose="02020603050405020304" pitchFamily="18" charset="0"/>
              <a:ea typeface="Calibri" panose="020F0502020204030204" pitchFamily="34" charset="0"/>
            </a:endParaRPr>
          </a:p>
          <a:p>
            <a:pPr marL="228600" marR="0">
              <a:spcBef>
                <a:spcPts val="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rPr>
              <a:t>Require the retention of halibut caught incidentally in sablefish pots, provided the sablefish IFQ holder also holds sufficient halibut IFQ, and provided that the IPHC adopts complementary regulations that would allow NMFS to authorize retention of halibut caught incidentally in the sablefish pot longline fishery under the requirements of regulations implementing this program. </a:t>
            </a:r>
          </a:p>
          <a:p>
            <a:pPr marL="228600" marR="0">
              <a:spcBef>
                <a:spcPts val="0"/>
              </a:spcBef>
              <a:spcAft>
                <a:spcPts val="8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Additionally, all vessels using pot longline gear are required to use logbooks and VMS. Add a data field, or fields, to the Prior Notice of Landing for a pot longline vessel to declare the number of pots fished, lost, and/or still fishing.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228600" marR="0">
              <a:spcBef>
                <a:spcPts val="0"/>
              </a:spcBef>
              <a:spcAft>
                <a:spcPts val="8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IFQ holders fishing sablefish pots are encouraged to work cooperatively to develop electronic reporting protocols for reporting the location of pots being fished and/or pots left on the fishing grounds, as well as any other methods or methodology that may enhance the sablefish pot longline fishery.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FEF55CA-4078-4AD8-9448-9D57C3B53FC7}" type="slidenum">
              <a:rPr lang="en-US" smtClean="0"/>
              <a:t>3</a:t>
            </a:fld>
            <a:endParaRPr lang="en-US"/>
          </a:p>
        </p:txBody>
      </p:sp>
    </p:spTree>
    <p:extLst>
      <p:ext uri="{BB962C8B-B14F-4D97-AF65-F5344CB8AC3E}">
        <p14:creationId xmlns:p14="http://schemas.microsoft.com/office/powerpoint/2010/main" val="1675978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Total ex-vessel revenue and ex-vessel price per pound (2019$) declined over the 2017-2019 period, tracking with a broad trend in the value of the fishery due to fish size and changes in foreign market demand for a variety of reasons. In 2019 and 2020, the pot gear category showed an increase in the proportion of fish landed at larger market sizes (3 lbs. and up) while the size distribution of HAL gear catch remained consistent with previous years. Ex-vessel price per pound data for 2020, which are only preliminary data at present, indicate that pot gear harvest values on a per pound basis are catching up to or surpassing HAL gear harvest at the market category level (Section 5).</a:t>
            </a:r>
          </a:p>
          <a:p>
            <a:endParaRPr lang="en-US" dirty="0"/>
          </a:p>
        </p:txBody>
      </p:sp>
      <p:sp>
        <p:nvSpPr>
          <p:cNvPr id="4" name="Slide Number Placeholder 3"/>
          <p:cNvSpPr>
            <a:spLocks noGrp="1"/>
          </p:cNvSpPr>
          <p:nvPr>
            <p:ph type="sldNum" sz="quarter" idx="5"/>
          </p:nvPr>
        </p:nvSpPr>
        <p:spPr/>
        <p:txBody>
          <a:bodyPr/>
          <a:lstStyle/>
          <a:p>
            <a:fld id="{5FEF55CA-4078-4AD8-9448-9D57C3B53FC7}" type="slidenum">
              <a:rPr lang="en-US" smtClean="0"/>
              <a:t>10</a:t>
            </a:fld>
            <a:endParaRPr lang="en-US"/>
          </a:p>
        </p:txBody>
      </p:sp>
    </p:spTree>
    <p:extLst>
      <p:ext uri="{BB962C8B-B14F-4D97-AF65-F5344CB8AC3E}">
        <p14:creationId xmlns:p14="http://schemas.microsoft.com/office/powerpoint/2010/main" val="3238564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impacts from the COVID-19 pandemic significantly reduced the agency’s capacity to deploy observers; emergency waivers were issued for the partial coverage observer program during March-July except for vessels departing from Kodiak.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cs typeface="Arial" panose="020B0604020202020204" pitchFamily="34" charset="0"/>
              </a:rPr>
              <a:t>The recent expansion of pot gear use into new vessel categories is reflected in terms of the observer coverage and electronic monitoring (EM) deployments across the GOA sablefish IFQ fishery. Adoption of pot gear by vessels in the EM pool has required NMFS and participants to coordinate in updating vessel monitoring plans, in some cases requiring the use of an additional camera for a sorting table (Section 6).</a:t>
            </a:r>
          </a:p>
          <a:p>
            <a:endParaRPr lang="en-US" dirty="0"/>
          </a:p>
        </p:txBody>
      </p:sp>
      <p:sp>
        <p:nvSpPr>
          <p:cNvPr id="4" name="Slide Number Placeholder 3"/>
          <p:cNvSpPr>
            <a:spLocks noGrp="1"/>
          </p:cNvSpPr>
          <p:nvPr>
            <p:ph type="sldNum" sz="quarter" idx="5"/>
          </p:nvPr>
        </p:nvSpPr>
        <p:spPr/>
        <p:txBody>
          <a:bodyPr/>
          <a:lstStyle/>
          <a:p>
            <a:fld id="{5FEF55CA-4078-4AD8-9448-9D57C3B53FC7}" type="slidenum">
              <a:rPr lang="en-US" smtClean="0"/>
              <a:t>12</a:t>
            </a:fld>
            <a:endParaRPr lang="en-US"/>
          </a:p>
        </p:txBody>
      </p:sp>
    </p:spTree>
    <p:extLst>
      <p:ext uri="{BB962C8B-B14F-4D97-AF65-F5344CB8AC3E}">
        <p14:creationId xmlns:p14="http://schemas.microsoft.com/office/powerpoint/2010/main" val="2470890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en-US" sz="12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3"/>
              </a:rPr>
              <a:t>https://www.fisheries.noaa.gov/alaska/commercial-fishing/longline-pot-gear-gulf-alaska-ifq-sablefish-fishery-frequently-asked</a:t>
            </a:r>
            <a:r>
              <a:rPr kumimoji="0" lang="en-US" altLang="en-US" sz="1200" b="0" i="0" u="none" strike="noStrike" cap="none" normalizeH="0" baseline="0" dirty="0">
                <a:ln>
                  <a:noFill/>
                </a:ln>
                <a:solidFill>
                  <a:schemeClr val="tx1"/>
                </a:solidFill>
                <a:effectLst/>
              </a:rPr>
              <a:t> </a:t>
            </a:r>
            <a:endParaRPr lang="en-US" dirty="0"/>
          </a:p>
        </p:txBody>
      </p:sp>
      <p:sp>
        <p:nvSpPr>
          <p:cNvPr id="4" name="Slide Number Placeholder 3"/>
          <p:cNvSpPr>
            <a:spLocks noGrp="1"/>
          </p:cNvSpPr>
          <p:nvPr>
            <p:ph type="sldNum" sz="quarter" idx="5"/>
          </p:nvPr>
        </p:nvSpPr>
        <p:spPr/>
        <p:txBody>
          <a:bodyPr/>
          <a:lstStyle/>
          <a:p>
            <a:fld id="{5FEF55CA-4078-4AD8-9448-9D57C3B53FC7}" type="slidenum">
              <a:rPr lang="en-US" smtClean="0"/>
              <a:t>15</a:t>
            </a:fld>
            <a:endParaRPr lang="en-US"/>
          </a:p>
        </p:txBody>
      </p:sp>
    </p:spTree>
    <p:extLst>
      <p:ext uri="{BB962C8B-B14F-4D97-AF65-F5344CB8AC3E}">
        <p14:creationId xmlns:p14="http://schemas.microsoft.com/office/powerpoint/2010/main" val="4271685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For this report, the analysts felt it appropriate to revisit the regulatory status of AIS use on fishing gear due to continued interest among fishery participants and anecdotal reports that some amount of AIS gear-marking has occurred in this fishery and other fisheries, including some outside of the Alaska region. This report does not presume to resolve the question of whether AIS is being used for gear-marking or lay out a path for FCC authorization, which would be outside of the purview of the Council and NMFS Alaska Region. </a:t>
            </a:r>
          </a:p>
          <a:p>
            <a:endParaRPr lang="en-US" sz="1800" dirty="0">
              <a:effectLst/>
              <a:latin typeface="Times New Roman" panose="02020603050405020304" pitchFamily="18" charset="0"/>
            </a:endParaRPr>
          </a:p>
          <a:p>
            <a:pPr marL="0" marR="0">
              <a:spcBef>
                <a:spcPts val="0"/>
              </a:spcBef>
              <a:spcAft>
                <a:spcPts val="800"/>
              </a:spcAft>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In December 2020, the U.S. Congress passed H.R. 6395 – National Defense Authorization Act (NDAA) for Fiscal Year 2021, which became law on January 1, 2021 (Public Law No: 116-293). Section 11206 of the NDAA is titled “Authorization of the use of Automatic Identification Systems Devices to Mark Fishing Equipment. The law requires the FCC “to initiate a rulemaking proceeding to consider whether to authorize covered devices [i.e., devices used to mark fishing equipment] to operate in radio frequencies assigned to the Automatic Identification system” </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no later than the end of June 2021</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The law requires the FCC, in consultation with the Coast Guard and other parts of the Executive Branch, to </a:t>
            </a:r>
            <a:r>
              <a:rPr lang="en-US" sz="1800" i="1" dirty="0">
                <a:effectLst/>
                <a:latin typeface="Times New Roman" panose="02020603050405020304" pitchFamily="18" charset="0"/>
                <a:ea typeface="Times New Roman" panose="02020603050405020304" pitchFamily="18" charset="0"/>
                <a:cs typeface="Arial" panose="020B0604020202020204" pitchFamily="34" charset="0"/>
              </a:rPr>
              <a:t>consider</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authorizing AIS for this use and whether it can be consistent with the core safety purpose of AIS. The law does not guarantee that such authorization will be granted.</a:t>
            </a:r>
          </a:p>
          <a:p>
            <a:pPr marL="0" marR="0">
              <a:spcBef>
                <a:spcPts val="0"/>
              </a:spcBef>
              <a:spcAft>
                <a:spcPts val="0"/>
              </a:spcAft>
            </a:pPr>
            <a:r>
              <a:rPr lang="en-US" sz="1800" u="sng" dirty="0">
                <a:solidFill>
                  <a:srgbClr val="0000FF"/>
                </a:solidFill>
                <a:effectLst/>
                <a:latin typeface="Arial" panose="020B0604020202020204" pitchFamily="34" charset="0"/>
                <a:ea typeface="MS Mincho" panose="02020609040205080304" pitchFamily="49" charset="-128"/>
                <a:cs typeface="Times New Roman" panose="02020603050405020304" pitchFamily="18" charset="0"/>
                <a:hlinkClick r:id="rId3"/>
              </a:rPr>
              <a:t>https://www.congress.gov/bill/116th-congress/house-bill/6395</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FEF55CA-4078-4AD8-9448-9D57C3B53FC7}" type="slidenum">
              <a:rPr lang="en-US" smtClean="0"/>
              <a:t>17</a:t>
            </a:fld>
            <a:endParaRPr lang="en-US"/>
          </a:p>
        </p:txBody>
      </p:sp>
    </p:spTree>
    <p:extLst>
      <p:ext uri="{BB962C8B-B14F-4D97-AF65-F5344CB8AC3E}">
        <p14:creationId xmlns:p14="http://schemas.microsoft.com/office/powerpoint/2010/main" val="3004966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67A486-1D7E-48E2-A4D7-B38501E9D308}" type="datetime9">
              <a:rPr lang="en-US" smtClean="0"/>
              <a:t>3/24/2021 6:52:41 PM</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7">
            <a:extLst>
              <a:ext uri="{FF2B5EF4-FFF2-40B4-BE49-F238E27FC236}">
                <a16:creationId xmlns:a16="http://schemas.microsoft.com/office/drawing/2014/main" id="{B8290C96-9E69-4F96-A1FB-B653CBC1DB37}"/>
              </a:ext>
            </a:extLst>
          </p:cNvPr>
          <p:cNvSpPr>
            <a:spLocks noGrp="1"/>
          </p:cNvSpPr>
          <p:nvPr>
            <p:ph type="pic" sz="quarter" idx="13"/>
          </p:nvPr>
        </p:nvSpPr>
        <p:spPr>
          <a:xfrm>
            <a:off x="181453" y="5340483"/>
            <a:ext cx="735012" cy="898525"/>
          </a:xfrm>
        </p:spPr>
        <p:txBody>
          <a:bodyPr>
            <a:normAutofit/>
          </a:bodyPr>
          <a:lstStyle>
            <a:lvl1pPr>
              <a:defRPr sz="800"/>
            </a:lvl1pPr>
          </a:lstStyle>
          <a:p>
            <a:endParaRPr lang="en-US" dirty="0"/>
          </a:p>
        </p:txBody>
      </p:sp>
    </p:spTree>
    <p:extLst>
      <p:ext uri="{BB962C8B-B14F-4D97-AF65-F5344CB8AC3E}">
        <p14:creationId xmlns:p14="http://schemas.microsoft.com/office/powerpoint/2010/main" val="18131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8311DF-B9A0-43B5-BD49-2DC630244741}" type="datetime9">
              <a:rPr lang="en-US" smtClean="0"/>
              <a:t>3/24/2021 6:52:43 PM</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
        <p:nvSpPr>
          <p:cNvPr id="7" name="Picture Placeholder 7">
            <a:extLst>
              <a:ext uri="{FF2B5EF4-FFF2-40B4-BE49-F238E27FC236}">
                <a16:creationId xmlns:a16="http://schemas.microsoft.com/office/drawing/2014/main" id="{50317199-EA4C-40BD-A510-E0044D169FB9}"/>
              </a:ext>
            </a:extLst>
          </p:cNvPr>
          <p:cNvSpPr>
            <a:spLocks noGrp="1"/>
          </p:cNvSpPr>
          <p:nvPr>
            <p:ph type="pic" sz="quarter" idx="13"/>
          </p:nvPr>
        </p:nvSpPr>
        <p:spPr>
          <a:xfrm>
            <a:off x="181453" y="5340483"/>
            <a:ext cx="735012" cy="898525"/>
          </a:xfrm>
        </p:spPr>
        <p:txBody>
          <a:bodyPr>
            <a:normAutofit/>
          </a:bodyPr>
          <a:lstStyle>
            <a:lvl1pPr>
              <a:defRPr sz="800"/>
            </a:lvl1pPr>
          </a:lstStyle>
          <a:p>
            <a:endParaRPr lang="en-US" dirty="0"/>
          </a:p>
        </p:txBody>
      </p:sp>
    </p:spTree>
    <p:extLst>
      <p:ext uri="{BB962C8B-B14F-4D97-AF65-F5344CB8AC3E}">
        <p14:creationId xmlns:p14="http://schemas.microsoft.com/office/powerpoint/2010/main" val="967744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C08E02-8DCF-4726-9FAC-65E200C923F0}" type="datetime9">
              <a:rPr lang="en-US" smtClean="0"/>
              <a:t>3/24/2021 6:52:43 PM</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Picture Placeholder 7">
            <a:extLst>
              <a:ext uri="{FF2B5EF4-FFF2-40B4-BE49-F238E27FC236}">
                <a16:creationId xmlns:a16="http://schemas.microsoft.com/office/drawing/2014/main" id="{30E616C0-7E73-463B-8ABA-441EA0A9497F}"/>
              </a:ext>
            </a:extLst>
          </p:cNvPr>
          <p:cNvSpPr>
            <a:spLocks noGrp="1"/>
          </p:cNvSpPr>
          <p:nvPr>
            <p:ph type="pic" sz="quarter" idx="13"/>
          </p:nvPr>
        </p:nvSpPr>
        <p:spPr>
          <a:xfrm>
            <a:off x="181453" y="5340483"/>
            <a:ext cx="735012" cy="898525"/>
          </a:xfrm>
        </p:spPr>
        <p:txBody>
          <a:bodyPr>
            <a:normAutofit/>
          </a:bodyPr>
          <a:lstStyle>
            <a:lvl1pPr>
              <a:defRPr sz="800"/>
            </a:lvl1pPr>
          </a:lstStyle>
          <a:p>
            <a:endParaRPr lang="en-US" dirty="0"/>
          </a:p>
        </p:txBody>
      </p:sp>
    </p:spTree>
    <p:extLst>
      <p:ext uri="{BB962C8B-B14F-4D97-AF65-F5344CB8AC3E}">
        <p14:creationId xmlns:p14="http://schemas.microsoft.com/office/powerpoint/2010/main" val="136836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07259"/>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46726E-422A-4311-93DD-02DE50CCF7D4}" type="datetime9">
              <a:rPr lang="en-US" smtClean="0"/>
              <a:t>3/24/2021 6:52:43 PM</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sp>
        <p:nvSpPr>
          <p:cNvPr id="8" name="Picture Placeholder 7">
            <a:extLst>
              <a:ext uri="{FF2B5EF4-FFF2-40B4-BE49-F238E27FC236}">
                <a16:creationId xmlns:a16="http://schemas.microsoft.com/office/drawing/2014/main" id="{8294BD76-908E-4DE1-A479-A792EF5D0AD3}"/>
              </a:ext>
            </a:extLst>
          </p:cNvPr>
          <p:cNvSpPr>
            <a:spLocks noGrp="1"/>
          </p:cNvSpPr>
          <p:nvPr>
            <p:ph type="pic" sz="quarter" idx="13"/>
          </p:nvPr>
        </p:nvSpPr>
        <p:spPr>
          <a:xfrm>
            <a:off x="181453" y="5340483"/>
            <a:ext cx="735012" cy="898525"/>
          </a:xfrm>
        </p:spPr>
        <p:txBody>
          <a:bodyPr>
            <a:normAutofit/>
          </a:bodyPr>
          <a:lstStyle>
            <a:lvl1pPr>
              <a:defRPr sz="800"/>
            </a:lvl1pPr>
          </a:lstStyle>
          <a:p>
            <a:endParaRPr lang="en-US" dirty="0"/>
          </a:p>
        </p:txBody>
      </p:sp>
    </p:spTree>
    <p:extLst>
      <p:ext uri="{BB962C8B-B14F-4D97-AF65-F5344CB8AC3E}">
        <p14:creationId xmlns:p14="http://schemas.microsoft.com/office/powerpoint/2010/main" val="1799476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BEE10-DEC6-44BF-9A7D-74E4C419642F}" type="datetime9">
              <a:rPr lang="en-US" smtClean="0"/>
              <a:t>3/24/2021 6:52:43 PM</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DBA81E1-998E-45D0-A65D-DC07CD8BF28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1379113" y="6280617"/>
            <a:ext cx="646258" cy="544293"/>
          </a:xfrm>
          <a:prstGeom prst="rect">
            <a:avLst/>
          </a:prstGeom>
        </p:spPr>
      </p:pic>
      <p:sp>
        <p:nvSpPr>
          <p:cNvPr id="11" name="Picture Placeholder 7">
            <a:extLst>
              <a:ext uri="{FF2B5EF4-FFF2-40B4-BE49-F238E27FC236}">
                <a16:creationId xmlns:a16="http://schemas.microsoft.com/office/drawing/2014/main" id="{07602255-52EE-4173-8FFF-9A505B32D4CD}"/>
              </a:ext>
            </a:extLst>
          </p:cNvPr>
          <p:cNvSpPr>
            <a:spLocks noGrp="1"/>
          </p:cNvSpPr>
          <p:nvPr>
            <p:ph type="pic" sz="quarter" idx="13"/>
          </p:nvPr>
        </p:nvSpPr>
        <p:spPr>
          <a:xfrm>
            <a:off x="181453" y="5340483"/>
            <a:ext cx="735012" cy="898525"/>
          </a:xfrm>
        </p:spPr>
        <p:txBody>
          <a:bodyPr>
            <a:normAutofit/>
          </a:bodyPr>
          <a:lstStyle>
            <a:lvl1pPr>
              <a:defRPr sz="800"/>
            </a:lvl1pPr>
          </a:lstStyle>
          <a:p>
            <a:endParaRPr lang="en-US" dirty="0"/>
          </a:p>
        </p:txBody>
      </p:sp>
    </p:spTree>
    <p:extLst>
      <p:ext uri="{BB962C8B-B14F-4D97-AF65-F5344CB8AC3E}">
        <p14:creationId xmlns:p14="http://schemas.microsoft.com/office/powerpoint/2010/main" val="3230449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70230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093862"/>
            <a:ext cx="4937760" cy="4775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093862"/>
            <a:ext cx="4937760" cy="47752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68470D1-3FF6-48F7-ADAF-DEB69251D276}" type="datetime9">
              <a:rPr lang="en-US" smtClean="0"/>
              <a:t>3/24/2021 6:52:43 PM</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
        <p:nvSpPr>
          <p:cNvPr id="9" name="Picture Placeholder 7">
            <a:extLst>
              <a:ext uri="{FF2B5EF4-FFF2-40B4-BE49-F238E27FC236}">
                <a16:creationId xmlns:a16="http://schemas.microsoft.com/office/drawing/2014/main" id="{F561F0D8-0528-4E5B-8B8B-37F0E13E5BF4}"/>
              </a:ext>
            </a:extLst>
          </p:cNvPr>
          <p:cNvSpPr>
            <a:spLocks noGrp="1"/>
          </p:cNvSpPr>
          <p:nvPr>
            <p:ph type="pic" sz="quarter" idx="13"/>
          </p:nvPr>
        </p:nvSpPr>
        <p:spPr>
          <a:xfrm>
            <a:off x="181453" y="5340483"/>
            <a:ext cx="735012" cy="898525"/>
          </a:xfrm>
        </p:spPr>
        <p:txBody>
          <a:bodyPr>
            <a:normAutofit/>
          </a:bodyPr>
          <a:lstStyle>
            <a:lvl1pPr>
              <a:defRPr sz="800"/>
            </a:lvl1pPr>
          </a:lstStyle>
          <a:p>
            <a:endParaRPr lang="en-US" dirty="0"/>
          </a:p>
        </p:txBody>
      </p:sp>
    </p:spTree>
    <p:extLst>
      <p:ext uri="{BB962C8B-B14F-4D97-AF65-F5344CB8AC3E}">
        <p14:creationId xmlns:p14="http://schemas.microsoft.com/office/powerpoint/2010/main" val="1753621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6961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149889"/>
            <a:ext cx="4937760" cy="610863"/>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1828800"/>
            <a:ext cx="4937760" cy="41317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149889"/>
            <a:ext cx="4937760" cy="610863"/>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1828800"/>
            <a:ext cx="4937760" cy="41317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EB86649C-FE0E-4F9C-90FB-EBC48EADD32A}" type="datetime9">
              <a:rPr lang="en-US" smtClean="0"/>
              <a:t>3/24/2021 6:52:42 PM</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Picture Placeholder 7">
            <a:extLst>
              <a:ext uri="{FF2B5EF4-FFF2-40B4-BE49-F238E27FC236}">
                <a16:creationId xmlns:a16="http://schemas.microsoft.com/office/drawing/2014/main" id="{AEDCD19E-3EEF-48AC-B4A8-A19FD063D010}"/>
              </a:ext>
            </a:extLst>
          </p:cNvPr>
          <p:cNvSpPr>
            <a:spLocks noGrp="1"/>
          </p:cNvSpPr>
          <p:nvPr>
            <p:ph type="pic" sz="quarter" idx="13"/>
          </p:nvPr>
        </p:nvSpPr>
        <p:spPr>
          <a:xfrm>
            <a:off x="181453" y="5340483"/>
            <a:ext cx="735012" cy="898525"/>
          </a:xfrm>
        </p:spPr>
        <p:txBody>
          <a:bodyPr>
            <a:normAutofit/>
          </a:bodyPr>
          <a:lstStyle>
            <a:lvl1pPr>
              <a:defRPr sz="800"/>
            </a:lvl1pPr>
          </a:lstStyle>
          <a:p>
            <a:endParaRPr lang="en-US" dirty="0"/>
          </a:p>
        </p:txBody>
      </p:sp>
    </p:spTree>
    <p:extLst>
      <p:ext uri="{BB962C8B-B14F-4D97-AF65-F5344CB8AC3E}">
        <p14:creationId xmlns:p14="http://schemas.microsoft.com/office/powerpoint/2010/main" val="2053230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632090-701C-45E7-ABCF-2A58C6AF5486}" type="datetime9">
              <a:rPr lang="en-US" smtClean="0"/>
              <a:t>3/24/2021 6:52:43 PM</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6" name="Picture Placeholder 7">
            <a:extLst>
              <a:ext uri="{FF2B5EF4-FFF2-40B4-BE49-F238E27FC236}">
                <a16:creationId xmlns:a16="http://schemas.microsoft.com/office/drawing/2014/main" id="{C8D417E8-825E-4F2D-9ABE-9BB4F9E6422F}"/>
              </a:ext>
            </a:extLst>
          </p:cNvPr>
          <p:cNvSpPr>
            <a:spLocks noGrp="1"/>
          </p:cNvSpPr>
          <p:nvPr>
            <p:ph type="pic" sz="quarter" idx="13"/>
          </p:nvPr>
        </p:nvSpPr>
        <p:spPr>
          <a:xfrm>
            <a:off x="181453" y="5340483"/>
            <a:ext cx="735012" cy="898525"/>
          </a:xfrm>
        </p:spPr>
        <p:txBody>
          <a:bodyPr>
            <a:normAutofit/>
          </a:bodyPr>
          <a:lstStyle>
            <a:lvl1pPr>
              <a:defRPr sz="800"/>
            </a:lvl1pPr>
          </a:lstStyle>
          <a:p>
            <a:endParaRPr lang="en-US" dirty="0"/>
          </a:p>
        </p:txBody>
      </p:sp>
    </p:spTree>
    <p:extLst>
      <p:ext uri="{BB962C8B-B14F-4D97-AF65-F5344CB8AC3E}">
        <p14:creationId xmlns:p14="http://schemas.microsoft.com/office/powerpoint/2010/main" val="3155549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18EAB09-4CC5-4215-BB0E-A71CC9A81480}" type="datetime9">
              <a:rPr lang="en-US" smtClean="0"/>
              <a:t>3/24/2021 6:52:43 PM</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Picture Placeholder 7">
            <a:extLst>
              <a:ext uri="{FF2B5EF4-FFF2-40B4-BE49-F238E27FC236}">
                <a16:creationId xmlns:a16="http://schemas.microsoft.com/office/drawing/2014/main" id="{07F8B417-F87E-4B3F-8003-2165612B8143}"/>
              </a:ext>
            </a:extLst>
          </p:cNvPr>
          <p:cNvSpPr>
            <a:spLocks noGrp="1"/>
          </p:cNvSpPr>
          <p:nvPr>
            <p:ph type="pic" sz="quarter" idx="13"/>
          </p:nvPr>
        </p:nvSpPr>
        <p:spPr>
          <a:xfrm>
            <a:off x="181453" y="5340483"/>
            <a:ext cx="735012" cy="898525"/>
          </a:xfrm>
        </p:spPr>
        <p:txBody>
          <a:bodyPr>
            <a:normAutofit/>
          </a:bodyPr>
          <a:lstStyle>
            <a:lvl1pPr>
              <a:defRPr sz="800"/>
            </a:lvl1pPr>
          </a:lstStyle>
          <a:p>
            <a:endParaRPr lang="en-US" dirty="0"/>
          </a:p>
        </p:txBody>
      </p:sp>
    </p:spTree>
    <p:extLst>
      <p:ext uri="{BB962C8B-B14F-4D97-AF65-F5344CB8AC3E}">
        <p14:creationId xmlns:p14="http://schemas.microsoft.com/office/powerpoint/2010/main" val="2171290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E8238A7-28F1-4073-A62B-6322917A4BE0}" type="datetime9">
              <a:rPr lang="en-US" smtClean="0"/>
              <a:t>3/24/2021 6:52:43 PM</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19954A3-9DFD-4C44-94BA-B95130A3BA1C}" type="slidenum">
              <a:rPr lang="en-US" smtClean="0"/>
              <a:t>‹#›</a:t>
            </a:fld>
            <a:endParaRPr lang="en-US" dirty="0"/>
          </a:p>
        </p:txBody>
      </p:sp>
      <p:pic>
        <p:nvPicPr>
          <p:cNvPr id="12" name="Picture 11">
            <a:extLst>
              <a:ext uri="{FF2B5EF4-FFF2-40B4-BE49-F238E27FC236}">
                <a16:creationId xmlns:a16="http://schemas.microsoft.com/office/drawing/2014/main" id="{1F94CDD8-9666-4A9B-9A43-07DF784EBE0D}"/>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1379113" y="6280617"/>
            <a:ext cx="646258" cy="544293"/>
          </a:xfrm>
          <a:prstGeom prst="rect">
            <a:avLst/>
          </a:prstGeom>
        </p:spPr>
      </p:pic>
      <p:sp>
        <p:nvSpPr>
          <p:cNvPr id="11" name="Picture Placeholder 7">
            <a:extLst>
              <a:ext uri="{FF2B5EF4-FFF2-40B4-BE49-F238E27FC236}">
                <a16:creationId xmlns:a16="http://schemas.microsoft.com/office/drawing/2014/main" id="{5E6A5762-8AC9-4D14-A32D-70ABF7C21407}"/>
              </a:ext>
            </a:extLst>
          </p:cNvPr>
          <p:cNvSpPr>
            <a:spLocks noGrp="1"/>
          </p:cNvSpPr>
          <p:nvPr>
            <p:ph type="pic" sz="quarter" idx="13"/>
          </p:nvPr>
        </p:nvSpPr>
        <p:spPr>
          <a:xfrm>
            <a:off x="181453" y="5340483"/>
            <a:ext cx="735012" cy="898525"/>
          </a:xfrm>
        </p:spPr>
        <p:txBody>
          <a:bodyPr>
            <a:normAutofit/>
          </a:bodyPr>
          <a:lstStyle>
            <a:lvl1pPr>
              <a:defRPr sz="800"/>
            </a:lvl1pPr>
          </a:lstStyle>
          <a:p>
            <a:endParaRPr lang="en-US" dirty="0"/>
          </a:p>
        </p:txBody>
      </p:sp>
    </p:spTree>
    <p:extLst>
      <p:ext uri="{BB962C8B-B14F-4D97-AF65-F5344CB8AC3E}">
        <p14:creationId xmlns:p14="http://schemas.microsoft.com/office/powerpoint/2010/main" val="2023938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135CBB-E6DA-4ACB-9EE4-67676687533F}" type="datetime9">
              <a:rPr lang="en-US" smtClean="0"/>
              <a:t>3/24/2021 6:52:43 PM</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2" name="Picture 11">
            <a:extLst>
              <a:ext uri="{FF2B5EF4-FFF2-40B4-BE49-F238E27FC236}">
                <a16:creationId xmlns:a16="http://schemas.microsoft.com/office/drawing/2014/main" id="{FE75F3FE-2AE3-446E-A6DF-E09205AF61BA}"/>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1379113" y="6280617"/>
            <a:ext cx="646258" cy="544293"/>
          </a:xfrm>
          <a:prstGeom prst="rect">
            <a:avLst/>
          </a:prstGeom>
        </p:spPr>
      </p:pic>
      <p:sp>
        <p:nvSpPr>
          <p:cNvPr id="11" name="Picture Placeholder 7">
            <a:extLst>
              <a:ext uri="{FF2B5EF4-FFF2-40B4-BE49-F238E27FC236}">
                <a16:creationId xmlns:a16="http://schemas.microsoft.com/office/drawing/2014/main" id="{6FEC2E6B-1011-458D-A2C7-A40AB9028E52}"/>
              </a:ext>
            </a:extLst>
          </p:cNvPr>
          <p:cNvSpPr>
            <a:spLocks noGrp="1"/>
          </p:cNvSpPr>
          <p:nvPr>
            <p:ph type="pic" sz="quarter" idx="13"/>
          </p:nvPr>
        </p:nvSpPr>
        <p:spPr>
          <a:xfrm>
            <a:off x="181453" y="5340483"/>
            <a:ext cx="735012" cy="898525"/>
          </a:xfrm>
        </p:spPr>
        <p:txBody>
          <a:bodyPr>
            <a:normAutofit/>
          </a:bodyPr>
          <a:lstStyle>
            <a:lvl1pPr>
              <a:defRPr sz="800"/>
            </a:lvl1pPr>
          </a:lstStyle>
          <a:p>
            <a:endParaRPr lang="en-US" dirty="0"/>
          </a:p>
        </p:txBody>
      </p:sp>
    </p:spTree>
    <p:extLst>
      <p:ext uri="{BB962C8B-B14F-4D97-AF65-F5344CB8AC3E}">
        <p14:creationId xmlns:p14="http://schemas.microsoft.com/office/powerpoint/2010/main" val="2437423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70230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084077"/>
            <a:ext cx="10058400" cy="4785017"/>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A37E8D9-4699-45B5-A7DC-0E588B2CD919}" type="datetime9">
              <a:rPr lang="en-US" smtClean="0"/>
              <a:t>3/24/2021 6:52:41 PM</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193532" y="1017592"/>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E24FEC1-21D8-49A3-94A6-E93E55BCFCDF}"/>
              </a:ext>
            </a:extLst>
          </p:cNvPr>
          <p:cNvPicPr>
            <a:picLocks noChangeAspect="1"/>
          </p:cNvPicPr>
          <p:nvPr userDrawn="1"/>
        </p:nvPicPr>
        <p:blipFill>
          <a:blip r:embed="rId13">
            <a:duotone>
              <a:schemeClr val="accent2">
                <a:shade val="45000"/>
                <a:satMod val="135000"/>
              </a:schemeClr>
              <a:prstClr val="white"/>
            </a:duotone>
          </a:blip>
          <a:stretch>
            <a:fillRect/>
          </a:stretch>
        </p:blipFill>
        <p:spPr>
          <a:xfrm>
            <a:off x="11379113" y="6280617"/>
            <a:ext cx="646258" cy="544293"/>
          </a:xfrm>
          <a:prstGeom prst="rect">
            <a:avLst/>
          </a:prstGeom>
        </p:spPr>
      </p:pic>
    </p:spTree>
    <p:extLst>
      <p:ext uri="{BB962C8B-B14F-4D97-AF65-F5344CB8AC3E}">
        <p14:creationId xmlns:p14="http://schemas.microsoft.com/office/powerpoint/2010/main" val="92609716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JP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5.xml"/><Relationship Id="rId1" Type="http://schemas.openxmlformats.org/officeDocument/2006/relationships/themeOverride" Target="../theme/themeOverride3.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hyperlink" Target="mailto:Sam.Cunningham@noaa.gov" TargetMode="External"/><Relationship Id="rId4" Type="http://schemas.openxmlformats.org/officeDocument/2006/relationships/hyperlink" Target="mailto:Sara.cleaver@noaa.gov"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820E706-895E-4F03-A3F7-85CCC3784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F5F0F9-B08B-45BB-A2AC-E5AF85EAFECF}"/>
              </a:ext>
            </a:extLst>
          </p:cNvPr>
          <p:cNvSpPr>
            <a:spLocks noGrp="1"/>
          </p:cNvSpPr>
          <p:nvPr>
            <p:ph type="ctrTitle"/>
          </p:nvPr>
        </p:nvSpPr>
        <p:spPr>
          <a:xfrm>
            <a:off x="7154507" y="1144168"/>
            <a:ext cx="4579157" cy="2789902"/>
          </a:xfrm>
        </p:spPr>
        <p:txBody>
          <a:bodyPr>
            <a:normAutofit fontScale="90000"/>
          </a:bodyPr>
          <a:lstStyle/>
          <a:p>
            <a:r>
              <a:rPr lang="en-US" sz="4800" b="1" dirty="0">
                <a:ln w="3175">
                  <a:noFill/>
                </a:ln>
              </a:rPr>
              <a:t>Gulf of Alaska Sablefish Pots Review</a:t>
            </a:r>
            <a:br>
              <a:rPr lang="en-US" sz="4800" b="1" dirty="0">
                <a:ln w="3175">
                  <a:noFill/>
                </a:ln>
              </a:rPr>
            </a:br>
            <a:br>
              <a:rPr lang="en-US" sz="4800" b="1" dirty="0">
                <a:ln w="3175">
                  <a:noFill/>
                </a:ln>
              </a:rPr>
            </a:br>
            <a:r>
              <a:rPr lang="en-US" sz="2700" dirty="0">
                <a:ln w="3175">
                  <a:noFill/>
                </a:ln>
              </a:rPr>
              <a:t>Presentation to the IFQ Committee</a:t>
            </a:r>
            <a:br>
              <a:rPr lang="en-US" sz="4800" b="1" dirty="0">
                <a:ln w="3175">
                  <a:noFill/>
                </a:ln>
              </a:rPr>
            </a:br>
            <a:r>
              <a:rPr lang="en-US" sz="4400" dirty="0">
                <a:ln w="3175">
                  <a:noFill/>
                </a:ln>
              </a:rPr>
              <a:t>March 2021</a:t>
            </a:r>
            <a:endParaRPr lang="en-US" sz="4800" dirty="0">
              <a:ln w="3175">
                <a:noFill/>
              </a:ln>
            </a:endParaRPr>
          </a:p>
        </p:txBody>
      </p:sp>
      <p:sp>
        <p:nvSpPr>
          <p:cNvPr id="15" name="Rectangle 14">
            <a:extLst>
              <a:ext uri="{FF2B5EF4-FFF2-40B4-BE49-F238E27FC236}">
                <a16:creationId xmlns:a16="http://schemas.microsoft.com/office/drawing/2014/main" id="{F7020E15-F930-4EBE-8B32-C03854F5C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79458" cy="6334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1A80E2F-6B8F-4745-889C-5206762CB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2D24EB80-FC8F-48B9-97D4-D850F74DCC98}"/>
              </a:ext>
            </a:extLst>
          </p:cNvPr>
          <p:cNvPicPr>
            <a:picLocks noChangeAspect="1"/>
          </p:cNvPicPr>
          <p:nvPr/>
        </p:nvPicPr>
        <p:blipFill>
          <a:blip r:embed="rId2">
            <a:duotone>
              <a:schemeClr val="accent2">
                <a:shade val="45000"/>
                <a:satMod val="135000"/>
              </a:schemeClr>
              <a:prstClr val="white"/>
            </a:duotone>
          </a:blip>
          <a:stretch>
            <a:fillRect/>
          </a:stretch>
        </p:blipFill>
        <p:spPr>
          <a:xfrm>
            <a:off x="458336" y="852797"/>
            <a:ext cx="2784700" cy="2346109"/>
          </a:xfrm>
          <a:prstGeom prst="rect">
            <a:avLst/>
          </a:prstGeom>
        </p:spPr>
      </p:pic>
      <p:sp>
        <p:nvSpPr>
          <p:cNvPr id="19" name="Rectangle 18">
            <a:extLst>
              <a:ext uri="{FF2B5EF4-FFF2-40B4-BE49-F238E27FC236}">
                <a16:creationId xmlns:a16="http://schemas.microsoft.com/office/drawing/2014/main" id="{7198FAAC-7C1C-46C6-A88E-B07D9F631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24536C5-C913-4AF5-9E14-5F137C135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2F1067B-9DBA-4AB8-AACD-590D60EC7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automatically generated">
            <a:extLst>
              <a:ext uri="{FF2B5EF4-FFF2-40B4-BE49-F238E27FC236}">
                <a16:creationId xmlns:a16="http://schemas.microsoft.com/office/drawing/2014/main" id="{C93B9B7E-A2C6-41C5-A852-51E52B23410B}"/>
              </a:ext>
            </a:extLst>
          </p:cNvPr>
          <p:cNvPicPr>
            <a:picLocks noChangeAspect="1"/>
          </p:cNvPicPr>
          <p:nvPr/>
        </p:nvPicPr>
        <p:blipFill rotWithShape="1">
          <a:blip r:embed="rId3">
            <a:duotone>
              <a:prstClr val="black"/>
              <a:schemeClr val="accent1">
                <a:tint val="45000"/>
                <a:satMod val="400000"/>
              </a:schemeClr>
            </a:duotone>
          </a:blip>
          <a:srcRect l="45705" r="31868" b="18537"/>
          <a:stretch/>
        </p:blipFill>
        <p:spPr>
          <a:xfrm rot="16200000">
            <a:off x="4302568" y="157792"/>
            <a:ext cx="1002924" cy="2295082"/>
          </a:xfrm>
          <a:prstGeom prst="rect">
            <a:avLst/>
          </a:prstGeom>
        </p:spPr>
      </p:pic>
      <p:cxnSp>
        <p:nvCxnSpPr>
          <p:cNvPr id="25" name="Straight Connector 24">
            <a:extLst>
              <a:ext uri="{FF2B5EF4-FFF2-40B4-BE49-F238E27FC236}">
                <a16:creationId xmlns:a16="http://schemas.microsoft.com/office/drawing/2014/main" id="{F7A69BCF-2667-438E-9143-C355DCD012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27839" y="4343400"/>
            <a:ext cx="39319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74A588DD-5F63-4279-B5AE-C716F98308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9F62EAC6-568F-4A42-A611-37CF005D7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40BC04DF-D11D-462B-B997-756DEF23C0E0}"/>
              </a:ext>
            </a:extLst>
          </p:cNvPr>
          <p:cNvSpPr txBox="1"/>
          <p:nvPr/>
        </p:nvSpPr>
        <p:spPr>
          <a:xfrm>
            <a:off x="7227839" y="4589417"/>
            <a:ext cx="4441647" cy="369332"/>
          </a:xfrm>
          <a:prstGeom prst="rect">
            <a:avLst/>
          </a:prstGeom>
          <a:noFill/>
        </p:spPr>
        <p:txBody>
          <a:bodyPr wrap="square" rtlCol="0">
            <a:spAutoFit/>
          </a:bodyPr>
          <a:lstStyle/>
          <a:p>
            <a:r>
              <a:rPr lang="en-US" dirty="0"/>
              <a:t>Sam Cunningham &amp; Sara Cleaver, NPFMC</a:t>
            </a:r>
          </a:p>
        </p:txBody>
      </p:sp>
      <p:pic>
        <p:nvPicPr>
          <p:cNvPr id="16" name="Picture Placeholder 6">
            <a:extLst>
              <a:ext uri="{FF2B5EF4-FFF2-40B4-BE49-F238E27FC236}">
                <a16:creationId xmlns:a16="http://schemas.microsoft.com/office/drawing/2014/main" id="{DAB64101-6599-46DC-BC3E-5DBBDB784CB5}"/>
              </a:ext>
            </a:extLst>
          </p:cNvPr>
          <p:cNvPicPr>
            <a:picLocks noChangeAspect="1"/>
          </p:cNvPicPr>
          <p:nvPr/>
        </p:nvPicPr>
        <p:blipFill>
          <a:blip r:embed="rId4"/>
          <a:srcRect l="5000" r="5000"/>
          <a:stretch/>
        </p:blipFill>
        <p:spPr>
          <a:xfrm rot="5400000">
            <a:off x="939365" y="4551748"/>
            <a:ext cx="914400" cy="762000"/>
          </a:xfrm>
          <a:prstGeom prst="rect">
            <a:avLst/>
          </a:prstGeom>
        </p:spPr>
      </p:pic>
      <p:pic>
        <p:nvPicPr>
          <p:cNvPr id="6" name="Picture 5">
            <a:extLst>
              <a:ext uri="{FF2B5EF4-FFF2-40B4-BE49-F238E27FC236}">
                <a16:creationId xmlns:a16="http://schemas.microsoft.com/office/drawing/2014/main" id="{3D305FF3-9AE0-4FF2-BE6A-A4F8EFB43DF0}"/>
              </a:ext>
            </a:extLst>
          </p:cNvPr>
          <p:cNvPicPr>
            <a:picLocks noChangeAspect="1"/>
          </p:cNvPicPr>
          <p:nvPr/>
        </p:nvPicPr>
        <p:blipFill rotWithShape="1">
          <a:blip r:embed="rId5"/>
          <a:srcRect l="4758" r="-1" b="8733"/>
          <a:stretch/>
        </p:blipFill>
        <p:spPr>
          <a:xfrm>
            <a:off x="1884824" y="4475548"/>
            <a:ext cx="834610" cy="930167"/>
          </a:xfrm>
          <a:prstGeom prst="rect">
            <a:avLst/>
          </a:prstGeom>
        </p:spPr>
      </p:pic>
      <p:pic>
        <p:nvPicPr>
          <p:cNvPr id="9" name="Picture 8" descr="A picture containing engine&#10;&#10;Description automatically generated">
            <a:extLst>
              <a:ext uri="{FF2B5EF4-FFF2-40B4-BE49-F238E27FC236}">
                <a16:creationId xmlns:a16="http://schemas.microsoft.com/office/drawing/2014/main" id="{7CDB5A08-F2F5-48DE-80D3-91D69CBB1259}"/>
              </a:ext>
            </a:extLst>
          </p:cNvPr>
          <p:cNvPicPr>
            <a:picLocks noChangeAspect="1"/>
          </p:cNvPicPr>
          <p:nvPr/>
        </p:nvPicPr>
        <p:blipFill>
          <a:blip r:embed="rId6"/>
          <a:stretch>
            <a:fillRect/>
          </a:stretch>
        </p:blipFill>
        <p:spPr>
          <a:xfrm rot="5400000">
            <a:off x="3100686" y="2923335"/>
            <a:ext cx="3423215" cy="2567411"/>
          </a:xfrm>
          <a:prstGeom prst="rect">
            <a:avLst/>
          </a:prstGeom>
        </p:spPr>
      </p:pic>
    </p:spTree>
    <p:extLst>
      <p:ext uri="{BB962C8B-B14F-4D97-AF65-F5344CB8AC3E}">
        <p14:creationId xmlns:p14="http://schemas.microsoft.com/office/powerpoint/2010/main" val="3172465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20B2A-BB10-4681-9953-F6B1723FA12A}"/>
              </a:ext>
            </a:extLst>
          </p:cNvPr>
          <p:cNvSpPr>
            <a:spLocks noGrp="1"/>
          </p:cNvSpPr>
          <p:nvPr>
            <p:ph type="title"/>
          </p:nvPr>
        </p:nvSpPr>
        <p:spPr/>
        <p:txBody>
          <a:bodyPr>
            <a:normAutofit fontScale="90000"/>
          </a:bodyPr>
          <a:lstStyle/>
          <a:p>
            <a:r>
              <a:rPr lang="en-US" dirty="0"/>
              <a:t>Fishery Revenues, p34</a:t>
            </a:r>
          </a:p>
        </p:txBody>
      </p:sp>
      <p:sp>
        <p:nvSpPr>
          <p:cNvPr id="3" name="Text Placeholder 2">
            <a:extLst>
              <a:ext uri="{FF2B5EF4-FFF2-40B4-BE49-F238E27FC236}">
                <a16:creationId xmlns:a16="http://schemas.microsoft.com/office/drawing/2014/main" id="{33E3A77B-C76F-4347-9986-80EC30B8C460}"/>
              </a:ext>
            </a:extLst>
          </p:cNvPr>
          <p:cNvSpPr>
            <a:spLocks noGrp="1"/>
          </p:cNvSpPr>
          <p:nvPr>
            <p:ph type="body" idx="1"/>
          </p:nvPr>
        </p:nvSpPr>
        <p:spPr>
          <a:xfrm>
            <a:off x="4065104" y="4374566"/>
            <a:ext cx="1783265" cy="390702"/>
          </a:xfrm>
        </p:spPr>
        <p:txBody>
          <a:bodyPr/>
          <a:lstStyle/>
          <a:p>
            <a:r>
              <a:rPr lang="en-US" dirty="0"/>
              <a:t>Table 5-3, p36</a:t>
            </a:r>
          </a:p>
        </p:txBody>
      </p:sp>
      <p:pic>
        <p:nvPicPr>
          <p:cNvPr id="11" name="Content Placeholder 10">
            <a:extLst>
              <a:ext uri="{FF2B5EF4-FFF2-40B4-BE49-F238E27FC236}">
                <a16:creationId xmlns:a16="http://schemas.microsoft.com/office/drawing/2014/main" id="{236B1833-12FF-41FE-9784-7F445AB5A932}"/>
              </a:ext>
            </a:extLst>
          </p:cNvPr>
          <p:cNvPicPr>
            <a:picLocks noGrp="1" noChangeAspect="1"/>
          </p:cNvPicPr>
          <p:nvPr>
            <p:ph sz="half" idx="2"/>
          </p:nvPr>
        </p:nvPicPr>
        <p:blipFill>
          <a:blip r:embed="rId3"/>
          <a:stretch>
            <a:fillRect/>
          </a:stretch>
        </p:blipFill>
        <p:spPr>
          <a:xfrm>
            <a:off x="6035040" y="3905251"/>
            <a:ext cx="4163728" cy="2333624"/>
          </a:xfrm>
          <a:prstGeom prst="rect">
            <a:avLst/>
          </a:prstGeom>
        </p:spPr>
      </p:pic>
      <p:sp>
        <p:nvSpPr>
          <p:cNvPr id="5" name="Text Placeholder 4">
            <a:extLst>
              <a:ext uri="{FF2B5EF4-FFF2-40B4-BE49-F238E27FC236}">
                <a16:creationId xmlns:a16="http://schemas.microsoft.com/office/drawing/2014/main" id="{38B97B20-AF1E-4CB0-98C1-E8F4D50CE826}"/>
              </a:ext>
            </a:extLst>
          </p:cNvPr>
          <p:cNvSpPr>
            <a:spLocks noGrp="1"/>
          </p:cNvSpPr>
          <p:nvPr>
            <p:ph type="body" sz="quarter" idx="3"/>
          </p:nvPr>
        </p:nvSpPr>
        <p:spPr>
          <a:xfrm>
            <a:off x="1158240" y="1337037"/>
            <a:ext cx="4937760" cy="610863"/>
          </a:xfrm>
        </p:spPr>
        <p:txBody>
          <a:bodyPr/>
          <a:lstStyle/>
          <a:p>
            <a:r>
              <a:rPr lang="en-US" dirty="0"/>
              <a:t>Table 5-2, p35</a:t>
            </a:r>
          </a:p>
          <a:p>
            <a:endParaRPr lang="en-US" dirty="0"/>
          </a:p>
        </p:txBody>
      </p:sp>
      <p:sp>
        <p:nvSpPr>
          <p:cNvPr id="7" name="Slide Number Placeholder 6">
            <a:extLst>
              <a:ext uri="{FF2B5EF4-FFF2-40B4-BE49-F238E27FC236}">
                <a16:creationId xmlns:a16="http://schemas.microsoft.com/office/drawing/2014/main" id="{564B0D0D-5444-4521-AE82-BE1BAA23AA91}"/>
              </a:ext>
            </a:extLst>
          </p:cNvPr>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9" name="Picture Placeholder 8">
            <a:extLst>
              <a:ext uri="{FF2B5EF4-FFF2-40B4-BE49-F238E27FC236}">
                <a16:creationId xmlns:a16="http://schemas.microsoft.com/office/drawing/2014/main" id="{CD5EA62D-42D0-41EB-8961-B86B6E85B7B2}"/>
              </a:ext>
            </a:extLst>
          </p:cNvPr>
          <p:cNvPicPr>
            <a:picLocks noGrp="1" noChangeAspect="1"/>
          </p:cNvPicPr>
          <p:nvPr>
            <p:ph type="pic" sz="quarter" idx="13"/>
          </p:nvPr>
        </p:nvPicPr>
        <p:blipFill rotWithShape="1">
          <a:blip r:embed="rId4"/>
          <a:srcRect l="2430" r="2430"/>
          <a:stretch/>
        </p:blipFill>
        <p:spPr>
          <a:xfrm>
            <a:off x="180975" y="5340350"/>
            <a:ext cx="735013" cy="898525"/>
          </a:xfrm>
          <a:prstGeom prst="rect">
            <a:avLst/>
          </a:prstGeom>
        </p:spPr>
      </p:pic>
      <p:pic>
        <p:nvPicPr>
          <p:cNvPr id="13" name="Picture 12">
            <a:extLst>
              <a:ext uri="{FF2B5EF4-FFF2-40B4-BE49-F238E27FC236}">
                <a16:creationId xmlns:a16="http://schemas.microsoft.com/office/drawing/2014/main" id="{73E20572-0055-4C00-8200-74A017F09FA9}"/>
              </a:ext>
            </a:extLst>
          </p:cNvPr>
          <p:cNvPicPr>
            <a:picLocks noChangeAspect="1"/>
          </p:cNvPicPr>
          <p:nvPr/>
        </p:nvPicPr>
        <p:blipFill>
          <a:blip r:embed="rId5"/>
          <a:stretch>
            <a:fillRect/>
          </a:stretch>
        </p:blipFill>
        <p:spPr>
          <a:xfrm>
            <a:off x="1796280" y="2012385"/>
            <a:ext cx="8104178" cy="1550544"/>
          </a:xfrm>
          <a:prstGeom prst="rect">
            <a:avLst/>
          </a:prstGeom>
        </p:spPr>
      </p:pic>
      <p:sp>
        <p:nvSpPr>
          <p:cNvPr id="16" name="TextBox 15">
            <a:extLst>
              <a:ext uri="{FF2B5EF4-FFF2-40B4-BE49-F238E27FC236}">
                <a16:creationId xmlns:a16="http://schemas.microsoft.com/office/drawing/2014/main" id="{29CA4F37-097E-43FE-A91F-6ECC912B1AA8}"/>
              </a:ext>
            </a:extLst>
          </p:cNvPr>
          <p:cNvSpPr txBox="1"/>
          <p:nvPr/>
        </p:nvSpPr>
        <p:spPr>
          <a:xfrm>
            <a:off x="1158240" y="1607974"/>
            <a:ext cx="9176303" cy="369332"/>
          </a:xfrm>
          <a:prstGeom prst="rect">
            <a:avLst/>
          </a:prstGeom>
          <a:noFill/>
        </p:spPr>
        <p:txBody>
          <a:bodyPr wrap="square">
            <a:spAutoFit/>
          </a:bodyPr>
          <a:lstStyle/>
          <a:p>
            <a:pPr marL="685800" marR="0" indent="-685800">
              <a:spcBef>
                <a:spcPts val="0"/>
              </a:spcBef>
              <a:spcAft>
                <a:spcPts val="600"/>
              </a:spcAft>
              <a:tabLst>
                <a:tab pos="685800" algn="l"/>
              </a:tabLst>
            </a:pPr>
            <a:r>
              <a:rPr lang="en-US" sz="1800" dirty="0">
                <a:effectLst/>
                <a:ea typeface="Times New Roman" panose="02020603050405020304" pitchFamily="18" charset="0"/>
              </a:rPr>
              <a:t>GOA sablefish IFQ catch volume (million lbs.) and ex-vessel value (million 2019$) by gear type</a:t>
            </a:r>
          </a:p>
        </p:txBody>
      </p:sp>
      <p:sp>
        <p:nvSpPr>
          <p:cNvPr id="18" name="TextBox 17">
            <a:extLst>
              <a:ext uri="{FF2B5EF4-FFF2-40B4-BE49-F238E27FC236}">
                <a16:creationId xmlns:a16="http://schemas.microsoft.com/office/drawing/2014/main" id="{E0F94FBF-598B-4B66-9FEF-BAC0A9E66BED}"/>
              </a:ext>
            </a:extLst>
          </p:cNvPr>
          <p:cNvSpPr txBox="1"/>
          <p:nvPr/>
        </p:nvSpPr>
        <p:spPr>
          <a:xfrm>
            <a:off x="1525988" y="4794674"/>
            <a:ext cx="4437490" cy="923330"/>
          </a:xfrm>
          <a:prstGeom prst="rect">
            <a:avLst/>
          </a:prstGeom>
          <a:noFill/>
        </p:spPr>
        <p:txBody>
          <a:bodyPr wrap="square">
            <a:spAutoFit/>
          </a:bodyPr>
          <a:lstStyle/>
          <a:p>
            <a:pPr marR="0">
              <a:spcBef>
                <a:spcPts val="0"/>
              </a:spcBef>
              <a:spcAft>
                <a:spcPts val="600"/>
              </a:spcAft>
              <a:tabLst>
                <a:tab pos="119063" algn="l"/>
              </a:tabLst>
            </a:pPr>
            <a:r>
              <a:rPr lang="en-US" dirty="0"/>
              <a:t>GOA sablefish IFQ ex-vessel price per pound (2019$) by gear type, based on whole weight (round weight) and net weight</a:t>
            </a:r>
          </a:p>
        </p:txBody>
      </p:sp>
    </p:spTree>
    <p:extLst>
      <p:ext uri="{BB962C8B-B14F-4D97-AF65-F5344CB8AC3E}">
        <p14:creationId xmlns:p14="http://schemas.microsoft.com/office/powerpoint/2010/main" val="13807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95525-9372-46E2-869D-E2E0ED6D26AF}"/>
              </a:ext>
            </a:extLst>
          </p:cNvPr>
          <p:cNvSpPr>
            <a:spLocks noGrp="1"/>
          </p:cNvSpPr>
          <p:nvPr>
            <p:ph type="title"/>
          </p:nvPr>
        </p:nvSpPr>
        <p:spPr/>
        <p:txBody>
          <a:bodyPr>
            <a:normAutofit fontScale="90000"/>
          </a:bodyPr>
          <a:lstStyle/>
          <a:p>
            <a:r>
              <a:rPr lang="en-US" dirty="0"/>
              <a:t>Fishery Revenues, </a:t>
            </a:r>
            <a:r>
              <a:rPr lang="en-US" dirty="0" err="1"/>
              <a:t>cntd</a:t>
            </a:r>
            <a:endParaRPr lang="en-US" dirty="0"/>
          </a:p>
        </p:txBody>
      </p:sp>
      <p:sp>
        <p:nvSpPr>
          <p:cNvPr id="3" name="Text Placeholder 2">
            <a:extLst>
              <a:ext uri="{FF2B5EF4-FFF2-40B4-BE49-F238E27FC236}">
                <a16:creationId xmlns:a16="http://schemas.microsoft.com/office/drawing/2014/main" id="{632FB58B-1025-4A2E-996C-8E612080858B}"/>
              </a:ext>
            </a:extLst>
          </p:cNvPr>
          <p:cNvSpPr>
            <a:spLocks noGrp="1"/>
          </p:cNvSpPr>
          <p:nvPr>
            <p:ph type="body" idx="1"/>
          </p:nvPr>
        </p:nvSpPr>
        <p:spPr/>
        <p:txBody>
          <a:bodyPr/>
          <a:lstStyle/>
          <a:p>
            <a:r>
              <a:rPr lang="en-US" dirty="0"/>
              <a:t>Figure 5-1, p37</a:t>
            </a:r>
          </a:p>
        </p:txBody>
      </p:sp>
      <p:pic>
        <p:nvPicPr>
          <p:cNvPr id="9" name="Content Placeholder 8">
            <a:extLst>
              <a:ext uri="{FF2B5EF4-FFF2-40B4-BE49-F238E27FC236}">
                <a16:creationId xmlns:a16="http://schemas.microsoft.com/office/drawing/2014/main" id="{BE6FF249-9A69-434C-979F-F4228336D671}"/>
              </a:ext>
            </a:extLst>
          </p:cNvPr>
          <p:cNvPicPr>
            <a:picLocks noGrp="1" noChangeAspect="1"/>
          </p:cNvPicPr>
          <p:nvPr>
            <p:ph sz="half" idx="2"/>
          </p:nvPr>
        </p:nvPicPr>
        <p:blipFill>
          <a:blip r:embed="rId2"/>
          <a:stretch>
            <a:fillRect/>
          </a:stretch>
        </p:blipFill>
        <p:spPr>
          <a:xfrm>
            <a:off x="1097280" y="2206487"/>
            <a:ext cx="9392289" cy="3501624"/>
          </a:xfrm>
          <a:prstGeom prst="rect">
            <a:avLst/>
          </a:prstGeom>
        </p:spPr>
      </p:pic>
      <p:sp>
        <p:nvSpPr>
          <p:cNvPr id="7" name="Slide Number Placeholder 6">
            <a:extLst>
              <a:ext uri="{FF2B5EF4-FFF2-40B4-BE49-F238E27FC236}">
                <a16:creationId xmlns:a16="http://schemas.microsoft.com/office/drawing/2014/main" id="{6119A5C3-95F6-464A-9C96-E04B821FBEAB}"/>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
        <p:nvSpPr>
          <p:cNvPr id="11" name="TextBox 10">
            <a:extLst>
              <a:ext uri="{FF2B5EF4-FFF2-40B4-BE49-F238E27FC236}">
                <a16:creationId xmlns:a16="http://schemas.microsoft.com/office/drawing/2014/main" id="{6E97B0E4-8991-4EE9-B39F-058A8A1A623B}"/>
              </a:ext>
            </a:extLst>
          </p:cNvPr>
          <p:cNvSpPr txBox="1"/>
          <p:nvPr/>
        </p:nvSpPr>
        <p:spPr>
          <a:xfrm>
            <a:off x="1097280" y="1798035"/>
            <a:ext cx="11019609" cy="338554"/>
          </a:xfrm>
          <a:prstGeom prst="rect">
            <a:avLst/>
          </a:prstGeom>
          <a:noFill/>
        </p:spPr>
        <p:txBody>
          <a:bodyPr wrap="square">
            <a:spAutoFit/>
          </a:bodyPr>
          <a:lstStyle/>
          <a:p>
            <a:r>
              <a:rPr lang="en-US" sz="1600" dirty="0">
                <a:effectLst/>
                <a:latin typeface="Calibri" panose="020F0502020204030204" pitchFamily="34" charset="0"/>
                <a:ea typeface="Times New Roman" panose="02020603050405020304" pitchFamily="18" charset="0"/>
                <a:cs typeface="Calibri" panose="020F0502020204030204" pitchFamily="34" charset="0"/>
              </a:rPr>
              <a:t>Percent landed weight of GOA fixed-gear sablefish (H&amp;G), by gear type and market category (2014 through 2020)</a:t>
            </a:r>
            <a:endParaRPr lang="en-US" sz="1600" dirty="0">
              <a:latin typeface="Calibri" panose="020F0502020204030204" pitchFamily="34" charset="0"/>
              <a:cs typeface="Calibri" panose="020F0502020204030204" pitchFamily="34" charset="0"/>
            </a:endParaRPr>
          </a:p>
        </p:txBody>
      </p:sp>
      <p:pic>
        <p:nvPicPr>
          <p:cNvPr id="12" name="Picture Placeholder 8">
            <a:extLst>
              <a:ext uri="{FF2B5EF4-FFF2-40B4-BE49-F238E27FC236}">
                <a16:creationId xmlns:a16="http://schemas.microsoft.com/office/drawing/2014/main" id="{DF773055-BAE7-4E12-A56F-5541B4C96470}"/>
              </a:ext>
            </a:extLst>
          </p:cNvPr>
          <p:cNvPicPr>
            <a:picLocks noGrp="1" noChangeAspect="1"/>
          </p:cNvPicPr>
          <p:nvPr>
            <p:ph type="pic" sz="quarter" idx="13"/>
          </p:nvPr>
        </p:nvPicPr>
        <p:blipFill rotWithShape="1">
          <a:blip r:embed="rId3"/>
          <a:srcRect l="2430" r="2430"/>
          <a:stretch/>
        </p:blipFill>
        <p:spPr>
          <a:xfrm>
            <a:off x="180975" y="5340350"/>
            <a:ext cx="735013" cy="898525"/>
          </a:xfrm>
          <a:prstGeom prst="rect">
            <a:avLst/>
          </a:prstGeom>
        </p:spPr>
      </p:pic>
    </p:spTree>
    <p:extLst>
      <p:ext uri="{BB962C8B-B14F-4D97-AF65-F5344CB8AC3E}">
        <p14:creationId xmlns:p14="http://schemas.microsoft.com/office/powerpoint/2010/main" val="3326610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8553-D917-4676-832C-57D0D25665F9}"/>
              </a:ext>
            </a:extLst>
          </p:cNvPr>
          <p:cNvSpPr>
            <a:spLocks noGrp="1"/>
          </p:cNvSpPr>
          <p:nvPr>
            <p:ph type="title"/>
          </p:nvPr>
        </p:nvSpPr>
        <p:spPr/>
        <p:txBody>
          <a:bodyPr>
            <a:normAutofit fontScale="90000"/>
          </a:bodyPr>
          <a:lstStyle/>
          <a:p>
            <a:r>
              <a:rPr lang="en-US" dirty="0"/>
              <a:t>Monitoring, p40</a:t>
            </a:r>
          </a:p>
        </p:txBody>
      </p:sp>
      <p:sp>
        <p:nvSpPr>
          <p:cNvPr id="4" name="Content Placeholder 3">
            <a:extLst>
              <a:ext uri="{FF2B5EF4-FFF2-40B4-BE49-F238E27FC236}">
                <a16:creationId xmlns:a16="http://schemas.microsoft.com/office/drawing/2014/main" id="{EC080F8F-64A4-4478-8BDE-7BD7339A1AE8}"/>
              </a:ext>
            </a:extLst>
          </p:cNvPr>
          <p:cNvSpPr>
            <a:spLocks noGrp="1"/>
          </p:cNvSpPr>
          <p:nvPr>
            <p:ph sz="half" idx="2"/>
          </p:nvPr>
        </p:nvSpPr>
        <p:spPr>
          <a:xfrm>
            <a:off x="6326490" y="1440391"/>
            <a:ext cx="5192804" cy="3977218"/>
          </a:xfrm>
        </p:spPr>
        <p:txBody>
          <a:bodyPr/>
          <a:lstStyle/>
          <a:p>
            <a:pPr>
              <a:buFont typeface="Arial" panose="020B0604020202020204" pitchFamily="34" charset="0"/>
              <a:buChar char="•"/>
            </a:pPr>
            <a:r>
              <a:rPr lang="en-US" sz="1800" dirty="0">
                <a:ea typeface="Times New Roman" panose="02020603050405020304" pitchFamily="18" charset="0"/>
              </a:rPr>
              <a:t>I</a:t>
            </a:r>
            <a:r>
              <a:rPr lang="en-US" sz="1800" dirty="0">
                <a:effectLst/>
                <a:ea typeface="Times New Roman" panose="02020603050405020304" pitchFamily="18" charset="0"/>
              </a:rPr>
              <a:t>mpacts of the COVID-19 pandemic on observer </a:t>
            </a:r>
            <a:r>
              <a:rPr lang="en-US" sz="1800" dirty="0"/>
              <a:t>deployment in 2020</a:t>
            </a:r>
          </a:p>
          <a:p>
            <a:pPr>
              <a:buFont typeface="Arial" panose="020B0604020202020204" pitchFamily="34" charset="0"/>
              <a:buChar char="•"/>
            </a:pPr>
            <a:r>
              <a:rPr lang="en-US" sz="1800" dirty="0"/>
              <a:t>2017 to 2020 period 88 EM vessels fished with HAL gear (1,049 trips) and 29 EM vessels fished with pot gear (258 trips). </a:t>
            </a:r>
          </a:p>
          <a:p>
            <a:pPr>
              <a:buFont typeface="Arial" panose="020B0604020202020204" pitchFamily="34" charset="0"/>
              <a:buChar char="•"/>
            </a:pPr>
            <a:r>
              <a:rPr lang="en-US" sz="1800" dirty="0"/>
              <a:t>The proportion of trips monitored with EM was 24% for HAL and 26% for pot gear</a:t>
            </a:r>
          </a:p>
          <a:p>
            <a:pPr>
              <a:buFont typeface="Arial" panose="020B0604020202020204" pitchFamily="34" charset="0"/>
              <a:buChar char="•"/>
            </a:pPr>
            <a:r>
              <a:rPr lang="en-US" sz="1800" dirty="0"/>
              <a:t>Pots have introduced new challenges for EM reviewers and a need to have different Vessel Monitoring Program (VMP) designs</a:t>
            </a:r>
            <a:r>
              <a:rPr lang="en-US" sz="1800" dirty="0">
                <a:effectLst/>
                <a:latin typeface="Times New Roman" panose="02020603050405020304" pitchFamily="18" charset="0"/>
                <a:ea typeface="Times New Roman" panose="02020603050405020304" pitchFamily="18" charset="0"/>
              </a:rPr>
              <a:t>.</a:t>
            </a:r>
          </a:p>
          <a:p>
            <a:pPr>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3071E555-FA9D-4A35-AA1A-DA849DCEF6D9}"/>
              </a:ext>
            </a:extLst>
          </p:cNvPr>
          <p:cNvSpPr>
            <a:spLocks noGrp="1"/>
          </p:cNvSpPr>
          <p:nvPr>
            <p:ph type="body" sz="quarter" idx="3"/>
          </p:nvPr>
        </p:nvSpPr>
        <p:spPr>
          <a:xfrm>
            <a:off x="927752" y="1066327"/>
            <a:ext cx="4937760" cy="610863"/>
          </a:xfrm>
        </p:spPr>
        <p:txBody>
          <a:bodyPr/>
          <a:lstStyle/>
          <a:p>
            <a:r>
              <a:rPr lang="en-US" dirty="0"/>
              <a:t>Table 6-2, p44</a:t>
            </a:r>
          </a:p>
        </p:txBody>
      </p:sp>
      <p:sp>
        <p:nvSpPr>
          <p:cNvPr id="7" name="Slide Number Placeholder 6">
            <a:extLst>
              <a:ext uri="{FF2B5EF4-FFF2-40B4-BE49-F238E27FC236}">
                <a16:creationId xmlns:a16="http://schemas.microsoft.com/office/drawing/2014/main" id="{5A573F4B-FF37-49B0-9035-8A29B6F18932}"/>
              </a:ext>
            </a:extLst>
          </p:cNvPr>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9" name="Picture Placeholder 8">
            <a:extLst>
              <a:ext uri="{FF2B5EF4-FFF2-40B4-BE49-F238E27FC236}">
                <a16:creationId xmlns:a16="http://schemas.microsoft.com/office/drawing/2014/main" id="{69E2400B-70B7-4D98-963C-A3B1321370D8}"/>
              </a:ext>
            </a:extLst>
          </p:cNvPr>
          <p:cNvPicPr>
            <a:picLocks noGrp="1" noChangeAspect="1"/>
          </p:cNvPicPr>
          <p:nvPr>
            <p:ph type="pic" sz="quarter" idx="13"/>
          </p:nvPr>
        </p:nvPicPr>
        <p:blipFill rotWithShape="1">
          <a:blip r:embed="rId3"/>
          <a:srcRect l="2430" r="2430"/>
          <a:stretch/>
        </p:blipFill>
        <p:spPr>
          <a:xfrm>
            <a:off x="180975" y="5340350"/>
            <a:ext cx="735013" cy="898525"/>
          </a:xfrm>
          <a:prstGeom prst="rect">
            <a:avLst/>
          </a:prstGeom>
        </p:spPr>
      </p:pic>
      <p:pic>
        <p:nvPicPr>
          <p:cNvPr id="12" name="Picture 11">
            <a:extLst>
              <a:ext uri="{FF2B5EF4-FFF2-40B4-BE49-F238E27FC236}">
                <a16:creationId xmlns:a16="http://schemas.microsoft.com/office/drawing/2014/main" id="{84B2FDF9-A505-4FC8-BDF9-FED624AEE46C}"/>
              </a:ext>
            </a:extLst>
          </p:cNvPr>
          <p:cNvPicPr>
            <a:picLocks noChangeAspect="1"/>
          </p:cNvPicPr>
          <p:nvPr/>
        </p:nvPicPr>
        <p:blipFill>
          <a:blip r:embed="rId4"/>
          <a:stretch>
            <a:fillRect/>
          </a:stretch>
        </p:blipFill>
        <p:spPr>
          <a:xfrm>
            <a:off x="1160284" y="1677191"/>
            <a:ext cx="4793256" cy="4550034"/>
          </a:xfrm>
          <a:prstGeom prst="rect">
            <a:avLst/>
          </a:prstGeom>
        </p:spPr>
      </p:pic>
    </p:spTree>
    <p:extLst>
      <p:ext uri="{BB962C8B-B14F-4D97-AF65-F5344CB8AC3E}">
        <p14:creationId xmlns:p14="http://schemas.microsoft.com/office/powerpoint/2010/main" val="50954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442FE-39FF-4A23-8F00-D12065439EAA}"/>
              </a:ext>
            </a:extLst>
          </p:cNvPr>
          <p:cNvSpPr>
            <a:spLocks noGrp="1"/>
          </p:cNvSpPr>
          <p:nvPr>
            <p:ph type="title"/>
          </p:nvPr>
        </p:nvSpPr>
        <p:spPr>
          <a:xfrm>
            <a:off x="356616" y="286603"/>
            <a:ext cx="11430000" cy="696163"/>
          </a:xfrm>
        </p:spPr>
        <p:txBody>
          <a:bodyPr>
            <a:noAutofit/>
          </a:bodyPr>
          <a:lstStyle/>
          <a:p>
            <a:r>
              <a:rPr lang="en-US" sz="3600" dirty="0"/>
              <a:t>Whale Depredation &amp; Stock Assessment Considerations, p46</a:t>
            </a:r>
          </a:p>
        </p:txBody>
      </p:sp>
      <p:sp>
        <p:nvSpPr>
          <p:cNvPr id="3" name="Text Placeholder 2">
            <a:extLst>
              <a:ext uri="{FF2B5EF4-FFF2-40B4-BE49-F238E27FC236}">
                <a16:creationId xmlns:a16="http://schemas.microsoft.com/office/drawing/2014/main" id="{D24153A6-5827-485F-8A43-42AD336923B3}"/>
              </a:ext>
            </a:extLst>
          </p:cNvPr>
          <p:cNvSpPr>
            <a:spLocks noGrp="1"/>
          </p:cNvSpPr>
          <p:nvPr>
            <p:ph type="body" idx="1"/>
          </p:nvPr>
        </p:nvSpPr>
        <p:spPr>
          <a:xfrm>
            <a:off x="1643932" y="1285264"/>
            <a:ext cx="2291964" cy="696163"/>
          </a:xfrm>
        </p:spPr>
        <p:txBody>
          <a:bodyPr/>
          <a:lstStyle/>
          <a:p>
            <a:r>
              <a:rPr lang="en-US" dirty="0"/>
              <a:t>Figure 7-1 p48</a:t>
            </a:r>
          </a:p>
        </p:txBody>
      </p:sp>
      <p:pic>
        <p:nvPicPr>
          <p:cNvPr id="10" name="Content Placeholder 9">
            <a:extLst>
              <a:ext uri="{FF2B5EF4-FFF2-40B4-BE49-F238E27FC236}">
                <a16:creationId xmlns:a16="http://schemas.microsoft.com/office/drawing/2014/main" id="{5262F1DC-CF4D-42A1-B5D5-708BF9ADEFBB}"/>
              </a:ext>
            </a:extLst>
          </p:cNvPr>
          <p:cNvPicPr>
            <a:picLocks noGrp="1" noChangeAspect="1"/>
          </p:cNvPicPr>
          <p:nvPr>
            <p:ph sz="half" idx="2"/>
          </p:nvPr>
        </p:nvPicPr>
        <p:blipFill>
          <a:blip r:embed="rId2"/>
          <a:stretch>
            <a:fillRect/>
          </a:stretch>
        </p:blipFill>
        <p:spPr>
          <a:xfrm>
            <a:off x="3696977" y="1285264"/>
            <a:ext cx="4065484" cy="4953612"/>
          </a:xfrm>
          <a:prstGeom prst="rect">
            <a:avLst/>
          </a:prstGeom>
        </p:spPr>
      </p:pic>
      <p:sp>
        <p:nvSpPr>
          <p:cNvPr id="7" name="Slide Number Placeholder 6">
            <a:extLst>
              <a:ext uri="{FF2B5EF4-FFF2-40B4-BE49-F238E27FC236}">
                <a16:creationId xmlns:a16="http://schemas.microsoft.com/office/drawing/2014/main" id="{D1F4F40E-D5DE-4F2F-BC7C-C785683AD31F}"/>
              </a:ext>
            </a:extLst>
          </p:cNvPr>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9" name="Picture Placeholder 6">
            <a:extLst>
              <a:ext uri="{FF2B5EF4-FFF2-40B4-BE49-F238E27FC236}">
                <a16:creationId xmlns:a16="http://schemas.microsoft.com/office/drawing/2014/main" id="{25BA6E0F-7778-4456-817F-31CDAB7C9DBC}"/>
              </a:ext>
            </a:extLst>
          </p:cNvPr>
          <p:cNvPicPr>
            <a:picLocks noGrp="1" noChangeAspect="1"/>
          </p:cNvPicPr>
          <p:nvPr>
            <p:ph type="pic" sz="quarter" idx="13"/>
          </p:nvPr>
        </p:nvPicPr>
        <p:blipFill>
          <a:blip r:embed="rId3"/>
          <a:srcRect l="4256" r="4256"/>
          <a:stretch/>
        </p:blipFill>
        <p:spPr>
          <a:xfrm rot="5400000">
            <a:off x="100013" y="5421313"/>
            <a:ext cx="898525" cy="736600"/>
          </a:xfrm>
          <a:prstGeom prst="rect">
            <a:avLst/>
          </a:prstGeom>
        </p:spPr>
      </p:pic>
    </p:spTree>
    <p:extLst>
      <p:ext uri="{BB962C8B-B14F-4D97-AF65-F5344CB8AC3E}">
        <p14:creationId xmlns:p14="http://schemas.microsoft.com/office/powerpoint/2010/main" val="371940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94E6-C3B6-41B3-9177-31D3968929AD}"/>
              </a:ext>
            </a:extLst>
          </p:cNvPr>
          <p:cNvSpPr>
            <a:spLocks noGrp="1"/>
          </p:cNvSpPr>
          <p:nvPr>
            <p:ph type="title"/>
          </p:nvPr>
        </p:nvSpPr>
        <p:spPr/>
        <p:txBody>
          <a:bodyPr>
            <a:normAutofit fontScale="90000"/>
          </a:bodyPr>
          <a:lstStyle/>
          <a:p>
            <a:r>
              <a:rPr lang="en-US" dirty="0"/>
              <a:t>Size selectivity, p50</a:t>
            </a:r>
          </a:p>
        </p:txBody>
      </p:sp>
      <p:sp>
        <p:nvSpPr>
          <p:cNvPr id="7" name="Slide Number Placeholder 6">
            <a:extLst>
              <a:ext uri="{FF2B5EF4-FFF2-40B4-BE49-F238E27FC236}">
                <a16:creationId xmlns:a16="http://schemas.microsoft.com/office/drawing/2014/main" id="{9C000BA5-590B-456E-8F69-B5016B79E392}"/>
              </a:ext>
            </a:extLst>
          </p:cNvPr>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10" name="Picture 9">
            <a:extLst>
              <a:ext uri="{FF2B5EF4-FFF2-40B4-BE49-F238E27FC236}">
                <a16:creationId xmlns:a16="http://schemas.microsoft.com/office/drawing/2014/main" id="{A38C7A2D-7A28-4D44-AEF7-89EAC51DE6EF}"/>
              </a:ext>
            </a:extLst>
          </p:cNvPr>
          <p:cNvPicPr/>
          <p:nvPr/>
        </p:nvPicPr>
        <p:blipFill rotWithShape="1">
          <a:blip r:embed="rId2" cstate="print">
            <a:extLst>
              <a:ext uri="{28A0092B-C50C-407E-A947-70E740481C1C}">
                <a14:useLocalDpi xmlns:a14="http://schemas.microsoft.com/office/drawing/2010/main" val="0"/>
              </a:ext>
            </a:extLst>
          </a:blip>
          <a:srcRect b="-2"/>
          <a:stretch/>
        </p:blipFill>
        <p:spPr bwMode="auto">
          <a:xfrm>
            <a:off x="698046" y="1840068"/>
            <a:ext cx="5166995" cy="3616960"/>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01946D75-A75E-4643-A6BE-5B22F1622E6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6480" y="1806730"/>
            <a:ext cx="5262880" cy="3683635"/>
          </a:xfrm>
          <a:prstGeom prst="rect">
            <a:avLst/>
          </a:prstGeom>
          <a:noFill/>
          <a:ln>
            <a:noFill/>
          </a:ln>
        </p:spPr>
      </p:pic>
      <p:sp>
        <p:nvSpPr>
          <p:cNvPr id="12" name="Text Placeholder 2">
            <a:extLst>
              <a:ext uri="{FF2B5EF4-FFF2-40B4-BE49-F238E27FC236}">
                <a16:creationId xmlns:a16="http://schemas.microsoft.com/office/drawing/2014/main" id="{A8E30FDD-7AD3-4AE2-B3BD-29872F556B04}"/>
              </a:ext>
            </a:extLst>
          </p:cNvPr>
          <p:cNvSpPr>
            <a:spLocks noGrp="1"/>
          </p:cNvSpPr>
          <p:nvPr>
            <p:ph type="body" idx="1"/>
          </p:nvPr>
        </p:nvSpPr>
        <p:spPr>
          <a:xfrm>
            <a:off x="916465" y="1143905"/>
            <a:ext cx="2291964" cy="696163"/>
          </a:xfrm>
        </p:spPr>
        <p:txBody>
          <a:bodyPr/>
          <a:lstStyle/>
          <a:p>
            <a:r>
              <a:rPr lang="en-US" dirty="0"/>
              <a:t>Figure 7-2</a:t>
            </a:r>
          </a:p>
        </p:txBody>
      </p:sp>
      <p:sp>
        <p:nvSpPr>
          <p:cNvPr id="13" name="Text Placeholder 2">
            <a:extLst>
              <a:ext uri="{FF2B5EF4-FFF2-40B4-BE49-F238E27FC236}">
                <a16:creationId xmlns:a16="http://schemas.microsoft.com/office/drawing/2014/main" id="{B8F0AB2C-71BF-4450-A29F-3A9CEDF196B1}"/>
              </a:ext>
            </a:extLst>
          </p:cNvPr>
          <p:cNvSpPr txBox="1">
            <a:spLocks/>
          </p:cNvSpPr>
          <p:nvPr/>
        </p:nvSpPr>
        <p:spPr>
          <a:xfrm>
            <a:off x="6083460" y="1177164"/>
            <a:ext cx="2291964" cy="69616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r>
              <a:rPr lang="en-US" dirty="0"/>
              <a:t>Figure 7-3</a:t>
            </a:r>
          </a:p>
        </p:txBody>
      </p:sp>
      <p:pic>
        <p:nvPicPr>
          <p:cNvPr id="14" name="Picture Placeholder 6">
            <a:extLst>
              <a:ext uri="{FF2B5EF4-FFF2-40B4-BE49-F238E27FC236}">
                <a16:creationId xmlns:a16="http://schemas.microsoft.com/office/drawing/2014/main" id="{EB3D6697-B0F2-4D6A-9DCE-D01306644955}"/>
              </a:ext>
            </a:extLst>
          </p:cNvPr>
          <p:cNvPicPr>
            <a:picLocks noGrp="1" noChangeAspect="1"/>
          </p:cNvPicPr>
          <p:nvPr>
            <p:ph type="pic" sz="quarter" idx="13"/>
          </p:nvPr>
        </p:nvPicPr>
        <p:blipFill>
          <a:blip r:embed="rId4"/>
          <a:srcRect l="4256" r="4256"/>
          <a:stretch/>
        </p:blipFill>
        <p:spPr>
          <a:xfrm rot="5400000">
            <a:off x="100013" y="5421313"/>
            <a:ext cx="898525" cy="736600"/>
          </a:xfrm>
          <a:prstGeom prst="rect">
            <a:avLst/>
          </a:prstGeom>
        </p:spPr>
      </p:pic>
    </p:spTree>
    <p:extLst>
      <p:ext uri="{BB962C8B-B14F-4D97-AF65-F5344CB8AC3E}">
        <p14:creationId xmlns:p14="http://schemas.microsoft.com/office/powerpoint/2010/main" val="2447570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0">
            <a:extLst>
              <a:ext uri="{FF2B5EF4-FFF2-40B4-BE49-F238E27FC236}">
                <a16:creationId xmlns:a16="http://schemas.microsoft.com/office/drawing/2014/main" id="{401F3FC2-0CA7-44E2-B365-0C1C192844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22">
            <a:extLst>
              <a:ext uri="{FF2B5EF4-FFF2-40B4-BE49-F238E27FC236}">
                <a16:creationId xmlns:a16="http://schemas.microsoft.com/office/drawing/2014/main" id="{AA28FB93-95A7-4FDC-8465-018F5B4D69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7" name="Straight Connector 24">
            <a:extLst>
              <a:ext uri="{FF2B5EF4-FFF2-40B4-BE49-F238E27FC236}">
                <a16:creationId xmlns:a16="http://schemas.microsoft.com/office/drawing/2014/main" id="{EE040581-5351-4206-8622-1AB9B6F1B8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8" name="Rectangle 26">
            <a:extLst>
              <a:ext uri="{FF2B5EF4-FFF2-40B4-BE49-F238E27FC236}">
                <a16:creationId xmlns:a16="http://schemas.microsoft.com/office/drawing/2014/main" id="{3A47D177-EC72-4560-800F-2DCD9F53A4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5BE220-0E60-4427-8DCD-DCFC30A9314C}"/>
              </a:ext>
            </a:extLst>
          </p:cNvPr>
          <p:cNvSpPr>
            <a:spLocks noGrp="1"/>
          </p:cNvSpPr>
          <p:nvPr>
            <p:ph type="title"/>
          </p:nvPr>
        </p:nvSpPr>
        <p:spPr>
          <a:xfrm>
            <a:off x="7806813" y="639097"/>
            <a:ext cx="3736257" cy="3686015"/>
          </a:xfrm>
        </p:spPr>
        <p:txBody>
          <a:bodyPr vert="horz" lIns="91440" tIns="45720" rIns="91440" bIns="45720" rtlCol="0" anchor="b">
            <a:normAutofit/>
          </a:bodyPr>
          <a:lstStyle/>
          <a:p>
            <a:r>
              <a:rPr lang="en-US" sz="4600" dirty="0">
                <a:solidFill>
                  <a:schemeClr val="tx1">
                    <a:lumMod val="85000"/>
                    <a:lumOff val="15000"/>
                  </a:schemeClr>
                </a:solidFill>
              </a:rPr>
              <a:t>Vessel and gear characteristics, p52</a:t>
            </a:r>
          </a:p>
        </p:txBody>
      </p:sp>
      <p:sp>
        <p:nvSpPr>
          <p:cNvPr id="9" name="Rectangle 1">
            <a:extLst>
              <a:ext uri="{FF2B5EF4-FFF2-40B4-BE49-F238E27FC236}">
                <a16:creationId xmlns:a16="http://schemas.microsoft.com/office/drawing/2014/main" id="{A3435DEF-B5E0-4919-ADDF-F2C6D047BEFE}"/>
              </a:ext>
            </a:extLst>
          </p:cNvPr>
          <p:cNvSpPr>
            <a:spLocks noGrp="1" noChangeArrowheads="1"/>
          </p:cNvSpPr>
          <p:nvPr>
            <p:ph sz="half" idx="2"/>
          </p:nvPr>
        </p:nvSpPr>
        <p:spPr bwMode="auto">
          <a:xfrm>
            <a:off x="7806813" y="4455621"/>
            <a:ext cx="3752287" cy="1238616"/>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L="0" marR="0" lvl="0" indent="0" fontAlgn="base">
              <a:buNone/>
              <a:tabLst/>
            </a:pPr>
            <a:r>
              <a:rPr kumimoji="0" lang="en-US" altLang="en-US" sz="2000" b="0" i="0" u="none" strike="noStrike" cap="all" spc="200" normalizeH="0">
                <a:ln>
                  <a:noFill/>
                </a:ln>
                <a:solidFill>
                  <a:schemeClr val="tx1">
                    <a:lumMod val="85000"/>
                    <a:lumOff val="15000"/>
                  </a:schemeClr>
                </a:solidFill>
                <a:effectLst/>
                <a:latin typeface="+mj-lt"/>
              </a:rPr>
              <a:t> </a:t>
            </a:r>
          </a:p>
        </p:txBody>
      </p:sp>
      <p:sp>
        <p:nvSpPr>
          <p:cNvPr id="39" name="Rectangle 28">
            <a:extLst>
              <a:ext uri="{FF2B5EF4-FFF2-40B4-BE49-F238E27FC236}">
                <a16:creationId xmlns:a16="http://schemas.microsoft.com/office/drawing/2014/main" id="{823B8A80-9187-40DD-99BC-2437EF8C1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4" y="0"/>
            <a:ext cx="3633464" cy="33559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9">
            <a:extLst>
              <a:ext uri="{FF2B5EF4-FFF2-40B4-BE49-F238E27FC236}">
                <a16:creationId xmlns:a16="http://schemas.microsoft.com/office/drawing/2014/main" id="{6B0A659D-696E-4C18-AF53-DDC5877121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21" r="21511" b="4"/>
          <a:stretch/>
        </p:blipFill>
        <p:spPr bwMode="auto">
          <a:xfrm rot="5400000">
            <a:off x="134617" y="-138761"/>
            <a:ext cx="3355942" cy="36334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42C8750-F777-43D7-8C57-83B13950FB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35" r="7552" b="-4"/>
          <a:stretch/>
        </p:blipFill>
        <p:spPr bwMode="auto">
          <a:xfrm>
            <a:off x="3789574" y="10"/>
            <a:ext cx="3629320" cy="33559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932D455-D2C9-41F5-9E96-B437C46270B1}"/>
              </a:ext>
            </a:extLst>
          </p:cNvPr>
          <p:cNvPicPr>
            <a:picLocks noChangeAspect="1"/>
          </p:cNvPicPr>
          <p:nvPr/>
        </p:nvPicPr>
        <p:blipFill rotWithShape="1">
          <a:blip r:embed="rId5"/>
          <a:srcRect t="14501" b="30062"/>
          <a:stretch/>
        </p:blipFill>
        <p:spPr>
          <a:xfrm>
            <a:off x="-4740" y="3494690"/>
            <a:ext cx="7423634" cy="2839626"/>
          </a:xfrm>
          <a:prstGeom prst="rect">
            <a:avLst/>
          </a:prstGeom>
        </p:spPr>
      </p:pic>
      <p:cxnSp>
        <p:nvCxnSpPr>
          <p:cNvPr id="40" name="Straight Connector 30">
            <a:extLst>
              <a:ext uri="{FF2B5EF4-FFF2-40B4-BE49-F238E27FC236}">
                <a16:creationId xmlns:a16="http://schemas.microsoft.com/office/drawing/2014/main" id="{899325C8-8BF3-48CB-B10F-B02D9ACDC2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15379"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2AA1D355-9E6B-4B04-A5BF-A263AF441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DDF044F3-1DA9-46ED-B8BC-1581F2AC9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Slide Number Placeholder 6">
            <a:extLst>
              <a:ext uri="{FF2B5EF4-FFF2-40B4-BE49-F238E27FC236}">
                <a16:creationId xmlns:a16="http://schemas.microsoft.com/office/drawing/2014/main" id="{BB162017-D2F3-4CA6-B406-3999434CC558}"/>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a:spcAft>
                <a:spcPts val="600"/>
              </a:spcAft>
            </a:pPr>
            <a:fld id="{D57F1E4F-1CFF-5643-939E-217C01CDF565}" type="slidenum">
              <a:rPr lang="en-US" smtClean="0"/>
              <a:pPr>
                <a:spcAft>
                  <a:spcPts val="600"/>
                </a:spcAft>
              </a:pPr>
              <a:t>15</a:t>
            </a:fld>
            <a:endParaRPr lang="en-US"/>
          </a:p>
        </p:txBody>
      </p:sp>
      <p:pic>
        <p:nvPicPr>
          <p:cNvPr id="32" name="Picture Placeholder 6">
            <a:extLst>
              <a:ext uri="{FF2B5EF4-FFF2-40B4-BE49-F238E27FC236}">
                <a16:creationId xmlns:a16="http://schemas.microsoft.com/office/drawing/2014/main" id="{DB17E1A4-8C9D-47D5-A999-422C444F1B2E}"/>
              </a:ext>
            </a:extLst>
          </p:cNvPr>
          <p:cNvPicPr>
            <a:picLocks noGrp="1" noChangeAspect="1"/>
          </p:cNvPicPr>
          <p:nvPr>
            <p:ph type="pic" sz="quarter" idx="13"/>
          </p:nvPr>
        </p:nvPicPr>
        <p:blipFill>
          <a:blip r:embed="rId6"/>
          <a:srcRect l="4256" r="4256"/>
          <a:stretch/>
        </p:blipFill>
        <p:spPr>
          <a:xfrm rot="5400000">
            <a:off x="11252980" y="5975161"/>
            <a:ext cx="898525" cy="736600"/>
          </a:xfrm>
          <a:prstGeom prst="rect">
            <a:avLst/>
          </a:prstGeom>
        </p:spPr>
      </p:pic>
    </p:spTree>
    <p:extLst>
      <p:ext uri="{BB962C8B-B14F-4D97-AF65-F5344CB8AC3E}">
        <p14:creationId xmlns:p14="http://schemas.microsoft.com/office/powerpoint/2010/main" val="922493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EB014-6267-42EE-AB04-C937736ADA9D}"/>
              </a:ext>
            </a:extLst>
          </p:cNvPr>
          <p:cNvSpPr>
            <a:spLocks noGrp="1"/>
          </p:cNvSpPr>
          <p:nvPr>
            <p:ph type="title"/>
          </p:nvPr>
        </p:nvSpPr>
        <p:spPr>
          <a:xfrm>
            <a:off x="1066800" y="315428"/>
            <a:ext cx="10058400" cy="696163"/>
          </a:xfrm>
        </p:spPr>
        <p:txBody>
          <a:bodyPr>
            <a:normAutofit fontScale="90000"/>
          </a:bodyPr>
          <a:lstStyle/>
          <a:p>
            <a:r>
              <a:rPr lang="en-US" dirty="0"/>
              <a:t>Management: Pot tags, p57</a:t>
            </a:r>
          </a:p>
        </p:txBody>
      </p:sp>
      <p:sp>
        <p:nvSpPr>
          <p:cNvPr id="4" name="Content Placeholder 3">
            <a:extLst>
              <a:ext uri="{FF2B5EF4-FFF2-40B4-BE49-F238E27FC236}">
                <a16:creationId xmlns:a16="http://schemas.microsoft.com/office/drawing/2014/main" id="{8CDEAF79-5AE7-4675-A172-DD220D560AC7}"/>
              </a:ext>
            </a:extLst>
          </p:cNvPr>
          <p:cNvSpPr>
            <a:spLocks noGrp="1"/>
          </p:cNvSpPr>
          <p:nvPr>
            <p:ph sz="half" idx="2"/>
          </p:nvPr>
        </p:nvSpPr>
        <p:spPr>
          <a:xfrm>
            <a:off x="1066800" y="1208748"/>
            <a:ext cx="5358211" cy="5030260"/>
          </a:xfrm>
        </p:spPr>
        <p:txBody>
          <a:bodyPr>
            <a:noAutofit/>
          </a:bodyPr>
          <a:lstStyle/>
          <a:p>
            <a:pPr>
              <a:buFont typeface="Arial" panose="020B0604020202020204" pitchFamily="34" charset="0"/>
              <a:buChar char="•"/>
            </a:pPr>
            <a:r>
              <a:rPr lang="en-US" sz="2000" dirty="0">
                <a:solidFill>
                  <a:schemeClr val="tx1"/>
                </a:solidFill>
                <a:effectLst/>
                <a:ea typeface="Times New Roman" panose="02020603050405020304" pitchFamily="18" charset="0"/>
                <a:cs typeface="Calibri" panose="020F0502020204030204" pitchFamily="34" charset="0"/>
              </a:rPr>
              <a:t>NMFS recommends the Council consider whether pot tags continue to be a necessary provision of this program as they are costly to implement. </a:t>
            </a:r>
          </a:p>
          <a:p>
            <a:pPr>
              <a:buFont typeface="Arial" panose="020B0604020202020204" pitchFamily="34" charset="0"/>
              <a:buChar char="•"/>
            </a:pPr>
            <a:r>
              <a:rPr lang="en-US" sz="2000" dirty="0">
                <a:solidFill>
                  <a:schemeClr val="tx1"/>
                </a:solidFill>
                <a:effectLst/>
                <a:ea typeface="Times New Roman" panose="02020603050405020304" pitchFamily="18" charset="0"/>
                <a:cs typeface="Calibri" panose="020F0502020204030204" pitchFamily="34" charset="0"/>
              </a:rPr>
              <a:t>According to enforcement and Coast Guard representatives, this gear marking requirement has not been useful for the enforcement of pot limits</a:t>
            </a:r>
          </a:p>
          <a:p>
            <a:pPr>
              <a:buFont typeface="Arial" panose="020B0604020202020204" pitchFamily="34" charset="0"/>
              <a:buChar char="•"/>
            </a:pPr>
            <a:r>
              <a:rPr lang="en-US" sz="2000" dirty="0">
                <a:solidFill>
                  <a:schemeClr val="tx1"/>
                </a:solidFill>
                <a:effectLst/>
                <a:ea typeface="Times New Roman" panose="02020603050405020304" pitchFamily="18" charset="0"/>
              </a:rPr>
              <a:t>NMFS also suggests changes to regulations to combine the IFQ sablefish pot longline gear: vessel registration and request for pot gear tags application form with the IFQ sablefish request for replacement of pot longline gear tags application form</a:t>
            </a:r>
            <a:endParaRPr lang="en-US" sz="2000" dirty="0">
              <a:solidFill>
                <a:schemeClr val="tx1"/>
              </a:solidFill>
              <a:cs typeface="Calibri" panose="020F0502020204030204" pitchFamily="34" charset="0"/>
            </a:endParaRPr>
          </a:p>
        </p:txBody>
      </p:sp>
      <p:sp>
        <p:nvSpPr>
          <p:cNvPr id="7" name="Slide Number Placeholder 6">
            <a:extLst>
              <a:ext uri="{FF2B5EF4-FFF2-40B4-BE49-F238E27FC236}">
                <a16:creationId xmlns:a16="http://schemas.microsoft.com/office/drawing/2014/main" id="{3127F690-232B-42D2-AA5D-10FC34D92E9C}"/>
              </a:ext>
            </a:extLst>
          </p:cNvPr>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9" name="Picture 8">
            <a:extLst>
              <a:ext uri="{FF2B5EF4-FFF2-40B4-BE49-F238E27FC236}">
                <a16:creationId xmlns:a16="http://schemas.microsoft.com/office/drawing/2014/main" id="{45B97586-7BF6-4E0F-8ED2-40D6CC20EBA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2918" y="1208748"/>
            <a:ext cx="5042901" cy="4357717"/>
          </a:xfrm>
          <a:prstGeom prst="rect">
            <a:avLst/>
          </a:prstGeom>
          <a:noFill/>
          <a:ln>
            <a:noFill/>
          </a:ln>
        </p:spPr>
      </p:pic>
      <p:pic>
        <p:nvPicPr>
          <p:cNvPr id="10" name="Picture Placeholder 9">
            <a:extLst>
              <a:ext uri="{FF2B5EF4-FFF2-40B4-BE49-F238E27FC236}">
                <a16:creationId xmlns:a16="http://schemas.microsoft.com/office/drawing/2014/main" id="{E4D9FCB0-3121-47E2-958E-022B50994558}"/>
              </a:ext>
            </a:extLst>
          </p:cNvPr>
          <p:cNvPicPr>
            <a:picLocks noGrp="1" noChangeAspect="1"/>
          </p:cNvPicPr>
          <p:nvPr>
            <p:ph type="pic" sz="quarter" idx="13"/>
          </p:nvPr>
        </p:nvPicPr>
        <p:blipFill rotWithShape="1">
          <a:blip r:embed="rId3"/>
          <a:srcRect l="2430" r="2430"/>
          <a:stretch/>
        </p:blipFill>
        <p:spPr>
          <a:xfrm>
            <a:off x="180975" y="5340350"/>
            <a:ext cx="735013" cy="898525"/>
          </a:xfrm>
          <a:prstGeom prst="rect">
            <a:avLst/>
          </a:prstGeom>
        </p:spPr>
      </p:pic>
    </p:spTree>
    <p:extLst>
      <p:ext uri="{BB962C8B-B14F-4D97-AF65-F5344CB8AC3E}">
        <p14:creationId xmlns:p14="http://schemas.microsoft.com/office/powerpoint/2010/main" val="3679193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BD19B-625B-4B27-A7EA-59AADA873B3E}"/>
              </a:ext>
            </a:extLst>
          </p:cNvPr>
          <p:cNvSpPr>
            <a:spLocks noGrp="1"/>
          </p:cNvSpPr>
          <p:nvPr>
            <p:ph type="title"/>
          </p:nvPr>
        </p:nvSpPr>
        <p:spPr/>
        <p:txBody>
          <a:bodyPr>
            <a:normAutofit fontScale="90000"/>
          </a:bodyPr>
          <a:lstStyle/>
          <a:p>
            <a:r>
              <a:rPr lang="en-US" dirty="0"/>
              <a:t>Automatic Identification System (AIS), p60</a:t>
            </a:r>
          </a:p>
        </p:txBody>
      </p:sp>
      <p:sp>
        <p:nvSpPr>
          <p:cNvPr id="4" name="Content Placeholder 3">
            <a:extLst>
              <a:ext uri="{FF2B5EF4-FFF2-40B4-BE49-F238E27FC236}">
                <a16:creationId xmlns:a16="http://schemas.microsoft.com/office/drawing/2014/main" id="{6AB72D4B-9A82-49A8-8C13-70A125803BF0}"/>
              </a:ext>
            </a:extLst>
          </p:cNvPr>
          <p:cNvSpPr>
            <a:spLocks noGrp="1"/>
          </p:cNvSpPr>
          <p:nvPr>
            <p:ph sz="half" idx="2"/>
          </p:nvPr>
        </p:nvSpPr>
        <p:spPr>
          <a:xfrm>
            <a:off x="1097280" y="1363132"/>
            <a:ext cx="9527650" cy="4331989"/>
          </a:xfrm>
        </p:spPr>
        <p:txBody>
          <a:bodyPr>
            <a:normAutofit lnSpcReduction="10000"/>
          </a:bodyPr>
          <a:lstStyle/>
          <a:p>
            <a:pPr>
              <a:buFont typeface="Arial" panose="020B0604020202020204" pitchFamily="34" charset="0"/>
              <a:buChar char="•"/>
            </a:pPr>
            <a:r>
              <a:rPr lang="en-US" sz="2600" dirty="0">
                <a:effectLst/>
                <a:ea typeface="Times New Roman" panose="02020603050405020304" pitchFamily="18" charset="0"/>
              </a:rPr>
              <a:t>FCC regulations do not currently allow AIS on fishing gear</a:t>
            </a:r>
            <a:endParaRPr lang="en-US" sz="2600" dirty="0"/>
          </a:p>
          <a:p>
            <a:pPr>
              <a:spcAft>
                <a:spcPts val="1200"/>
              </a:spcAft>
              <a:buFont typeface="Arial" panose="020B0604020202020204" pitchFamily="34" charset="0"/>
              <a:buChar char="•"/>
            </a:pPr>
            <a:r>
              <a:rPr lang="en-US" sz="2600" dirty="0"/>
              <a:t>December 2020: U.S. Congress passed H.R. 6395 – National Defense Authorization Act (NDAA) “Authorization of the use of Automatic Identification Systems Devices to Mark Fishing Equipment. </a:t>
            </a:r>
          </a:p>
          <a:p>
            <a:pPr lvl="2">
              <a:buFont typeface="Arial" panose="020B0604020202020204" pitchFamily="34" charset="0"/>
              <a:buChar char="•"/>
            </a:pPr>
            <a:r>
              <a:rPr lang="en-US" sz="2600" dirty="0"/>
              <a:t>requires the FCC, in consultation with the Coast Guard and other parts of the Executive Branch, to </a:t>
            </a:r>
            <a:r>
              <a:rPr lang="en-US" sz="2600" i="1" dirty="0"/>
              <a:t>consider</a:t>
            </a:r>
            <a:r>
              <a:rPr lang="en-US" sz="2600" dirty="0"/>
              <a:t> authorizing AIS for this use and whether it can be consistent with the core safety purpose of AIS. </a:t>
            </a:r>
          </a:p>
          <a:p>
            <a:pPr lvl="2">
              <a:buFont typeface="Arial" panose="020B0604020202020204" pitchFamily="34" charset="0"/>
              <a:buChar char="•"/>
            </a:pPr>
            <a:r>
              <a:rPr lang="en-US" sz="2600" dirty="0"/>
              <a:t>does not guarantee that such authorization will be granted</a:t>
            </a:r>
          </a:p>
          <a:p>
            <a:pPr lvl="2">
              <a:buFont typeface="Arial" panose="020B0604020202020204" pitchFamily="34" charset="0"/>
              <a:buChar char="•"/>
            </a:pPr>
            <a:r>
              <a:rPr lang="en-US" sz="2600" dirty="0"/>
              <a:t>rulemaking process for this consideration must be initiated no later than the end of June 2021. </a:t>
            </a:r>
          </a:p>
          <a:p>
            <a:pPr lvl="2">
              <a:buFont typeface="Arial" panose="020B0604020202020204" pitchFamily="34" charset="0"/>
              <a:buChar char="•"/>
            </a:pPr>
            <a:endParaRPr lang="en-US" sz="2700" dirty="0"/>
          </a:p>
          <a:p>
            <a:pPr>
              <a:buFont typeface="Arial" panose="020B0604020202020204" pitchFamily="34" charset="0"/>
              <a:buChar char="•"/>
            </a:pPr>
            <a:endParaRPr lang="en-US" sz="3600" dirty="0"/>
          </a:p>
        </p:txBody>
      </p:sp>
      <p:sp>
        <p:nvSpPr>
          <p:cNvPr id="7" name="Slide Number Placeholder 6">
            <a:extLst>
              <a:ext uri="{FF2B5EF4-FFF2-40B4-BE49-F238E27FC236}">
                <a16:creationId xmlns:a16="http://schemas.microsoft.com/office/drawing/2014/main" id="{F90345B3-9F01-4C83-8F86-6BFD0A7BB56C}"/>
              </a:ext>
            </a:extLst>
          </p:cNvPr>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9" name="Picture Placeholder 8">
            <a:extLst>
              <a:ext uri="{FF2B5EF4-FFF2-40B4-BE49-F238E27FC236}">
                <a16:creationId xmlns:a16="http://schemas.microsoft.com/office/drawing/2014/main" id="{DFD9A748-0746-4677-8109-BE2BF9DE4102}"/>
              </a:ext>
            </a:extLst>
          </p:cNvPr>
          <p:cNvPicPr>
            <a:picLocks noGrp="1" noChangeAspect="1"/>
          </p:cNvPicPr>
          <p:nvPr>
            <p:ph type="pic" sz="quarter" idx="13"/>
          </p:nvPr>
        </p:nvPicPr>
        <p:blipFill rotWithShape="1">
          <a:blip r:embed="rId3"/>
          <a:srcRect l="2430" r="2430"/>
          <a:stretch/>
        </p:blipFill>
        <p:spPr>
          <a:xfrm>
            <a:off x="180975" y="5340350"/>
            <a:ext cx="735013" cy="898525"/>
          </a:xfrm>
          <a:prstGeom prst="rect">
            <a:avLst/>
          </a:prstGeom>
        </p:spPr>
      </p:pic>
    </p:spTree>
    <p:extLst>
      <p:ext uri="{BB962C8B-B14F-4D97-AF65-F5344CB8AC3E}">
        <p14:creationId xmlns:p14="http://schemas.microsoft.com/office/powerpoint/2010/main" val="2075147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30511CB-2556-40C9-9975-93D0D2EF2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0137E738-AFAB-48B2-97F9-5C4BF3934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0703A2A2-0F14-45FC-8CB4-D5DEEC49AC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E6D4A253-652B-4CB8-913F-247DA9CF5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C9EF93-5B7B-4548-AD98-6FE34988DA0E}"/>
              </a:ext>
            </a:extLst>
          </p:cNvPr>
          <p:cNvSpPr>
            <a:spLocks noGrp="1"/>
          </p:cNvSpPr>
          <p:nvPr>
            <p:ph type="title"/>
          </p:nvPr>
        </p:nvSpPr>
        <p:spPr>
          <a:xfrm>
            <a:off x="6228423" y="248480"/>
            <a:ext cx="5321320" cy="1292082"/>
          </a:xfrm>
        </p:spPr>
        <p:txBody>
          <a:bodyPr vert="horz" lIns="91440" tIns="45720" rIns="91440" bIns="45720" rtlCol="0" anchor="b">
            <a:normAutofit fontScale="90000"/>
          </a:bodyPr>
          <a:lstStyle/>
          <a:p>
            <a:r>
              <a:rPr lang="en-US" sz="4000" dirty="0"/>
              <a:t>Topics that would benefit from stakeholder input, p62</a:t>
            </a:r>
          </a:p>
        </p:txBody>
      </p:sp>
      <p:sp>
        <p:nvSpPr>
          <p:cNvPr id="26" name="Rectangle 25">
            <a:extLst>
              <a:ext uri="{FF2B5EF4-FFF2-40B4-BE49-F238E27FC236}">
                <a16:creationId xmlns:a16="http://schemas.microsoft.com/office/drawing/2014/main" id="{67AB164F-5D83-4672-A334-AB772EB3F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2FBF1E0-C1CA-47E4-9EB6-16C42169FB5E}"/>
              </a:ext>
            </a:extLst>
          </p:cNvPr>
          <p:cNvPicPr>
            <a:picLocks noChangeAspect="1"/>
          </p:cNvPicPr>
          <p:nvPr/>
        </p:nvPicPr>
        <p:blipFill>
          <a:blip r:embed="rId3"/>
          <a:stretch>
            <a:fillRect/>
          </a:stretch>
        </p:blipFill>
        <p:spPr>
          <a:xfrm>
            <a:off x="458336" y="981589"/>
            <a:ext cx="2784700" cy="2088525"/>
          </a:xfrm>
          <a:prstGeom prst="rect">
            <a:avLst/>
          </a:prstGeom>
        </p:spPr>
      </p:pic>
      <p:sp>
        <p:nvSpPr>
          <p:cNvPr id="28" name="Rectangle 27">
            <a:extLst>
              <a:ext uri="{FF2B5EF4-FFF2-40B4-BE49-F238E27FC236}">
                <a16:creationId xmlns:a16="http://schemas.microsoft.com/office/drawing/2014/main" id="{3E9234AC-8D5E-426E-B92A-5D31003224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8FBF37C7-A709-4F3F-9366-2A4B6178FB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40096"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6D826B9-9966-4973-BD95-E66216147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574A666-281C-4FC9-A810-AD760C8B62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8">
            <a:extLst>
              <a:ext uri="{FF2B5EF4-FFF2-40B4-BE49-F238E27FC236}">
                <a16:creationId xmlns:a16="http://schemas.microsoft.com/office/drawing/2014/main" id="{BC1053BB-7CC2-454B-9D55-69AD62A737F4}"/>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tretch>
            <a:fillRect/>
          </a:stretch>
        </p:blipFill>
        <p:spPr bwMode="auto">
          <a:xfrm rot="5400000">
            <a:off x="3282238" y="3069855"/>
            <a:ext cx="3060109" cy="229508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BEABC24B-5C31-41FC-8CDD-C2756F2B9AC9}"/>
              </a:ext>
            </a:extLst>
          </p:cNvPr>
          <p:cNvSpPr>
            <a:spLocks noGrp="1"/>
          </p:cNvSpPr>
          <p:nvPr>
            <p:ph sz="half" idx="2"/>
          </p:nvPr>
        </p:nvSpPr>
        <p:spPr>
          <a:xfrm>
            <a:off x="6728459" y="2198914"/>
            <a:ext cx="4821283" cy="3670180"/>
          </a:xfrm>
        </p:spPr>
        <p:txBody>
          <a:bodyPr vert="horz" lIns="0" tIns="45720" rIns="0" bIns="45720" rtlCol="0">
            <a:normAutofit/>
          </a:bodyPr>
          <a:lstStyle/>
          <a:p>
            <a:pPr>
              <a:buFont typeface="Calibri" panose="020F0502020204030204" pitchFamily="34" charset="0"/>
              <a:buChar char="•"/>
            </a:pPr>
            <a:r>
              <a:rPr lang="en-US" dirty="0"/>
              <a:t>Gear conflicts</a:t>
            </a:r>
          </a:p>
          <a:p>
            <a:pPr>
              <a:buFont typeface="Calibri" panose="020F0502020204030204" pitchFamily="34" charset="0"/>
              <a:buChar char="•"/>
            </a:pPr>
            <a:r>
              <a:rPr lang="en-US" dirty="0"/>
              <a:t>Grounds preemption/gear retrieval requirements</a:t>
            </a:r>
          </a:p>
          <a:p>
            <a:pPr>
              <a:buFont typeface="Calibri" panose="020F0502020204030204" pitchFamily="34" charset="0"/>
              <a:buChar char="•"/>
            </a:pPr>
            <a:r>
              <a:rPr lang="en-US" dirty="0"/>
              <a:t>Gear innovation</a:t>
            </a:r>
          </a:p>
          <a:p>
            <a:pPr>
              <a:buFont typeface="Calibri" panose="020F0502020204030204" pitchFamily="34" charset="0"/>
              <a:buChar char="•"/>
            </a:pPr>
            <a:r>
              <a:rPr lang="en-US" dirty="0"/>
              <a:t>Gear specifications</a:t>
            </a:r>
          </a:p>
          <a:p>
            <a:pPr>
              <a:buFont typeface="Calibri" panose="020F0502020204030204" pitchFamily="34" charset="0"/>
              <a:buChar char="•"/>
            </a:pPr>
            <a:r>
              <a:rPr lang="en-US" dirty="0"/>
              <a:t>Cost of gear conversion</a:t>
            </a:r>
          </a:p>
          <a:p>
            <a:endParaRPr lang="en-US" dirty="0"/>
          </a:p>
        </p:txBody>
      </p:sp>
      <p:sp>
        <p:nvSpPr>
          <p:cNvPr id="36" name="Rectangle 35">
            <a:extLst>
              <a:ext uri="{FF2B5EF4-FFF2-40B4-BE49-F238E27FC236}">
                <a16:creationId xmlns:a16="http://schemas.microsoft.com/office/drawing/2014/main" id="{F70A07A1-8551-4106-A383-56873AB86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E4EFE7D9-6F8F-4F8F-84BB-8F1A58C116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Slide Number Placeholder 6">
            <a:extLst>
              <a:ext uri="{FF2B5EF4-FFF2-40B4-BE49-F238E27FC236}">
                <a16:creationId xmlns:a16="http://schemas.microsoft.com/office/drawing/2014/main" id="{8450494C-0FC0-4303-883D-DF8ED3DD7074}"/>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a:spcAft>
                <a:spcPts val="600"/>
              </a:spcAft>
            </a:pPr>
            <a:fld id="{D57F1E4F-1CFF-5643-939E-217C01CDF565}" type="slidenum">
              <a:rPr lang="en-US" smtClean="0"/>
              <a:pPr>
                <a:spcAft>
                  <a:spcPts val="600"/>
                </a:spcAft>
              </a:pPr>
              <a:t>18</a:t>
            </a:fld>
            <a:endParaRPr lang="en-US"/>
          </a:p>
        </p:txBody>
      </p:sp>
    </p:spTree>
    <p:extLst>
      <p:ext uri="{BB962C8B-B14F-4D97-AF65-F5344CB8AC3E}">
        <p14:creationId xmlns:p14="http://schemas.microsoft.com/office/powerpoint/2010/main" val="97528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9363C1-F0AB-42A5-98C4-5BF0DA26393B}"/>
              </a:ext>
            </a:extLst>
          </p:cNvPr>
          <p:cNvSpPr>
            <a:spLocks noGrp="1"/>
          </p:cNvSpPr>
          <p:nvPr>
            <p:ph type="sldNum" sz="quarter" idx="12"/>
          </p:nvPr>
        </p:nvSpPr>
        <p:spPr/>
        <p:txBody>
          <a:bodyPr/>
          <a:lstStyle/>
          <a:p>
            <a:fld id="{D57F1E4F-1CFF-5643-939E-217C01CDF565}" type="slidenum">
              <a:rPr lang="en-US" smtClean="0"/>
              <a:pPr/>
              <a:t>19</a:t>
            </a:fld>
            <a:endParaRPr lang="en-US" dirty="0"/>
          </a:p>
        </p:txBody>
      </p:sp>
      <p:pic>
        <p:nvPicPr>
          <p:cNvPr id="3" name="Picture 2">
            <a:extLst>
              <a:ext uri="{FF2B5EF4-FFF2-40B4-BE49-F238E27FC236}">
                <a16:creationId xmlns:a16="http://schemas.microsoft.com/office/drawing/2014/main" id="{B5F5D27B-99D6-4561-BF82-BEF0A0C16E2E}"/>
              </a:ext>
            </a:extLst>
          </p:cNvPr>
          <p:cNvPicPr>
            <a:picLocks noChangeAspect="1"/>
          </p:cNvPicPr>
          <p:nvPr/>
        </p:nvPicPr>
        <p:blipFill rotWithShape="1">
          <a:blip r:embed="rId2">
            <a:duotone>
              <a:schemeClr val="accent2">
                <a:shade val="45000"/>
                <a:satMod val="135000"/>
              </a:schemeClr>
              <a:prstClr val="white"/>
            </a:duotone>
          </a:blip>
          <a:srcRect l="23605" t="30313" r="25812" b="33452"/>
          <a:stretch/>
        </p:blipFill>
        <p:spPr>
          <a:xfrm flipH="1">
            <a:off x="-160638" y="0"/>
            <a:ext cx="3606832" cy="1605736"/>
          </a:xfrm>
          <a:prstGeom prst="rect">
            <a:avLst/>
          </a:prstGeom>
          <a:scene3d>
            <a:camera prst="orthographicFront">
              <a:rot lat="0" lon="0" rev="0"/>
            </a:camera>
            <a:lightRig rig="threePt" dir="t"/>
          </a:scene3d>
        </p:spPr>
      </p:pic>
      <p:sp>
        <p:nvSpPr>
          <p:cNvPr id="4" name="Title 1">
            <a:extLst>
              <a:ext uri="{FF2B5EF4-FFF2-40B4-BE49-F238E27FC236}">
                <a16:creationId xmlns:a16="http://schemas.microsoft.com/office/drawing/2014/main" id="{004F200A-6C1F-4E10-934A-0609A6CD59DC}"/>
              </a:ext>
            </a:extLst>
          </p:cNvPr>
          <p:cNvSpPr txBox="1">
            <a:spLocks/>
          </p:cNvSpPr>
          <p:nvPr/>
        </p:nvSpPr>
        <p:spPr>
          <a:xfrm>
            <a:off x="1234216" y="2462167"/>
            <a:ext cx="8596668" cy="700883"/>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Questions?</a:t>
            </a:r>
          </a:p>
        </p:txBody>
      </p:sp>
      <p:pic>
        <p:nvPicPr>
          <p:cNvPr id="5" name="Picture 4">
            <a:extLst>
              <a:ext uri="{FF2B5EF4-FFF2-40B4-BE49-F238E27FC236}">
                <a16:creationId xmlns:a16="http://schemas.microsoft.com/office/drawing/2014/main" id="{13CF7D1F-CBF6-4101-ABDC-4013C0C26CE1}"/>
              </a:ext>
            </a:extLst>
          </p:cNvPr>
          <p:cNvPicPr>
            <a:picLocks noChangeAspect="1"/>
          </p:cNvPicPr>
          <p:nvPr/>
        </p:nvPicPr>
        <p:blipFill>
          <a:blip r:embed="rId3">
            <a:duotone>
              <a:schemeClr val="accent2">
                <a:shade val="45000"/>
                <a:satMod val="135000"/>
              </a:schemeClr>
              <a:prstClr val="white"/>
            </a:duotone>
          </a:blip>
          <a:stretch>
            <a:fillRect/>
          </a:stretch>
        </p:blipFill>
        <p:spPr>
          <a:xfrm>
            <a:off x="269343" y="4232558"/>
            <a:ext cx="1657532" cy="1396010"/>
          </a:xfrm>
          <a:prstGeom prst="rect">
            <a:avLst/>
          </a:prstGeom>
        </p:spPr>
      </p:pic>
      <p:sp>
        <p:nvSpPr>
          <p:cNvPr id="6" name="Text Placeholder 2">
            <a:extLst>
              <a:ext uri="{FF2B5EF4-FFF2-40B4-BE49-F238E27FC236}">
                <a16:creationId xmlns:a16="http://schemas.microsoft.com/office/drawing/2014/main" id="{A920921F-97D7-41D6-9CED-4351E3B78DF9}"/>
              </a:ext>
            </a:extLst>
          </p:cNvPr>
          <p:cNvSpPr txBox="1">
            <a:spLocks/>
          </p:cNvSpPr>
          <p:nvPr/>
        </p:nvSpPr>
        <p:spPr>
          <a:xfrm>
            <a:off x="2109092" y="3302633"/>
            <a:ext cx="8596668" cy="2501711"/>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pPr>
            <a:r>
              <a:rPr lang="en-US" sz="1800" dirty="0"/>
              <a:t>Sara Cleaver</a:t>
            </a:r>
          </a:p>
          <a:p>
            <a:pPr>
              <a:spcBef>
                <a:spcPts val="600"/>
              </a:spcBef>
            </a:pPr>
            <a:r>
              <a:rPr lang="en-US" sz="1800" dirty="0">
                <a:hlinkClick r:id="rId4"/>
              </a:rPr>
              <a:t>Sara.cleaver@noaa.gov</a:t>
            </a:r>
            <a:endParaRPr lang="en-US" sz="1800" dirty="0"/>
          </a:p>
          <a:p>
            <a:pPr>
              <a:spcBef>
                <a:spcPts val="600"/>
              </a:spcBef>
            </a:pPr>
            <a:endParaRPr lang="en-US" sz="1800" dirty="0"/>
          </a:p>
          <a:p>
            <a:pPr>
              <a:spcBef>
                <a:spcPts val="600"/>
              </a:spcBef>
            </a:pPr>
            <a:r>
              <a:rPr lang="en-US" sz="1800" dirty="0"/>
              <a:t>Sam Cunningham</a:t>
            </a:r>
          </a:p>
          <a:p>
            <a:pPr>
              <a:spcBef>
                <a:spcPts val="600"/>
              </a:spcBef>
            </a:pPr>
            <a:r>
              <a:rPr lang="en-US" sz="1800" dirty="0">
                <a:hlinkClick r:id="rId5"/>
              </a:rPr>
              <a:t>Sam.Cunningham@noaa.gov</a:t>
            </a:r>
            <a:endParaRPr lang="en-US" sz="1800" dirty="0"/>
          </a:p>
          <a:p>
            <a:pPr>
              <a:spcBef>
                <a:spcPts val="600"/>
              </a:spcBef>
            </a:pPr>
            <a:r>
              <a:rPr lang="en-US" sz="1800" dirty="0"/>
              <a:t> </a:t>
            </a:r>
          </a:p>
          <a:p>
            <a:pPr>
              <a:spcBef>
                <a:spcPts val="600"/>
              </a:spcBef>
            </a:pPr>
            <a:r>
              <a:rPr lang="en-US" sz="1800" dirty="0"/>
              <a:t>907-271-2809</a:t>
            </a:r>
          </a:p>
          <a:p>
            <a:endParaRPr lang="en-US" dirty="0"/>
          </a:p>
        </p:txBody>
      </p:sp>
      <p:pic>
        <p:nvPicPr>
          <p:cNvPr id="11" name="Picture 10" descr="A boat in the water&#10;&#10;Description automatically generated with low confidence">
            <a:extLst>
              <a:ext uri="{FF2B5EF4-FFF2-40B4-BE49-F238E27FC236}">
                <a16:creationId xmlns:a16="http://schemas.microsoft.com/office/drawing/2014/main" id="{493F2617-3DCA-4B62-983D-10FF0DD0178B}"/>
              </a:ext>
            </a:extLst>
          </p:cNvPr>
          <p:cNvPicPr>
            <a:picLocks noChangeAspect="1"/>
          </p:cNvPicPr>
          <p:nvPr/>
        </p:nvPicPr>
        <p:blipFill>
          <a:blip r:embed="rId6"/>
          <a:stretch>
            <a:fillRect/>
          </a:stretch>
        </p:blipFill>
        <p:spPr>
          <a:xfrm>
            <a:off x="6010654" y="1226653"/>
            <a:ext cx="5520006" cy="4140004"/>
          </a:xfrm>
          <a:prstGeom prst="rect">
            <a:avLst/>
          </a:prstGeom>
        </p:spPr>
      </p:pic>
    </p:spTree>
    <p:extLst>
      <p:ext uri="{BB962C8B-B14F-4D97-AF65-F5344CB8AC3E}">
        <p14:creationId xmlns:p14="http://schemas.microsoft.com/office/powerpoint/2010/main" val="1770045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998F6-DF70-482E-B9BE-29D77F606923}"/>
              </a:ext>
            </a:extLst>
          </p:cNvPr>
          <p:cNvSpPr>
            <a:spLocks noGrp="1"/>
          </p:cNvSpPr>
          <p:nvPr>
            <p:ph type="title"/>
          </p:nvPr>
        </p:nvSpPr>
        <p:spPr/>
        <p:txBody>
          <a:bodyPr>
            <a:normAutofit fontScale="90000"/>
          </a:bodyPr>
          <a:lstStyle/>
          <a:p>
            <a:r>
              <a:rPr lang="en-US" dirty="0"/>
              <a:t>History of Action, p9</a:t>
            </a:r>
          </a:p>
        </p:txBody>
      </p:sp>
      <p:sp>
        <p:nvSpPr>
          <p:cNvPr id="3" name="Content Placeholder 2">
            <a:extLst>
              <a:ext uri="{FF2B5EF4-FFF2-40B4-BE49-F238E27FC236}">
                <a16:creationId xmlns:a16="http://schemas.microsoft.com/office/drawing/2014/main" id="{2C57EE6C-400A-47AF-BE94-097D74E942C6}"/>
              </a:ext>
            </a:extLst>
          </p:cNvPr>
          <p:cNvSpPr>
            <a:spLocks noGrp="1"/>
          </p:cNvSpPr>
          <p:nvPr>
            <p:ph sz="half" idx="1"/>
          </p:nvPr>
        </p:nvSpPr>
        <p:spPr>
          <a:xfrm>
            <a:off x="1097280" y="1166993"/>
            <a:ext cx="10058400" cy="4216416"/>
          </a:xfrm>
        </p:spPr>
        <p:txBody>
          <a:bodyPr>
            <a:normAutofit/>
          </a:bodyPr>
          <a:lstStyle/>
          <a:p>
            <a:pPr>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GOA Amendment 14 (1985): banned the use of pots for fishing for sablefish</a:t>
            </a:r>
          </a:p>
          <a:p>
            <a:pPr>
              <a:buFont typeface="Arial" panose="020B0604020202020204" pitchFamily="34" charset="0"/>
              <a:buChar char="•"/>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a:buFont typeface="Arial" panose="020B0604020202020204" pitchFamily="34" charset="0"/>
              <a:buChar char="•"/>
            </a:pPr>
            <a:r>
              <a:rPr lang="en-US" dirty="0">
                <a:latin typeface="Calibri" panose="020F0502020204030204" pitchFamily="34" charset="0"/>
                <a:cs typeface="Calibri" panose="020F0502020204030204" pitchFamily="34" charset="0"/>
              </a:rPr>
              <a:t>2006 - on : Council receives testimony and written comment concerned with whale depredation in the HAL fishery</a:t>
            </a:r>
          </a:p>
          <a:p>
            <a:pPr>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dirty="0">
                <a:latin typeface="Calibri" panose="020F0502020204030204" pitchFamily="34" charset="0"/>
                <a:cs typeface="Calibri" panose="020F0502020204030204" pitchFamily="34" charset="0"/>
              </a:rPr>
              <a:t>April 2015 – Council establishes preferred alternative for GOA sablefish pots</a:t>
            </a:r>
          </a:p>
          <a:p>
            <a:pPr>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dirty="0">
                <a:latin typeface="Calibri" panose="020F0502020204030204" pitchFamily="34" charset="0"/>
                <a:cs typeface="Calibri" panose="020F0502020204030204" pitchFamily="34" charset="0"/>
              </a:rPr>
              <a:t>Jan 2017 – GOA Amendment 101 regulations effective</a:t>
            </a:r>
          </a:p>
        </p:txBody>
      </p:sp>
      <p:sp>
        <p:nvSpPr>
          <p:cNvPr id="5" name="Slide Number Placeholder 4">
            <a:extLst>
              <a:ext uri="{FF2B5EF4-FFF2-40B4-BE49-F238E27FC236}">
                <a16:creationId xmlns:a16="http://schemas.microsoft.com/office/drawing/2014/main" id="{5D780B11-1A68-4092-96EE-3912F6C589AE}"/>
              </a:ext>
            </a:extLst>
          </p:cNvPr>
          <p:cNvSpPr>
            <a:spLocks noGrp="1"/>
          </p:cNvSpPr>
          <p:nvPr>
            <p:ph type="sldNum" sz="quarter" idx="12"/>
          </p:nvPr>
        </p:nvSpPr>
        <p:spPr/>
        <p:txBody>
          <a:bodyPr/>
          <a:lstStyle/>
          <a:p>
            <a:fld id="{519954A3-9DFD-4C44-94BA-B95130A3BA1C}" type="slidenum">
              <a:rPr lang="en-US" smtClean="0"/>
              <a:t>2</a:t>
            </a:fld>
            <a:endParaRPr lang="en-US" dirty="0"/>
          </a:p>
        </p:txBody>
      </p:sp>
      <p:pic>
        <p:nvPicPr>
          <p:cNvPr id="7" name="Picture Placeholder 6">
            <a:extLst>
              <a:ext uri="{FF2B5EF4-FFF2-40B4-BE49-F238E27FC236}">
                <a16:creationId xmlns:a16="http://schemas.microsoft.com/office/drawing/2014/main" id="{FF75EBEC-4DD5-49B1-A6DD-F75C415F2A5A}"/>
              </a:ext>
            </a:extLst>
          </p:cNvPr>
          <p:cNvPicPr>
            <a:picLocks noGrp="1" noChangeAspect="1"/>
          </p:cNvPicPr>
          <p:nvPr>
            <p:ph type="pic" sz="quarter" idx="13"/>
          </p:nvPr>
        </p:nvPicPr>
        <p:blipFill>
          <a:blip r:embed="rId2"/>
          <a:srcRect l="919" r="919"/>
          <a:stretch>
            <a:fillRect/>
          </a:stretch>
        </p:blipFill>
        <p:spPr>
          <a:prstGeom prst="rect">
            <a:avLst/>
          </a:prstGeom>
        </p:spPr>
      </p:pic>
    </p:spTree>
    <p:extLst>
      <p:ext uri="{BB962C8B-B14F-4D97-AF65-F5344CB8AC3E}">
        <p14:creationId xmlns:p14="http://schemas.microsoft.com/office/powerpoint/2010/main" val="2095093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7DE193-EB2D-43D9-A13D-EE81C7CFB01D}"/>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
        <p:nvSpPr>
          <p:cNvPr id="3" name="Picture Placeholder 2">
            <a:extLst>
              <a:ext uri="{FF2B5EF4-FFF2-40B4-BE49-F238E27FC236}">
                <a16:creationId xmlns:a16="http://schemas.microsoft.com/office/drawing/2014/main" id="{1CCDBD1C-E97A-4B31-99D8-7CA928C7D5F2}"/>
              </a:ext>
            </a:extLst>
          </p:cNvPr>
          <p:cNvSpPr>
            <a:spLocks noGrp="1"/>
          </p:cNvSpPr>
          <p:nvPr>
            <p:ph type="pic" sz="quarter" idx="13"/>
          </p:nvPr>
        </p:nvSpPr>
        <p:spPr/>
      </p:sp>
      <p:pic>
        <p:nvPicPr>
          <p:cNvPr id="4" name="Picture 3">
            <a:extLst>
              <a:ext uri="{FF2B5EF4-FFF2-40B4-BE49-F238E27FC236}">
                <a16:creationId xmlns:a16="http://schemas.microsoft.com/office/drawing/2014/main" id="{13D91ED0-34DB-4787-99D9-1D96F9243930}"/>
              </a:ext>
            </a:extLst>
          </p:cNvPr>
          <p:cNvPicPr>
            <a:picLocks noChangeAspect="1"/>
          </p:cNvPicPr>
          <p:nvPr/>
        </p:nvPicPr>
        <p:blipFill>
          <a:blip r:embed="rId2"/>
          <a:stretch>
            <a:fillRect/>
          </a:stretch>
        </p:blipFill>
        <p:spPr>
          <a:xfrm>
            <a:off x="337458" y="230948"/>
            <a:ext cx="7025826" cy="5391449"/>
          </a:xfrm>
          <a:prstGeom prst="rect">
            <a:avLst/>
          </a:prstGeom>
        </p:spPr>
      </p:pic>
      <p:sp>
        <p:nvSpPr>
          <p:cNvPr id="6" name="TextBox 5">
            <a:extLst>
              <a:ext uri="{FF2B5EF4-FFF2-40B4-BE49-F238E27FC236}">
                <a16:creationId xmlns:a16="http://schemas.microsoft.com/office/drawing/2014/main" id="{D06988D0-19D5-4368-B9BC-000E459AE861}"/>
              </a:ext>
            </a:extLst>
          </p:cNvPr>
          <p:cNvSpPr txBox="1"/>
          <p:nvPr/>
        </p:nvSpPr>
        <p:spPr>
          <a:xfrm>
            <a:off x="7519289" y="466703"/>
            <a:ext cx="4471289" cy="461665"/>
          </a:xfrm>
          <a:prstGeom prst="rect">
            <a:avLst/>
          </a:prstGeom>
          <a:noFill/>
        </p:spPr>
        <p:txBody>
          <a:bodyPr wrap="square">
            <a:spAutoFit/>
          </a:bodyPr>
          <a:lstStyle/>
          <a:p>
            <a:pPr marL="685800" marR="0" indent="-685800">
              <a:spcBef>
                <a:spcPts val="0"/>
              </a:spcBef>
              <a:spcAft>
                <a:spcPts val="0"/>
              </a:spcAft>
              <a:tabLst>
                <a:tab pos="685800" algn="l"/>
              </a:tabLst>
            </a:pPr>
            <a:r>
              <a:rPr lang="en-US" sz="1200" b="1" dirty="0">
                <a:effectLst/>
                <a:latin typeface="Arial" panose="020B0604020202020204" pitchFamily="34" charset="0"/>
                <a:ea typeface="Times New Roman" panose="02020603050405020304" pitchFamily="18" charset="0"/>
              </a:rPr>
              <a:t>Figure 3‑5 p28</a:t>
            </a:r>
          </a:p>
          <a:p>
            <a:pPr marL="685800" marR="0" indent="-685800">
              <a:spcBef>
                <a:spcPts val="0"/>
              </a:spcBef>
              <a:spcAft>
                <a:spcPts val="0"/>
              </a:spcAft>
              <a:tabLst>
                <a:tab pos="685800" algn="l"/>
              </a:tabLst>
            </a:pPr>
            <a:r>
              <a:rPr lang="en-US" sz="1200" b="1" dirty="0">
                <a:effectLst/>
                <a:latin typeface="Arial" panose="020B0604020202020204" pitchFamily="34" charset="0"/>
                <a:ea typeface="Times New Roman" panose="02020603050405020304" pitchFamily="18" charset="0"/>
              </a:rPr>
              <a:t>Spatial distribution of sablefish catch by pot gear, 2020</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89434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020B8-E500-4652-9097-63FB08DF398D}"/>
              </a:ext>
            </a:extLst>
          </p:cNvPr>
          <p:cNvSpPr>
            <a:spLocks noGrp="1"/>
          </p:cNvSpPr>
          <p:nvPr>
            <p:ph type="title"/>
          </p:nvPr>
        </p:nvSpPr>
        <p:spPr/>
        <p:txBody>
          <a:bodyPr>
            <a:normAutofit fontScale="90000"/>
          </a:bodyPr>
          <a:lstStyle/>
          <a:p>
            <a:r>
              <a:rPr lang="en-US" dirty="0"/>
              <a:t>Amendment 101, p10</a:t>
            </a:r>
          </a:p>
        </p:txBody>
      </p:sp>
      <p:sp>
        <p:nvSpPr>
          <p:cNvPr id="3" name="Content Placeholder 2">
            <a:extLst>
              <a:ext uri="{FF2B5EF4-FFF2-40B4-BE49-F238E27FC236}">
                <a16:creationId xmlns:a16="http://schemas.microsoft.com/office/drawing/2014/main" id="{ABD65ACA-C718-405D-9063-D26C591A3B95}"/>
              </a:ext>
            </a:extLst>
          </p:cNvPr>
          <p:cNvSpPr>
            <a:spLocks noGrp="1"/>
          </p:cNvSpPr>
          <p:nvPr>
            <p:ph sz="half" idx="1"/>
          </p:nvPr>
        </p:nvSpPr>
        <p:spPr>
          <a:xfrm>
            <a:off x="1097279" y="1093862"/>
            <a:ext cx="10390527" cy="4775232"/>
          </a:xfrm>
        </p:spPr>
        <p:txBody>
          <a:bodyPr>
            <a:normAutofit/>
          </a:bodyPr>
          <a:lstStyle/>
          <a:p>
            <a:r>
              <a:rPr lang="en-US" sz="2800" b="1" i="0" u="none" strike="noStrike" baseline="0" dirty="0">
                <a:solidFill>
                  <a:srgbClr val="000000"/>
                </a:solidFill>
              </a:rPr>
              <a:t>Allow the use of pot longline gear in the GOA Sablefish IFQ fishery.</a:t>
            </a:r>
            <a:endParaRPr lang="en-US" sz="2800" b="1" dirty="0">
              <a:solidFill>
                <a:srgbClr val="000000"/>
              </a:solidFill>
            </a:endParaRPr>
          </a:p>
          <a:p>
            <a:pPr>
              <a:lnSpc>
                <a:spcPct val="150000"/>
              </a:lnSpc>
            </a:pPr>
            <a:r>
              <a:rPr lang="en-US" sz="2800" i="0" u="none" strike="noStrike" baseline="0" dirty="0">
                <a:solidFill>
                  <a:srgbClr val="000000"/>
                </a:solidFill>
              </a:rPr>
              <a:t>Element 1. Pot limits / pot tags</a:t>
            </a:r>
          </a:p>
          <a:p>
            <a:pPr>
              <a:lnSpc>
                <a:spcPct val="150000"/>
              </a:lnSpc>
            </a:pPr>
            <a:r>
              <a:rPr lang="en-US" sz="2800" i="0" u="none" strike="noStrike" baseline="0" dirty="0">
                <a:solidFill>
                  <a:srgbClr val="000000"/>
                </a:solidFill>
              </a:rPr>
              <a:t>Element 2. Gear retrieval </a:t>
            </a:r>
          </a:p>
          <a:p>
            <a:pPr>
              <a:lnSpc>
                <a:spcPct val="150000"/>
              </a:lnSpc>
            </a:pPr>
            <a:r>
              <a:rPr lang="en-US" sz="2800" i="0" u="none" strike="noStrike" baseline="0" dirty="0">
                <a:solidFill>
                  <a:srgbClr val="000000"/>
                </a:solidFill>
              </a:rPr>
              <a:t>Element 3. Gear specifications </a:t>
            </a:r>
            <a:endParaRPr lang="en-US" sz="2800" dirty="0">
              <a:solidFill>
                <a:srgbClr val="000000"/>
              </a:solidFill>
            </a:endParaRPr>
          </a:p>
          <a:p>
            <a:pPr>
              <a:lnSpc>
                <a:spcPct val="150000"/>
              </a:lnSpc>
            </a:pPr>
            <a:r>
              <a:rPr lang="en-US" sz="2800" i="0" u="none" strike="noStrike" baseline="0" dirty="0">
                <a:solidFill>
                  <a:srgbClr val="000000"/>
                </a:solidFill>
              </a:rPr>
              <a:t>Element 4. Retention of incidentally caught halibut </a:t>
            </a:r>
            <a:endParaRPr lang="en-US" sz="3600" dirty="0"/>
          </a:p>
        </p:txBody>
      </p:sp>
      <p:sp>
        <p:nvSpPr>
          <p:cNvPr id="5" name="Slide Number Placeholder 4">
            <a:extLst>
              <a:ext uri="{FF2B5EF4-FFF2-40B4-BE49-F238E27FC236}">
                <a16:creationId xmlns:a16="http://schemas.microsoft.com/office/drawing/2014/main" id="{256436D8-FD83-40B8-9BB6-3BA8FA5031B4}"/>
              </a:ext>
            </a:extLst>
          </p:cNvPr>
          <p:cNvSpPr>
            <a:spLocks noGrp="1"/>
          </p:cNvSpPr>
          <p:nvPr>
            <p:ph type="sldNum" sz="quarter" idx="12"/>
          </p:nvPr>
        </p:nvSpPr>
        <p:spPr/>
        <p:txBody>
          <a:bodyPr/>
          <a:lstStyle/>
          <a:p>
            <a:fld id="{519954A3-9DFD-4C44-94BA-B95130A3BA1C}" type="slidenum">
              <a:rPr lang="en-US" smtClean="0"/>
              <a:t>3</a:t>
            </a:fld>
            <a:endParaRPr lang="en-US" dirty="0"/>
          </a:p>
        </p:txBody>
      </p:sp>
      <p:pic>
        <p:nvPicPr>
          <p:cNvPr id="7" name="Picture Placeholder 6">
            <a:extLst>
              <a:ext uri="{FF2B5EF4-FFF2-40B4-BE49-F238E27FC236}">
                <a16:creationId xmlns:a16="http://schemas.microsoft.com/office/drawing/2014/main" id="{8AF34A38-7547-421B-BAD1-E5C113C608EA}"/>
              </a:ext>
            </a:extLst>
          </p:cNvPr>
          <p:cNvPicPr>
            <a:picLocks noGrp="1" noChangeAspect="1"/>
          </p:cNvPicPr>
          <p:nvPr>
            <p:ph type="pic" sz="quarter" idx="13"/>
          </p:nvPr>
        </p:nvPicPr>
        <p:blipFill>
          <a:blip r:embed="rId3"/>
          <a:srcRect l="4256" r="4256"/>
          <a:stretch/>
        </p:blipFill>
        <p:spPr>
          <a:xfrm rot="5400000">
            <a:off x="100013" y="5421313"/>
            <a:ext cx="898525" cy="736600"/>
          </a:xfrm>
          <a:prstGeom prst="rect">
            <a:avLst/>
          </a:prstGeom>
        </p:spPr>
      </p:pic>
    </p:spTree>
    <p:extLst>
      <p:ext uri="{BB962C8B-B14F-4D97-AF65-F5344CB8AC3E}">
        <p14:creationId xmlns:p14="http://schemas.microsoft.com/office/powerpoint/2010/main" val="542600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010B3-58EF-4F95-93BF-47933FBE1EF4}"/>
              </a:ext>
            </a:extLst>
          </p:cNvPr>
          <p:cNvSpPr>
            <a:spLocks noGrp="1"/>
          </p:cNvSpPr>
          <p:nvPr>
            <p:ph type="title"/>
          </p:nvPr>
        </p:nvSpPr>
        <p:spPr/>
        <p:txBody>
          <a:bodyPr>
            <a:normAutofit fontScale="90000"/>
          </a:bodyPr>
          <a:lstStyle/>
          <a:p>
            <a:r>
              <a:rPr lang="en-US" dirty="0"/>
              <a:t>Participation: Vessels, p12</a:t>
            </a:r>
          </a:p>
        </p:txBody>
      </p:sp>
      <p:sp>
        <p:nvSpPr>
          <p:cNvPr id="3" name="Text Placeholder 2">
            <a:extLst>
              <a:ext uri="{FF2B5EF4-FFF2-40B4-BE49-F238E27FC236}">
                <a16:creationId xmlns:a16="http://schemas.microsoft.com/office/drawing/2014/main" id="{6C328A3A-139D-44C3-82ED-7E27657D4A6A}"/>
              </a:ext>
            </a:extLst>
          </p:cNvPr>
          <p:cNvSpPr>
            <a:spLocks noGrp="1"/>
          </p:cNvSpPr>
          <p:nvPr>
            <p:ph type="body" idx="1"/>
          </p:nvPr>
        </p:nvSpPr>
        <p:spPr>
          <a:xfrm>
            <a:off x="431358" y="1149888"/>
            <a:ext cx="4937760" cy="610863"/>
          </a:xfrm>
        </p:spPr>
        <p:txBody>
          <a:bodyPr/>
          <a:lstStyle/>
          <a:p>
            <a:r>
              <a:rPr lang="en-US" dirty="0"/>
              <a:t>Table 2-1, p12</a:t>
            </a:r>
          </a:p>
        </p:txBody>
      </p:sp>
      <p:graphicFrame>
        <p:nvGraphicFramePr>
          <p:cNvPr id="11" name="Content Placeholder 10">
            <a:extLst>
              <a:ext uri="{FF2B5EF4-FFF2-40B4-BE49-F238E27FC236}">
                <a16:creationId xmlns:a16="http://schemas.microsoft.com/office/drawing/2014/main" id="{52D5121E-7EF6-4947-801B-29ECDFBF3F09}"/>
              </a:ext>
            </a:extLst>
          </p:cNvPr>
          <p:cNvGraphicFramePr>
            <a:graphicFrameLocks noGrp="1"/>
          </p:cNvGraphicFramePr>
          <p:nvPr>
            <p:ph sz="half" idx="2"/>
            <p:extLst>
              <p:ext uri="{D42A27DB-BD31-4B8C-83A1-F6EECF244321}">
                <p14:modId xmlns:p14="http://schemas.microsoft.com/office/powerpoint/2010/main" val="1424273312"/>
              </p:ext>
            </p:extLst>
          </p:nvPr>
        </p:nvGraphicFramePr>
        <p:xfrm>
          <a:off x="548959" y="1760751"/>
          <a:ext cx="5047062" cy="2335695"/>
        </p:xfrm>
        <a:graphic>
          <a:graphicData uri="http://schemas.openxmlformats.org/drawingml/2006/table">
            <a:tbl>
              <a:tblPr firstRow="1" firstCol="1" bandRow="1"/>
              <a:tblGrid>
                <a:gridCol w="468011">
                  <a:extLst>
                    <a:ext uri="{9D8B030D-6E8A-4147-A177-3AD203B41FA5}">
                      <a16:colId xmlns:a16="http://schemas.microsoft.com/office/drawing/2014/main" val="2828880995"/>
                    </a:ext>
                  </a:extLst>
                </a:gridCol>
                <a:gridCol w="997068">
                  <a:extLst>
                    <a:ext uri="{9D8B030D-6E8A-4147-A177-3AD203B41FA5}">
                      <a16:colId xmlns:a16="http://schemas.microsoft.com/office/drawing/2014/main" val="1005801174"/>
                    </a:ext>
                  </a:extLst>
                </a:gridCol>
                <a:gridCol w="1035730">
                  <a:extLst>
                    <a:ext uri="{9D8B030D-6E8A-4147-A177-3AD203B41FA5}">
                      <a16:colId xmlns:a16="http://schemas.microsoft.com/office/drawing/2014/main" val="1508086043"/>
                    </a:ext>
                  </a:extLst>
                </a:gridCol>
                <a:gridCol w="1205977">
                  <a:extLst>
                    <a:ext uri="{9D8B030D-6E8A-4147-A177-3AD203B41FA5}">
                      <a16:colId xmlns:a16="http://schemas.microsoft.com/office/drawing/2014/main" val="3882347033"/>
                    </a:ext>
                  </a:extLst>
                </a:gridCol>
                <a:gridCol w="1340276">
                  <a:extLst>
                    <a:ext uri="{9D8B030D-6E8A-4147-A177-3AD203B41FA5}">
                      <a16:colId xmlns:a16="http://schemas.microsoft.com/office/drawing/2014/main" val="2814163536"/>
                    </a:ext>
                  </a:extLst>
                </a:gridCol>
              </a:tblGrid>
              <a:tr h="224586">
                <a:tc gridSpan="5">
                  <a:txBody>
                    <a:bodyPr/>
                    <a:lstStyle/>
                    <a:p>
                      <a:pPr marL="0" marR="0" algn="ctr">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rPr>
                        <a:t>GOA Sablefish IFQ Vessels by Gear Type</a:t>
                      </a:r>
                      <a:endParaRPr lang="en-US" sz="1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86372201"/>
                  </a:ext>
                </a:extLst>
              </a:tr>
              <a:tr h="539007">
                <a:tc>
                  <a:txBody>
                    <a:bodyPr/>
                    <a:lstStyle/>
                    <a:p>
                      <a:pPr marL="0" marR="0">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rPr>
                        <a:t>Year</a:t>
                      </a:r>
                      <a:endParaRPr lang="en-US" sz="1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rPr>
                        <a:t># Pot vessels</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rPr>
                        <a:t># HAL vessels</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rPr>
                        <a:t>All vessels that fished GOA sablefish IFQ</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rPr>
                        <a:t>Vessels that used both pot and HAL</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35094980"/>
                  </a:ext>
                </a:extLst>
              </a:tr>
              <a:tr h="224586">
                <a:tc>
                  <a:txBody>
                    <a:bodyPr/>
                    <a:lstStyle/>
                    <a:p>
                      <a:pPr marL="0" marR="0">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2014</a:t>
                      </a:r>
                      <a:endParaRPr lang="en-US" sz="1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299</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299</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13168683"/>
                  </a:ext>
                </a:extLst>
              </a:tr>
              <a:tr h="224586">
                <a:tc>
                  <a:txBody>
                    <a:bodyPr/>
                    <a:lstStyle/>
                    <a:p>
                      <a:pPr marL="0" marR="0">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2015</a:t>
                      </a:r>
                      <a:endParaRPr lang="en-US" sz="1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293</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293</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77328556"/>
                  </a:ext>
                </a:extLst>
              </a:tr>
              <a:tr h="224586">
                <a:tc>
                  <a:txBody>
                    <a:bodyPr/>
                    <a:lstStyle/>
                    <a:p>
                      <a:pPr marL="0" marR="0">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2016</a:t>
                      </a:r>
                      <a:endParaRPr lang="en-US" sz="1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290</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290</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09241834"/>
                  </a:ext>
                </a:extLst>
              </a:tr>
              <a:tr h="224586">
                <a:tc>
                  <a:txBody>
                    <a:bodyPr/>
                    <a:lstStyle/>
                    <a:p>
                      <a:pPr marL="0" marR="0">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2017</a:t>
                      </a:r>
                      <a:endParaRPr lang="en-US" sz="1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22</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276</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283</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15</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47611971"/>
                  </a:ext>
                </a:extLst>
              </a:tr>
              <a:tr h="224586">
                <a:tc>
                  <a:txBody>
                    <a:bodyPr/>
                    <a:lstStyle/>
                    <a:p>
                      <a:pPr marL="0" marR="0">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2018</a:t>
                      </a:r>
                      <a:endParaRPr lang="en-US" sz="1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23</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270</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281</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12</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11341677"/>
                  </a:ext>
                </a:extLst>
              </a:tr>
              <a:tr h="224586">
                <a:tc>
                  <a:txBody>
                    <a:bodyPr/>
                    <a:lstStyle/>
                    <a:p>
                      <a:pPr marL="0" marR="0">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2019</a:t>
                      </a:r>
                      <a:endParaRPr lang="en-US" sz="1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32</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251</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265</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18</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71892181"/>
                  </a:ext>
                </a:extLst>
              </a:tr>
              <a:tr h="224586">
                <a:tc>
                  <a:txBody>
                    <a:bodyPr/>
                    <a:lstStyle/>
                    <a:p>
                      <a:pPr marL="0" marR="0">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2020</a:t>
                      </a:r>
                      <a:endParaRPr lang="en-US" sz="1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104</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219</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rPr>
                        <a:t>254</a:t>
                      </a:r>
                      <a:endParaRPr lang="en-US" sz="11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rPr>
                        <a:t>69</a:t>
                      </a:r>
                      <a:endParaRPr lang="en-US" sz="1100" dirty="0">
                        <a:effectLst/>
                        <a:latin typeface="Times New Roman" panose="02020603050405020304" pitchFamily="18" charset="0"/>
                        <a:ea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6274562"/>
                  </a:ext>
                </a:extLst>
              </a:tr>
            </a:tbl>
          </a:graphicData>
        </a:graphic>
      </p:graphicFrame>
      <p:sp>
        <p:nvSpPr>
          <p:cNvPr id="5" name="Text Placeholder 4">
            <a:extLst>
              <a:ext uri="{FF2B5EF4-FFF2-40B4-BE49-F238E27FC236}">
                <a16:creationId xmlns:a16="http://schemas.microsoft.com/office/drawing/2014/main" id="{CC7AA8D0-1492-4A7E-9B3D-446BE474FEAC}"/>
              </a:ext>
            </a:extLst>
          </p:cNvPr>
          <p:cNvSpPr>
            <a:spLocks noGrp="1"/>
          </p:cNvSpPr>
          <p:nvPr>
            <p:ph type="body" sz="quarter" idx="3"/>
          </p:nvPr>
        </p:nvSpPr>
        <p:spPr>
          <a:xfrm>
            <a:off x="6815379" y="2087839"/>
            <a:ext cx="4937760" cy="610863"/>
          </a:xfrm>
        </p:spPr>
        <p:txBody>
          <a:bodyPr/>
          <a:lstStyle/>
          <a:p>
            <a:r>
              <a:rPr lang="en-US" dirty="0"/>
              <a:t>Figure 2-1, p14</a:t>
            </a:r>
          </a:p>
        </p:txBody>
      </p:sp>
      <p:pic>
        <p:nvPicPr>
          <p:cNvPr id="12" name="Content Placeholder 11">
            <a:extLst>
              <a:ext uri="{FF2B5EF4-FFF2-40B4-BE49-F238E27FC236}">
                <a16:creationId xmlns:a16="http://schemas.microsoft.com/office/drawing/2014/main" id="{91C28AD8-F2DA-4644-8A2E-C8218DB9F870}"/>
              </a:ext>
            </a:extLst>
          </p:cNvPr>
          <p:cNvPicPr>
            <a:picLocks noGrp="1" noChangeAspect="1"/>
          </p:cNvPicPr>
          <p:nvPr>
            <p:ph sz="quarter" idx="4"/>
          </p:nvPr>
        </p:nvPicPr>
        <p:blipFill>
          <a:blip r:embed="rId2"/>
          <a:stretch>
            <a:fillRect/>
          </a:stretch>
        </p:blipFill>
        <p:spPr>
          <a:xfrm>
            <a:off x="5713622" y="2791653"/>
            <a:ext cx="6039517" cy="2871366"/>
          </a:xfrm>
          <a:prstGeom prst="rect">
            <a:avLst/>
          </a:prstGeom>
        </p:spPr>
      </p:pic>
      <p:sp>
        <p:nvSpPr>
          <p:cNvPr id="7" name="Slide Number Placeholder 6">
            <a:extLst>
              <a:ext uri="{FF2B5EF4-FFF2-40B4-BE49-F238E27FC236}">
                <a16:creationId xmlns:a16="http://schemas.microsoft.com/office/drawing/2014/main" id="{D929DC27-FAD7-409C-9DBE-E5D7F11EA62A}"/>
              </a:ext>
            </a:extLst>
          </p:cNvPr>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13" name="Picture Placeholder 6">
            <a:extLst>
              <a:ext uri="{FF2B5EF4-FFF2-40B4-BE49-F238E27FC236}">
                <a16:creationId xmlns:a16="http://schemas.microsoft.com/office/drawing/2014/main" id="{73DB6F80-6F34-4F32-97F7-5F179EF82DE6}"/>
              </a:ext>
            </a:extLst>
          </p:cNvPr>
          <p:cNvPicPr>
            <a:picLocks noGrp="1" noChangeAspect="1"/>
          </p:cNvPicPr>
          <p:nvPr>
            <p:ph type="pic" sz="quarter" idx="13"/>
          </p:nvPr>
        </p:nvPicPr>
        <p:blipFill>
          <a:blip r:embed="rId3"/>
          <a:srcRect l="4256" r="4256"/>
          <a:stretch/>
        </p:blipFill>
        <p:spPr>
          <a:xfrm rot="5400000">
            <a:off x="100013" y="5421313"/>
            <a:ext cx="898525" cy="736600"/>
          </a:xfrm>
          <a:prstGeom prst="rect">
            <a:avLst/>
          </a:prstGeom>
        </p:spPr>
      </p:pic>
    </p:spTree>
    <p:extLst>
      <p:ext uri="{BB962C8B-B14F-4D97-AF65-F5344CB8AC3E}">
        <p14:creationId xmlns:p14="http://schemas.microsoft.com/office/powerpoint/2010/main" val="3672005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7D8A9447-DEFF-40A5-8673-B7A365C3F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4B36823-BF2B-4315-A947-EFDCA78E7B10}"/>
              </a:ext>
            </a:extLst>
          </p:cNvPr>
          <p:cNvPicPr>
            <a:picLocks noChangeAspect="1"/>
          </p:cNvPicPr>
          <p:nvPr/>
        </p:nvPicPr>
        <p:blipFill rotWithShape="1">
          <a:blip r:embed="rId2"/>
          <a:srcRect r="34466"/>
          <a:stretch/>
        </p:blipFill>
        <p:spPr>
          <a:xfrm>
            <a:off x="1201438" y="673170"/>
            <a:ext cx="4455876" cy="6184830"/>
          </a:xfrm>
          <a:prstGeom prst="rect">
            <a:avLst/>
          </a:prstGeom>
        </p:spPr>
      </p:pic>
      <p:sp>
        <p:nvSpPr>
          <p:cNvPr id="27" name="Rectangle 26">
            <a:extLst>
              <a:ext uri="{FF2B5EF4-FFF2-40B4-BE49-F238E27FC236}">
                <a16:creationId xmlns:a16="http://schemas.microsoft.com/office/drawing/2014/main" id="{290C21F9-FD6D-4457-B130-1A531F242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6049583-C33D-4D3F-BB2A-653E7A92CEE7}"/>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4400" dirty="0">
                <a:solidFill>
                  <a:srgbClr val="FFFFFF"/>
                </a:solidFill>
              </a:rPr>
              <a:t>Participation: Processors and Ports of Landing, p17</a:t>
            </a:r>
          </a:p>
        </p:txBody>
      </p:sp>
      <p:sp>
        <p:nvSpPr>
          <p:cNvPr id="29" name="Rectangle 28">
            <a:extLst>
              <a:ext uri="{FF2B5EF4-FFF2-40B4-BE49-F238E27FC236}">
                <a16:creationId xmlns:a16="http://schemas.microsoft.com/office/drawing/2014/main" id="{28F6EF4B-2F40-485B-9F36-084731486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Slide Number Placeholder 6">
            <a:extLst>
              <a:ext uri="{FF2B5EF4-FFF2-40B4-BE49-F238E27FC236}">
                <a16:creationId xmlns:a16="http://schemas.microsoft.com/office/drawing/2014/main" id="{D6101184-A975-48FA-B192-7DA8179B7C40}"/>
              </a:ext>
            </a:extLst>
          </p:cNvPr>
          <p:cNvSpPr>
            <a:spLocks noGrp="1"/>
          </p:cNvSpPr>
          <p:nvPr>
            <p:ph type="sldNum" sz="quarter" idx="12"/>
          </p:nvPr>
        </p:nvSpPr>
        <p:spPr>
          <a:xfrm>
            <a:off x="11030574" y="6459785"/>
            <a:ext cx="725557" cy="365125"/>
          </a:xfrm>
        </p:spPr>
        <p:txBody>
          <a:bodyPr vert="horz" lIns="91440" tIns="45720" rIns="91440" bIns="45720" rtlCol="0" anchor="ctr">
            <a:normAutofit/>
          </a:bodyPr>
          <a:lstStyle/>
          <a:p>
            <a:pPr defTabSz="914400">
              <a:spcAft>
                <a:spcPts val="600"/>
              </a:spcAft>
            </a:pPr>
            <a:fld id="{D57F1E4F-1CFF-5643-939E-217C01CDF565}" type="slidenum">
              <a:rPr lang="en-US" smtClean="0"/>
              <a:pPr defTabSz="914400">
                <a:spcAft>
                  <a:spcPts val="600"/>
                </a:spcAft>
              </a:pPr>
              <a:t>5</a:t>
            </a:fld>
            <a:endParaRPr lang="en-US"/>
          </a:p>
        </p:txBody>
      </p:sp>
      <p:sp>
        <p:nvSpPr>
          <p:cNvPr id="16" name="Text Placeholder 15">
            <a:extLst>
              <a:ext uri="{FF2B5EF4-FFF2-40B4-BE49-F238E27FC236}">
                <a16:creationId xmlns:a16="http://schemas.microsoft.com/office/drawing/2014/main" id="{2A93FDB0-6DA8-4EA8-80B6-A56FCE4EB22F}"/>
              </a:ext>
            </a:extLst>
          </p:cNvPr>
          <p:cNvSpPr>
            <a:spLocks noGrp="1"/>
          </p:cNvSpPr>
          <p:nvPr>
            <p:ph type="body" idx="1"/>
          </p:nvPr>
        </p:nvSpPr>
        <p:spPr>
          <a:xfrm>
            <a:off x="601174" y="213494"/>
            <a:ext cx="4937760" cy="413630"/>
          </a:xfrm>
        </p:spPr>
        <p:txBody>
          <a:bodyPr/>
          <a:lstStyle/>
          <a:p>
            <a:r>
              <a:rPr lang="en-US" dirty="0"/>
              <a:t>Table 2-9, p20</a:t>
            </a:r>
          </a:p>
        </p:txBody>
      </p:sp>
      <p:pic>
        <p:nvPicPr>
          <p:cNvPr id="26" name="Picture Placeholder 6">
            <a:extLst>
              <a:ext uri="{FF2B5EF4-FFF2-40B4-BE49-F238E27FC236}">
                <a16:creationId xmlns:a16="http://schemas.microsoft.com/office/drawing/2014/main" id="{85310A2E-2885-4E57-AE60-3A214DFE26C9}"/>
              </a:ext>
            </a:extLst>
          </p:cNvPr>
          <p:cNvPicPr>
            <a:picLocks noChangeAspect="1"/>
          </p:cNvPicPr>
          <p:nvPr/>
        </p:nvPicPr>
        <p:blipFill>
          <a:blip r:embed="rId3"/>
          <a:srcRect l="5000" r="5000"/>
          <a:stretch/>
        </p:blipFill>
        <p:spPr>
          <a:xfrm rot="5400000">
            <a:off x="-21331" y="5985320"/>
            <a:ext cx="914400" cy="762000"/>
          </a:xfrm>
          <a:prstGeom prst="rect">
            <a:avLst/>
          </a:prstGeom>
        </p:spPr>
      </p:pic>
    </p:spTree>
    <p:extLst>
      <p:ext uri="{BB962C8B-B14F-4D97-AF65-F5344CB8AC3E}">
        <p14:creationId xmlns:p14="http://schemas.microsoft.com/office/powerpoint/2010/main" val="2199090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01EB1-33F0-4888-9FE6-4AE2BC1F2856}"/>
              </a:ext>
            </a:extLst>
          </p:cNvPr>
          <p:cNvSpPr>
            <a:spLocks noGrp="1"/>
          </p:cNvSpPr>
          <p:nvPr>
            <p:ph type="title"/>
          </p:nvPr>
        </p:nvSpPr>
        <p:spPr/>
        <p:txBody>
          <a:bodyPr>
            <a:normAutofit fontScale="90000"/>
          </a:bodyPr>
          <a:lstStyle/>
          <a:p>
            <a:r>
              <a:rPr lang="en-US" dirty="0"/>
              <a:t>Effort: Trips, p22</a:t>
            </a:r>
          </a:p>
        </p:txBody>
      </p:sp>
      <p:graphicFrame>
        <p:nvGraphicFramePr>
          <p:cNvPr id="10" name="Content Placeholder 9">
            <a:extLst>
              <a:ext uri="{FF2B5EF4-FFF2-40B4-BE49-F238E27FC236}">
                <a16:creationId xmlns:a16="http://schemas.microsoft.com/office/drawing/2014/main" id="{D053D309-C99F-4C8F-815A-BDE3D202C7EE}"/>
              </a:ext>
            </a:extLst>
          </p:cNvPr>
          <p:cNvGraphicFramePr>
            <a:graphicFrameLocks noGrp="1"/>
          </p:cNvGraphicFramePr>
          <p:nvPr>
            <p:ph sz="half" idx="2"/>
            <p:extLst>
              <p:ext uri="{D42A27DB-BD31-4B8C-83A1-F6EECF244321}">
                <p14:modId xmlns:p14="http://schemas.microsoft.com/office/powerpoint/2010/main" val="4094453273"/>
              </p:ext>
            </p:extLst>
          </p:nvPr>
        </p:nvGraphicFramePr>
        <p:xfrm>
          <a:off x="6126480" y="2773016"/>
          <a:ext cx="5179535" cy="2186610"/>
        </p:xfrm>
        <a:graphic>
          <a:graphicData uri="http://schemas.openxmlformats.org/drawingml/2006/table">
            <a:tbl>
              <a:tblPr firstRow="1" firstCol="1" bandRow="1"/>
              <a:tblGrid>
                <a:gridCol w="908690">
                  <a:extLst>
                    <a:ext uri="{9D8B030D-6E8A-4147-A177-3AD203B41FA5}">
                      <a16:colId xmlns:a16="http://schemas.microsoft.com/office/drawing/2014/main" val="3345292493"/>
                    </a:ext>
                  </a:extLst>
                </a:gridCol>
                <a:gridCol w="1635643">
                  <a:extLst>
                    <a:ext uri="{9D8B030D-6E8A-4147-A177-3AD203B41FA5}">
                      <a16:colId xmlns:a16="http://schemas.microsoft.com/office/drawing/2014/main" val="877480231"/>
                    </a:ext>
                  </a:extLst>
                </a:gridCol>
                <a:gridCol w="1363036">
                  <a:extLst>
                    <a:ext uri="{9D8B030D-6E8A-4147-A177-3AD203B41FA5}">
                      <a16:colId xmlns:a16="http://schemas.microsoft.com/office/drawing/2014/main" val="984695877"/>
                    </a:ext>
                  </a:extLst>
                </a:gridCol>
                <a:gridCol w="1272166">
                  <a:extLst>
                    <a:ext uri="{9D8B030D-6E8A-4147-A177-3AD203B41FA5}">
                      <a16:colId xmlns:a16="http://schemas.microsoft.com/office/drawing/2014/main" val="901536489"/>
                    </a:ext>
                  </a:extLst>
                </a:gridCol>
              </a:tblGrid>
              <a:tr h="645710">
                <a:tc>
                  <a:txBody>
                    <a:bodyPr/>
                    <a:lstStyle/>
                    <a:p>
                      <a:pPr marL="0" marR="0">
                        <a:spcBef>
                          <a:spcPts val="0"/>
                        </a:spcBef>
                        <a:spcAft>
                          <a:spcPts val="0"/>
                        </a:spcAft>
                      </a:pPr>
                      <a:r>
                        <a:rPr lang="en-US" sz="1800" i="1">
                          <a:solidFill>
                            <a:srgbClr val="000000"/>
                          </a:solidFill>
                          <a:effectLst/>
                          <a:latin typeface="Calibri" panose="020F0502020204030204" pitchFamily="34" charset="0"/>
                          <a:ea typeface="Times New Roman" panose="02020603050405020304" pitchFamily="18" charset="0"/>
                        </a:rPr>
                        <a:t>Year</a:t>
                      </a:r>
                      <a:endParaRPr lang="en-US" sz="18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i="1">
                          <a:solidFill>
                            <a:srgbClr val="000000"/>
                          </a:solidFill>
                          <a:effectLst/>
                          <a:latin typeface="Calibri" panose="020F0502020204030204" pitchFamily="34" charset="0"/>
                          <a:ea typeface="Times New Roman" panose="02020603050405020304" pitchFamily="18" charset="0"/>
                        </a:rPr>
                        <a:t>One gear type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i="1">
                          <a:solidFill>
                            <a:srgbClr val="000000"/>
                          </a:solidFill>
                          <a:effectLst/>
                          <a:latin typeface="Calibri" panose="020F0502020204030204" pitchFamily="34" charset="0"/>
                          <a:ea typeface="Times New Roman" panose="02020603050405020304" pitchFamily="18" charset="0"/>
                        </a:rPr>
                        <a:t># Mixed HAL and pot trip</a:t>
                      </a:r>
                      <a:endParaRPr lang="en-US" sz="1800">
                        <a:effectLst/>
                        <a:latin typeface="Times New Roman" panose="02020603050405020304" pitchFamily="18" charset="0"/>
                        <a:ea typeface="Times New Roman" panose="02020603050405020304" pitchFamily="18" charset="0"/>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i="1" dirty="0">
                          <a:solidFill>
                            <a:srgbClr val="000000"/>
                          </a:solidFill>
                          <a:effectLst/>
                          <a:latin typeface="Calibri" panose="020F0502020204030204" pitchFamily="34" charset="0"/>
                          <a:ea typeface="Times New Roman" panose="02020603050405020304" pitchFamily="18" charset="0"/>
                        </a:rPr>
                        <a:t>Total trips</a:t>
                      </a:r>
                      <a:endParaRPr lang="en-US" sz="18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3192869"/>
                  </a:ext>
                </a:extLst>
              </a:tr>
              <a:tr h="385225">
                <a:tc>
                  <a:txBody>
                    <a:bodyPr/>
                    <a:lstStyle/>
                    <a:p>
                      <a:pPr marL="0" marR="0" algn="r">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rPr>
                        <a:t>2017</a:t>
                      </a:r>
                      <a:endParaRPr lang="en-US" sz="18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r">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rPr>
                        <a:t>4131</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r">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rPr>
                        <a:t>15</a:t>
                      </a:r>
                      <a:endParaRPr lang="en-US" sz="18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4146</a:t>
                      </a:r>
                      <a:endParaRPr lang="en-US" sz="18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39082091"/>
                  </a:ext>
                </a:extLst>
              </a:tr>
              <a:tr h="385225">
                <a:tc>
                  <a:txBody>
                    <a:bodyPr/>
                    <a:lstStyle/>
                    <a:p>
                      <a:pPr marL="0" marR="0" algn="r">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rPr>
                        <a:t>2018</a:t>
                      </a:r>
                      <a:endParaRPr lang="en-US" sz="18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r">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rPr>
                        <a:t>4056</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r">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rPr>
                        <a:t>8</a:t>
                      </a:r>
                      <a:endParaRPr lang="en-US" sz="18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r">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rPr>
                        <a:t>4064</a:t>
                      </a:r>
                      <a:endParaRPr lang="en-US" sz="18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582557536"/>
                  </a:ext>
                </a:extLst>
              </a:tr>
              <a:tr h="385225">
                <a:tc>
                  <a:txBody>
                    <a:bodyPr/>
                    <a:lstStyle/>
                    <a:p>
                      <a:pPr marL="0" marR="0" algn="r">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rPr>
                        <a:t>2019</a:t>
                      </a:r>
                      <a:endParaRPr lang="en-US" sz="18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r">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rPr>
                        <a:t>4126</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r">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rPr>
                        <a:t>21</a:t>
                      </a:r>
                      <a:endParaRPr lang="en-US" sz="18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r">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rPr>
                        <a:t>4147</a:t>
                      </a:r>
                      <a:endParaRPr lang="en-US" sz="18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99224390"/>
                  </a:ext>
                </a:extLst>
              </a:tr>
              <a:tr h="385225">
                <a:tc>
                  <a:txBody>
                    <a:bodyPr/>
                    <a:lstStyle/>
                    <a:p>
                      <a:pPr marL="0" marR="0" algn="r">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rPr>
                        <a:t>2020</a:t>
                      </a:r>
                      <a:endParaRPr lang="en-US" sz="18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rPr>
                        <a:t>3641</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rPr>
                        <a:t>169</a:t>
                      </a:r>
                      <a:endParaRPr lang="en-US" sz="18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3810</a:t>
                      </a:r>
                      <a:endParaRPr lang="en-US" sz="18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158004"/>
                  </a:ext>
                </a:extLst>
              </a:tr>
            </a:tbl>
          </a:graphicData>
        </a:graphic>
      </p:graphicFrame>
      <p:sp>
        <p:nvSpPr>
          <p:cNvPr id="5" name="Text Placeholder 4">
            <a:extLst>
              <a:ext uri="{FF2B5EF4-FFF2-40B4-BE49-F238E27FC236}">
                <a16:creationId xmlns:a16="http://schemas.microsoft.com/office/drawing/2014/main" id="{3FC96E7C-FDB9-4470-AC27-0AC6331E9CBD}"/>
              </a:ext>
            </a:extLst>
          </p:cNvPr>
          <p:cNvSpPr>
            <a:spLocks noGrp="1"/>
          </p:cNvSpPr>
          <p:nvPr>
            <p:ph type="body" sz="quarter" idx="3"/>
          </p:nvPr>
        </p:nvSpPr>
        <p:spPr>
          <a:xfrm>
            <a:off x="6247367" y="1997765"/>
            <a:ext cx="4937760" cy="561334"/>
          </a:xfrm>
        </p:spPr>
        <p:txBody>
          <a:bodyPr>
            <a:normAutofit/>
          </a:bodyPr>
          <a:lstStyle/>
          <a:p>
            <a:r>
              <a:rPr lang="en-US" dirty="0"/>
              <a:t>Mixed-gear trips, table 2-13 p23</a:t>
            </a:r>
          </a:p>
        </p:txBody>
      </p:sp>
      <p:sp>
        <p:nvSpPr>
          <p:cNvPr id="7" name="Slide Number Placeholder 6">
            <a:extLst>
              <a:ext uri="{FF2B5EF4-FFF2-40B4-BE49-F238E27FC236}">
                <a16:creationId xmlns:a16="http://schemas.microsoft.com/office/drawing/2014/main" id="{381A2570-B5A0-43AD-A06C-13EBC64F1747}"/>
              </a:ext>
            </a:extLst>
          </p:cNvPr>
          <p:cNvSpPr>
            <a:spLocks noGrp="1"/>
          </p:cNvSpPr>
          <p:nvPr>
            <p:ph type="sldNum" sz="quarter" idx="12"/>
          </p:nvPr>
        </p:nvSpPr>
        <p:spPr/>
        <p:txBody>
          <a:bodyPr/>
          <a:lstStyle/>
          <a:p>
            <a:fld id="{D57F1E4F-1CFF-5643-939E-217C01CDF565}" type="slidenum">
              <a:rPr lang="en-US" smtClean="0"/>
              <a:pPr/>
              <a:t>6</a:t>
            </a:fld>
            <a:endParaRPr lang="en-US" dirty="0"/>
          </a:p>
        </p:txBody>
      </p:sp>
      <p:graphicFrame>
        <p:nvGraphicFramePr>
          <p:cNvPr id="11" name="Chart 10">
            <a:extLst>
              <a:ext uri="{FF2B5EF4-FFF2-40B4-BE49-F238E27FC236}">
                <a16:creationId xmlns:a16="http://schemas.microsoft.com/office/drawing/2014/main" id="{5D4EE927-9587-468F-BC67-EF64763813EF}"/>
              </a:ext>
            </a:extLst>
          </p:cNvPr>
          <p:cNvGraphicFramePr/>
          <p:nvPr>
            <p:extLst>
              <p:ext uri="{D42A27DB-BD31-4B8C-83A1-F6EECF244321}">
                <p14:modId xmlns:p14="http://schemas.microsoft.com/office/powerpoint/2010/main" val="634490796"/>
              </p:ext>
            </p:extLst>
          </p:nvPr>
        </p:nvGraphicFramePr>
        <p:xfrm>
          <a:off x="687864" y="1821967"/>
          <a:ext cx="5028169" cy="321406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17CC50DE-15F9-48B1-8942-EAB21FAA03DA}"/>
              </a:ext>
            </a:extLst>
          </p:cNvPr>
          <p:cNvSpPr txBox="1"/>
          <p:nvPr/>
        </p:nvSpPr>
        <p:spPr>
          <a:xfrm>
            <a:off x="916465" y="1452635"/>
            <a:ext cx="1977887" cy="400110"/>
          </a:xfrm>
          <a:prstGeom prst="rect">
            <a:avLst/>
          </a:prstGeom>
          <a:noFill/>
        </p:spPr>
        <p:txBody>
          <a:bodyPr wrap="square" rtlCol="0">
            <a:spAutoFit/>
          </a:bodyPr>
          <a:lstStyle/>
          <a:p>
            <a:r>
              <a:rPr lang="en-US" sz="2000" cap="all" dirty="0">
                <a:solidFill>
                  <a:schemeClr val="tx2"/>
                </a:solidFill>
              </a:rPr>
              <a:t>Figure 2-2, p22</a:t>
            </a:r>
          </a:p>
        </p:txBody>
      </p:sp>
      <p:pic>
        <p:nvPicPr>
          <p:cNvPr id="13" name="Picture Placeholder 6">
            <a:extLst>
              <a:ext uri="{FF2B5EF4-FFF2-40B4-BE49-F238E27FC236}">
                <a16:creationId xmlns:a16="http://schemas.microsoft.com/office/drawing/2014/main" id="{52244F1C-43AB-436A-8532-DAFCF9E58DE0}"/>
              </a:ext>
            </a:extLst>
          </p:cNvPr>
          <p:cNvPicPr>
            <a:picLocks noGrp="1" noChangeAspect="1"/>
          </p:cNvPicPr>
          <p:nvPr>
            <p:ph type="pic" sz="quarter" idx="13"/>
          </p:nvPr>
        </p:nvPicPr>
        <p:blipFill>
          <a:blip r:embed="rId3"/>
          <a:srcRect l="4256" r="4256"/>
          <a:stretch/>
        </p:blipFill>
        <p:spPr>
          <a:xfrm rot="5400000">
            <a:off x="100013" y="5421313"/>
            <a:ext cx="898525" cy="736600"/>
          </a:xfrm>
          <a:prstGeom prst="rect">
            <a:avLst/>
          </a:prstGeom>
        </p:spPr>
      </p:pic>
    </p:spTree>
    <p:extLst>
      <p:ext uri="{BB962C8B-B14F-4D97-AF65-F5344CB8AC3E}">
        <p14:creationId xmlns:p14="http://schemas.microsoft.com/office/powerpoint/2010/main" val="1679390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789F6-BAC0-42BA-A880-56EEB07DEFB3}"/>
              </a:ext>
            </a:extLst>
          </p:cNvPr>
          <p:cNvSpPr>
            <a:spLocks noGrp="1"/>
          </p:cNvSpPr>
          <p:nvPr>
            <p:ph type="title"/>
          </p:nvPr>
        </p:nvSpPr>
        <p:spPr/>
        <p:txBody>
          <a:bodyPr>
            <a:normAutofit fontScale="90000"/>
          </a:bodyPr>
          <a:lstStyle/>
          <a:p>
            <a:r>
              <a:rPr lang="en-US" dirty="0"/>
              <a:t>Sablefish Harvest, p23</a:t>
            </a:r>
          </a:p>
        </p:txBody>
      </p:sp>
      <p:sp>
        <p:nvSpPr>
          <p:cNvPr id="3" name="Text Placeholder 2">
            <a:extLst>
              <a:ext uri="{FF2B5EF4-FFF2-40B4-BE49-F238E27FC236}">
                <a16:creationId xmlns:a16="http://schemas.microsoft.com/office/drawing/2014/main" id="{597DF9F9-BD8D-4A60-BA42-EEF73CA50344}"/>
              </a:ext>
            </a:extLst>
          </p:cNvPr>
          <p:cNvSpPr>
            <a:spLocks noGrp="1"/>
          </p:cNvSpPr>
          <p:nvPr>
            <p:ph type="body" idx="1"/>
          </p:nvPr>
        </p:nvSpPr>
        <p:spPr/>
        <p:txBody>
          <a:bodyPr/>
          <a:lstStyle/>
          <a:p>
            <a:r>
              <a:rPr lang="en-US" dirty="0"/>
              <a:t>Figure 3-1, p24</a:t>
            </a:r>
          </a:p>
        </p:txBody>
      </p:sp>
      <p:sp>
        <p:nvSpPr>
          <p:cNvPr id="5" name="Text Placeholder 4">
            <a:extLst>
              <a:ext uri="{FF2B5EF4-FFF2-40B4-BE49-F238E27FC236}">
                <a16:creationId xmlns:a16="http://schemas.microsoft.com/office/drawing/2014/main" id="{A3439CF2-0D47-476F-99CA-0A7C9D428E5F}"/>
              </a:ext>
            </a:extLst>
          </p:cNvPr>
          <p:cNvSpPr>
            <a:spLocks noGrp="1"/>
          </p:cNvSpPr>
          <p:nvPr>
            <p:ph type="body" sz="quarter" idx="3"/>
          </p:nvPr>
        </p:nvSpPr>
        <p:spPr/>
        <p:txBody>
          <a:bodyPr/>
          <a:lstStyle/>
          <a:p>
            <a:r>
              <a:rPr lang="en-US" dirty="0"/>
              <a:t>Figure 3-2, p25</a:t>
            </a:r>
          </a:p>
        </p:txBody>
      </p:sp>
      <p:pic>
        <p:nvPicPr>
          <p:cNvPr id="12" name="Content Placeholder 11">
            <a:extLst>
              <a:ext uri="{FF2B5EF4-FFF2-40B4-BE49-F238E27FC236}">
                <a16:creationId xmlns:a16="http://schemas.microsoft.com/office/drawing/2014/main" id="{2AB1A339-2139-4485-AB25-37DC85C8B301}"/>
              </a:ext>
            </a:extLst>
          </p:cNvPr>
          <p:cNvPicPr>
            <a:picLocks noGrp="1" noChangeAspect="1"/>
          </p:cNvPicPr>
          <p:nvPr>
            <p:ph sz="quarter" idx="4"/>
          </p:nvPr>
        </p:nvPicPr>
        <p:blipFill>
          <a:blip r:embed="rId2"/>
          <a:stretch>
            <a:fillRect/>
          </a:stretch>
        </p:blipFill>
        <p:spPr>
          <a:xfrm>
            <a:off x="5849934" y="1990680"/>
            <a:ext cx="5864658" cy="3525034"/>
          </a:xfrm>
          <a:prstGeom prst="rect">
            <a:avLst/>
          </a:prstGeom>
        </p:spPr>
      </p:pic>
      <p:sp>
        <p:nvSpPr>
          <p:cNvPr id="7" name="Slide Number Placeholder 6">
            <a:extLst>
              <a:ext uri="{FF2B5EF4-FFF2-40B4-BE49-F238E27FC236}">
                <a16:creationId xmlns:a16="http://schemas.microsoft.com/office/drawing/2014/main" id="{88BCD891-6AC3-4366-B16E-5F7339DA959E}"/>
              </a:ext>
            </a:extLst>
          </p:cNvPr>
          <p:cNvSpPr>
            <a:spLocks noGrp="1"/>
          </p:cNvSpPr>
          <p:nvPr>
            <p:ph type="sldNum" sz="quarter" idx="12"/>
          </p:nvPr>
        </p:nvSpPr>
        <p:spPr/>
        <p:txBody>
          <a:bodyPr/>
          <a:lstStyle/>
          <a:p>
            <a:fld id="{D57F1E4F-1CFF-5643-939E-217C01CDF565}" type="slidenum">
              <a:rPr lang="en-US" smtClean="0"/>
              <a:pPr/>
              <a:t>7</a:t>
            </a:fld>
            <a:endParaRPr lang="en-US" dirty="0"/>
          </a:p>
        </p:txBody>
      </p:sp>
      <p:graphicFrame>
        <p:nvGraphicFramePr>
          <p:cNvPr id="9" name="Content Placeholder 8">
            <a:extLst>
              <a:ext uri="{FF2B5EF4-FFF2-40B4-BE49-F238E27FC236}">
                <a16:creationId xmlns:a16="http://schemas.microsoft.com/office/drawing/2014/main" id="{3F1370C8-CF70-4082-B6F4-403D3110CB95}"/>
              </a:ext>
            </a:extLst>
          </p:cNvPr>
          <p:cNvGraphicFramePr>
            <a:graphicFrameLocks noGrp="1"/>
          </p:cNvGraphicFramePr>
          <p:nvPr>
            <p:ph sz="half" idx="2"/>
            <p:extLst>
              <p:ext uri="{D42A27DB-BD31-4B8C-83A1-F6EECF244321}">
                <p14:modId xmlns:p14="http://schemas.microsoft.com/office/powerpoint/2010/main" val="2127149232"/>
              </p:ext>
            </p:extLst>
          </p:nvPr>
        </p:nvGraphicFramePr>
        <p:xfrm>
          <a:off x="729215" y="1760752"/>
          <a:ext cx="4938712" cy="4132263"/>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Placeholder 6">
            <a:extLst>
              <a:ext uri="{FF2B5EF4-FFF2-40B4-BE49-F238E27FC236}">
                <a16:creationId xmlns:a16="http://schemas.microsoft.com/office/drawing/2014/main" id="{32B5D838-23F4-4A65-96E5-CCAC2AB59752}"/>
              </a:ext>
            </a:extLst>
          </p:cNvPr>
          <p:cNvPicPr>
            <a:picLocks noGrp="1" noChangeAspect="1"/>
          </p:cNvPicPr>
          <p:nvPr>
            <p:ph type="pic" sz="quarter" idx="13"/>
          </p:nvPr>
        </p:nvPicPr>
        <p:blipFill>
          <a:blip r:embed="rId4"/>
          <a:srcRect l="4256" r="4256"/>
          <a:stretch/>
        </p:blipFill>
        <p:spPr>
          <a:xfrm rot="5400000">
            <a:off x="100013" y="5421313"/>
            <a:ext cx="898525" cy="736600"/>
          </a:xfrm>
          <a:prstGeom prst="rect">
            <a:avLst/>
          </a:prstGeom>
        </p:spPr>
      </p:pic>
    </p:spTree>
    <p:extLst>
      <p:ext uri="{BB962C8B-B14F-4D97-AF65-F5344CB8AC3E}">
        <p14:creationId xmlns:p14="http://schemas.microsoft.com/office/powerpoint/2010/main" val="1340018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7B38C-D89A-4D7A-8CC0-3D48D00C901E}"/>
              </a:ext>
            </a:extLst>
          </p:cNvPr>
          <p:cNvSpPr>
            <a:spLocks noGrp="1"/>
          </p:cNvSpPr>
          <p:nvPr>
            <p:ph type="title"/>
          </p:nvPr>
        </p:nvSpPr>
        <p:spPr/>
        <p:txBody>
          <a:bodyPr>
            <a:normAutofit fontScale="90000"/>
          </a:bodyPr>
          <a:lstStyle/>
          <a:p>
            <a:r>
              <a:rPr lang="en-US" dirty="0"/>
              <a:t>Incidental catch, p29</a:t>
            </a:r>
          </a:p>
        </p:txBody>
      </p:sp>
      <p:sp>
        <p:nvSpPr>
          <p:cNvPr id="7" name="Slide Number Placeholder 6">
            <a:extLst>
              <a:ext uri="{FF2B5EF4-FFF2-40B4-BE49-F238E27FC236}">
                <a16:creationId xmlns:a16="http://schemas.microsoft.com/office/drawing/2014/main" id="{2C324480-B172-46DB-84E3-8DB869F6DAA7}"/>
              </a:ext>
            </a:extLst>
          </p:cNvPr>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13" name="Picture 12">
            <a:extLst>
              <a:ext uri="{FF2B5EF4-FFF2-40B4-BE49-F238E27FC236}">
                <a16:creationId xmlns:a16="http://schemas.microsoft.com/office/drawing/2014/main" id="{5D9F0F84-869C-4806-94A5-7FDEF2B26CD5}"/>
              </a:ext>
            </a:extLst>
          </p:cNvPr>
          <p:cNvPicPr>
            <a:picLocks noChangeAspect="1"/>
          </p:cNvPicPr>
          <p:nvPr/>
        </p:nvPicPr>
        <p:blipFill>
          <a:blip r:embed="rId2"/>
          <a:stretch>
            <a:fillRect/>
          </a:stretch>
        </p:blipFill>
        <p:spPr>
          <a:xfrm>
            <a:off x="1242821" y="1704548"/>
            <a:ext cx="8657637" cy="4430725"/>
          </a:xfrm>
          <a:prstGeom prst="rect">
            <a:avLst/>
          </a:prstGeom>
        </p:spPr>
      </p:pic>
      <p:sp>
        <p:nvSpPr>
          <p:cNvPr id="14" name="TextBox 13">
            <a:extLst>
              <a:ext uri="{FF2B5EF4-FFF2-40B4-BE49-F238E27FC236}">
                <a16:creationId xmlns:a16="http://schemas.microsoft.com/office/drawing/2014/main" id="{989A8FAE-0E18-4972-B664-1E4183B40FF6}"/>
              </a:ext>
            </a:extLst>
          </p:cNvPr>
          <p:cNvSpPr txBox="1"/>
          <p:nvPr/>
        </p:nvSpPr>
        <p:spPr>
          <a:xfrm>
            <a:off x="1182756" y="1158991"/>
            <a:ext cx="2365513" cy="369332"/>
          </a:xfrm>
          <a:prstGeom prst="rect">
            <a:avLst/>
          </a:prstGeom>
          <a:noFill/>
        </p:spPr>
        <p:txBody>
          <a:bodyPr wrap="square" rtlCol="0">
            <a:spAutoFit/>
          </a:bodyPr>
          <a:lstStyle/>
          <a:p>
            <a:pPr defTabSz="914400">
              <a:lnSpc>
                <a:spcPct val="90000"/>
              </a:lnSpc>
              <a:spcBef>
                <a:spcPts val="1200"/>
              </a:spcBef>
              <a:spcAft>
                <a:spcPts val="200"/>
              </a:spcAft>
              <a:buClr>
                <a:schemeClr val="accent1"/>
              </a:buClr>
              <a:buSzPct val="100000"/>
            </a:pPr>
            <a:r>
              <a:rPr lang="en-US" sz="2000" cap="all" dirty="0">
                <a:solidFill>
                  <a:schemeClr val="tx2"/>
                </a:solidFill>
              </a:rPr>
              <a:t>Figure 4-1, p30</a:t>
            </a:r>
          </a:p>
        </p:txBody>
      </p:sp>
      <p:pic>
        <p:nvPicPr>
          <p:cNvPr id="15" name="Picture Placeholder 6">
            <a:extLst>
              <a:ext uri="{FF2B5EF4-FFF2-40B4-BE49-F238E27FC236}">
                <a16:creationId xmlns:a16="http://schemas.microsoft.com/office/drawing/2014/main" id="{EEA4868F-BFC6-4FD4-AB5E-3CFCEBC23AD2}"/>
              </a:ext>
            </a:extLst>
          </p:cNvPr>
          <p:cNvPicPr>
            <a:picLocks noGrp="1" noChangeAspect="1"/>
          </p:cNvPicPr>
          <p:nvPr>
            <p:ph type="pic" sz="quarter" idx="13"/>
          </p:nvPr>
        </p:nvPicPr>
        <p:blipFill>
          <a:blip r:embed="rId3"/>
          <a:srcRect l="4256" r="4256"/>
          <a:stretch/>
        </p:blipFill>
        <p:spPr>
          <a:xfrm rot="5400000">
            <a:off x="100013" y="5421313"/>
            <a:ext cx="898525" cy="736600"/>
          </a:xfrm>
          <a:prstGeom prst="rect">
            <a:avLst/>
          </a:prstGeom>
        </p:spPr>
      </p:pic>
    </p:spTree>
    <p:extLst>
      <p:ext uri="{BB962C8B-B14F-4D97-AF65-F5344CB8AC3E}">
        <p14:creationId xmlns:p14="http://schemas.microsoft.com/office/powerpoint/2010/main" val="492837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498EC-8CA1-4DB7-ABED-6DCFC815D572}"/>
              </a:ext>
            </a:extLst>
          </p:cNvPr>
          <p:cNvSpPr>
            <a:spLocks noGrp="1"/>
          </p:cNvSpPr>
          <p:nvPr>
            <p:ph type="title"/>
          </p:nvPr>
        </p:nvSpPr>
        <p:spPr/>
        <p:txBody>
          <a:bodyPr>
            <a:normAutofit fontScale="90000"/>
          </a:bodyPr>
          <a:lstStyle/>
          <a:p>
            <a:r>
              <a:rPr lang="en-US" dirty="0"/>
              <a:t>Incidental catch: Pacific halibut, p32</a:t>
            </a:r>
          </a:p>
        </p:txBody>
      </p:sp>
      <p:sp>
        <p:nvSpPr>
          <p:cNvPr id="3" name="Text Placeholder 2">
            <a:extLst>
              <a:ext uri="{FF2B5EF4-FFF2-40B4-BE49-F238E27FC236}">
                <a16:creationId xmlns:a16="http://schemas.microsoft.com/office/drawing/2014/main" id="{A3C871C0-C8EF-4457-AAB7-39C0245F980C}"/>
              </a:ext>
            </a:extLst>
          </p:cNvPr>
          <p:cNvSpPr>
            <a:spLocks noGrp="1"/>
          </p:cNvSpPr>
          <p:nvPr>
            <p:ph type="body" idx="1"/>
          </p:nvPr>
        </p:nvSpPr>
        <p:spPr>
          <a:xfrm>
            <a:off x="1097280" y="1149889"/>
            <a:ext cx="4937760" cy="420494"/>
          </a:xfrm>
        </p:spPr>
        <p:txBody>
          <a:bodyPr>
            <a:normAutofit/>
          </a:bodyPr>
          <a:lstStyle/>
          <a:p>
            <a:r>
              <a:rPr lang="en-US" sz="1800" dirty="0">
                <a:effectLst/>
                <a:latin typeface="Arial" panose="020B0604020202020204" pitchFamily="34" charset="0"/>
                <a:ea typeface="Times New Roman" panose="02020603050405020304" pitchFamily="18" charset="0"/>
              </a:rPr>
              <a:t>Table 4‑4, p33	</a:t>
            </a:r>
          </a:p>
        </p:txBody>
      </p:sp>
      <p:graphicFrame>
        <p:nvGraphicFramePr>
          <p:cNvPr id="11" name="Content Placeholder 10">
            <a:extLst>
              <a:ext uri="{FF2B5EF4-FFF2-40B4-BE49-F238E27FC236}">
                <a16:creationId xmlns:a16="http://schemas.microsoft.com/office/drawing/2014/main" id="{6A8C1783-D4F1-4E77-8824-9B46CCFCF82B}"/>
              </a:ext>
            </a:extLst>
          </p:cNvPr>
          <p:cNvGraphicFramePr>
            <a:graphicFrameLocks noGrp="1"/>
          </p:cNvGraphicFramePr>
          <p:nvPr>
            <p:ph sz="half" idx="2"/>
            <p:extLst>
              <p:ext uri="{D42A27DB-BD31-4B8C-83A1-F6EECF244321}">
                <p14:modId xmlns:p14="http://schemas.microsoft.com/office/powerpoint/2010/main" val="304881541"/>
              </p:ext>
            </p:extLst>
          </p:nvPr>
        </p:nvGraphicFramePr>
        <p:xfrm>
          <a:off x="815009" y="2081764"/>
          <a:ext cx="6013175" cy="1490640"/>
        </p:xfrm>
        <a:graphic>
          <a:graphicData uri="http://schemas.openxmlformats.org/drawingml/2006/table">
            <a:tbl>
              <a:tblPr firstRow="1" firstCol="1" bandRow="1"/>
              <a:tblGrid>
                <a:gridCol w="1285322">
                  <a:extLst>
                    <a:ext uri="{9D8B030D-6E8A-4147-A177-3AD203B41FA5}">
                      <a16:colId xmlns:a16="http://schemas.microsoft.com/office/drawing/2014/main" val="2841488644"/>
                    </a:ext>
                  </a:extLst>
                </a:gridCol>
                <a:gridCol w="717024">
                  <a:extLst>
                    <a:ext uri="{9D8B030D-6E8A-4147-A177-3AD203B41FA5}">
                      <a16:colId xmlns:a16="http://schemas.microsoft.com/office/drawing/2014/main" val="2298596798"/>
                    </a:ext>
                  </a:extLst>
                </a:gridCol>
                <a:gridCol w="505532">
                  <a:extLst>
                    <a:ext uri="{9D8B030D-6E8A-4147-A177-3AD203B41FA5}">
                      <a16:colId xmlns:a16="http://schemas.microsoft.com/office/drawing/2014/main" val="4021164039"/>
                    </a:ext>
                  </a:extLst>
                </a:gridCol>
                <a:gridCol w="641978">
                  <a:extLst>
                    <a:ext uri="{9D8B030D-6E8A-4147-A177-3AD203B41FA5}">
                      <a16:colId xmlns:a16="http://schemas.microsoft.com/office/drawing/2014/main" val="4185388155"/>
                    </a:ext>
                  </a:extLst>
                </a:gridCol>
                <a:gridCol w="489841">
                  <a:extLst>
                    <a:ext uri="{9D8B030D-6E8A-4147-A177-3AD203B41FA5}">
                      <a16:colId xmlns:a16="http://schemas.microsoft.com/office/drawing/2014/main" val="3064372153"/>
                    </a:ext>
                  </a:extLst>
                </a:gridCol>
                <a:gridCol w="711566">
                  <a:extLst>
                    <a:ext uri="{9D8B030D-6E8A-4147-A177-3AD203B41FA5}">
                      <a16:colId xmlns:a16="http://schemas.microsoft.com/office/drawing/2014/main" val="2638640045"/>
                    </a:ext>
                  </a:extLst>
                </a:gridCol>
                <a:gridCol w="502121">
                  <a:extLst>
                    <a:ext uri="{9D8B030D-6E8A-4147-A177-3AD203B41FA5}">
                      <a16:colId xmlns:a16="http://schemas.microsoft.com/office/drawing/2014/main" val="3854546539"/>
                    </a:ext>
                  </a:extLst>
                </a:gridCol>
                <a:gridCol w="635155">
                  <a:extLst>
                    <a:ext uri="{9D8B030D-6E8A-4147-A177-3AD203B41FA5}">
                      <a16:colId xmlns:a16="http://schemas.microsoft.com/office/drawing/2014/main" val="4192117984"/>
                    </a:ext>
                  </a:extLst>
                </a:gridCol>
                <a:gridCol w="524636">
                  <a:extLst>
                    <a:ext uri="{9D8B030D-6E8A-4147-A177-3AD203B41FA5}">
                      <a16:colId xmlns:a16="http://schemas.microsoft.com/office/drawing/2014/main" val="1298422055"/>
                    </a:ext>
                  </a:extLst>
                </a:gridCol>
              </a:tblGrid>
              <a:tr h="334320">
                <a:tc>
                  <a:txBody>
                    <a:bodyPr/>
                    <a:lstStyle/>
                    <a:p>
                      <a:endParaRPr lang="en-US" sz="1400">
                        <a:effectLst/>
                        <a:latin typeface="Times New Roman" panose="02020603050405020304" pitchFamily="18" charset="0"/>
                      </a:endParaRPr>
                    </a:p>
                  </a:txBody>
                  <a:tcPr marL="60515" marR="60515" marT="0" marB="0">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1600" i="1">
                          <a:solidFill>
                            <a:srgbClr val="000000"/>
                          </a:solidFill>
                          <a:effectLst/>
                          <a:latin typeface="Calibri" panose="020F0502020204030204" pitchFamily="34" charset="0"/>
                          <a:ea typeface="Times New Roman" panose="02020603050405020304" pitchFamily="18" charset="0"/>
                        </a:rPr>
                        <a:t>2017</a:t>
                      </a:r>
                      <a:endParaRPr lang="en-US" sz="1600">
                        <a:effectLst/>
                        <a:latin typeface="Times New Roman" panose="02020603050405020304" pitchFamily="18" charset="0"/>
                        <a:ea typeface="Times New Roman" panose="02020603050405020304" pitchFamily="18" charset="0"/>
                      </a:endParaRPr>
                    </a:p>
                  </a:txBody>
                  <a:tcPr marL="60515" marR="60515" marT="0" marB="0">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spcBef>
                          <a:spcPts val="0"/>
                        </a:spcBef>
                        <a:spcAft>
                          <a:spcPts val="0"/>
                        </a:spcAft>
                      </a:pPr>
                      <a:r>
                        <a:rPr lang="en-US" sz="1600" i="1">
                          <a:solidFill>
                            <a:srgbClr val="000000"/>
                          </a:solidFill>
                          <a:effectLst/>
                          <a:latin typeface="Calibri" panose="020F0502020204030204" pitchFamily="34" charset="0"/>
                          <a:ea typeface="Times New Roman" panose="02020603050405020304" pitchFamily="18" charset="0"/>
                        </a:rPr>
                        <a:t>2018</a:t>
                      </a:r>
                      <a:endParaRPr lang="en-US" sz="1600">
                        <a:effectLst/>
                        <a:latin typeface="Times New Roman" panose="02020603050405020304" pitchFamily="18" charset="0"/>
                        <a:ea typeface="Times New Roman" panose="02020603050405020304" pitchFamily="18" charset="0"/>
                      </a:endParaRPr>
                    </a:p>
                  </a:txBody>
                  <a:tcPr marL="60515" marR="6051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spcBef>
                          <a:spcPts val="0"/>
                        </a:spcBef>
                        <a:spcAft>
                          <a:spcPts val="0"/>
                        </a:spcAft>
                      </a:pPr>
                      <a:r>
                        <a:rPr lang="en-US" sz="1600" i="1">
                          <a:solidFill>
                            <a:srgbClr val="000000"/>
                          </a:solidFill>
                          <a:effectLst/>
                          <a:latin typeface="Calibri" panose="020F0502020204030204" pitchFamily="34" charset="0"/>
                          <a:ea typeface="Times New Roman" panose="02020603050405020304" pitchFamily="18" charset="0"/>
                        </a:rPr>
                        <a:t>2019</a:t>
                      </a:r>
                      <a:endParaRPr lang="en-US" sz="1600">
                        <a:effectLst/>
                        <a:latin typeface="Times New Roman" panose="02020603050405020304" pitchFamily="18" charset="0"/>
                        <a:ea typeface="Times New Roman" panose="02020603050405020304" pitchFamily="18" charset="0"/>
                      </a:endParaRPr>
                    </a:p>
                  </a:txBody>
                  <a:tcPr marL="60515" marR="6051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spcBef>
                          <a:spcPts val="0"/>
                        </a:spcBef>
                        <a:spcAft>
                          <a:spcPts val="0"/>
                        </a:spcAft>
                      </a:pPr>
                      <a:r>
                        <a:rPr lang="en-US" sz="1600" i="1">
                          <a:solidFill>
                            <a:srgbClr val="000000"/>
                          </a:solidFill>
                          <a:effectLst/>
                          <a:latin typeface="Calibri" panose="020F0502020204030204" pitchFamily="34" charset="0"/>
                          <a:ea typeface="Times New Roman" panose="02020603050405020304" pitchFamily="18" charset="0"/>
                        </a:rPr>
                        <a:t>2020</a:t>
                      </a:r>
                      <a:endParaRPr lang="en-US" sz="1600">
                        <a:effectLst/>
                        <a:latin typeface="Times New Roman" panose="02020603050405020304" pitchFamily="18" charset="0"/>
                        <a:ea typeface="Times New Roman" panose="02020603050405020304" pitchFamily="18" charset="0"/>
                      </a:endParaRPr>
                    </a:p>
                  </a:txBody>
                  <a:tcPr marL="60515" marR="6051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504324611"/>
                  </a:ext>
                </a:extLst>
              </a:tr>
              <a:tr h="334320">
                <a:tc>
                  <a:txBody>
                    <a:bodyPr/>
                    <a:lstStyle/>
                    <a:p>
                      <a:endParaRPr lang="en-US" sz="1400">
                        <a:effectLst/>
                        <a:latin typeface="Times New Roman" panose="02020603050405020304" pitchFamily="18" charset="0"/>
                      </a:endParaRPr>
                    </a:p>
                  </a:txBody>
                  <a:tcPr marL="60515" marR="60515"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rPr>
                        <a:t>HAL</a:t>
                      </a:r>
                      <a:endParaRPr lang="en-US" sz="1600">
                        <a:effectLst/>
                        <a:latin typeface="Times New Roman" panose="02020603050405020304" pitchFamily="18" charset="0"/>
                        <a:ea typeface="Times New Roman" panose="02020603050405020304" pitchFamily="18" charset="0"/>
                      </a:endParaRPr>
                    </a:p>
                  </a:txBody>
                  <a:tcPr marL="60515" marR="60515"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rPr>
                        <a:t>POT</a:t>
                      </a:r>
                      <a:endParaRPr lang="en-US" sz="1600">
                        <a:effectLst/>
                        <a:latin typeface="Times New Roman" panose="02020603050405020304" pitchFamily="18" charset="0"/>
                        <a:ea typeface="Times New Roman" panose="02020603050405020304" pitchFamily="18" charset="0"/>
                      </a:endParaRPr>
                    </a:p>
                  </a:txBody>
                  <a:tcPr marL="60515" marR="6051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rPr>
                        <a:t>HAL</a:t>
                      </a:r>
                      <a:endParaRPr lang="en-US" sz="1600">
                        <a:effectLst/>
                        <a:latin typeface="Times New Roman" panose="02020603050405020304" pitchFamily="18" charset="0"/>
                        <a:ea typeface="Times New Roman" panose="02020603050405020304" pitchFamily="18" charset="0"/>
                      </a:endParaRPr>
                    </a:p>
                  </a:txBody>
                  <a:tcPr marL="60515" marR="6051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rPr>
                        <a:t>POT</a:t>
                      </a:r>
                      <a:endParaRPr lang="en-US" sz="1600">
                        <a:effectLst/>
                        <a:latin typeface="Times New Roman" panose="02020603050405020304" pitchFamily="18" charset="0"/>
                        <a:ea typeface="Times New Roman" panose="02020603050405020304" pitchFamily="18" charset="0"/>
                      </a:endParaRPr>
                    </a:p>
                  </a:txBody>
                  <a:tcPr marL="60515" marR="6051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rPr>
                        <a:t>HAL</a:t>
                      </a:r>
                      <a:endParaRPr lang="en-US" sz="1600">
                        <a:effectLst/>
                        <a:latin typeface="Times New Roman" panose="02020603050405020304" pitchFamily="18" charset="0"/>
                        <a:ea typeface="Times New Roman" panose="02020603050405020304" pitchFamily="18" charset="0"/>
                      </a:endParaRPr>
                    </a:p>
                  </a:txBody>
                  <a:tcPr marL="60515" marR="6051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rPr>
                        <a:t>POT</a:t>
                      </a:r>
                      <a:endParaRPr lang="en-US" sz="1600">
                        <a:effectLst/>
                        <a:latin typeface="Times New Roman" panose="02020603050405020304" pitchFamily="18" charset="0"/>
                        <a:ea typeface="Times New Roman" panose="02020603050405020304" pitchFamily="18" charset="0"/>
                      </a:endParaRPr>
                    </a:p>
                  </a:txBody>
                  <a:tcPr marL="60515" marR="6051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rPr>
                        <a:t>HAL</a:t>
                      </a:r>
                      <a:endParaRPr lang="en-US" sz="1600">
                        <a:effectLst/>
                        <a:latin typeface="Times New Roman" panose="02020603050405020304" pitchFamily="18" charset="0"/>
                        <a:ea typeface="Times New Roman" panose="02020603050405020304" pitchFamily="18" charset="0"/>
                      </a:endParaRPr>
                    </a:p>
                  </a:txBody>
                  <a:tcPr marL="60515" marR="6051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rPr>
                        <a:t>POT</a:t>
                      </a:r>
                      <a:endParaRPr lang="en-US" sz="1600">
                        <a:effectLst/>
                        <a:latin typeface="Times New Roman" panose="02020603050405020304" pitchFamily="18" charset="0"/>
                        <a:ea typeface="Times New Roman" panose="02020603050405020304" pitchFamily="18" charset="0"/>
                      </a:endParaRPr>
                    </a:p>
                  </a:txBody>
                  <a:tcPr marL="60515" marR="60515"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996384"/>
                  </a:ext>
                </a:extLst>
              </a:tr>
              <a:tr h="334320">
                <a:tc>
                  <a:txBody>
                    <a:bodyPr/>
                    <a:lstStyle/>
                    <a:p>
                      <a:pPr marL="0" marR="0">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rPr>
                        <a:t>weight (mt)</a:t>
                      </a:r>
                      <a:endParaRPr lang="en-US" sz="1600">
                        <a:effectLst/>
                        <a:latin typeface="Times New Roman" panose="02020603050405020304" pitchFamily="18" charset="0"/>
                        <a:ea typeface="Times New Roman" panose="02020603050405020304" pitchFamily="18" charset="0"/>
                      </a:endParaRPr>
                    </a:p>
                  </a:txBody>
                  <a:tcPr marL="60515" marR="60515"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rPr>
                        <a:t>1575</a:t>
                      </a:r>
                      <a:endParaRPr lang="en-US" sz="1600">
                        <a:effectLst/>
                        <a:latin typeface="Times New Roman" panose="02020603050405020304" pitchFamily="18" charset="0"/>
                        <a:ea typeface="Times New Roman" panose="02020603050405020304" pitchFamily="18" charset="0"/>
                      </a:endParaRPr>
                    </a:p>
                  </a:txBody>
                  <a:tcPr marL="60515" marR="60515"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rPr>
                        <a:t>20</a:t>
                      </a:r>
                      <a:endParaRPr lang="en-US" sz="1600">
                        <a:effectLst/>
                        <a:latin typeface="Times New Roman" panose="02020603050405020304" pitchFamily="18" charset="0"/>
                        <a:ea typeface="Times New Roman" panose="02020603050405020304" pitchFamily="18" charset="0"/>
                      </a:endParaRPr>
                    </a:p>
                  </a:txBody>
                  <a:tcPr marL="60515" marR="60515" marT="0" marB="0" anchor="b">
                    <a:lnL>
                      <a:noFill/>
                    </a:lnL>
                    <a:lnR>
                      <a:noFill/>
                    </a:lnR>
                    <a:lnT>
                      <a:noFill/>
                    </a:lnT>
                    <a:lnB>
                      <a:noFill/>
                    </a:lnB>
                  </a:tcPr>
                </a:tc>
                <a:tc>
                  <a:txBody>
                    <a:bodyPr/>
                    <a:lstStyle/>
                    <a:p>
                      <a:pPr marL="0" marR="0" algn="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rPr>
                        <a:t>1182</a:t>
                      </a:r>
                      <a:endParaRPr lang="en-US" sz="1600">
                        <a:effectLst/>
                        <a:latin typeface="Times New Roman" panose="02020603050405020304" pitchFamily="18" charset="0"/>
                        <a:ea typeface="Times New Roman" panose="02020603050405020304" pitchFamily="18" charset="0"/>
                      </a:endParaRPr>
                    </a:p>
                  </a:txBody>
                  <a:tcPr marL="60515" marR="60515" marT="0" marB="0" anchor="b">
                    <a:lnL>
                      <a:noFill/>
                    </a:lnL>
                    <a:lnR>
                      <a:noFill/>
                    </a:lnR>
                    <a:lnT>
                      <a:noFill/>
                    </a:lnT>
                    <a:lnB>
                      <a:noFill/>
                    </a:lnB>
                  </a:tcPr>
                </a:tc>
                <a:tc>
                  <a:txBody>
                    <a:bodyPr/>
                    <a:lstStyle/>
                    <a:p>
                      <a:pPr marL="0" marR="0" algn="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rPr>
                        <a:t>32</a:t>
                      </a:r>
                      <a:endParaRPr lang="en-US" sz="1600">
                        <a:effectLst/>
                        <a:latin typeface="Times New Roman" panose="02020603050405020304" pitchFamily="18" charset="0"/>
                        <a:ea typeface="Times New Roman" panose="02020603050405020304" pitchFamily="18" charset="0"/>
                      </a:endParaRPr>
                    </a:p>
                  </a:txBody>
                  <a:tcPr marL="60515" marR="60515" marT="0" marB="0" anchor="b">
                    <a:lnL>
                      <a:noFill/>
                    </a:lnL>
                    <a:lnR>
                      <a:noFill/>
                    </a:lnR>
                    <a:lnT>
                      <a:noFill/>
                    </a:lnT>
                    <a:lnB>
                      <a:noFill/>
                    </a:lnB>
                  </a:tcPr>
                </a:tc>
                <a:tc>
                  <a:txBody>
                    <a:bodyPr/>
                    <a:lstStyle/>
                    <a:p>
                      <a:pPr marL="0" marR="0" algn="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rPr>
                        <a:t>1285</a:t>
                      </a:r>
                      <a:endParaRPr lang="en-US" sz="1600">
                        <a:effectLst/>
                        <a:latin typeface="Times New Roman" panose="02020603050405020304" pitchFamily="18" charset="0"/>
                        <a:ea typeface="Times New Roman" panose="02020603050405020304" pitchFamily="18" charset="0"/>
                      </a:endParaRPr>
                    </a:p>
                  </a:txBody>
                  <a:tcPr marL="60515" marR="60515" marT="0" marB="0" anchor="b">
                    <a:lnL>
                      <a:noFill/>
                    </a:lnL>
                    <a:lnR>
                      <a:noFill/>
                    </a:lnR>
                    <a:lnT>
                      <a:noFill/>
                    </a:lnT>
                    <a:lnB>
                      <a:noFill/>
                    </a:lnB>
                  </a:tcPr>
                </a:tc>
                <a:tc>
                  <a:txBody>
                    <a:bodyPr/>
                    <a:lstStyle/>
                    <a:p>
                      <a:pPr marL="0" marR="0" algn="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rPr>
                        <a:t>54</a:t>
                      </a:r>
                      <a:endParaRPr lang="en-US" sz="1600">
                        <a:effectLst/>
                        <a:latin typeface="Times New Roman" panose="02020603050405020304" pitchFamily="18" charset="0"/>
                        <a:ea typeface="Times New Roman" panose="02020603050405020304" pitchFamily="18" charset="0"/>
                      </a:endParaRPr>
                    </a:p>
                  </a:txBody>
                  <a:tcPr marL="60515" marR="60515" marT="0" marB="0" anchor="b">
                    <a:lnL>
                      <a:noFill/>
                    </a:lnL>
                    <a:lnR>
                      <a:noFill/>
                    </a:lnR>
                    <a:lnT>
                      <a:noFill/>
                    </a:lnT>
                    <a:lnB>
                      <a:noFill/>
                    </a:lnB>
                  </a:tcPr>
                </a:tc>
                <a:tc>
                  <a:txBody>
                    <a:bodyPr/>
                    <a:lstStyle/>
                    <a:p>
                      <a:pPr marL="0" marR="0" algn="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rPr>
                        <a:t>783</a:t>
                      </a:r>
                      <a:endParaRPr lang="en-US" sz="1600">
                        <a:effectLst/>
                        <a:latin typeface="Times New Roman" panose="02020603050405020304" pitchFamily="18" charset="0"/>
                        <a:ea typeface="Times New Roman" panose="02020603050405020304" pitchFamily="18" charset="0"/>
                      </a:endParaRPr>
                    </a:p>
                  </a:txBody>
                  <a:tcPr marL="60515" marR="60515" marT="0" marB="0" anchor="b">
                    <a:lnL>
                      <a:noFill/>
                    </a:lnL>
                    <a:lnR>
                      <a:noFill/>
                    </a:lnR>
                    <a:lnT>
                      <a:noFill/>
                    </a:lnT>
                    <a:lnB>
                      <a:noFill/>
                    </a:lnB>
                  </a:tcPr>
                </a:tc>
                <a:tc>
                  <a:txBody>
                    <a:bodyPr/>
                    <a:lstStyle/>
                    <a:p>
                      <a:pPr marL="0" marR="0" algn="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rPr>
                        <a:t>51</a:t>
                      </a:r>
                      <a:endParaRPr lang="en-US" sz="1600">
                        <a:effectLst/>
                        <a:latin typeface="Times New Roman" panose="02020603050405020304" pitchFamily="18" charset="0"/>
                        <a:ea typeface="Times New Roman" panose="02020603050405020304" pitchFamily="18" charset="0"/>
                      </a:endParaRPr>
                    </a:p>
                  </a:txBody>
                  <a:tcPr marL="60515" marR="60515" marT="0" marB="0" anchor="b">
                    <a:lnL>
                      <a:noFill/>
                    </a:lnL>
                    <a:lnR>
                      <a:noFill/>
                    </a:lnR>
                    <a:lnT>
                      <a:noFill/>
                    </a:lnT>
                    <a:lnB>
                      <a:noFill/>
                    </a:lnB>
                  </a:tcPr>
                </a:tc>
                <a:extLst>
                  <a:ext uri="{0D108BD9-81ED-4DB2-BD59-A6C34878D82A}">
                    <a16:rowId xmlns:a16="http://schemas.microsoft.com/office/drawing/2014/main" val="1207785449"/>
                  </a:ext>
                </a:extLst>
              </a:tr>
              <a:tr h="334320">
                <a:tc>
                  <a:txBody>
                    <a:bodyPr/>
                    <a:lstStyle/>
                    <a:p>
                      <a:pPr marL="0" marR="0">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rPr>
                        <a:t>% of total catch</a:t>
                      </a:r>
                      <a:endParaRPr lang="en-US" sz="1600">
                        <a:effectLst/>
                        <a:latin typeface="Times New Roman" panose="02020603050405020304" pitchFamily="18" charset="0"/>
                        <a:ea typeface="Times New Roman" panose="02020603050405020304" pitchFamily="18" charset="0"/>
                      </a:endParaRPr>
                    </a:p>
                  </a:txBody>
                  <a:tcPr marL="60515" marR="60515" marT="0" marB="0">
                    <a:lnL>
                      <a:noFill/>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rPr>
                        <a:t>9%</a:t>
                      </a:r>
                      <a:endParaRPr lang="en-US" sz="1600">
                        <a:effectLst/>
                        <a:latin typeface="Times New Roman" panose="02020603050405020304" pitchFamily="18" charset="0"/>
                        <a:ea typeface="Times New Roman" panose="02020603050405020304" pitchFamily="18" charset="0"/>
                      </a:endParaRPr>
                    </a:p>
                  </a:txBody>
                  <a:tcPr marL="60515" marR="60515" marT="0" marB="0">
                    <a:lnL w="1270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rPr>
                        <a:t>2%</a:t>
                      </a:r>
                      <a:endParaRPr lang="en-US" sz="1600">
                        <a:effectLst/>
                        <a:latin typeface="Times New Roman" panose="02020603050405020304" pitchFamily="18" charset="0"/>
                        <a:ea typeface="Times New Roman" panose="02020603050405020304" pitchFamily="18" charset="0"/>
                      </a:endParaRPr>
                    </a:p>
                  </a:txBody>
                  <a:tcPr marL="60515" marR="60515"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rPr>
                        <a:t>7%</a:t>
                      </a:r>
                      <a:endParaRPr lang="en-US" sz="1600">
                        <a:effectLst/>
                        <a:latin typeface="Times New Roman" panose="02020603050405020304" pitchFamily="18" charset="0"/>
                        <a:ea typeface="Times New Roman" panose="02020603050405020304" pitchFamily="18" charset="0"/>
                      </a:endParaRPr>
                    </a:p>
                  </a:txBody>
                  <a:tcPr marL="60515" marR="60515"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rPr>
                        <a:t>3%</a:t>
                      </a:r>
                      <a:endParaRPr lang="en-US" sz="1600">
                        <a:effectLst/>
                        <a:latin typeface="Times New Roman" panose="02020603050405020304" pitchFamily="18" charset="0"/>
                        <a:ea typeface="Times New Roman" panose="02020603050405020304" pitchFamily="18" charset="0"/>
                      </a:endParaRPr>
                    </a:p>
                  </a:txBody>
                  <a:tcPr marL="60515" marR="60515"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rPr>
                        <a:t>9%</a:t>
                      </a:r>
                      <a:endParaRPr lang="en-US" sz="1600">
                        <a:effectLst/>
                        <a:latin typeface="Times New Roman" panose="02020603050405020304" pitchFamily="18" charset="0"/>
                        <a:ea typeface="Times New Roman" panose="02020603050405020304" pitchFamily="18" charset="0"/>
                      </a:endParaRPr>
                    </a:p>
                  </a:txBody>
                  <a:tcPr marL="60515" marR="60515"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rPr>
                        <a:t>2%</a:t>
                      </a:r>
                      <a:endParaRPr lang="en-US" sz="1600">
                        <a:effectLst/>
                        <a:latin typeface="Times New Roman" panose="02020603050405020304" pitchFamily="18" charset="0"/>
                        <a:ea typeface="Times New Roman" panose="02020603050405020304" pitchFamily="18" charset="0"/>
                      </a:endParaRPr>
                    </a:p>
                  </a:txBody>
                  <a:tcPr marL="60515" marR="60515"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rPr>
                        <a:t>9%</a:t>
                      </a:r>
                      <a:endParaRPr lang="en-US" sz="1600">
                        <a:effectLst/>
                        <a:latin typeface="Times New Roman" panose="02020603050405020304" pitchFamily="18" charset="0"/>
                        <a:ea typeface="Times New Roman" panose="02020603050405020304" pitchFamily="18" charset="0"/>
                      </a:endParaRPr>
                    </a:p>
                  </a:txBody>
                  <a:tcPr marL="60515" marR="60515"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rPr>
                        <a:t>1%</a:t>
                      </a:r>
                      <a:endParaRPr lang="en-US" sz="1600" dirty="0">
                        <a:effectLst/>
                        <a:latin typeface="Times New Roman" panose="02020603050405020304" pitchFamily="18" charset="0"/>
                        <a:ea typeface="Times New Roman" panose="02020603050405020304" pitchFamily="18" charset="0"/>
                      </a:endParaRPr>
                    </a:p>
                  </a:txBody>
                  <a:tcPr marL="60515" marR="60515"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636249"/>
                  </a:ext>
                </a:extLst>
              </a:tr>
            </a:tbl>
          </a:graphicData>
        </a:graphic>
      </p:graphicFrame>
      <p:sp>
        <p:nvSpPr>
          <p:cNvPr id="5" name="Text Placeholder 4">
            <a:extLst>
              <a:ext uri="{FF2B5EF4-FFF2-40B4-BE49-F238E27FC236}">
                <a16:creationId xmlns:a16="http://schemas.microsoft.com/office/drawing/2014/main" id="{4E3A635A-CBFB-4D0A-8EED-1B1BAE7AC578}"/>
              </a:ext>
            </a:extLst>
          </p:cNvPr>
          <p:cNvSpPr>
            <a:spLocks noGrp="1"/>
          </p:cNvSpPr>
          <p:nvPr>
            <p:ph type="body" sz="quarter" idx="3"/>
          </p:nvPr>
        </p:nvSpPr>
        <p:spPr>
          <a:xfrm>
            <a:off x="5496765" y="3949850"/>
            <a:ext cx="4937760" cy="610863"/>
          </a:xfrm>
        </p:spPr>
        <p:txBody>
          <a:bodyPr/>
          <a:lstStyle/>
          <a:p>
            <a:r>
              <a:rPr lang="en-US" sz="1800" dirty="0">
                <a:latin typeface="Arial" panose="020B0604020202020204" pitchFamily="34" charset="0"/>
              </a:rPr>
              <a:t>Table 4-5, p33</a:t>
            </a:r>
          </a:p>
        </p:txBody>
      </p:sp>
      <p:sp>
        <p:nvSpPr>
          <p:cNvPr id="7" name="Slide Number Placeholder 6">
            <a:extLst>
              <a:ext uri="{FF2B5EF4-FFF2-40B4-BE49-F238E27FC236}">
                <a16:creationId xmlns:a16="http://schemas.microsoft.com/office/drawing/2014/main" id="{D8543C6B-3852-4634-8F5E-C059CF204773}"/>
              </a:ext>
            </a:extLst>
          </p:cNvPr>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9" name="Picture Placeholder 6">
            <a:extLst>
              <a:ext uri="{FF2B5EF4-FFF2-40B4-BE49-F238E27FC236}">
                <a16:creationId xmlns:a16="http://schemas.microsoft.com/office/drawing/2014/main" id="{7B6261F2-1BCE-4A9D-B6CF-2D15348F33E4}"/>
              </a:ext>
            </a:extLst>
          </p:cNvPr>
          <p:cNvPicPr>
            <a:picLocks noGrp="1" noChangeAspect="1"/>
          </p:cNvPicPr>
          <p:nvPr>
            <p:ph type="pic" sz="quarter" idx="13"/>
          </p:nvPr>
        </p:nvPicPr>
        <p:blipFill>
          <a:blip r:embed="rId2"/>
          <a:srcRect l="4256" r="4256"/>
          <a:stretch/>
        </p:blipFill>
        <p:spPr>
          <a:xfrm rot="5400000">
            <a:off x="100013" y="5421313"/>
            <a:ext cx="898525" cy="736600"/>
          </a:xfrm>
          <a:prstGeom prst="rect">
            <a:avLst/>
          </a:prstGeom>
        </p:spPr>
      </p:pic>
      <p:sp>
        <p:nvSpPr>
          <p:cNvPr id="13" name="TextBox 12">
            <a:extLst>
              <a:ext uri="{FF2B5EF4-FFF2-40B4-BE49-F238E27FC236}">
                <a16:creationId xmlns:a16="http://schemas.microsoft.com/office/drawing/2014/main" id="{498691C0-10EB-43B8-AD0B-1EB5FAC00266}"/>
              </a:ext>
            </a:extLst>
          </p:cNvPr>
          <p:cNvSpPr txBox="1"/>
          <p:nvPr/>
        </p:nvSpPr>
        <p:spPr>
          <a:xfrm>
            <a:off x="693255" y="1737506"/>
            <a:ext cx="6256681" cy="307777"/>
          </a:xfrm>
          <a:prstGeom prst="rect">
            <a:avLst/>
          </a:prstGeom>
          <a:noFill/>
        </p:spPr>
        <p:txBody>
          <a:bodyPr wrap="square">
            <a:spAutoFit/>
          </a:bodyPr>
          <a:lstStyle/>
          <a:p>
            <a:r>
              <a:rPr lang="en-US" sz="1400" b="1" dirty="0">
                <a:effectLst/>
                <a:latin typeface="Arial" panose="020B0604020202020204" pitchFamily="34" charset="0"/>
                <a:ea typeface="Times New Roman" panose="02020603050405020304" pitchFamily="18" charset="0"/>
              </a:rPr>
              <a:t>Halibut as a percent of total catch in the GOA sablefish IFQ fisheries</a:t>
            </a:r>
          </a:p>
        </p:txBody>
      </p:sp>
      <p:graphicFrame>
        <p:nvGraphicFramePr>
          <p:cNvPr id="16" name="Table 15">
            <a:extLst>
              <a:ext uri="{FF2B5EF4-FFF2-40B4-BE49-F238E27FC236}">
                <a16:creationId xmlns:a16="http://schemas.microsoft.com/office/drawing/2014/main" id="{8A2F5895-2795-4328-B62B-00FCD0BE8BB9}"/>
              </a:ext>
            </a:extLst>
          </p:cNvPr>
          <p:cNvGraphicFramePr>
            <a:graphicFrameLocks noGrp="1"/>
          </p:cNvGraphicFramePr>
          <p:nvPr>
            <p:extLst>
              <p:ext uri="{D42A27DB-BD31-4B8C-83A1-F6EECF244321}">
                <p14:modId xmlns:p14="http://schemas.microsoft.com/office/powerpoint/2010/main" val="977681437"/>
              </p:ext>
            </p:extLst>
          </p:nvPr>
        </p:nvGraphicFramePr>
        <p:xfrm>
          <a:off x="5496765" y="4424750"/>
          <a:ext cx="6013175" cy="1515728"/>
        </p:xfrm>
        <a:graphic>
          <a:graphicData uri="http://schemas.openxmlformats.org/drawingml/2006/table">
            <a:tbl>
              <a:tblPr firstRow="1" firstCol="1" bandRow="1"/>
              <a:tblGrid>
                <a:gridCol w="762233">
                  <a:extLst>
                    <a:ext uri="{9D8B030D-6E8A-4147-A177-3AD203B41FA5}">
                      <a16:colId xmlns:a16="http://schemas.microsoft.com/office/drawing/2014/main" val="2762453150"/>
                    </a:ext>
                  </a:extLst>
                </a:gridCol>
                <a:gridCol w="1524468">
                  <a:extLst>
                    <a:ext uri="{9D8B030D-6E8A-4147-A177-3AD203B41FA5}">
                      <a16:colId xmlns:a16="http://schemas.microsoft.com/office/drawing/2014/main" val="1717133779"/>
                    </a:ext>
                  </a:extLst>
                </a:gridCol>
                <a:gridCol w="1439775">
                  <a:extLst>
                    <a:ext uri="{9D8B030D-6E8A-4147-A177-3AD203B41FA5}">
                      <a16:colId xmlns:a16="http://schemas.microsoft.com/office/drawing/2014/main" val="31141336"/>
                    </a:ext>
                  </a:extLst>
                </a:gridCol>
                <a:gridCol w="1016311">
                  <a:extLst>
                    <a:ext uri="{9D8B030D-6E8A-4147-A177-3AD203B41FA5}">
                      <a16:colId xmlns:a16="http://schemas.microsoft.com/office/drawing/2014/main" val="4110397603"/>
                    </a:ext>
                  </a:extLst>
                </a:gridCol>
                <a:gridCol w="1270388">
                  <a:extLst>
                    <a:ext uri="{9D8B030D-6E8A-4147-A177-3AD203B41FA5}">
                      <a16:colId xmlns:a16="http://schemas.microsoft.com/office/drawing/2014/main" val="2604094058"/>
                    </a:ext>
                  </a:extLst>
                </a:gridCol>
              </a:tblGrid>
              <a:tr h="491588">
                <a:tc>
                  <a:txBody>
                    <a:bodyPr/>
                    <a:lstStyle/>
                    <a:p>
                      <a:pPr marL="0" marR="0">
                        <a:spcBef>
                          <a:spcPts val="0"/>
                        </a:spcBef>
                        <a:spcAft>
                          <a:spcPts val="0"/>
                        </a:spcAft>
                      </a:pPr>
                      <a:r>
                        <a:rPr lang="en-US" sz="1400" b="1">
                          <a:effectLst/>
                          <a:latin typeface="Arial" panose="020B0604020202020204" pitchFamily="34" charset="0"/>
                          <a:ea typeface="Times New Roman" panose="02020603050405020304" pitchFamily="18" charset="0"/>
                        </a:rPr>
                        <a:t>Year</a:t>
                      </a:r>
                      <a:endParaRPr lang="en-US" sz="20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Times New Roman" panose="02020603050405020304" pitchFamily="18" charset="0"/>
                        </a:rPr>
                        <a:t>Discarded (mt)</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rPr>
                        <a:t>Retained (mt)</a:t>
                      </a:r>
                      <a:endParaRPr lang="en-US" sz="20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rPr>
                        <a:t>Total (mt)</a:t>
                      </a:r>
                      <a:endParaRPr lang="en-US" sz="20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rPr>
                        <a:t>% Retained</a:t>
                      </a:r>
                      <a:endParaRPr lang="en-US" sz="20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869492229"/>
                  </a:ext>
                </a:extLst>
              </a:tr>
              <a:tr h="256035">
                <a:tc>
                  <a:txBody>
                    <a:bodyPr/>
                    <a:lstStyle/>
                    <a:p>
                      <a:pPr marL="0" marR="0">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rPr>
                        <a:t>2017</a:t>
                      </a:r>
                      <a:endParaRPr lang="en-US" sz="20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rPr>
                        <a:t>4</a:t>
                      </a:r>
                      <a:endParaRPr lang="en-US" sz="20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rPr>
                        <a:t>16</a:t>
                      </a:r>
                      <a:endParaRPr lang="en-US" sz="20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rPr>
                        <a:t>20</a:t>
                      </a:r>
                      <a:endParaRPr lang="en-US" sz="20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rPr>
                        <a:t>82%</a:t>
                      </a:r>
                      <a:endParaRPr lang="en-US" sz="20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2467494020"/>
                  </a:ext>
                </a:extLst>
              </a:tr>
              <a:tr h="256035">
                <a:tc>
                  <a:txBody>
                    <a:bodyPr/>
                    <a:lstStyle/>
                    <a:p>
                      <a:pPr marL="0" marR="0">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rPr>
                        <a:t>2018</a:t>
                      </a:r>
                      <a:endParaRPr lang="en-US" sz="20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rPr>
                        <a:t>2</a:t>
                      </a:r>
                      <a:endParaRPr lang="en-US" sz="20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rPr>
                        <a:t>30</a:t>
                      </a:r>
                      <a:endParaRPr lang="en-US" sz="20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rPr>
                        <a:t>32</a:t>
                      </a:r>
                      <a:endParaRPr lang="en-US" sz="20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rPr>
                        <a:t>94%</a:t>
                      </a:r>
                      <a:endParaRPr lang="en-US" sz="20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1842026357"/>
                  </a:ext>
                </a:extLst>
              </a:tr>
              <a:tr h="256035">
                <a:tc>
                  <a:txBody>
                    <a:bodyPr/>
                    <a:lstStyle/>
                    <a:p>
                      <a:pPr marL="0" marR="0">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rPr>
                        <a:t>2019</a:t>
                      </a:r>
                      <a:endParaRPr lang="en-US" sz="20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rPr>
                        <a:t>16</a:t>
                      </a:r>
                      <a:endParaRPr lang="en-US" sz="20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rPr>
                        <a:t>38</a:t>
                      </a:r>
                      <a:endParaRPr lang="en-US" sz="20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rPr>
                        <a:t>54</a:t>
                      </a:r>
                      <a:endParaRPr lang="en-US" sz="20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rPr>
                        <a:t>70%</a:t>
                      </a:r>
                      <a:endParaRPr lang="en-US" sz="20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1371622673"/>
                  </a:ext>
                </a:extLst>
              </a:tr>
              <a:tr h="256035">
                <a:tc>
                  <a:txBody>
                    <a:bodyPr/>
                    <a:lstStyle/>
                    <a:p>
                      <a:pPr marL="0" marR="0">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rPr>
                        <a:t>2020</a:t>
                      </a:r>
                      <a:endParaRPr lang="en-US" sz="20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rPr>
                        <a:t>22</a:t>
                      </a:r>
                      <a:endParaRPr lang="en-US" sz="20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rPr>
                        <a:t>29</a:t>
                      </a:r>
                      <a:endParaRPr lang="en-US" sz="20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rPr>
                        <a:t>51</a:t>
                      </a:r>
                      <a:endParaRPr lang="en-US" sz="20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rPr>
                        <a:t>57%</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2739504019"/>
                  </a:ext>
                </a:extLst>
              </a:tr>
            </a:tbl>
          </a:graphicData>
        </a:graphic>
      </p:graphicFrame>
      <p:pic>
        <p:nvPicPr>
          <p:cNvPr id="17" name="Picture 16">
            <a:extLst>
              <a:ext uri="{FF2B5EF4-FFF2-40B4-BE49-F238E27FC236}">
                <a16:creationId xmlns:a16="http://schemas.microsoft.com/office/drawing/2014/main" id="{4DDC68AC-AD39-4061-88B8-FE48D75662CE}"/>
              </a:ext>
            </a:extLst>
          </p:cNvPr>
          <p:cNvPicPr>
            <a:picLocks noChangeAspect="1"/>
          </p:cNvPicPr>
          <p:nvPr/>
        </p:nvPicPr>
        <p:blipFill>
          <a:blip r:embed="rId3"/>
          <a:stretch>
            <a:fillRect/>
          </a:stretch>
        </p:blipFill>
        <p:spPr>
          <a:xfrm rot="19221254" flipH="1">
            <a:off x="8255472" y="1850650"/>
            <a:ext cx="2985697" cy="1952867"/>
          </a:xfrm>
          <a:prstGeom prst="rect">
            <a:avLst/>
          </a:prstGeom>
        </p:spPr>
      </p:pic>
    </p:spTree>
    <p:extLst>
      <p:ext uri="{BB962C8B-B14F-4D97-AF65-F5344CB8AC3E}">
        <p14:creationId xmlns:p14="http://schemas.microsoft.com/office/powerpoint/2010/main" val="3120013754"/>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docProps/app.xml><?xml version="1.0" encoding="utf-8"?>
<Properties xmlns="http://schemas.openxmlformats.org/officeDocument/2006/extended-properties" xmlns:vt="http://schemas.openxmlformats.org/officeDocument/2006/docPropsVTypes">
  <Template/>
  <TotalTime>1365</TotalTime>
  <Words>1805</Words>
  <Application>Microsoft Office PowerPoint</Application>
  <PresentationFormat>Widescreen</PresentationFormat>
  <Paragraphs>247</Paragraphs>
  <Slides>20</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Times New Roman</vt:lpstr>
      <vt:lpstr>Retrospect</vt:lpstr>
      <vt:lpstr>Gulf of Alaska Sablefish Pots Review  Presentation to the IFQ Committee March 2021</vt:lpstr>
      <vt:lpstr>History of Action, p9</vt:lpstr>
      <vt:lpstr>Amendment 101, p10</vt:lpstr>
      <vt:lpstr>Participation: Vessels, p12</vt:lpstr>
      <vt:lpstr>Participation: Processors and Ports of Landing, p17</vt:lpstr>
      <vt:lpstr>Effort: Trips, p22</vt:lpstr>
      <vt:lpstr>Sablefish Harvest, p23</vt:lpstr>
      <vt:lpstr>Incidental catch, p29</vt:lpstr>
      <vt:lpstr>Incidental catch: Pacific halibut, p32</vt:lpstr>
      <vt:lpstr>Fishery Revenues, p34</vt:lpstr>
      <vt:lpstr>Fishery Revenues, cntd</vt:lpstr>
      <vt:lpstr>Monitoring, p40</vt:lpstr>
      <vt:lpstr>Whale Depredation &amp; Stock Assessment Considerations, p46</vt:lpstr>
      <vt:lpstr>Size selectivity, p50</vt:lpstr>
      <vt:lpstr>Vessel and gear characteristics, p52</vt:lpstr>
      <vt:lpstr>Management: Pot tags, p57</vt:lpstr>
      <vt:lpstr>Automatic Identification System (AIS), p60</vt:lpstr>
      <vt:lpstr>Topics that would benefit from stakeholder input, p62</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NPFMC PPT Template</dc:title>
  <dc:creator>Sarah LaBelle</dc:creator>
  <cp:lastModifiedBy>sara.cleaver</cp:lastModifiedBy>
  <cp:revision>41</cp:revision>
  <dcterms:created xsi:type="dcterms:W3CDTF">2019-05-24T19:06:05Z</dcterms:created>
  <dcterms:modified xsi:type="dcterms:W3CDTF">2021-03-25T15:39:22Z</dcterms:modified>
</cp:coreProperties>
</file>