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6" r:id="rId2"/>
    <p:sldId id="268" r:id="rId3"/>
    <p:sldId id="257" r:id="rId4"/>
    <p:sldId id="269" r:id="rId5"/>
    <p:sldId id="27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81" d="100"/>
          <a:sy n="81" d="100"/>
        </p:scale>
        <p:origin x="754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BEFC9C-561C-EF4C-FADD-CDCBE3D80AE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EED5E0C-ED3B-C679-725A-58C3E07E522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A991FEB-663A-9EAC-AD3B-D47FA8E9E7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4EF38D-787F-498A-9A66-F5A16BA83253}" type="datetimeFigureOut">
              <a:rPr lang="en-US" smtClean="0"/>
              <a:t>6/6/2024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299A117-51FC-FF2F-E05C-E38F9AFC4B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4B462E4-8D67-5378-8695-F330C89558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9C9C1-8A53-4799-AE2D-0D0CCAC93D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04732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D50939-5ECE-96D0-4C3B-079F2494D0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456B1D2-408C-CF66-E2A7-4ADFF81CEC8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C4A0751-5766-9E40-E6BF-373AE1E532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4EF38D-787F-498A-9A66-F5A16BA83253}" type="datetimeFigureOut">
              <a:rPr lang="en-US" smtClean="0"/>
              <a:t>6/6/2024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078FE24-186F-9982-5E98-E0C9B931C0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847BF6F-396C-D710-F19D-B3E350D617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9C9C1-8A53-4799-AE2D-0D0CCAC93D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6413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D199654-1200-F1FD-614C-3A3C8C0BD74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4E7BE8E-3B12-5D95-6CBA-B9F6F137CB9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ED3D05-3461-ACEA-B45D-7DBAF135B8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4EF38D-787F-498A-9A66-F5A16BA83253}" type="datetimeFigureOut">
              <a:rPr lang="en-US" smtClean="0"/>
              <a:t>6/6/2024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34C80E4-EC45-7D0E-D345-CCA1CFAFF0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F88CDF1-0E71-B361-7CA2-1F0AF75343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9C9C1-8A53-4799-AE2D-0D0CCAC93D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80607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4072F0-B840-A71D-0693-6B56237EAB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1676A0-C153-5A8B-0647-DF192DD2EE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116391C-0CCE-65F3-D157-43DC3EE621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4EF38D-787F-498A-9A66-F5A16BA83253}" type="datetimeFigureOut">
              <a:rPr lang="en-US" smtClean="0"/>
              <a:t>6/6/2024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971062A-8FA3-7721-00C0-88E271439C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2453BE3-B31E-884B-0D3C-8863F72946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9C9C1-8A53-4799-AE2D-0D0CCAC93D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29777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A26BE2-AFF1-4CF8-D31B-9AE85CD8C6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F7CB5C-5CB5-A39A-1E44-1DFB31271B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DAAFBD2-2648-F4FC-1FE0-20AFD47C96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4EF38D-787F-498A-9A66-F5A16BA83253}" type="datetimeFigureOut">
              <a:rPr lang="en-US" smtClean="0"/>
              <a:t>6/6/2024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569BDA6-B99E-781D-295B-A1799A3A76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BBDD44D-75B2-9FD6-05B8-2F5E5925A4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9C9C1-8A53-4799-AE2D-0D0CCAC93D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87499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5B3213-2076-10B9-0149-D9B00000B7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164F4A-E54D-A8C7-22EC-BEDB7C966C4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CCC9EF6-FE79-3A93-8805-3A4F9AAE4E9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64D2A00-21FF-E725-0535-9C666B2C02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4EF38D-787F-498A-9A66-F5A16BA83253}" type="datetimeFigureOut">
              <a:rPr lang="en-US" smtClean="0"/>
              <a:t>6/6/2024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875FBF9-38E3-7A4C-7ADF-7069F5E8C1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59BBED5-A15F-AC9B-08D3-1A1A426360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9C9C1-8A53-4799-AE2D-0D0CCAC93D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03790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9BC26E-1484-1F87-523C-FFE8310B4A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D0089DC-CAAB-77D1-AC21-4A8D1783905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A506CCA-5998-82C6-0F95-CDD8D6F75E2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871F76D-D6E9-D48D-D7B8-1E6165CEF1E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4DDEDA5-4A0D-1E64-6126-27E9462F2EE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E3974E6-1875-25BE-8BFE-9033FCF914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4EF38D-787F-498A-9A66-F5A16BA83253}" type="datetimeFigureOut">
              <a:rPr lang="en-US" smtClean="0"/>
              <a:t>6/6/2024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65B1DA1-C2E8-2850-CF1A-7005F363A5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AF9E073-2FAD-0E5F-9576-90574C7B9C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9C9C1-8A53-4799-AE2D-0D0CCAC93D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33280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6FB3F9-1210-2F14-7A1D-602B66BD44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0648666-EA71-3AF7-E5B8-D406210E10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4EF38D-787F-498A-9A66-F5A16BA83253}" type="datetimeFigureOut">
              <a:rPr lang="en-US" smtClean="0"/>
              <a:t>6/6/2024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C33C918-9431-3AD4-A267-A0C4D94E70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4F040B0-D50E-3F9E-8474-C77D51CCE6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9C9C1-8A53-4799-AE2D-0D0CCAC93D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1241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29954DA-FC71-02FB-112C-BF32EA0444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4EF38D-787F-498A-9A66-F5A16BA83253}" type="datetimeFigureOut">
              <a:rPr lang="en-US" smtClean="0"/>
              <a:t>6/6/2024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C11C63F-53E5-C65C-D824-542B81FE37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16978C5-91DA-864A-7F31-D71F784D58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9C9C1-8A53-4799-AE2D-0D0CCAC93D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33967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E2FF2C-FFB2-17B5-E24A-05EBFD87E6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3BF9D3-CC90-8AC4-2FD6-C77D5F4064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DAF5919-A3CB-F406-454E-895FF02401E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2859E19-BD47-ABFC-E7A8-E93BAD3495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4EF38D-787F-498A-9A66-F5A16BA83253}" type="datetimeFigureOut">
              <a:rPr lang="en-US" smtClean="0"/>
              <a:t>6/6/2024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AD4A58A-688D-6ADC-1564-458C5DC4D3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F769185-C088-48D8-6199-05E93C56BB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9C9C1-8A53-4799-AE2D-0D0CCAC93D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9392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2FF950-669F-18F0-3E1B-7FE548789B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C7AF85E-4835-28BC-E582-915A7F0ECE4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7DF6C86-583E-57C6-3803-46EF155D595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C925327-7898-9456-A335-858FA116DE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4EF38D-787F-498A-9A66-F5A16BA83253}" type="datetimeFigureOut">
              <a:rPr lang="en-US" smtClean="0"/>
              <a:t>6/6/2024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BB129B7-224D-B8A8-604D-B79A9C242A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8091C08-FB68-DC4F-4EBC-F3F9F84405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9C9C1-8A53-4799-AE2D-0D0CCAC93D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37333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07D8FD6-29CF-3915-955D-285E8DF113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8A98261-B851-F310-B708-814B7371EFF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7F8D7CB-C245-E93B-204B-C3AF8164F6C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A4EF38D-787F-498A-9A66-F5A16BA83253}" type="datetimeFigureOut">
              <a:rPr lang="en-US" smtClean="0"/>
              <a:t>6/6/2024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FA772B0-E2F0-CBF5-FC2B-8755DD755A5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C57FB3-1A0F-7B40-0026-68C81C14309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E99C9C1-8A53-4799-AE2D-0D0CCAC93D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27787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3276F9-9912-C932-CC07-EBCACAF455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Attributes of Scenario 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594A43-6F9C-8983-2899-87CDCEFFB72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Unlikely State of Nature</a:t>
            </a:r>
          </a:p>
          <a:p>
            <a:r>
              <a:rPr lang="en-US" dirty="0"/>
              <a:t>Inclusivity, 2-way communication -Enhanced trust amongst user groups</a:t>
            </a:r>
          </a:p>
          <a:p>
            <a:r>
              <a:rPr lang="en-US" dirty="0"/>
              <a:t>Shift from focus on sectoral differences </a:t>
            </a:r>
            <a:r>
              <a:rPr lang="en-US"/>
              <a:t>to holistic </a:t>
            </a:r>
            <a:r>
              <a:rPr lang="en-US" dirty="0"/>
              <a:t>view of management.</a:t>
            </a:r>
          </a:p>
          <a:p>
            <a:r>
              <a:rPr lang="en-US" dirty="0"/>
              <a:t>Robust data streams, increased use of fishery dependent data, increased use of information from diverse knowledge systems </a:t>
            </a:r>
          </a:p>
          <a:p>
            <a:r>
              <a:rPr lang="en-US" dirty="0"/>
              <a:t>Shift to pro-active rapid uptake and response system</a:t>
            </a:r>
          </a:p>
          <a:p>
            <a:r>
              <a:rPr lang="en-US" dirty="0"/>
              <a:t>Improved collaboration and space for informal communication</a:t>
            </a:r>
          </a:p>
          <a:p>
            <a:r>
              <a:rPr lang="en-US" dirty="0"/>
              <a:t>Flexibility in implementation of laws to accommodate non-stationary conditions</a:t>
            </a:r>
          </a:p>
          <a:p>
            <a:r>
              <a:rPr lang="en-US" dirty="0"/>
              <a:t>Increased capacity building and interdisciplinary training</a:t>
            </a:r>
          </a:p>
          <a:p>
            <a:r>
              <a:rPr lang="en-US" dirty="0"/>
              <a:t>Joint understanding of terrestrial and marine ecosystems – with particular improvements in anadromous fish management.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08283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24CCFB-02A2-0248-6467-8D47015CE1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Attributes of Scenario 2 continued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C5515D-0E4F-0A09-6790-E47C83F3D4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Bycatch reduced by technology</a:t>
            </a:r>
          </a:p>
          <a:p>
            <a:r>
              <a:rPr lang="en-US" dirty="0"/>
              <a:t>New off-ramps for fisheries in crisis such as cross-lease quota</a:t>
            </a:r>
          </a:p>
          <a:p>
            <a:r>
              <a:rPr lang="en-US" dirty="0"/>
              <a:t>Tools to evaluate tradeoffs, thresholds and quantify vulnerability. MSEs to evaluate tradeoffs in decision making</a:t>
            </a:r>
          </a:p>
          <a:p>
            <a:r>
              <a:rPr lang="en-US" dirty="0"/>
              <a:t>Reliable ecosystem indicators that could trigger management responses</a:t>
            </a:r>
          </a:p>
          <a:p>
            <a:r>
              <a:rPr lang="en-US" dirty="0"/>
              <a:t>rapid disaster response funding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71849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3276F9-9912-C932-CC07-EBCACAF455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Challenges Scenario 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594A43-6F9C-8983-2899-87CDCEFFB7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94460"/>
            <a:ext cx="10515600" cy="4782503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Science may not keep up with pace of change</a:t>
            </a:r>
          </a:p>
          <a:p>
            <a:r>
              <a:rPr lang="en-US" dirty="0"/>
              <a:t>Decisions made in the face of uncertainty</a:t>
            </a:r>
          </a:p>
          <a:p>
            <a:r>
              <a:rPr lang="en-US" dirty="0"/>
              <a:t>Inevitable trade-offs based on uneven outcomes of climate change</a:t>
            </a:r>
          </a:p>
          <a:p>
            <a:r>
              <a:rPr lang="en-US" dirty="0"/>
              <a:t>Difficulties in finding common ground to build trust</a:t>
            </a:r>
          </a:p>
          <a:p>
            <a:r>
              <a:rPr lang="en-US" dirty="0"/>
              <a:t>Preparing for new targets</a:t>
            </a:r>
          </a:p>
          <a:p>
            <a:r>
              <a:rPr lang="en-US" dirty="0"/>
              <a:t>Reduced incentives to enter fisheries </a:t>
            </a:r>
          </a:p>
          <a:p>
            <a:r>
              <a:rPr lang="en-US" dirty="0"/>
              <a:t>Potential for single points of failure in the ecosystem and management.</a:t>
            </a:r>
          </a:p>
          <a:p>
            <a:r>
              <a:rPr lang="en-US" dirty="0"/>
              <a:t>Increased food security concerns</a:t>
            </a:r>
          </a:p>
          <a:p>
            <a:r>
              <a:rPr lang="en-US" dirty="0"/>
              <a:t>Increased demand for protein from the sea </a:t>
            </a:r>
          </a:p>
          <a:p>
            <a:r>
              <a:rPr lang="en-US" dirty="0"/>
              <a:t>Increased interest in lower trophic level fisheries</a:t>
            </a:r>
          </a:p>
          <a:p>
            <a:r>
              <a:rPr lang="en-US" dirty="0"/>
              <a:t>Increased interest in expanding fisheries into previously unexploited systems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5448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C3C1E0-A7BF-2226-9715-5829445C50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Solutions for Scenario 3 – short-term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02D8ED-4101-7B37-6AB8-64BD36CE53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Building more flexibility into rationalization programs</a:t>
            </a:r>
          </a:p>
          <a:p>
            <a:r>
              <a:rPr lang="en-US" dirty="0"/>
              <a:t>Utilize emerging fisheries as test cases for alternatives to rationalization </a:t>
            </a:r>
          </a:p>
          <a:p>
            <a:r>
              <a:rPr lang="en-US" dirty="0"/>
              <a:t>To address greying of the fleet, possibly consider crew shares</a:t>
            </a:r>
          </a:p>
          <a:p>
            <a:r>
              <a:rPr lang="en-US" dirty="0"/>
              <a:t>Framework agreements to achieve bycatch reduction and the harvest control rules to speed decision making</a:t>
            </a:r>
          </a:p>
          <a:p>
            <a:r>
              <a:rPr lang="en-US" dirty="0"/>
              <a:t>New marketing approaches – increased fresh fish marketing locally</a:t>
            </a:r>
          </a:p>
          <a:p>
            <a:r>
              <a:rPr lang="en-US" dirty="0"/>
              <a:t>Scaled buffers to level of uncertainty (precautionary management)</a:t>
            </a:r>
          </a:p>
        </p:txBody>
      </p:sp>
    </p:spTree>
    <p:extLst>
      <p:ext uri="{BB962C8B-B14F-4D97-AF65-F5344CB8AC3E}">
        <p14:creationId xmlns:p14="http://schemas.microsoft.com/office/powerpoint/2010/main" val="9425226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3276F9-9912-C932-CC07-EBCACAF455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Solutions Scenario 3 – Long-term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594A43-6F9C-8983-2899-87CDCEFFB72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Understanding vulnerability among sectors</a:t>
            </a:r>
          </a:p>
          <a:p>
            <a:r>
              <a:rPr lang="en-US" dirty="0"/>
              <a:t> Increased communication from and to the Council</a:t>
            </a:r>
          </a:p>
          <a:p>
            <a:r>
              <a:rPr lang="en-US" dirty="0"/>
              <a:t>Enhanced trust and understanding of common values</a:t>
            </a:r>
          </a:p>
          <a:p>
            <a:r>
              <a:rPr lang="en-US" dirty="0"/>
              <a:t>Protection of stability during times of change</a:t>
            </a:r>
          </a:p>
          <a:p>
            <a:r>
              <a:rPr lang="en-US" dirty="0"/>
              <a:t>Balancing national standards</a:t>
            </a:r>
          </a:p>
          <a:p>
            <a:r>
              <a:rPr lang="en-US" dirty="0"/>
              <a:t>Mitigation options</a:t>
            </a:r>
          </a:p>
          <a:p>
            <a:r>
              <a:rPr lang="en-US" dirty="0"/>
              <a:t>Improved planning tools and evaluation of trade-offs horizons derived from socio-ecological models</a:t>
            </a:r>
          </a:p>
        </p:txBody>
      </p:sp>
    </p:spTree>
    <p:extLst>
      <p:ext uri="{BB962C8B-B14F-4D97-AF65-F5344CB8AC3E}">
        <p14:creationId xmlns:p14="http://schemas.microsoft.com/office/powerpoint/2010/main" val="405972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90</TotalTime>
  <Words>342</Words>
  <Application>Microsoft Office PowerPoint</Application>
  <PresentationFormat>Widescreen</PresentationFormat>
  <Paragraphs>43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Aptos</vt:lpstr>
      <vt:lpstr>Aptos Display</vt:lpstr>
      <vt:lpstr>Arial</vt:lpstr>
      <vt:lpstr>Office Theme</vt:lpstr>
      <vt:lpstr>Attributes of Scenario 2</vt:lpstr>
      <vt:lpstr>Attributes of Scenario 2 continued</vt:lpstr>
      <vt:lpstr>Challenges Scenario 3</vt:lpstr>
      <vt:lpstr>Solutions for Scenario 3 – short-term</vt:lpstr>
      <vt:lpstr>Solutions Scenario 3 – Long-term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Attributes of Scenario 2</dc:title>
  <dc:creator>Anne Hollowed</dc:creator>
  <cp:lastModifiedBy>Diana Stram</cp:lastModifiedBy>
  <cp:revision>3</cp:revision>
  <dcterms:created xsi:type="dcterms:W3CDTF">2024-06-06T21:16:42Z</dcterms:created>
  <dcterms:modified xsi:type="dcterms:W3CDTF">2024-06-06T23:01:05Z</dcterms:modified>
</cp:coreProperties>
</file>