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8"/>
  </p:notesMasterIdLst>
  <p:handoutMasterIdLst>
    <p:handoutMasterId r:id="rId29"/>
  </p:handoutMasterIdLst>
  <p:sldIdLst>
    <p:sldId id="259" r:id="rId4"/>
    <p:sldId id="271" r:id="rId5"/>
    <p:sldId id="282" r:id="rId6"/>
    <p:sldId id="303" r:id="rId7"/>
    <p:sldId id="280" r:id="rId8"/>
    <p:sldId id="313" r:id="rId9"/>
    <p:sldId id="310" r:id="rId10"/>
    <p:sldId id="311" r:id="rId11"/>
    <p:sldId id="272" r:id="rId12"/>
    <p:sldId id="283" r:id="rId13"/>
    <p:sldId id="314" r:id="rId14"/>
    <p:sldId id="292" r:id="rId15"/>
    <p:sldId id="296" r:id="rId16"/>
    <p:sldId id="294" r:id="rId17"/>
    <p:sldId id="278" r:id="rId18"/>
    <p:sldId id="286" r:id="rId19"/>
    <p:sldId id="312" r:id="rId20"/>
    <p:sldId id="277" r:id="rId21"/>
    <p:sldId id="273" r:id="rId22"/>
    <p:sldId id="305" r:id="rId23"/>
    <p:sldId id="276" r:id="rId24"/>
    <p:sldId id="315" r:id="rId25"/>
    <p:sldId id="274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07"/>
    <a:srgbClr val="552579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0920" autoAdjust="0"/>
  </p:normalViewPr>
  <p:slideViewPr>
    <p:cSldViewPr snapToGrid="0" snapToObjects="1">
      <p:cViewPr varScale="1">
        <p:scale>
          <a:sx n="106" d="100"/>
          <a:sy n="106" d="100"/>
        </p:scale>
        <p:origin x="1398" y="10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Catch has been increasing since 2018 and in 2020 TAC exceeded.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baseline="0" dirty="0" smtClean="0"/>
              <a:t> of 2021 and 2022 EBS shelf and AI biomass and length </a:t>
            </a:r>
            <a:r>
              <a:rPr lang="en-US" baseline="0" dirty="0" smtClean="0"/>
              <a:t>data.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model A50 = 2 years </a:t>
            </a:r>
          </a:p>
          <a:p>
            <a:endParaRPr lang="en-US" dirty="0" smtClean="0"/>
          </a:p>
          <a:p>
            <a:r>
              <a:rPr lang="en-US" dirty="0" smtClean="0"/>
              <a:t>16.0a and 16.0b A50 = 7 and 9 years old,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Greater</a:t>
            </a:r>
            <a:r>
              <a:rPr lang="en-US" baseline="0" dirty="0" smtClean="0"/>
              <a:t> retrospective pattern this year nit unexpected given the declines ins survey biomass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Observer Program started</a:t>
            </a:r>
            <a:r>
              <a:rPr lang="en-US" baseline="0" dirty="0" smtClean="0"/>
              <a:t> collecting more </a:t>
            </a:r>
            <a:r>
              <a:rPr lang="en-US" baseline="0" dirty="0" err="1" smtClean="0"/>
              <a:t>Kam</a:t>
            </a:r>
            <a:r>
              <a:rPr lang="en-US" baseline="0" dirty="0" smtClean="0"/>
              <a:t> length data in 2018. </a:t>
            </a:r>
          </a:p>
          <a:p>
            <a:r>
              <a:rPr lang="en-US" baseline="0" dirty="0" smtClean="0"/>
              <a:t>Last five years, size distributions fairly similar among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 consistent</a:t>
            </a:r>
            <a:r>
              <a:rPr lang="en-US" baseline="0" dirty="0" smtClean="0"/>
              <a:t> evidence of recruitment since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suggests large age-2 rec in 2004, moderate in 2010, fairly consistent low level rec since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2004, 2008, 2012, and</a:t>
            </a:r>
            <a:r>
              <a:rPr lang="en-US" baseline="0" dirty="0" smtClean="0"/>
              <a:t> 2016 used in assessment</a:t>
            </a:r>
          </a:p>
          <a:p>
            <a:r>
              <a:rPr lang="en-US" baseline="0" dirty="0" smtClean="0"/>
              <a:t>See 2004 cohort in 2008 and move through the </a:t>
            </a:r>
            <a:r>
              <a:rPr lang="en-US" baseline="0" dirty="0" err="1" smtClean="0"/>
              <a:t>timeseries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7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 lines are males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BSAI Kamchatka flounder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86050" y="2707457"/>
            <a:ext cx="6000750" cy="12244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Meaghan D. </a:t>
            </a:r>
            <a:r>
              <a:rPr lang="en-US" dirty="0" smtClean="0"/>
              <a:t>Bryan, </a:t>
            </a:r>
            <a:r>
              <a:rPr lang="en-US" dirty="0" err="1" smtClean="0"/>
              <a:t>Kalei</a:t>
            </a:r>
            <a:r>
              <a:rPr lang="en-US" dirty="0" smtClean="0"/>
              <a:t> </a:t>
            </a:r>
            <a:r>
              <a:rPr lang="en-US" dirty="0" err="1" smtClean="0"/>
              <a:t>Shotwell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Siddon</a:t>
            </a:r>
            <a:r>
              <a:rPr lang="en-US" dirty="0" smtClean="0"/>
              <a:t>, </a:t>
            </a:r>
            <a:r>
              <a:rPr lang="en-US" dirty="0" err="1" smtClean="0"/>
              <a:t>Stephani</a:t>
            </a:r>
            <a:r>
              <a:rPr lang="en-US" dirty="0" smtClean="0"/>
              <a:t> </a:t>
            </a:r>
            <a:r>
              <a:rPr lang="en-US" dirty="0" err="1" smtClean="0"/>
              <a:t>Zador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James </a:t>
            </a:r>
            <a:r>
              <a:rPr lang="en-US" dirty="0" err="1"/>
              <a:t>Ianelli</a:t>
            </a:r>
            <a:r>
              <a:rPr lang="en-US" dirty="0" smtClean="0"/>
              <a:t>, Emily Markowitz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November,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4300"/>
            <a:ext cx="9144000" cy="674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940"/>
            <a:ext cx="8229600" cy="676014"/>
          </a:xfrm>
        </p:spPr>
        <p:txBody>
          <a:bodyPr/>
          <a:lstStyle/>
          <a:p>
            <a:r>
              <a:rPr lang="en-US" dirty="0" smtClean="0"/>
              <a:t>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872"/>
            <a:ext cx="8229599" cy="59042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Age structured model (age 2+)</a:t>
            </a:r>
          </a:p>
          <a:p>
            <a:pPr lvl="1"/>
            <a:r>
              <a:rPr lang="en-US" sz="2400" dirty="0" smtClean="0"/>
              <a:t>Estimated outside of the model:</a:t>
            </a:r>
          </a:p>
          <a:p>
            <a:pPr lvl="2"/>
            <a:r>
              <a:rPr lang="en-US" sz="2000" dirty="0" smtClean="0"/>
              <a:t>Growth (sex-specific)</a:t>
            </a:r>
          </a:p>
          <a:p>
            <a:pPr lvl="3"/>
            <a:r>
              <a:rPr lang="en-US" sz="2000" dirty="0" smtClean="0"/>
              <a:t>Age-length transition matrices </a:t>
            </a:r>
          </a:p>
          <a:p>
            <a:pPr lvl="2"/>
            <a:r>
              <a:rPr lang="en-US" sz="2000" dirty="0" smtClean="0"/>
              <a:t>Length-weight relationship</a:t>
            </a:r>
          </a:p>
          <a:p>
            <a:pPr lvl="2"/>
            <a:r>
              <a:rPr lang="en-US" sz="2000" dirty="0" smtClean="0"/>
              <a:t>Maturity (Stark 2011)</a:t>
            </a:r>
          </a:p>
          <a:p>
            <a:pPr lvl="1"/>
            <a:r>
              <a:rPr lang="en-US" sz="2400" dirty="0"/>
              <a:t>Natural mortality is fixed (0.11), same for females and </a:t>
            </a:r>
            <a:r>
              <a:rPr lang="en-US" sz="2400" dirty="0" smtClean="0"/>
              <a:t>males</a:t>
            </a:r>
          </a:p>
          <a:p>
            <a:pPr lvl="1"/>
            <a:r>
              <a:rPr lang="en-US" sz="2400" dirty="0" smtClean="0"/>
              <a:t>Age-based, sex-specific selectivity estimated</a:t>
            </a:r>
          </a:p>
          <a:p>
            <a:pPr lvl="2"/>
            <a:r>
              <a:rPr lang="en-US" sz="2000" dirty="0" smtClean="0"/>
              <a:t>Fishery - Logistic</a:t>
            </a:r>
          </a:p>
          <a:p>
            <a:pPr lvl="2"/>
            <a:r>
              <a:rPr lang="en-US" sz="2000" dirty="0" smtClean="0"/>
              <a:t>EBS shelf survey – Double logistic</a:t>
            </a:r>
          </a:p>
          <a:p>
            <a:pPr lvl="2"/>
            <a:r>
              <a:rPr lang="en-US" sz="2000" dirty="0" smtClean="0"/>
              <a:t>EBS slope survey - Logistic</a:t>
            </a:r>
          </a:p>
          <a:p>
            <a:pPr lvl="2"/>
            <a:r>
              <a:rPr lang="en-US" sz="2000" dirty="0" smtClean="0"/>
              <a:t>AI survey – Logistic</a:t>
            </a:r>
          </a:p>
          <a:p>
            <a:pPr lvl="1"/>
            <a:r>
              <a:rPr lang="en-US" sz="2400" dirty="0" smtClean="0"/>
              <a:t>Catchability estimated (EBS shelf survey and AI survey)</a:t>
            </a:r>
          </a:p>
          <a:p>
            <a:pPr lvl="1"/>
            <a:r>
              <a:rPr lang="en-US" sz="2400" dirty="0" smtClean="0"/>
              <a:t>Log mean recruitment and annual deviations estimated</a:t>
            </a:r>
          </a:p>
        </p:txBody>
      </p:sp>
    </p:spTree>
    <p:extLst>
      <p:ext uri="{BB962C8B-B14F-4D97-AF65-F5344CB8AC3E}">
        <p14:creationId xmlns:p14="http://schemas.microsoft.com/office/powerpoint/2010/main" val="31321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8637"/>
            <a:ext cx="4343400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2799" y="1173887"/>
            <a:ext cx="40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Females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9150" y="1190360"/>
            <a:ext cx="40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b="1" dirty="0" smtClean="0">
                <a:solidFill>
                  <a:srgbClr val="002060"/>
                </a:solidFill>
              </a:rPr>
              <a:t>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2683" y="1848637"/>
            <a:ext cx="5991922" cy="23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37309" y="1602575"/>
            <a:ext cx="1695020" cy="369332"/>
            <a:chOff x="2137309" y="2294554"/>
            <a:chExt cx="1695020" cy="3693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37309" y="2479220"/>
              <a:ext cx="410308" cy="0"/>
            </a:xfrm>
            <a:prstGeom prst="line">
              <a:avLst/>
            </a:prstGeom>
            <a:ln>
              <a:solidFill>
                <a:srgbClr val="552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71063" y="2294554"/>
              <a:ext cx="126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2020 model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8637"/>
            <a:ext cx="4343400" cy="34747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07338" y="1602577"/>
            <a:ext cx="1741617" cy="369332"/>
            <a:chOff x="5607338" y="2294556"/>
            <a:chExt cx="1741617" cy="3693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607338" y="2479222"/>
              <a:ext cx="410308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82475" y="2294556"/>
              <a:ext cx="136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2022 model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91335" y="1940424"/>
            <a:ext cx="1173270" cy="11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886472"/>
            <a:ext cx="4251960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 shelf survey length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2799" y="1173887"/>
            <a:ext cx="40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Females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9150" y="1190360"/>
            <a:ext cx="40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b="1" dirty="0" smtClean="0">
                <a:solidFill>
                  <a:srgbClr val="002060"/>
                </a:solidFill>
              </a:rPr>
              <a:t>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2683" y="1848637"/>
            <a:ext cx="5991922" cy="23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37309" y="1602575"/>
            <a:ext cx="1695020" cy="369332"/>
            <a:chOff x="2137309" y="2294554"/>
            <a:chExt cx="1695020" cy="36933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37309" y="2479220"/>
              <a:ext cx="410308" cy="0"/>
            </a:xfrm>
            <a:prstGeom prst="line">
              <a:avLst/>
            </a:prstGeom>
            <a:ln>
              <a:solidFill>
                <a:srgbClr val="552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71063" y="2294554"/>
              <a:ext cx="126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2020 model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07338" y="1602577"/>
            <a:ext cx="1741617" cy="369332"/>
            <a:chOff x="5607338" y="2294556"/>
            <a:chExt cx="1741617" cy="369332"/>
          </a:xfrm>
          <a:solidFill>
            <a:schemeClr val="bg1"/>
          </a:solidFill>
        </p:grpSpPr>
        <p:cxnSp>
          <p:nvCxnSpPr>
            <p:cNvPr id="24" name="Straight Connector 23"/>
            <p:cNvCxnSpPr/>
            <p:nvPr/>
          </p:nvCxnSpPr>
          <p:spPr>
            <a:xfrm>
              <a:off x="5607338" y="2479222"/>
              <a:ext cx="410308" cy="0"/>
            </a:xfrm>
            <a:prstGeom prst="lin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982475" y="2294556"/>
              <a:ext cx="136648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2022 model</a:t>
              </a:r>
              <a:endParaRPr lang="en-US" dirty="0"/>
            </a:p>
          </p:txBody>
        </p:sp>
      </p:grpSp>
      <p:pic>
        <p:nvPicPr>
          <p:cNvPr id="10" name="Picture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886472"/>
            <a:ext cx="4251960" cy="3776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26130" y="1967583"/>
            <a:ext cx="1238475" cy="180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521"/>
            <a:ext cx="9189827" cy="682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5" y="3880806"/>
            <a:ext cx="3557016" cy="2953512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02" y="1464679"/>
            <a:ext cx="2359152" cy="2487168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77" y="1464679"/>
            <a:ext cx="2359152" cy="2487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58"/>
            <a:ext cx="8229600" cy="676014"/>
          </a:xfrm>
        </p:spPr>
        <p:txBody>
          <a:bodyPr/>
          <a:lstStyle/>
          <a:p>
            <a:r>
              <a:rPr lang="en-US" dirty="0" smtClean="0"/>
              <a:t>EBS slope and AI survey length estimates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0802" y="851939"/>
            <a:ext cx="423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Females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532" y="851939"/>
            <a:ext cx="419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b="1" dirty="0" smtClean="0">
                <a:solidFill>
                  <a:srgbClr val="002060"/>
                </a:solidFill>
              </a:rPr>
              <a:t>ales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922" y="1380252"/>
            <a:ext cx="5884433" cy="20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37309" y="1168015"/>
            <a:ext cx="1695020" cy="369332"/>
            <a:chOff x="2137309" y="2294554"/>
            <a:chExt cx="1695020" cy="36933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37309" y="2479220"/>
              <a:ext cx="410308" cy="0"/>
            </a:xfrm>
            <a:prstGeom prst="line">
              <a:avLst/>
            </a:prstGeom>
            <a:ln>
              <a:solidFill>
                <a:srgbClr val="552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71063" y="2294554"/>
              <a:ext cx="126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2020 model</a:t>
              </a:r>
              <a:endParaRPr lang="en-US" dirty="0"/>
            </a:p>
          </p:txBody>
        </p:sp>
      </p:grpSp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42" y="3880806"/>
            <a:ext cx="3557016" cy="29535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607338" y="1168017"/>
            <a:ext cx="1741617" cy="369332"/>
            <a:chOff x="5607338" y="2294556"/>
            <a:chExt cx="1741617" cy="369332"/>
          </a:xfrm>
          <a:solidFill>
            <a:schemeClr val="bg1"/>
          </a:solidFill>
        </p:grpSpPr>
        <p:cxnSp>
          <p:nvCxnSpPr>
            <p:cNvPr id="30" name="Straight Connector 29"/>
            <p:cNvCxnSpPr/>
            <p:nvPr/>
          </p:nvCxnSpPr>
          <p:spPr>
            <a:xfrm>
              <a:off x="5607338" y="2479222"/>
              <a:ext cx="410308" cy="0"/>
            </a:xfrm>
            <a:prstGeom prst="lin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82475" y="2294556"/>
              <a:ext cx="136648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2022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38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60"/>
            <a:ext cx="8229600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Model fit to age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734" y="2004163"/>
            <a:ext cx="155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Aleutian Islands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34" y="4912289"/>
            <a:ext cx="155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EBS slope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http://127.0.0.1:58394/graphics/bb8adaa7-2f33-469e-abcd-98c633893f4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90" y="829692"/>
            <a:ext cx="6357608" cy="6028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6925" y="901791"/>
            <a:ext cx="2100345" cy="272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79900" y="828302"/>
            <a:ext cx="5211646" cy="261121"/>
            <a:chOff x="2137309" y="1493749"/>
            <a:chExt cx="5211646" cy="369334"/>
          </a:xfrm>
          <a:solidFill>
            <a:schemeClr val="bg1"/>
          </a:solidFill>
        </p:grpSpPr>
        <p:cxnSp>
          <p:nvCxnSpPr>
            <p:cNvPr id="9" name="Straight Connector 8"/>
            <p:cNvCxnSpPr/>
            <p:nvPr/>
          </p:nvCxnSpPr>
          <p:spPr>
            <a:xfrm>
              <a:off x="2137309" y="1678415"/>
              <a:ext cx="410308" cy="0"/>
            </a:xfrm>
            <a:prstGeom prst="line">
              <a:avLst/>
            </a:prstGeom>
            <a:grpFill/>
            <a:ln>
              <a:solidFill>
                <a:srgbClr val="552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5607338" y="1493751"/>
              <a:ext cx="1741617" cy="369332"/>
              <a:chOff x="4220304" y="-153351"/>
              <a:chExt cx="1741617" cy="369332"/>
            </a:xfrm>
            <a:grpFill/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220304" y="31315"/>
                <a:ext cx="410308" cy="0"/>
              </a:xfrm>
              <a:prstGeom prst="line">
                <a:avLst/>
              </a:prstGeom>
              <a:grpFill/>
              <a:ln>
                <a:solidFill>
                  <a:srgbClr val="F7EC0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595441" y="-153351"/>
                <a:ext cx="136648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2022 model)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71063" y="1493749"/>
              <a:ext cx="12612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2020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2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07" y="1033971"/>
            <a:ext cx="6940296" cy="5157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7281" y="1414497"/>
            <a:ext cx="968557" cy="39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Fishery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7967" y="1428106"/>
            <a:ext cx="1657090" cy="37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EBS shelf survey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5724" y="3992338"/>
            <a:ext cx="1917995" cy="37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EBS slope survey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3474" y="3992338"/>
            <a:ext cx="1047654" cy="37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 survey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41233" y="935915"/>
            <a:ext cx="3366734" cy="322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77896" y="961096"/>
            <a:ext cx="5211646" cy="369333"/>
            <a:chOff x="2137309" y="1493749"/>
            <a:chExt cx="5211646" cy="522391"/>
          </a:xfrm>
          <a:solidFill>
            <a:schemeClr val="bg1"/>
          </a:solidFill>
        </p:grpSpPr>
        <p:cxnSp>
          <p:nvCxnSpPr>
            <p:cNvPr id="23" name="Straight Connector 22"/>
            <p:cNvCxnSpPr/>
            <p:nvPr/>
          </p:nvCxnSpPr>
          <p:spPr>
            <a:xfrm>
              <a:off x="2137309" y="1678415"/>
              <a:ext cx="410308" cy="0"/>
            </a:xfrm>
            <a:prstGeom prst="line">
              <a:avLst/>
            </a:prstGeom>
            <a:grpFill/>
            <a:ln>
              <a:solidFill>
                <a:srgbClr val="5525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71063" y="1493749"/>
              <a:ext cx="12612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2020 model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07338" y="1493751"/>
              <a:ext cx="1741617" cy="522389"/>
              <a:chOff x="4220304" y="-153351"/>
              <a:chExt cx="1741617" cy="522389"/>
            </a:xfrm>
            <a:grpFill/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220304" y="31315"/>
                <a:ext cx="410308" cy="0"/>
              </a:xfrm>
              <a:prstGeom prst="line">
                <a:avLst/>
              </a:prstGeom>
              <a:grpFill/>
              <a:ln>
                <a:solidFill>
                  <a:srgbClr val="F7EC0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595441" y="-153351"/>
                <a:ext cx="1366480" cy="52238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2022 </a:t>
                </a:r>
                <a:r>
                  <a:rPr lang="en-US" dirty="0" smtClean="0"/>
                  <a:t>model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288996" y="580913"/>
            <a:ext cx="1370456" cy="369332"/>
            <a:chOff x="5880199" y="580913"/>
            <a:chExt cx="1370456" cy="36933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880199" y="765579"/>
              <a:ext cx="37513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333402" y="580913"/>
              <a:ext cx="91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Males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81535" y="582703"/>
            <a:ext cx="1370456" cy="369332"/>
            <a:chOff x="4472738" y="582703"/>
            <a:chExt cx="1370456" cy="36933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72738" y="767369"/>
              <a:ext cx="37513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925941" y="582703"/>
              <a:ext cx="91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Females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85"/>
            <a:ext cx="8229600" cy="676014"/>
          </a:xfrm>
        </p:spPr>
        <p:txBody>
          <a:bodyPr/>
          <a:lstStyle/>
          <a:p>
            <a:r>
              <a:rPr lang="en-US" dirty="0" smtClean="0"/>
              <a:t>Model fit to survey biomass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97" y="749434"/>
            <a:ext cx="5371091" cy="609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2630" y="2265316"/>
            <a:ext cx="112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2630" y="4208392"/>
            <a:ext cx="112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EBS slope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364" y="5032522"/>
            <a:ext cx="3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630"/>
            <a:ext cx="8229600" cy="676014"/>
          </a:xfrm>
        </p:spPr>
        <p:txBody>
          <a:bodyPr/>
          <a:lstStyle/>
          <a:p>
            <a:r>
              <a:rPr lang="en-US" dirty="0" smtClean="0"/>
              <a:t>Impact of new survey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5" y="964136"/>
            <a:ext cx="6206491" cy="53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107"/>
            <a:ext cx="8229600" cy="676014"/>
          </a:xfrm>
        </p:spPr>
        <p:txBody>
          <a:bodyPr/>
          <a:lstStyle/>
          <a:p>
            <a:r>
              <a:rPr lang="en-US" dirty="0" smtClean="0"/>
              <a:t>Time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554" y="1144914"/>
            <a:ext cx="3161567" cy="2197430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Biomass scaled lower than 2020 assessment</a:t>
            </a:r>
          </a:p>
          <a:p>
            <a:pPr lvl="1"/>
            <a:r>
              <a:rPr lang="en-US" sz="2000" dirty="0" smtClean="0"/>
              <a:t>Differences correspond to years where fit to survey biomass is scaled lower 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1004590"/>
            <a:ext cx="5440971" cy="490714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17631"/>
            <a:ext cx="3341077" cy="25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19875"/>
            <a:ext cx="8229600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Retrospective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42936"/>
            <a:ext cx="6429373" cy="525096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02910"/>
              </p:ext>
            </p:extLst>
          </p:nvPr>
        </p:nvGraphicFramePr>
        <p:xfrm>
          <a:off x="400050" y="5893905"/>
          <a:ext cx="7958758" cy="964093"/>
        </p:xfrm>
        <a:graphic>
          <a:graphicData uri="http://schemas.openxmlformats.org/drawingml/2006/table">
            <a:tbl>
              <a:tblPr firstRow="1" firstCol="1" bandRow="1"/>
              <a:tblGrid>
                <a:gridCol w="2185640">
                  <a:extLst>
                    <a:ext uri="{9D8B030D-6E8A-4147-A177-3AD203B41FA5}">
                      <a16:colId xmlns:a16="http://schemas.microsoft.com/office/drawing/2014/main" val="1531574794"/>
                    </a:ext>
                  </a:extLst>
                </a:gridCol>
                <a:gridCol w="1838166">
                  <a:extLst>
                    <a:ext uri="{9D8B030D-6E8A-4147-A177-3AD203B41FA5}">
                      <a16:colId xmlns:a16="http://schemas.microsoft.com/office/drawing/2014/main" val="1133021561"/>
                    </a:ext>
                  </a:extLst>
                </a:gridCol>
                <a:gridCol w="2517203">
                  <a:extLst>
                    <a:ext uri="{9D8B030D-6E8A-4147-A177-3AD203B41FA5}">
                      <a16:colId xmlns:a16="http://schemas.microsoft.com/office/drawing/2014/main" val="4255957558"/>
                    </a:ext>
                  </a:extLst>
                </a:gridCol>
                <a:gridCol w="1417749">
                  <a:extLst>
                    <a:ext uri="{9D8B030D-6E8A-4147-A177-3AD203B41FA5}">
                      <a16:colId xmlns:a16="http://schemas.microsoft.com/office/drawing/2014/main" val="1022026332"/>
                    </a:ext>
                  </a:extLst>
                </a:gridCol>
              </a:tblGrid>
              <a:tr h="31322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Mohn's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rho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44163"/>
                  </a:ext>
                </a:extLst>
              </a:tr>
              <a:tr h="266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SSB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biomass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Recruitment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0530"/>
                  </a:ext>
                </a:extLst>
              </a:tr>
              <a:tr h="384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0.116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0.210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0.383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-0.102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5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686"/>
            <a:ext cx="8229600" cy="676014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07414"/>
              </p:ext>
            </p:extLst>
          </p:nvPr>
        </p:nvGraphicFramePr>
        <p:xfrm>
          <a:off x="345558" y="799845"/>
          <a:ext cx="8452884" cy="600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7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Years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Fishery catch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1991 - 2022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Fishery length</a:t>
                      </a:r>
                      <a:r>
                        <a:rPr lang="en-US" sz="2000" baseline="0" dirty="0" smtClean="0"/>
                        <a:t>s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2008-2011, 2018-2022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 biomass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EBS</a:t>
                      </a:r>
                      <a:r>
                        <a:rPr lang="en-US" sz="2000" baseline="0" dirty="0" smtClean="0"/>
                        <a:t> shelf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1991-2019, 2021-2022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EBS</a:t>
                      </a:r>
                      <a:r>
                        <a:rPr lang="en-US" sz="2000" baseline="0" dirty="0" smtClean="0"/>
                        <a:t> slope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2002, 2004, 2008, 2010, 2012,</a:t>
                      </a:r>
                      <a:r>
                        <a:rPr lang="en-US" sz="2000" baseline="0" dirty="0" smtClean="0"/>
                        <a:t> 2016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Aleutian Islands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1991, 1994, 1997, 2000-2018</a:t>
                      </a:r>
                      <a:r>
                        <a:rPr lang="en-US" sz="2000" baseline="0" dirty="0" smtClean="0"/>
                        <a:t> (biennial), 2022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</a:t>
                      </a:r>
                      <a:r>
                        <a:rPr lang="en-US" sz="2000" baseline="0" dirty="0" smtClean="0"/>
                        <a:t> l</a:t>
                      </a:r>
                      <a:r>
                        <a:rPr lang="en-US" sz="2000" dirty="0" smtClean="0"/>
                        <a:t>ength composition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EBS shelf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1991-2019,</a:t>
                      </a:r>
                      <a:r>
                        <a:rPr lang="en-US" sz="2000" baseline="0" dirty="0" smtClean="0"/>
                        <a:t> 2021-2022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EBS slope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2004, 2008, 2010,</a:t>
                      </a:r>
                      <a:r>
                        <a:rPr lang="en-US" sz="2000" baseline="0" dirty="0" smtClean="0"/>
                        <a:t> 2016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Aleutian Islands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Same as biomass without</a:t>
                      </a:r>
                      <a:r>
                        <a:rPr lang="en-US" sz="2000" baseline="0" dirty="0" smtClean="0"/>
                        <a:t> 2010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 age composition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EBS slope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2002, 2012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17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Aleutian Islands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2010, 2016, 2018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870"/>
            <a:ext cx="9144000" cy="6755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450"/>
            <a:ext cx="8229600" cy="676014"/>
          </a:xfrm>
        </p:spPr>
        <p:txBody>
          <a:bodyPr/>
          <a:lstStyle/>
          <a:p>
            <a:r>
              <a:rPr lang="en-US" dirty="0" smtClean="0"/>
              <a:t>Risk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405527"/>
            <a:ext cx="8229600" cy="134585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Assessment related concerns</a:t>
            </a:r>
          </a:p>
          <a:p>
            <a:pPr lvl="1"/>
            <a:r>
              <a:rPr lang="en-US" sz="2200" dirty="0" smtClean="0"/>
              <a:t>Degraded fit to the EBS shelf survey biomass </a:t>
            </a:r>
          </a:p>
          <a:p>
            <a:pPr lvl="1"/>
            <a:r>
              <a:rPr lang="en-US" sz="2200" dirty="0" smtClean="0"/>
              <a:t>Increased retrospective pattern: time-varying catchability?</a:t>
            </a:r>
            <a:endParaRPr lang="en-US" sz="1800" dirty="0" smtClean="0"/>
          </a:p>
          <a:p>
            <a:pPr marL="457200" lvl="1" indent="0">
              <a:buNone/>
            </a:pP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80668"/>
            <a:ext cx="7684770" cy="164912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10430"/>
          <a:stretch/>
        </p:blipFill>
        <p:spPr>
          <a:xfrm>
            <a:off x="5021385" y="3628911"/>
            <a:ext cx="1969477" cy="278464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r="10813"/>
          <a:stretch/>
        </p:blipFill>
        <p:spPr>
          <a:xfrm>
            <a:off x="715108" y="3628911"/>
            <a:ext cx="1922584" cy="27889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11814"/>
          <a:stretch/>
        </p:blipFill>
        <p:spPr>
          <a:xfrm>
            <a:off x="2879969" y="3628911"/>
            <a:ext cx="1899139" cy="278402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r="18040"/>
          <a:stretch/>
        </p:blipFill>
        <p:spPr>
          <a:xfrm>
            <a:off x="7233138" y="3628911"/>
            <a:ext cx="1289540" cy="13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04"/>
            <a:ext cx="8229600" cy="676014"/>
          </a:xfrm>
        </p:spPr>
        <p:txBody>
          <a:bodyPr/>
          <a:lstStyle/>
          <a:p>
            <a:r>
              <a:rPr lang="en-US" dirty="0" smtClean="0"/>
              <a:t>Harvest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5" y="797563"/>
            <a:ext cx="7474230" cy="5575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4885" y="798518"/>
            <a:ext cx="7474230" cy="525591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plane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37" y="1131880"/>
            <a:ext cx="5599570" cy="52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gaps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93225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 smtClean="0"/>
              <a:t>Evaluate models accounting for a relationship between catchability and cold-pool extent</a:t>
            </a:r>
          </a:p>
          <a:p>
            <a:pPr lvl="0"/>
            <a:r>
              <a:rPr lang="en-US" sz="2000" dirty="0" smtClean="0"/>
              <a:t>The RACE </a:t>
            </a:r>
            <a:r>
              <a:rPr lang="en-US" sz="2000" dirty="0"/>
              <a:t>bottom trawl surveys (2010 – </a:t>
            </a:r>
            <a:r>
              <a:rPr lang="en-US" sz="2000" dirty="0" smtClean="0"/>
              <a:t>present) age and length data </a:t>
            </a:r>
            <a:r>
              <a:rPr lang="en-US" sz="2000" dirty="0"/>
              <a:t>were aggregated given that there were no </a:t>
            </a:r>
            <a:r>
              <a:rPr lang="en-US" sz="2000" dirty="0" smtClean="0"/>
              <a:t>obvious differences </a:t>
            </a:r>
            <a:r>
              <a:rPr lang="en-US" sz="2000" dirty="0"/>
              <a:t>between regions (Bering Sea and Aleutian Islands). </a:t>
            </a:r>
            <a:r>
              <a:rPr lang="en-US" sz="2000" dirty="0" smtClean="0"/>
              <a:t>Re-examine data to </a:t>
            </a:r>
            <a:r>
              <a:rPr lang="en-US" sz="2000" dirty="0"/>
              <a:t>ensure that regional differences in growth are not being obscured. </a:t>
            </a:r>
            <a:endParaRPr lang="en-US" sz="2000" dirty="0" smtClean="0"/>
          </a:p>
          <a:p>
            <a:pPr lvl="1"/>
            <a:r>
              <a:rPr lang="en-US" sz="2000" dirty="0" smtClean="0"/>
              <a:t>Backlog of survey age data – A request will be submitted for these to be aged</a:t>
            </a:r>
          </a:p>
          <a:p>
            <a:r>
              <a:rPr lang="en-US" sz="2000" dirty="0" smtClean="0"/>
              <a:t>Re-evaluate natural mortality estimate and whether sex-specific natural mortality should be used</a:t>
            </a:r>
          </a:p>
          <a:p>
            <a:pPr lvl="0"/>
            <a:r>
              <a:rPr lang="en-US" sz="2000" dirty="0"/>
              <a:t>Model may be overfitting the EBS shelf bottom trawl length composition data and creating patterns in the survey biomass residuals and other composition data. A formal data weighting method (e.g., Francis or McAllister-</a:t>
            </a:r>
            <a:r>
              <a:rPr lang="en-US" sz="2000" dirty="0" err="1"/>
              <a:t>Ianelli</a:t>
            </a:r>
            <a:r>
              <a:rPr lang="en-US" sz="2000" dirty="0"/>
              <a:t>) should be evaluated.</a:t>
            </a:r>
          </a:p>
          <a:p>
            <a:pPr lvl="0"/>
            <a:r>
              <a:rPr lang="en-US" sz="2000" dirty="0"/>
              <a:t>Ageing error is not accounted for in this assessment and should be considered during the next assessment and may help to resolve conflicts between the length and age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Divider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0" y="876173"/>
            <a:ext cx="4114800" cy="3867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565"/>
            <a:ext cx="8229600" cy="676014"/>
          </a:xfrm>
        </p:spPr>
        <p:txBody>
          <a:bodyPr/>
          <a:lstStyle/>
          <a:p>
            <a:r>
              <a:rPr lang="en-US" dirty="0" smtClean="0"/>
              <a:t>Catch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34526"/>
            <a:ext cx="6400801" cy="502919"/>
          </a:xfrm>
        </p:spPr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4786627"/>
            <a:ext cx="4109832" cy="1547899"/>
          </a:xfrm>
        </p:spPr>
        <p:txBody>
          <a:bodyPr>
            <a:noAutofit/>
          </a:bodyPr>
          <a:lstStyle/>
          <a:p>
            <a:r>
              <a:rPr lang="en-US" sz="1800" dirty="0" smtClean="0"/>
              <a:t>Catch has been increasing since 2018</a:t>
            </a:r>
          </a:p>
          <a:p>
            <a:r>
              <a:rPr lang="en-US" sz="1800" dirty="0" smtClean="0"/>
              <a:t>As of November 12, 2022 catch was </a:t>
            </a:r>
            <a:r>
              <a:rPr lang="en-US" sz="1800" dirty="0" smtClean="0"/>
              <a:t>8,286t </a:t>
            </a:r>
            <a:r>
              <a:rPr lang="en-US" sz="1800" dirty="0" smtClean="0"/>
              <a:t>&lt; 9,214 t ABC</a:t>
            </a:r>
          </a:p>
          <a:p>
            <a:r>
              <a:rPr lang="en-US" sz="1800" dirty="0" smtClean="0"/>
              <a:t>On average since 2011, 80% of TAC has been caught</a:t>
            </a:r>
            <a:endParaRPr lang="en-US" sz="1800" dirty="0"/>
          </a:p>
        </p:txBody>
      </p:sp>
      <p:sp>
        <p:nvSpPr>
          <p:cNvPr id="5" name="Oval 4"/>
          <p:cNvSpPr/>
          <p:nvPr/>
        </p:nvSpPr>
        <p:spPr>
          <a:xfrm rot="441001">
            <a:off x="2791576" y="1000859"/>
            <a:ext cx="304048" cy="275561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2711" y="1413183"/>
            <a:ext cx="197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2008: 34% from 31%</a:t>
            </a:r>
          </a:p>
          <a:p>
            <a:r>
              <a:rPr lang="en-US" dirty="0" smtClean="0"/>
              <a:t>2009: 42% from 45%</a:t>
            </a:r>
          </a:p>
          <a:p>
            <a:r>
              <a:rPr lang="en-US" dirty="0" smtClean="0"/>
              <a:t>2010: 54% from 55%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8986" y="4037043"/>
            <a:ext cx="2191192" cy="40634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5236" y="3662905"/>
            <a:ext cx="19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 – 2007: 10%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16" y="222603"/>
            <a:ext cx="3803904" cy="29718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16" y="3300727"/>
            <a:ext cx="38039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569"/>
            <a:ext cx="8229600" cy="676014"/>
          </a:xfrm>
        </p:spPr>
        <p:txBody>
          <a:bodyPr/>
          <a:lstStyle/>
          <a:p>
            <a:r>
              <a:rPr lang="en-US" dirty="0" smtClean="0"/>
              <a:t>Fishery length 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" y="919636"/>
            <a:ext cx="7573385" cy="55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03"/>
            <a:ext cx="8229600" cy="676014"/>
          </a:xfrm>
        </p:spPr>
        <p:txBody>
          <a:bodyPr/>
          <a:lstStyle/>
          <a:p>
            <a:r>
              <a:rPr lang="en-US" dirty="0" smtClean="0"/>
              <a:t>Survey biomass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AutoShape 2" descr="http://127.0.0.1:61588/graphics/fb445d94-336e-478b-9852-ea44d0a6686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" y="642552"/>
            <a:ext cx="7140660" cy="5712528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7525265" y="751517"/>
            <a:ext cx="138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2021: - 26%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2022: - 10%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5265" y="4969302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2022: - 42%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34432" y="1297459"/>
            <a:ext cx="556054" cy="55605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49761" y="5428743"/>
            <a:ext cx="556054" cy="55605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03"/>
            <a:ext cx="8229600" cy="676014"/>
          </a:xfrm>
        </p:spPr>
        <p:txBody>
          <a:bodyPr/>
          <a:lstStyle/>
          <a:p>
            <a:r>
              <a:rPr lang="en-US" dirty="0" smtClean="0"/>
              <a:t>Shelf survey length 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" y="751517"/>
            <a:ext cx="7648687" cy="56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03"/>
            <a:ext cx="8229600" cy="676014"/>
          </a:xfrm>
        </p:spPr>
        <p:txBody>
          <a:bodyPr/>
          <a:lstStyle/>
          <a:p>
            <a:r>
              <a:rPr lang="en-US" dirty="0" smtClean="0"/>
              <a:t>Slope survey length 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1" y="751517"/>
            <a:ext cx="7046259" cy="54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03"/>
            <a:ext cx="8229600" cy="676014"/>
          </a:xfrm>
        </p:spPr>
        <p:txBody>
          <a:bodyPr/>
          <a:lstStyle/>
          <a:p>
            <a:r>
              <a:rPr lang="en-US" dirty="0" smtClean="0"/>
              <a:t>Aleutian Islands survey length composition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8" y="656216"/>
            <a:ext cx="7799294" cy="56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46"/>
            <a:ext cx="8229600" cy="676014"/>
          </a:xfrm>
        </p:spPr>
        <p:txBody>
          <a:bodyPr/>
          <a:lstStyle/>
          <a:p>
            <a:r>
              <a:rPr lang="en-US" dirty="0" smtClean="0"/>
              <a:t>Age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" y="1051560"/>
            <a:ext cx="727217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noaa_fisheries_presentation_template_final (1)</Template>
  <TotalTime>6316</TotalTime>
  <Words>1239</Words>
  <Application>Microsoft Office PowerPoint</Application>
  <PresentationFormat>On-screen Show (4:3)</PresentationFormat>
  <Paragraphs>175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Arial Narrow Bold</vt:lpstr>
      <vt:lpstr>Calibri</vt:lpstr>
      <vt:lpstr>Times New Roman</vt:lpstr>
      <vt:lpstr>NOAA Fisheries Content Slides</vt:lpstr>
      <vt:lpstr>NOAA Divider Slides</vt:lpstr>
      <vt:lpstr>NOAA Title Options</vt:lpstr>
      <vt:lpstr>Assessment of BSAI Kamchatka flounder</vt:lpstr>
      <vt:lpstr>Data</vt:lpstr>
      <vt:lpstr>Catch </vt:lpstr>
      <vt:lpstr>Fishery length composition </vt:lpstr>
      <vt:lpstr>Survey biomass</vt:lpstr>
      <vt:lpstr>Shelf survey length composition </vt:lpstr>
      <vt:lpstr>Slope survey length composition </vt:lpstr>
      <vt:lpstr>Aleutian Islands survey length composition </vt:lpstr>
      <vt:lpstr>Age composition</vt:lpstr>
      <vt:lpstr>Model structure</vt:lpstr>
      <vt:lpstr>Fishery length</vt:lpstr>
      <vt:lpstr>EBS shelf survey length estimates</vt:lpstr>
      <vt:lpstr>EBS slope and AI survey length estimates</vt:lpstr>
      <vt:lpstr>Model fit to age composition</vt:lpstr>
      <vt:lpstr>Selectivity</vt:lpstr>
      <vt:lpstr>Model fit to survey biomass indices</vt:lpstr>
      <vt:lpstr>Impact of new survey data</vt:lpstr>
      <vt:lpstr>Time series results</vt:lpstr>
      <vt:lpstr>Retrospective analysis</vt:lpstr>
      <vt:lpstr>Risk table</vt:lpstr>
      <vt:lpstr>Harvest recommendations</vt:lpstr>
      <vt:lpstr>Phase plane plot</vt:lpstr>
      <vt:lpstr>Data gaps and future directions</vt:lpstr>
      <vt:lpstr>Divider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Meaghan.Bryan</dc:creator>
  <cp:lastModifiedBy>Meaghan.Bryan</cp:lastModifiedBy>
  <cp:revision>185</cp:revision>
  <dcterms:created xsi:type="dcterms:W3CDTF">2018-11-08T20:32:45Z</dcterms:created>
  <dcterms:modified xsi:type="dcterms:W3CDTF">2022-11-16T18:51:42Z</dcterms:modified>
</cp:coreProperties>
</file>