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slideLayouts/slideLayout14.xml" ContentType="application/vnd.openxmlformats-officedocument.presentationml.slideLayout+xml"/>
  <Override PartName="/ppt/theme/theme3.xml" ContentType="application/vnd.openxmlformats-officedocument.theme+xml"/>
  <Override PartName="/ppt/slideLayouts/slideLayout15.xml" ContentType="application/vnd.openxmlformats-officedocument.presentationml.slideLayout+xml"/>
  <Override PartName="/ppt/theme/theme4.xml" ContentType="application/vnd.openxmlformats-officedocument.theme+xml"/>
  <Override PartName="/ppt/slideLayouts/slideLayout16.xml" ContentType="application/vnd.openxmlformats-officedocument.presentationml.slideLayout+xml"/>
  <Override PartName="/ppt/theme/theme5.xml" ContentType="application/vnd.openxmlformats-officedocument.theme+xml"/>
  <Override PartName="/ppt/slideLayouts/slideLayout17.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95" r:id="rId1"/>
    <p:sldMasterId id="2147483708" r:id="rId2"/>
    <p:sldMasterId id="2147483710" r:id="rId3"/>
    <p:sldMasterId id="2147483712" r:id="rId4"/>
    <p:sldMasterId id="2147483714" r:id="rId5"/>
    <p:sldMasterId id="2147483716" r:id="rId6"/>
  </p:sldMasterIdLst>
  <p:notesMasterIdLst>
    <p:notesMasterId r:id="rId27"/>
  </p:notesMasterIdLst>
  <p:sldIdLst>
    <p:sldId id="359" r:id="rId7"/>
    <p:sldId id="356" r:id="rId8"/>
    <p:sldId id="363" r:id="rId9"/>
    <p:sldId id="364" r:id="rId10"/>
    <p:sldId id="365" r:id="rId11"/>
    <p:sldId id="358" r:id="rId12"/>
    <p:sldId id="366" r:id="rId13"/>
    <p:sldId id="371" r:id="rId14"/>
    <p:sldId id="373" r:id="rId15"/>
    <p:sldId id="374" r:id="rId16"/>
    <p:sldId id="375" r:id="rId17"/>
    <p:sldId id="367" r:id="rId18"/>
    <p:sldId id="341" r:id="rId19"/>
    <p:sldId id="372" r:id="rId20"/>
    <p:sldId id="340" r:id="rId21"/>
    <p:sldId id="342" r:id="rId22"/>
    <p:sldId id="344" r:id="rId23"/>
    <p:sldId id="361" r:id="rId24"/>
    <p:sldId id="369" r:id="rId25"/>
    <p:sldId id="376" r:id="rId26"/>
  </p:sldIdLst>
  <p:sldSz cx="9144000" cy="6858000" type="screen4x3"/>
  <p:notesSz cx="7010400" cy="9296400"/>
  <p:embeddedFontLst>
    <p:embeddedFont>
      <p:font typeface="Arial Narrow Bold" panose="020B0706020202030204" pitchFamily="34" charset="0"/>
      <p:bold r:id="rId28"/>
    </p:embeddedFont>
    <p:embeddedFont>
      <p:font typeface="Calibri Light" panose="020F0302020204030204" pitchFamily="34" charset="0"/>
      <p:regular r:id="rId29"/>
      <p:italic r:id="rId30"/>
    </p:embeddedFont>
    <p:embeddedFont>
      <p:font typeface="Arial Narrow" panose="020B0606020202030204" pitchFamily="34" charset="0"/>
      <p:regular r:id="rId31"/>
      <p:bold r:id="rId32"/>
      <p:italic r:id="rId33"/>
      <p:boldItalic r:id="rId34"/>
    </p:embeddedFont>
    <p:embeddedFont>
      <p:font typeface="Calibri" panose="020F0502020204030204" pitchFamily="34" charset="0"/>
      <p:regular r:id="rId35"/>
      <p:bold r:id="rId36"/>
      <p:italic r:id="rId37"/>
      <p:boldItalic r:id="rId3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AF675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02A7CBF0-4C32-4ED1-9C72-06960F1730C3}">
  <a:tblStyle styleId="{02A7CBF0-4C32-4ED1-9C72-06960F1730C3}"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78" d="100"/>
          <a:sy n="78" d="100"/>
        </p:scale>
        <p:origin x="1242" y="90"/>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slide" Target="slides/slide15.xml"/><Relationship Id="rId34" Type="http://schemas.openxmlformats.org/officeDocument/2006/relationships/font" Target="fonts/font7.fntdata"/><Relationship Id="rId42"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font" Target="fonts/font6.fntdata"/><Relationship Id="rId38" Type="http://schemas.openxmlformats.org/officeDocument/2006/relationships/font" Target="fonts/font11.fntdata"/><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font" Target="fonts/font2.fntdata"/><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font" Target="fonts/font5.fntdata"/><Relationship Id="rId37" Type="http://schemas.openxmlformats.org/officeDocument/2006/relationships/font" Target="fonts/font10.fntdata"/><Relationship Id="rId40" Type="http://schemas.openxmlformats.org/officeDocument/2006/relationships/viewProps" Target="view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font" Target="fonts/font1.fntdata"/><Relationship Id="rId36" Type="http://schemas.openxmlformats.org/officeDocument/2006/relationships/font" Target="fonts/font9.fntdata"/><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font" Target="fonts/font4.fntdata"/><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notesMaster" Target="notesMasters/notesMaster1.xml"/><Relationship Id="rId30" Type="http://schemas.openxmlformats.org/officeDocument/2006/relationships/font" Target="fonts/font3.fntdata"/><Relationship Id="rId35" Type="http://schemas.openxmlformats.org/officeDocument/2006/relationships/font" Target="fonts/font8.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01040" y="4415790"/>
            <a:ext cx="5608320" cy="4183380"/>
          </a:xfrm>
          <a:prstGeom prst="rect">
            <a:avLst/>
          </a:prstGeom>
          <a:noFill/>
          <a:ln>
            <a:noFill/>
          </a:ln>
        </p:spPr>
        <p:txBody>
          <a:bodyPr wrap="square" lIns="93162" tIns="93162" rIns="93162" bIns="93162"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extLst>
      <p:ext uri="{BB962C8B-B14F-4D97-AF65-F5344CB8AC3E}">
        <p14:creationId xmlns:p14="http://schemas.microsoft.com/office/powerpoint/2010/main" val="271370605"/>
      </p:ext>
    </p:extLst>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Slide Image Placeholder 1"/>
          <p:cNvSpPr>
            <a:spLocks noGrp="1" noRot="1" noChangeAspect="1" noTextEdit="1"/>
          </p:cNvSpPr>
          <p:nvPr>
            <p:ph type="sldImg"/>
          </p:nvPr>
        </p:nvSpPr>
        <p:spPr>
          <a:xfrm>
            <a:off x="1181100" y="696913"/>
            <a:ext cx="4648200" cy="3486150"/>
          </a:xfrm>
          <a:ln/>
        </p:spPr>
      </p:sp>
      <p:sp>
        <p:nvSpPr>
          <p:cNvPr id="512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smtClean="0">
              <a:latin typeface="Arial" panose="020B0604020202020204" pitchFamily="34" charset="0"/>
            </a:endParaRPr>
          </a:p>
        </p:txBody>
      </p:sp>
      <p:sp>
        <p:nvSpPr>
          <p:cNvPr id="5124" name="Slide Number Placeholder 3"/>
          <p:cNvSpPr>
            <a:spLocks noGrp="1"/>
          </p:cNvSpPr>
          <p:nvPr>
            <p:ph type="sldNum" sz="quarter" idx="5"/>
          </p:nvPr>
        </p:nvSpPr>
        <p:spPr>
          <a:xfrm>
            <a:off x="4060190" y="8976836"/>
            <a:ext cx="3104374" cy="47289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defTabSz="949568">
              <a:defRPr sz="2200">
                <a:solidFill>
                  <a:schemeClr val="tx1"/>
                </a:solidFill>
                <a:latin typeface="Arial" panose="020B0604020202020204" pitchFamily="34" charset="0"/>
                <a:cs typeface="Arial" panose="020B0604020202020204" pitchFamily="34" charset="0"/>
              </a:defRPr>
            </a:lvl1pPr>
            <a:lvl2pPr marL="757066" indent="-291179" defTabSz="949568">
              <a:defRPr sz="2200">
                <a:solidFill>
                  <a:schemeClr val="tx1"/>
                </a:solidFill>
                <a:latin typeface="Arial" panose="020B0604020202020204" pitchFamily="34" charset="0"/>
                <a:cs typeface="Arial" panose="020B0604020202020204" pitchFamily="34" charset="0"/>
              </a:defRPr>
            </a:lvl2pPr>
            <a:lvl3pPr marL="1164717" indent="-232943" defTabSz="949568">
              <a:defRPr sz="2200">
                <a:solidFill>
                  <a:schemeClr val="tx1"/>
                </a:solidFill>
                <a:latin typeface="Arial" panose="020B0604020202020204" pitchFamily="34" charset="0"/>
                <a:cs typeface="Arial" panose="020B0604020202020204" pitchFamily="34" charset="0"/>
              </a:defRPr>
            </a:lvl3pPr>
            <a:lvl4pPr marL="1630604" indent="-232943" defTabSz="949568">
              <a:defRPr sz="2200">
                <a:solidFill>
                  <a:schemeClr val="tx1"/>
                </a:solidFill>
                <a:latin typeface="Arial" panose="020B0604020202020204" pitchFamily="34" charset="0"/>
                <a:cs typeface="Arial" panose="020B0604020202020204" pitchFamily="34" charset="0"/>
              </a:defRPr>
            </a:lvl4pPr>
            <a:lvl5pPr marL="2096491" indent="-232943" defTabSz="949568">
              <a:defRPr sz="2200">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D145D1D3-B001-43CD-B686-32F01A3BEC31}" type="slidenum">
              <a:rPr lang="en-US" altLang="en-US" sz="1200">
                <a:solidFill>
                  <a:srgbClr val="000000"/>
                </a:solidFill>
              </a:rPr>
              <a:pPr/>
              <a:t>1</a:t>
            </a:fld>
            <a:endParaRPr lang="en-US" altLang="en-US" sz="1200">
              <a:solidFill>
                <a:srgbClr val="000000"/>
              </a:solidFill>
            </a:endParaRPr>
          </a:p>
        </p:txBody>
      </p:sp>
    </p:spTree>
    <p:extLst>
      <p:ext uri="{BB962C8B-B14F-4D97-AF65-F5344CB8AC3E}">
        <p14:creationId xmlns:p14="http://schemas.microsoft.com/office/powerpoint/2010/main" val="39944427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2200">
                <a:solidFill>
                  <a:schemeClr val="tx1"/>
                </a:solidFill>
                <a:latin typeface="Arial" panose="020B0604020202020204" pitchFamily="34" charset="0"/>
                <a:cs typeface="Arial" panose="020B0604020202020204" pitchFamily="34" charset="0"/>
              </a:defRPr>
            </a:lvl1pPr>
            <a:lvl2pPr marL="757066" indent="-291179" defTabSz="949568">
              <a:defRPr sz="2200">
                <a:solidFill>
                  <a:schemeClr val="tx1"/>
                </a:solidFill>
                <a:latin typeface="Arial" panose="020B0604020202020204" pitchFamily="34" charset="0"/>
                <a:cs typeface="Arial" panose="020B0604020202020204" pitchFamily="34" charset="0"/>
              </a:defRPr>
            </a:lvl2pPr>
            <a:lvl3pPr marL="1164717" indent="-232943" defTabSz="949568">
              <a:defRPr sz="2200">
                <a:solidFill>
                  <a:schemeClr val="tx1"/>
                </a:solidFill>
                <a:latin typeface="Arial" panose="020B0604020202020204" pitchFamily="34" charset="0"/>
                <a:cs typeface="Arial" panose="020B0604020202020204" pitchFamily="34" charset="0"/>
              </a:defRPr>
            </a:lvl3pPr>
            <a:lvl4pPr marL="1630604" indent="-232943" defTabSz="949568">
              <a:defRPr sz="2200">
                <a:solidFill>
                  <a:schemeClr val="tx1"/>
                </a:solidFill>
                <a:latin typeface="Arial" panose="020B0604020202020204" pitchFamily="34" charset="0"/>
                <a:cs typeface="Arial" panose="020B0604020202020204" pitchFamily="34" charset="0"/>
              </a:defRPr>
            </a:lvl4pPr>
            <a:lvl5pPr marL="2096491" indent="-232943" defTabSz="949568">
              <a:defRPr sz="2200">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12</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548998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8172848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1"/>
        <p:cNvGrpSpPr/>
        <p:nvPr/>
      </p:nvGrpSpPr>
      <p:grpSpPr>
        <a:xfrm>
          <a:off x="0" y="0"/>
          <a:ext cx="0" cy="0"/>
          <a:chOff x="0" y="0"/>
          <a:chExt cx="0" cy="0"/>
        </a:xfrm>
      </p:grpSpPr>
      <p:sp>
        <p:nvSpPr>
          <p:cNvPr id="1152" name="Google Shape;1152;g53fc24d1a9_2_54:notes"/>
          <p:cNvSpPr txBox="1">
            <a:spLocks noGrp="1"/>
          </p:cNvSpPr>
          <p:nvPr>
            <p:ph type="body" idx="1"/>
          </p:nvPr>
        </p:nvSpPr>
        <p:spPr>
          <a:xfrm>
            <a:off x="686421" y="4344025"/>
            <a:ext cx="5485158" cy="4114487"/>
          </a:xfrm>
          <a:prstGeom prst="rect">
            <a:avLst/>
          </a:prstGeom>
          <a:noFill/>
          <a:ln>
            <a:noFill/>
          </a:ln>
        </p:spPr>
        <p:txBody>
          <a:bodyPr spcFirstLastPara="1" wrap="square" lIns="89600" tIns="89600" rIns="89600" bIns="89600" anchor="ctr" anchorCtr="0">
            <a:noAutofit/>
          </a:bodyPr>
          <a:lstStyle/>
          <a:p>
            <a:pPr marL="0" lvl="0" indent="0" algn="l" rtl="0">
              <a:spcBef>
                <a:spcPts val="0"/>
              </a:spcBef>
              <a:spcAft>
                <a:spcPts val="0"/>
              </a:spcAft>
              <a:buClr>
                <a:schemeClr val="dk1"/>
              </a:buClr>
              <a:buSzPts val="1100"/>
              <a:buFont typeface="Arial"/>
              <a:buNone/>
            </a:pPr>
            <a:endParaRPr/>
          </a:p>
        </p:txBody>
      </p:sp>
      <p:sp>
        <p:nvSpPr>
          <p:cNvPr id="1153" name="Google Shape;1153;g53fc24d1a9_2_5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Tree>
    <p:extLst>
      <p:ext uri="{BB962C8B-B14F-4D97-AF65-F5344CB8AC3E}">
        <p14:creationId xmlns:p14="http://schemas.microsoft.com/office/powerpoint/2010/main" val="375230941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dirty="0"/>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75394541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8903259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5465435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dirty="0"/>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89235513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dirty="0"/>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44343437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16"/>
        <p:cNvGrpSpPr/>
        <p:nvPr/>
      </p:nvGrpSpPr>
      <p:grpSpPr>
        <a:xfrm>
          <a:off x="0" y="0"/>
          <a:ext cx="0" cy="0"/>
          <a:chOff x="0" y="0"/>
          <a:chExt cx="0" cy="0"/>
        </a:xfrm>
      </p:grpSpPr>
      <p:sp>
        <p:nvSpPr>
          <p:cNvPr id="617" name="Shape 617"/>
          <p:cNvSpPr txBox="1">
            <a:spLocks noGrp="1"/>
          </p:cNvSpPr>
          <p:nvPr>
            <p:ph type="body" idx="1"/>
          </p:nvPr>
        </p:nvSpPr>
        <p:spPr>
          <a:xfrm>
            <a:off x="701675" y="4416426"/>
            <a:ext cx="5607050" cy="4183062"/>
          </a:xfrm>
          <a:prstGeom prst="rect">
            <a:avLst/>
          </a:prstGeom>
          <a:noFill/>
          <a:ln>
            <a:noFill/>
          </a:ln>
        </p:spPr>
        <p:txBody>
          <a:bodyPr wrap="square" lIns="91302" tIns="91302" rIns="91302" bIns="91302" anchor="ctr" anchorCtr="0">
            <a:noAutofit/>
          </a:bodyPr>
          <a:lstStyle/>
          <a:p>
            <a:pPr>
              <a:buNone/>
            </a:pPr>
            <a:endParaRPr dirty="0"/>
          </a:p>
        </p:txBody>
      </p:sp>
      <p:sp>
        <p:nvSpPr>
          <p:cNvPr id="618" name="Shape 618"/>
          <p:cNvSpPr>
            <a:spLocks noGrp="1" noRot="1" noChangeAspect="1"/>
          </p:cNvSpPr>
          <p:nvPr>
            <p:ph type="sldImg" idx="2"/>
          </p:nvPr>
        </p:nvSpPr>
        <p:spPr>
          <a:xfrm>
            <a:off x="1181100" y="696913"/>
            <a:ext cx="4648200" cy="3486150"/>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1985022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4059181" y="8977133"/>
            <a:ext cx="3105348"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defTabSz="967610">
              <a:defRPr sz="2200">
                <a:solidFill>
                  <a:schemeClr val="tx1"/>
                </a:solidFill>
                <a:latin typeface="Arial" panose="020B0604020202020204" pitchFamily="34" charset="0"/>
                <a:cs typeface="Arial" panose="020B0604020202020204" pitchFamily="34" charset="0"/>
              </a:defRPr>
            </a:lvl1pPr>
            <a:lvl2pPr marL="771450" indent="-296711" defTabSz="967610">
              <a:defRPr sz="2200">
                <a:solidFill>
                  <a:schemeClr val="tx1"/>
                </a:solidFill>
                <a:latin typeface="Arial" panose="020B0604020202020204" pitchFamily="34" charset="0"/>
                <a:cs typeface="Arial" panose="020B0604020202020204" pitchFamily="34" charset="0"/>
              </a:defRPr>
            </a:lvl2pPr>
            <a:lvl3pPr marL="1186847" indent="-237369" defTabSz="967610">
              <a:defRPr sz="2200">
                <a:solidFill>
                  <a:schemeClr val="tx1"/>
                </a:solidFill>
                <a:latin typeface="Arial" panose="020B0604020202020204" pitchFamily="34" charset="0"/>
                <a:cs typeface="Arial" panose="020B0604020202020204" pitchFamily="34" charset="0"/>
              </a:defRPr>
            </a:lvl3pPr>
            <a:lvl4pPr marL="1661585" indent="-237369" defTabSz="967610">
              <a:defRPr sz="2200">
                <a:solidFill>
                  <a:schemeClr val="tx1"/>
                </a:solidFill>
                <a:latin typeface="Arial" panose="020B0604020202020204" pitchFamily="34" charset="0"/>
                <a:cs typeface="Arial" panose="020B0604020202020204" pitchFamily="34" charset="0"/>
              </a:defRPr>
            </a:lvl4pPr>
            <a:lvl5pPr marL="2136324" indent="-237369" defTabSz="967610">
              <a:defRPr sz="2200">
                <a:solidFill>
                  <a:schemeClr val="tx1"/>
                </a:solidFill>
                <a:latin typeface="Arial" panose="020B0604020202020204" pitchFamily="34" charset="0"/>
                <a:cs typeface="Arial" panose="020B0604020202020204" pitchFamily="34" charset="0"/>
              </a:defRPr>
            </a:lvl5pPr>
            <a:lvl6pPr marL="2611062"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85801"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560540"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4035279"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2</a:t>
            </a:fld>
            <a:endParaRPr lang="en-US" altLang="en-US" sz="1200"/>
          </a:p>
        </p:txBody>
      </p:sp>
      <p:sp>
        <p:nvSpPr>
          <p:cNvPr id="79875" name="Rectangle 2"/>
          <p:cNvSpPr>
            <a:spLocks noGrp="1" noRot="1" noChangeAspect="1" noChangeArrowheads="1" noTextEdit="1"/>
          </p:cNvSpPr>
          <p:nvPr>
            <p:ph type="sldImg"/>
          </p:nvPr>
        </p:nvSpPr>
        <p:spPr>
          <a:xfrm>
            <a:off x="1181100" y="696913"/>
            <a:ext cx="46482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9354263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4059181" y="8977133"/>
            <a:ext cx="3105348"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defTabSz="967610">
              <a:defRPr sz="2200">
                <a:solidFill>
                  <a:schemeClr val="tx1"/>
                </a:solidFill>
                <a:latin typeface="Arial" panose="020B0604020202020204" pitchFamily="34" charset="0"/>
                <a:cs typeface="Arial" panose="020B0604020202020204" pitchFamily="34" charset="0"/>
              </a:defRPr>
            </a:lvl1pPr>
            <a:lvl2pPr marL="771450" indent="-296711" defTabSz="967610">
              <a:defRPr sz="2200">
                <a:solidFill>
                  <a:schemeClr val="tx1"/>
                </a:solidFill>
                <a:latin typeface="Arial" panose="020B0604020202020204" pitchFamily="34" charset="0"/>
                <a:cs typeface="Arial" panose="020B0604020202020204" pitchFamily="34" charset="0"/>
              </a:defRPr>
            </a:lvl2pPr>
            <a:lvl3pPr marL="1186847" indent="-237369" defTabSz="967610">
              <a:defRPr sz="2200">
                <a:solidFill>
                  <a:schemeClr val="tx1"/>
                </a:solidFill>
                <a:latin typeface="Arial" panose="020B0604020202020204" pitchFamily="34" charset="0"/>
                <a:cs typeface="Arial" panose="020B0604020202020204" pitchFamily="34" charset="0"/>
              </a:defRPr>
            </a:lvl3pPr>
            <a:lvl4pPr marL="1661585" indent="-237369" defTabSz="967610">
              <a:defRPr sz="2200">
                <a:solidFill>
                  <a:schemeClr val="tx1"/>
                </a:solidFill>
                <a:latin typeface="Arial" panose="020B0604020202020204" pitchFamily="34" charset="0"/>
                <a:cs typeface="Arial" panose="020B0604020202020204" pitchFamily="34" charset="0"/>
              </a:defRPr>
            </a:lvl4pPr>
            <a:lvl5pPr marL="2136324" indent="-237369" defTabSz="967610">
              <a:defRPr sz="2200">
                <a:solidFill>
                  <a:schemeClr val="tx1"/>
                </a:solidFill>
                <a:latin typeface="Arial" panose="020B0604020202020204" pitchFamily="34" charset="0"/>
                <a:cs typeface="Arial" panose="020B0604020202020204" pitchFamily="34" charset="0"/>
              </a:defRPr>
            </a:lvl5pPr>
            <a:lvl6pPr marL="2611062"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85801"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560540"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4035279"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3</a:t>
            </a:fld>
            <a:endParaRPr lang="en-US" altLang="en-US" sz="1200"/>
          </a:p>
        </p:txBody>
      </p:sp>
      <p:sp>
        <p:nvSpPr>
          <p:cNvPr id="79875" name="Rectangle 2"/>
          <p:cNvSpPr>
            <a:spLocks noGrp="1" noRot="1" noChangeAspect="1" noChangeArrowheads="1" noTextEdit="1"/>
          </p:cNvSpPr>
          <p:nvPr>
            <p:ph type="sldImg"/>
          </p:nvPr>
        </p:nvSpPr>
        <p:spPr>
          <a:xfrm>
            <a:off x="1181100" y="696913"/>
            <a:ext cx="46482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240026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4059181" y="8977133"/>
            <a:ext cx="3105348" cy="472567"/>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3177" tIns="46589" rIns="93177" bIns="46589"/>
          <a:lstStyle>
            <a:lvl1pPr defTabSz="967610">
              <a:defRPr sz="2200">
                <a:solidFill>
                  <a:schemeClr val="tx1"/>
                </a:solidFill>
                <a:latin typeface="Arial" panose="020B0604020202020204" pitchFamily="34" charset="0"/>
                <a:cs typeface="Arial" panose="020B0604020202020204" pitchFamily="34" charset="0"/>
              </a:defRPr>
            </a:lvl1pPr>
            <a:lvl2pPr marL="771450" indent="-296711" defTabSz="967610">
              <a:defRPr sz="2200">
                <a:solidFill>
                  <a:schemeClr val="tx1"/>
                </a:solidFill>
                <a:latin typeface="Arial" panose="020B0604020202020204" pitchFamily="34" charset="0"/>
                <a:cs typeface="Arial" panose="020B0604020202020204" pitchFamily="34" charset="0"/>
              </a:defRPr>
            </a:lvl2pPr>
            <a:lvl3pPr marL="1186847" indent="-237369" defTabSz="967610">
              <a:defRPr sz="2200">
                <a:solidFill>
                  <a:schemeClr val="tx1"/>
                </a:solidFill>
                <a:latin typeface="Arial" panose="020B0604020202020204" pitchFamily="34" charset="0"/>
                <a:cs typeface="Arial" panose="020B0604020202020204" pitchFamily="34" charset="0"/>
              </a:defRPr>
            </a:lvl3pPr>
            <a:lvl4pPr marL="1661585" indent="-237369" defTabSz="967610">
              <a:defRPr sz="2200">
                <a:solidFill>
                  <a:schemeClr val="tx1"/>
                </a:solidFill>
                <a:latin typeface="Arial" panose="020B0604020202020204" pitchFamily="34" charset="0"/>
                <a:cs typeface="Arial" panose="020B0604020202020204" pitchFamily="34" charset="0"/>
              </a:defRPr>
            </a:lvl4pPr>
            <a:lvl5pPr marL="2136324" indent="-237369" defTabSz="967610">
              <a:defRPr sz="2200">
                <a:solidFill>
                  <a:schemeClr val="tx1"/>
                </a:solidFill>
                <a:latin typeface="Arial" panose="020B0604020202020204" pitchFamily="34" charset="0"/>
                <a:cs typeface="Arial" panose="020B0604020202020204" pitchFamily="34" charset="0"/>
              </a:defRPr>
            </a:lvl5pPr>
            <a:lvl6pPr marL="2611062"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85801"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560540"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4035279" indent="-237369" defTabSz="967610"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6</a:t>
            </a:fld>
            <a:endParaRPr lang="en-US" altLang="en-US" sz="1200"/>
          </a:p>
        </p:txBody>
      </p:sp>
      <p:sp>
        <p:nvSpPr>
          <p:cNvPr id="79875" name="Rectangle 2"/>
          <p:cNvSpPr>
            <a:spLocks noGrp="1" noRot="1" noChangeAspect="1" noChangeArrowheads="1" noTextEdit="1"/>
          </p:cNvSpPr>
          <p:nvPr>
            <p:ph type="sldImg"/>
          </p:nvPr>
        </p:nvSpPr>
        <p:spPr>
          <a:xfrm>
            <a:off x="1181100" y="696913"/>
            <a:ext cx="4648200" cy="3486150"/>
          </a:xfrm>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2379985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2200">
                <a:solidFill>
                  <a:schemeClr val="tx1"/>
                </a:solidFill>
                <a:latin typeface="Arial" panose="020B0604020202020204" pitchFamily="34" charset="0"/>
                <a:cs typeface="Arial" panose="020B0604020202020204" pitchFamily="34" charset="0"/>
              </a:defRPr>
            </a:lvl1pPr>
            <a:lvl2pPr marL="757066" indent="-291179" defTabSz="949568">
              <a:defRPr sz="2200">
                <a:solidFill>
                  <a:schemeClr val="tx1"/>
                </a:solidFill>
                <a:latin typeface="Arial" panose="020B0604020202020204" pitchFamily="34" charset="0"/>
                <a:cs typeface="Arial" panose="020B0604020202020204" pitchFamily="34" charset="0"/>
              </a:defRPr>
            </a:lvl2pPr>
            <a:lvl3pPr marL="1164717" indent="-232943" defTabSz="949568">
              <a:defRPr sz="2200">
                <a:solidFill>
                  <a:schemeClr val="tx1"/>
                </a:solidFill>
                <a:latin typeface="Arial" panose="020B0604020202020204" pitchFamily="34" charset="0"/>
                <a:cs typeface="Arial" panose="020B0604020202020204" pitchFamily="34" charset="0"/>
              </a:defRPr>
            </a:lvl3pPr>
            <a:lvl4pPr marL="1630604" indent="-232943" defTabSz="949568">
              <a:defRPr sz="2200">
                <a:solidFill>
                  <a:schemeClr val="tx1"/>
                </a:solidFill>
                <a:latin typeface="Arial" panose="020B0604020202020204" pitchFamily="34" charset="0"/>
                <a:cs typeface="Arial" panose="020B0604020202020204" pitchFamily="34" charset="0"/>
              </a:defRPr>
            </a:lvl4pPr>
            <a:lvl5pPr marL="2096491" indent="-232943" defTabSz="949568">
              <a:defRPr sz="2200">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7</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0270771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Shape 61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0" tIns="89600" rIns="89600" bIns="89600" anchor="ctr"/>
          <a:lstStyle/>
          <a:p>
            <a:pPr>
              <a:spcBef>
                <a:spcPct val="0"/>
              </a:spcBef>
            </a:pPr>
            <a:endParaRPr lang="en-US" altLang="en-US" smtClean="0">
              <a:latin typeface="Arial" panose="020B0604020202020204" pitchFamily="34" charset="0"/>
            </a:endParaRPr>
          </a:p>
        </p:txBody>
      </p:sp>
      <p:sp>
        <p:nvSpPr>
          <p:cNvPr id="125955" name="Shape 618"/>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39275847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
        <p:cNvGrpSpPr/>
        <p:nvPr/>
      </p:nvGrpSpPr>
      <p:grpSpPr>
        <a:xfrm>
          <a:off x="0" y="0"/>
          <a:ext cx="0" cy="0"/>
          <a:chOff x="0" y="0"/>
          <a:chExt cx="0" cy="0"/>
        </a:xfrm>
      </p:grpSpPr>
      <p:sp>
        <p:nvSpPr>
          <p:cNvPr id="125954" name="Shape 617"/>
          <p:cNvSpPr>
            <a:spLocks noGrp="1"/>
          </p:cNvSpPr>
          <p:nvPr>
            <p:ph type="body" idx="1"/>
          </p:nvPr>
        </p:nvSpPr>
        <p:spPr>
          <a:xfrm>
            <a:off x="685800" y="4343400"/>
            <a:ext cx="54864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0" tIns="89600" rIns="89600" bIns="89600" anchor="ctr"/>
          <a:lstStyle/>
          <a:p>
            <a:pPr>
              <a:spcBef>
                <a:spcPct val="0"/>
              </a:spcBef>
            </a:pPr>
            <a:endParaRPr lang="en-US" altLang="en-US" smtClean="0">
              <a:latin typeface="Arial" panose="020B0604020202020204" pitchFamily="34" charset="0"/>
            </a:endParaRPr>
          </a:p>
        </p:txBody>
      </p:sp>
      <p:sp>
        <p:nvSpPr>
          <p:cNvPr id="125955" name="Shape 618"/>
          <p:cNvSpPr>
            <a:spLocks noGrp="1" noRot="1" noChangeAspect="1" noTextEdit="1"/>
          </p:cNvSpPr>
          <p:nvPr>
            <p:ph type="sldImg" idx="2"/>
          </p:nvPr>
        </p:nvSpPr>
        <p:spPr>
          <a:xfrm>
            <a:off x="1143000" y="685800"/>
            <a:ext cx="4572000" cy="3429000"/>
          </a:xfrm>
          <a:custGeom>
            <a:avLst/>
            <a:gdLst>
              <a:gd name="T0" fmla="*/ 0 w 120000"/>
              <a:gd name="T1" fmla="*/ 0 h 120000"/>
              <a:gd name="T2" fmla="*/ 2147483646 w 120000"/>
              <a:gd name="T3" fmla="*/ 0 h 120000"/>
              <a:gd name="T4" fmla="*/ 2147483646 w 120000"/>
              <a:gd name="T5" fmla="*/ 2147483646 h 120000"/>
              <a:gd name="T6" fmla="*/ 0 w 120000"/>
              <a:gd name="T7" fmla="*/ 2147483646 h 120000"/>
              <a:gd name="T8" fmla="*/ 0 w 120000"/>
              <a:gd name="T9" fmla="*/ 0 h 120000"/>
              <a:gd name="T10" fmla="*/ 0 60000 65536"/>
              <a:gd name="T11" fmla="*/ 0 60000 65536"/>
              <a:gd name="T12" fmla="*/ 0 60000 65536"/>
              <a:gd name="T13" fmla="*/ 0 60000 65536"/>
              <a:gd name="T14" fmla="*/ 0 60000 65536"/>
              <a:gd name="T15" fmla="*/ 0 w 120000"/>
              <a:gd name="T16" fmla="*/ 0 h 120000"/>
              <a:gd name="T17" fmla="*/ 120000 w 120000"/>
              <a:gd name="T18" fmla="*/ 120000 h 120000"/>
            </a:gdLst>
            <a:ahLst/>
            <a:cxnLst>
              <a:cxn ang="T10">
                <a:pos x="T0" y="T1"/>
              </a:cxn>
              <a:cxn ang="T11">
                <a:pos x="T2" y="T3"/>
              </a:cxn>
              <a:cxn ang="T12">
                <a:pos x="T4" y="T5"/>
              </a:cxn>
              <a:cxn ang="T13">
                <a:pos x="T6" y="T7"/>
              </a:cxn>
              <a:cxn ang="T14">
                <a:pos x="T8" y="T9"/>
              </a:cxn>
            </a:cxnLst>
            <a:rect l="T15" t="T16" r="T17" b="T18"/>
            <a:pathLst>
              <a:path w="120000" h="120000" extrusionOk="0">
                <a:moveTo>
                  <a:pt x="0" y="0"/>
                </a:moveTo>
                <a:lnTo>
                  <a:pt x="120000" y="0"/>
                </a:lnTo>
                <a:lnTo>
                  <a:pt x="120000" y="120000"/>
                </a:lnTo>
                <a:lnTo>
                  <a:pt x="0" y="120000"/>
                </a:lnTo>
                <a:lnTo>
                  <a:pt x="0" y="0"/>
                </a:lnTo>
                <a:close/>
              </a:path>
            </a:pathLst>
          </a:custGeom>
          <a:noFill/>
          <a:ln>
            <a:round/>
          </a:ln>
        </p:spPr>
      </p:sp>
    </p:spTree>
    <p:extLst>
      <p:ext uri="{BB962C8B-B14F-4D97-AF65-F5344CB8AC3E}">
        <p14:creationId xmlns:p14="http://schemas.microsoft.com/office/powerpoint/2010/main" val="11668313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2200">
                <a:solidFill>
                  <a:schemeClr val="tx1"/>
                </a:solidFill>
                <a:latin typeface="Arial" panose="020B0604020202020204" pitchFamily="34" charset="0"/>
                <a:cs typeface="Arial" panose="020B0604020202020204" pitchFamily="34" charset="0"/>
              </a:defRPr>
            </a:lvl1pPr>
            <a:lvl2pPr marL="757066" indent="-291179" defTabSz="949568">
              <a:defRPr sz="2200">
                <a:solidFill>
                  <a:schemeClr val="tx1"/>
                </a:solidFill>
                <a:latin typeface="Arial" panose="020B0604020202020204" pitchFamily="34" charset="0"/>
                <a:cs typeface="Arial" panose="020B0604020202020204" pitchFamily="34" charset="0"/>
              </a:defRPr>
            </a:lvl2pPr>
            <a:lvl3pPr marL="1164717" indent="-232943" defTabSz="949568">
              <a:defRPr sz="2200">
                <a:solidFill>
                  <a:schemeClr val="tx1"/>
                </a:solidFill>
                <a:latin typeface="Arial" panose="020B0604020202020204" pitchFamily="34" charset="0"/>
                <a:cs typeface="Arial" panose="020B0604020202020204" pitchFamily="34" charset="0"/>
              </a:defRPr>
            </a:lvl3pPr>
            <a:lvl4pPr marL="1630604" indent="-232943" defTabSz="949568">
              <a:defRPr sz="2200">
                <a:solidFill>
                  <a:schemeClr val="tx1"/>
                </a:solidFill>
                <a:latin typeface="Arial" panose="020B0604020202020204" pitchFamily="34" charset="0"/>
                <a:cs typeface="Arial" panose="020B0604020202020204" pitchFamily="34" charset="0"/>
              </a:defRPr>
            </a:lvl4pPr>
            <a:lvl5pPr marL="2096491" indent="-232943" defTabSz="949568">
              <a:defRPr sz="2200">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10</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85472456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Rectangle 7"/>
          <p:cNvSpPr>
            <a:spLocks noGrp="1" noChangeArrowheads="1"/>
          </p:cNvSpPr>
          <p:nvPr>
            <p:ph type="sldNum" sz="quarter" idx="5"/>
          </p:nvPr>
        </p:nvSpPr>
        <p:spPr>
          <a:xfrm>
            <a:off x="3970938" y="8829967"/>
            <a:ext cx="3037840" cy="46482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49568">
              <a:defRPr sz="2200">
                <a:solidFill>
                  <a:schemeClr val="tx1"/>
                </a:solidFill>
                <a:latin typeface="Arial" panose="020B0604020202020204" pitchFamily="34" charset="0"/>
                <a:cs typeface="Arial" panose="020B0604020202020204" pitchFamily="34" charset="0"/>
              </a:defRPr>
            </a:lvl1pPr>
            <a:lvl2pPr marL="757066" indent="-291179" defTabSz="949568">
              <a:defRPr sz="2200">
                <a:solidFill>
                  <a:schemeClr val="tx1"/>
                </a:solidFill>
                <a:latin typeface="Arial" panose="020B0604020202020204" pitchFamily="34" charset="0"/>
                <a:cs typeface="Arial" panose="020B0604020202020204" pitchFamily="34" charset="0"/>
              </a:defRPr>
            </a:lvl2pPr>
            <a:lvl3pPr marL="1164717" indent="-232943" defTabSz="949568">
              <a:defRPr sz="2200">
                <a:solidFill>
                  <a:schemeClr val="tx1"/>
                </a:solidFill>
                <a:latin typeface="Arial" panose="020B0604020202020204" pitchFamily="34" charset="0"/>
                <a:cs typeface="Arial" panose="020B0604020202020204" pitchFamily="34" charset="0"/>
              </a:defRPr>
            </a:lvl3pPr>
            <a:lvl4pPr marL="1630604" indent="-232943" defTabSz="949568">
              <a:defRPr sz="2200">
                <a:solidFill>
                  <a:schemeClr val="tx1"/>
                </a:solidFill>
                <a:latin typeface="Arial" panose="020B0604020202020204" pitchFamily="34" charset="0"/>
                <a:cs typeface="Arial" panose="020B0604020202020204" pitchFamily="34" charset="0"/>
              </a:defRPr>
            </a:lvl4pPr>
            <a:lvl5pPr marL="2096491" indent="-232943" defTabSz="949568">
              <a:defRPr sz="2200">
                <a:solidFill>
                  <a:schemeClr val="tx1"/>
                </a:solidFill>
                <a:latin typeface="Arial" panose="020B0604020202020204" pitchFamily="34" charset="0"/>
                <a:cs typeface="Arial" panose="020B0604020202020204" pitchFamily="34" charset="0"/>
              </a:defRPr>
            </a:lvl5pPr>
            <a:lvl6pPr marL="2562377"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6pPr>
            <a:lvl7pPr marL="3028264"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7pPr>
            <a:lvl8pPr marL="3494151"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8pPr>
            <a:lvl9pPr marL="3960038" indent="-232943" defTabSz="949568" eaLnBrk="0" fontAlgn="base" hangingPunct="0">
              <a:spcBef>
                <a:spcPct val="0"/>
              </a:spcBef>
              <a:spcAft>
                <a:spcPct val="0"/>
              </a:spcAft>
              <a:defRPr sz="2200">
                <a:solidFill>
                  <a:schemeClr val="tx1"/>
                </a:solidFill>
                <a:latin typeface="Arial" panose="020B0604020202020204" pitchFamily="34" charset="0"/>
                <a:cs typeface="Arial" panose="020B0604020202020204" pitchFamily="34" charset="0"/>
              </a:defRPr>
            </a:lvl9pPr>
          </a:lstStyle>
          <a:p>
            <a:fld id="{403C3B6D-5A60-47B8-983E-1E0608F8ED59}" type="slidenum">
              <a:rPr lang="en-US" altLang="en-US" sz="1200"/>
              <a:pPr/>
              <a:t>11</a:t>
            </a:fld>
            <a:endParaRPr lang="en-US" altLang="en-US" sz="1200"/>
          </a:p>
        </p:txBody>
      </p:sp>
      <p:sp>
        <p:nvSpPr>
          <p:cNvPr id="79875" name="Rectangle 2"/>
          <p:cNvSpPr>
            <a:spLocks noGrp="1" noRot="1" noChangeAspect="1" noChangeArrowheads="1" noTextEdit="1"/>
          </p:cNvSpPr>
          <p:nvPr>
            <p:ph type="sldImg"/>
          </p:nvPr>
        </p:nvSpPr>
        <p:spPr>
          <a:ln/>
        </p:spPr>
      </p:sp>
      <p:sp>
        <p:nvSpPr>
          <p:cNvPr id="798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413058319"/>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0B68E67-FB43-42D8-A136-5679B08973B2}" type="datetimeFigureOut">
              <a:rPr lang="en-US" smtClean="0"/>
              <a:t>1/10/2021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2550BBF4-F0C1-4424-A00F-CF373C227900}" type="slidenum">
              <a:rPr lang="en-US" smtClean="0"/>
              <a:t>‹#›</a:t>
            </a:fld>
            <a:endParaRPr lang="en-US"/>
          </a:p>
        </p:txBody>
      </p:sp>
    </p:spTree>
    <p:extLst>
      <p:ext uri="{BB962C8B-B14F-4D97-AF65-F5344CB8AC3E}">
        <p14:creationId xmlns:p14="http://schemas.microsoft.com/office/powerpoint/2010/main" val="36899327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5998469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31599731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dirty="0"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extLst>
      <p:ext uri="{BB962C8B-B14F-4D97-AF65-F5344CB8AC3E}">
        <p14:creationId xmlns:p14="http://schemas.microsoft.com/office/powerpoint/2010/main" val="41640245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cSld name="Title - No phot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Text Placeholder 3"/>
          <p:cNvSpPr>
            <a:spLocks noGrp="1"/>
          </p:cNvSpPr>
          <p:nvPr>
            <p:ph type="body" sz="quarter" idx="10"/>
          </p:nvPr>
        </p:nvSpPr>
        <p:spPr>
          <a:xfrm>
            <a:off x="3201988" y="2707457"/>
            <a:ext cx="5484812" cy="1224439"/>
          </a:xfrm>
        </p:spPr>
        <p:txBody>
          <a:bodyPr/>
          <a:lstStyle/>
          <a:p>
            <a:pPr lvl="0"/>
            <a:r>
              <a:rPr lang="en-US" smtClean="0"/>
              <a:t>Click to edit Master text styles</a:t>
            </a:r>
          </a:p>
        </p:txBody>
      </p:sp>
      <p:sp>
        <p:nvSpPr>
          <p:cNvPr id="6" name="Text Placeholder 5"/>
          <p:cNvSpPr>
            <a:spLocks noGrp="1"/>
          </p:cNvSpPr>
          <p:nvPr>
            <p:ph type="body" sz="quarter" idx="11"/>
          </p:nvPr>
        </p:nvSpPr>
        <p:spPr>
          <a:xfrm>
            <a:off x="463550" y="3118590"/>
            <a:ext cx="1293813" cy="752475"/>
          </a:xfrm>
        </p:spPr>
        <p:txBody>
          <a:bodyPr lIns="0" tIns="0" rIns="0" bIns="0">
            <a:normAutofit/>
          </a:bodyPr>
          <a:lstStyle>
            <a:lvl1pPr algn="l">
              <a:defRPr sz="1800" b="1">
                <a:solidFill>
                  <a:schemeClr val="accent1"/>
                </a:solidFill>
              </a:defRPr>
            </a:lvl1pPr>
          </a:lstStyle>
          <a:p>
            <a:pPr lvl="0"/>
            <a:r>
              <a:rPr lang="en-US" smtClean="0"/>
              <a:t>Click to edit Master text styles</a:t>
            </a:r>
          </a:p>
        </p:txBody>
      </p:sp>
      <p:sp>
        <p:nvSpPr>
          <p:cNvPr id="8" name="Text Placeholder 7"/>
          <p:cNvSpPr>
            <a:spLocks noGrp="1"/>
          </p:cNvSpPr>
          <p:nvPr>
            <p:ph type="body" sz="quarter" idx="12"/>
          </p:nvPr>
        </p:nvSpPr>
        <p:spPr>
          <a:xfrm>
            <a:off x="3201988" y="4282303"/>
            <a:ext cx="5484812" cy="577850"/>
          </a:xfrm>
        </p:spPr>
        <p:txBody>
          <a:bodyPr>
            <a:normAutofit/>
          </a:bodyPr>
          <a:lstStyle>
            <a:lvl1pPr>
              <a:defRPr sz="1800"/>
            </a:lvl1pPr>
          </a:lstStyle>
          <a:p>
            <a:pPr lvl="0"/>
            <a:r>
              <a:rPr lang="en-US" smtClean="0"/>
              <a:t>Click to edit Master text styles</a:t>
            </a:r>
          </a:p>
        </p:txBody>
      </p:sp>
    </p:spTree>
    <p:extLst>
      <p:ext uri="{BB962C8B-B14F-4D97-AF65-F5344CB8AC3E}">
        <p14:creationId xmlns:p14="http://schemas.microsoft.com/office/powerpoint/2010/main" val="75488312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54854-21AC-4E1F-9C30-9E333C95CC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8D95F78-3B17-424F-9D58-2C88BEA738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C7AFC47-2FB3-4189-B9EB-856A2D9C7A6D}"/>
              </a:ext>
            </a:extLst>
          </p:cNvPr>
          <p:cNvSpPr>
            <a:spLocks noGrp="1"/>
          </p:cNvSpPr>
          <p:nvPr>
            <p:ph type="dt" sz="half" idx="10"/>
          </p:nvPr>
        </p:nvSpPr>
        <p:spPr/>
        <p:txBody>
          <a:bodyPr/>
          <a:lstStyle/>
          <a:p>
            <a:fld id="{F61204CA-42AB-45C6-B1A0-463228E40122}" type="datetimeFigureOut">
              <a:rPr lang="en-US" smtClean="0">
                <a:solidFill>
                  <a:prstClr val="black">
                    <a:tint val="75000"/>
                  </a:prstClr>
                </a:solidFill>
              </a:rPr>
              <a:pPr/>
              <a:t>1/10/2021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710832-07BF-4446-8057-78C89E859CC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3045D3F-7059-4161-9A73-875B7EDFA645}"/>
              </a:ext>
            </a:extLst>
          </p:cNvPr>
          <p:cNvSpPr>
            <a:spLocks noGrp="1"/>
          </p:cNvSpPr>
          <p:nvPr>
            <p:ph type="sldNum" sz="quarter" idx="12"/>
          </p:nvPr>
        </p:nvSpPr>
        <p:spPr/>
        <p:txBody>
          <a:bodyPr/>
          <a:lstStyle/>
          <a:p>
            <a:fld id="{88B0DE6D-8483-4D21-9321-52FE7C8E68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599199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154854-21AC-4E1F-9C30-9E333C95CC2B}"/>
              </a:ext>
            </a:extLst>
          </p:cNvPr>
          <p:cNvSpPr>
            <a:spLocks noGrp="1"/>
          </p:cNvSpPr>
          <p:nvPr>
            <p:ph type="ctrTitle"/>
          </p:nvPr>
        </p:nvSpPr>
        <p:spPr>
          <a:xfrm>
            <a:off x="1143000" y="1122363"/>
            <a:ext cx="6858000" cy="2387600"/>
          </a:xfrm>
        </p:spPr>
        <p:txBody>
          <a:bodyPr anchor="b"/>
          <a:lstStyle>
            <a:lvl1pPr algn="ctr">
              <a:defRPr sz="4500"/>
            </a:lvl1pPr>
          </a:lstStyle>
          <a:p>
            <a:r>
              <a:rPr lang="en-US"/>
              <a:t>Click to edit Master title style</a:t>
            </a:r>
          </a:p>
        </p:txBody>
      </p:sp>
      <p:sp>
        <p:nvSpPr>
          <p:cNvPr id="3" name="Subtitle 2">
            <a:extLst>
              <a:ext uri="{FF2B5EF4-FFF2-40B4-BE49-F238E27FC236}">
                <a16:creationId xmlns:a16="http://schemas.microsoft.com/office/drawing/2014/main" xmlns="" id="{28D95F78-3B17-424F-9D58-2C88BEA7384D}"/>
              </a:ext>
            </a:extLst>
          </p:cNvPr>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a:t>Click to edit Master subtitle style</a:t>
            </a:r>
          </a:p>
        </p:txBody>
      </p:sp>
      <p:sp>
        <p:nvSpPr>
          <p:cNvPr id="4" name="Date Placeholder 3">
            <a:extLst>
              <a:ext uri="{FF2B5EF4-FFF2-40B4-BE49-F238E27FC236}">
                <a16:creationId xmlns:a16="http://schemas.microsoft.com/office/drawing/2014/main" xmlns="" id="{2C7AFC47-2FB3-4189-B9EB-856A2D9C7A6D}"/>
              </a:ext>
            </a:extLst>
          </p:cNvPr>
          <p:cNvSpPr>
            <a:spLocks noGrp="1"/>
          </p:cNvSpPr>
          <p:nvPr>
            <p:ph type="dt" sz="half" idx="10"/>
          </p:nvPr>
        </p:nvSpPr>
        <p:spPr/>
        <p:txBody>
          <a:bodyPr/>
          <a:lstStyle/>
          <a:p>
            <a:fld id="{F61204CA-42AB-45C6-B1A0-463228E40122}" type="datetimeFigureOut">
              <a:rPr lang="en-US" smtClean="0">
                <a:solidFill>
                  <a:prstClr val="black">
                    <a:tint val="75000"/>
                  </a:prstClr>
                </a:solidFill>
              </a:rPr>
              <a:pPr/>
              <a:t>1/10/2021</a:t>
            </a:fld>
            <a:endParaRPr lang="en-US">
              <a:solidFill>
                <a:prstClr val="black">
                  <a:tint val="75000"/>
                </a:prstClr>
              </a:solidFill>
            </a:endParaRPr>
          </a:p>
        </p:txBody>
      </p:sp>
      <p:sp>
        <p:nvSpPr>
          <p:cNvPr id="5" name="Footer Placeholder 4">
            <a:extLst>
              <a:ext uri="{FF2B5EF4-FFF2-40B4-BE49-F238E27FC236}">
                <a16:creationId xmlns:a16="http://schemas.microsoft.com/office/drawing/2014/main" xmlns="" id="{FC710832-07BF-4446-8057-78C89E859CC6}"/>
              </a:ext>
            </a:extLst>
          </p:cNvPr>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a:extLst>
              <a:ext uri="{FF2B5EF4-FFF2-40B4-BE49-F238E27FC236}">
                <a16:creationId xmlns:a16="http://schemas.microsoft.com/office/drawing/2014/main" xmlns="" id="{43045D3F-7059-4161-9A73-875B7EDFA645}"/>
              </a:ext>
            </a:extLst>
          </p:cNvPr>
          <p:cNvSpPr>
            <a:spLocks noGrp="1"/>
          </p:cNvSpPr>
          <p:nvPr>
            <p:ph type="sldNum" sz="quarter" idx="12"/>
          </p:nvPr>
        </p:nvSpPr>
        <p:spPr/>
        <p:txBody>
          <a:bodyPr/>
          <a:lstStyle/>
          <a:p>
            <a:fld id="{88B0DE6D-8483-4D21-9321-52FE7C8E68FB}"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4919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BED0D5-3A78-410B-AF3B-EF7A0EAD081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360552203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FFFFFF"/>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FFFFFF"/>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AABED0D5-3A78-410B-AF3B-EF7A0EAD0813}" type="slidenum">
              <a:rPr lang="en-US" altLang="en-US">
                <a:solidFill>
                  <a:srgbClr val="FFFFFF"/>
                </a:solidFill>
              </a:rPr>
              <a:pPr>
                <a:defRPr/>
              </a:pPr>
              <a:t>‹#›</a:t>
            </a:fld>
            <a:endParaRPr lang="en-US" altLang="en-US">
              <a:solidFill>
                <a:srgbClr val="FFFFFF"/>
              </a:solidFill>
            </a:endParaRPr>
          </a:p>
        </p:txBody>
      </p:sp>
    </p:spTree>
    <p:extLst>
      <p:ext uri="{BB962C8B-B14F-4D97-AF65-F5344CB8AC3E}">
        <p14:creationId xmlns:p14="http://schemas.microsoft.com/office/powerpoint/2010/main" val="271433424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4980819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US"/>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01321305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5664329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187083370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182248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7993799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210189710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US"/>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US"/>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12784577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theme" Target="../theme/theme2.xml"/><Relationship Id="rId1"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14.xml"/></Relationships>
</file>

<file path=ppt/slideMasters/_rels/slideMaster4.xml.rels><?xml version="1.0" encoding="UTF-8" standalone="yes"?>
<Relationships xmlns="http://schemas.openxmlformats.org/package/2006/relationships"><Relationship Id="rId2" Type="http://schemas.openxmlformats.org/officeDocument/2006/relationships/theme" Target="../theme/theme4.xml"/><Relationship Id="rId1" Type="http://schemas.openxmlformats.org/officeDocument/2006/relationships/slideLayout" Target="../slideLayouts/slideLayout15.xml"/></Relationships>
</file>

<file path=ppt/slideMasters/_rels/slideMaster5.xml.rels><?xml version="1.0" encoding="UTF-8" standalone="yes"?>
<Relationships xmlns="http://schemas.openxmlformats.org/package/2006/relationships"><Relationship Id="rId2" Type="http://schemas.openxmlformats.org/officeDocument/2006/relationships/theme" Target="../theme/theme5.xml"/><Relationship Id="rId1" Type="http://schemas.openxmlformats.org/officeDocument/2006/relationships/slideLayout" Target="../slideLayouts/slideLayout16.xml"/></Relationships>
</file>

<file path=ppt/slideMasters/_rels/slideMaster6.xml.rels><?xml version="1.0" encoding="UTF-8" standalone="yes"?>
<Relationships xmlns="http://schemas.openxmlformats.org/package/2006/relationships"><Relationship Id="rId2" Type="http://schemas.openxmlformats.org/officeDocument/2006/relationships/theme" Target="../theme/theme6.xml"/><Relationship Id="rId1"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pPr marL="0" marR="0" lvl="0" indent="-88900" algn="r" rtl="0">
              <a:lnSpc>
                <a:spcPct val="100000"/>
              </a:lnSpc>
              <a:spcBef>
                <a:spcPts val="0"/>
              </a:spcBef>
              <a:spcAft>
                <a:spcPts val="0"/>
              </a:spcAft>
              <a:buClr>
                <a:schemeClr val="lt1"/>
              </a:buClr>
              <a:buSzPct val="100000"/>
              <a:buFont typeface="Arial"/>
              <a:buNone/>
            </a:pPr>
            <a:fld id="{00000000-1234-1234-1234-123412341234}" type="slidenum">
              <a:rPr lang="en" sz="1400" b="0" i="0" u="none" strike="noStrike" cap="none" smtClean="0">
                <a:solidFill>
                  <a:schemeClr val="lt1"/>
                </a:solidFill>
                <a:latin typeface="Arial"/>
                <a:ea typeface="Arial"/>
                <a:cs typeface="Arial"/>
                <a:sym typeface="Arial"/>
              </a:rPr>
              <a:t>‹#›</a:t>
            </a:fld>
            <a:endParaRPr lang="en" sz="1400" b="0" i="0" u="none" strike="noStrike" cap="none">
              <a:solidFill>
                <a:schemeClr val="lt1"/>
              </a:solidFill>
              <a:latin typeface="Arial"/>
              <a:ea typeface="Arial"/>
              <a:cs typeface="Arial"/>
              <a:sym typeface="Arial"/>
            </a:endParaRPr>
          </a:p>
        </p:txBody>
      </p:sp>
    </p:spTree>
    <p:extLst>
      <p:ext uri="{BB962C8B-B14F-4D97-AF65-F5344CB8AC3E}">
        <p14:creationId xmlns:p14="http://schemas.microsoft.com/office/powerpoint/2010/main" val="3609657453"/>
      </p:ext>
    </p:extLst>
  </p:cSld>
  <p:clrMap bg1="lt1" tx1="dk1" bg2="lt2" tx2="dk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Lst>
  <p:hf sldNum="0" hdr="0" ftr="0" dt="0"/>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3"/>
          <a:srcRect/>
          <a:stretch>
            <a:fillRect/>
          </a:stretch>
        </a:blipFill>
        <a:effectLst/>
      </p:bgPr>
    </p:bg>
    <p:spTree>
      <p:nvGrpSpPr>
        <p:cNvPr id="1" name=""/>
        <p:cNvGrpSpPr/>
        <p:nvPr/>
      </p:nvGrpSpPr>
      <p:grpSpPr>
        <a:xfrm>
          <a:off x="0" y="0"/>
          <a:ext cx="0" cy="0"/>
          <a:chOff x="0" y="0"/>
          <a:chExt cx="0" cy="0"/>
        </a:xfrm>
      </p:grpSpPr>
      <p:sp>
        <p:nvSpPr>
          <p:cNvPr id="2050" name="Title Placeholder 1"/>
          <p:cNvSpPr>
            <a:spLocks noGrp="1"/>
          </p:cNvSpPr>
          <p:nvPr>
            <p:ph type="title"/>
          </p:nvPr>
        </p:nvSpPr>
        <p:spPr bwMode="auto">
          <a:xfrm>
            <a:off x="3201988" y="1141413"/>
            <a:ext cx="5484812" cy="1398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title style</a:t>
            </a:r>
          </a:p>
        </p:txBody>
      </p:sp>
      <p:sp>
        <p:nvSpPr>
          <p:cNvPr id="2051" name="Text Placeholder 2"/>
          <p:cNvSpPr>
            <a:spLocks noGrp="1"/>
          </p:cNvSpPr>
          <p:nvPr>
            <p:ph type="body" idx="1"/>
          </p:nvPr>
        </p:nvSpPr>
        <p:spPr bwMode="auto">
          <a:xfrm>
            <a:off x="3201988" y="2632075"/>
            <a:ext cx="5484812" cy="1276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p:txBody>
      </p:sp>
      <p:sp>
        <p:nvSpPr>
          <p:cNvPr id="7" name="Freeform 6"/>
          <p:cNvSpPr/>
          <p:nvPr/>
        </p:nvSpPr>
        <p:spPr>
          <a:xfrm>
            <a:off x="-9525" y="4416425"/>
            <a:ext cx="9170988" cy="2459038"/>
          </a:xfrm>
          <a:custGeom>
            <a:avLst/>
            <a:gdLst>
              <a:gd name="connsiteX0" fmla="*/ 0 w 10289745"/>
              <a:gd name="connsiteY0" fmla="*/ 2348314 h 2694297"/>
              <a:gd name="connsiteX1" fmla="*/ 9145997 w 10289745"/>
              <a:gd name="connsiteY1" fmla="*/ 81 h 2694297"/>
              <a:gd name="connsiteX2" fmla="*/ 9145997 w 10289745"/>
              <a:gd name="connsiteY2" fmla="*/ 2436173 h 2694297"/>
              <a:gd name="connsiteX3" fmla="*/ 0 w 10289745"/>
              <a:gd name="connsiteY3" fmla="*/ 2348314 h 2694297"/>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0 w 10289745"/>
              <a:gd name="connsiteY0" fmla="*/ 2348233 h 2694216"/>
              <a:gd name="connsiteX1" fmla="*/ 9145997 w 10289745"/>
              <a:gd name="connsiteY1" fmla="*/ 0 h 2694216"/>
              <a:gd name="connsiteX2" fmla="*/ 9145997 w 10289745"/>
              <a:gd name="connsiteY2" fmla="*/ 2436092 h 2694216"/>
              <a:gd name="connsiteX3" fmla="*/ 0 w 10289745"/>
              <a:gd name="connsiteY3" fmla="*/ 2348233 h 2694216"/>
              <a:gd name="connsiteX0" fmla="*/ 2 w 10271923"/>
              <a:gd name="connsiteY0" fmla="*/ 1961048 h 2259210"/>
              <a:gd name="connsiteX1" fmla="*/ 9115022 w 10271923"/>
              <a:gd name="connsiteY1" fmla="*/ 0 h 2259210"/>
              <a:gd name="connsiteX2" fmla="*/ 9145999 w 10271923"/>
              <a:gd name="connsiteY2" fmla="*/ 2048907 h 2259210"/>
              <a:gd name="connsiteX3" fmla="*/ 2 w 10271923"/>
              <a:gd name="connsiteY3" fmla="*/ 1961048 h 2259210"/>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2 w 10302372"/>
              <a:gd name="connsiteY0" fmla="*/ 2355976 h 2702917"/>
              <a:gd name="connsiteX1" fmla="*/ 9169232 w 10302372"/>
              <a:gd name="connsiteY1" fmla="*/ 0 h 2702917"/>
              <a:gd name="connsiteX2" fmla="*/ 9145999 w 10302372"/>
              <a:gd name="connsiteY2" fmla="*/ 2443835 h 2702917"/>
              <a:gd name="connsiteX3" fmla="*/ 2 w 10302372"/>
              <a:gd name="connsiteY3" fmla="*/ 2355976 h 2702917"/>
              <a:gd name="connsiteX0" fmla="*/ 1 w 10359948"/>
              <a:gd name="connsiteY0" fmla="*/ 2534080 h 2803153"/>
              <a:gd name="connsiteX1" fmla="*/ 9223441 w 10359948"/>
              <a:gd name="connsiteY1" fmla="*/ 0 h 2803153"/>
              <a:gd name="connsiteX2" fmla="*/ 9200208 w 10359948"/>
              <a:gd name="connsiteY2" fmla="*/ 2443835 h 2803153"/>
              <a:gd name="connsiteX3" fmla="*/ 1 w 10359948"/>
              <a:gd name="connsiteY3" fmla="*/ 2534080 h 2803153"/>
              <a:gd name="connsiteX0" fmla="*/ 2 w 10302373"/>
              <a:gd name="connsiteY0" fmla="*/ 2371463 h 2710654"/>
              <a:gd name="connsiteX1" fmla="*/ 9169233 w 10302373"/>
              <a:gd name="connsiteY1" fmla="*/ 0 h 2710654"/>
              <a:gd name="connsiteX2" fmla="*/ 9146000 w 10302373"/>
              <a:gd name="connsiteY2" fmla="*/ 2443835 h 2710654"/>
              <a:gd name="connsiteX3" fmla="*/ 2 w 10302373"/>
              <a:gd name="connsiteY3" fmla="*/ 2371463 h 2710654"/>
              <a:gd name="connsiteX0" fmla="*/ 22101 w 10324472"/>
              <a:gd name="connsiteY0" fmla="*/ 2371463 h 2601940"/>
              <a:gd name="connsiteX1" fmla="*/ 9191332 w 10324472"/>
              <a:gd name="connsiteY1" fmla="*/ 0 h 2601940"/>
              <a:gd name="connsiteX2" fmla="*/ 9168099 w 10324472"/>
              <a:gd name="connsiteY2" fmla="*/ 2443835 h 2601940"/>
              <a:gd name="connsiteX3" fmla="*/ 22101 w 10324472"/>
              <a:gd name="connsiteY3" fmla="*/ 2371463 h 2601940"/>
              <a:gd name="connsiteX0" fmla="*/ 454248 w 10756619"/>
              <a:gd name="connsiteY0" fmla="*/ 2371463 h 2635640"/>
              <a:gd name="connsiteX1" fmla="*/ 9623479 w 10756619"/>
              <a:gd name="connsiteY1" fmla="*/ 0 h 2635640"/>
              <a:gd name="connsiteX2" fmla="*/ 9600246 w 10756619"/>
              <a:gd name="connsiteY2" fmla="*/ 2443835 h 2635640"/>
              <a:gd name="connsiteX3" fmla="*/ 2243166 w 10756619"/>
              <a:gd name="connsiteY3" fmla="*/ 2466974 h 2635640"/>
              <a:gd name="connsiteX4" fmla="*/ 454248 w 10756619"/>
              <a:gd name="connsiteY4" fmla="*/ 2371463 h 2635640"/>
              <a:gd name="connsiteX0" fmla="*/ 1153431 w 11456764"/>
              <a:gd name="connsiteY0" fmla="*/ 2371463 h 2641277"/>
              <a:gd name="connsiteX1" fmla="*/ 10322662 w 11456764"/>
              <a:gd name="connsiteY1" fmla="*/ 0 h 2641277"/>
              <a:gd name="connsiteX2" fmla="*/ 10299429 w 11456764"/>
              <a:gd name="connsiteY2" fmla="*/ 2443835 h 2641277"/>
              <a:gd name="connsiteX3" fmla="*/ 1137944 w 11456764"/>
              <a:gd name="connsiteY3" fmla="*/ 2482461 h 2641277"/>
              <a:gd name="connsiteX4" fmla="*/ 1153431 w 11456764"/>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641277"/>
              <a:gd name="connsiteX1" fmla="*/ 9184718 w 10318820"/>
              <a:gd name="connsiteY1" fmla="*/ 0 h 2641277"/>
              <a:gd name="connsiteX2" fmla="*/ 9161485 w 10318820"/>
              <a:gd name="connsiteY2" fmla="*/ 2443835 h 2641277"/>
              <a:gd name="connsiteX3" fmla="*/ 0 w 10318820"/>
              <a:gd name="connsiteY3" fmla="*/ 2482461 h 2641277"/>
              <a:gd name="connsiteX4" fmla="*/ 15487 w 10318820"/>
              <a:gd name="connsiteY4" fmla="*/ 2371463 h 2641277"/>
              <a:gd name="connsiteX0" fmla="*/ 15487 w 10318820"/>
              <a:gd name="connsiteY0" fmla="*/ 2371463 h 2482461"/>
              <a:gd name="connsiteX1" fmla="*/ 9184718 w 10318820"/>
              <a:gd name="connsiteY1" fmla="*/ 0 h 2482461"/>
              <a:gd name="connsiteX2" fmla="*/ 9161485 w 10318820"/>
              <a:gd name="connsiteY2" fmla="*/ 2443835 h 2482461"/>
              <a:gd name="connsiteX3" fmla="*/ 0 w 10318820"/>
              <a:gd name="connsiteY3" fmla="*/ 2482461 h 2482461"/>
              <a:gd name="connsiteX4" fmla="*/ 15487 w 10318820"/>
              <a:gd name="connsiteY4" fmla="*/ 2371463 h 2482461"/>
              <a:gd name="connsiteX0" fmla="*/ 15487 w 10252186"/>
              <a:gd name="connsiteY0" fmla="*/ 2371463 h 2482461"/>
              <a:gd name="connsiteX1" fmla="*/ 9184718 w 10252186"/>
              <a:gd name="connsiteY1" fmla="*/ 0 h 2482461"/>
              <a:gd name="connsiteX2" fmla="*/ 9022088 w 10252186"/>
              <a:gd name="connsiteY2" fmla="*/ 2242499 h 2482461"/>
              <a:gd name="connsiteX3" fmla="*/ 0 w 10252186"/>
              <a:gd name="connsiteY3" fmla="*/ 2482461 h 2482461"/>
              <a:gd name="connsiteX4" fmla="*/ 15487 w 10252186"/>
              <a:gd name="connsiteY4" fmla="*/ 2371463 h 2482461"/>
              <a:gd name="connsiteX0" fmla="*/ 15487 w 10311181"/>
              <a:gd name="connsiteY0" fmla="*/ 2371463 h 2482461"/>
              <a:gd name="connsiteX1" fmla="*/ 9184718 w 10311181"/>
              <a:gd name="connsiteY1" fmla="*/ 0 h 2482461"/>
              <a:gd name="connsiteX2" fmla="*/ 9145996 w 10311181"/>
              <a:gd name="connsiteY2" fmla="*/ 2443835 h 2482461"/>
              <a:gd name="connsiteX3" fmla="*/ 0 w 10311181"/>
              <a:gd name="connsiteY3" fmla="*/ 2482461 h 2482461"/>
              <a:gd name="connsiteX4" fmla="*/ 15487 w 10311181"/>
              <a:gd name="connsiteY4" fmla="*/ 2371463 h 2482461"/>
              <a:gd name="connsiteX0" fmla="*/ 15487 w 9184718"/>
              <a:gd name="connsiteY0" fmla="*/ 2371463 h 2482461"/>
              <a:gd name="connsiteX1" fmla="*/ 9184718 w 9184718"/>
              <a:gd name="connsiteY1" fmla="*/ 0 h 2482461"/>
              <a:gd name="connsiteX2" fmla="*/ 9145996 w 9184718"/>
              <a:gd name="connsiteY2" fmla="*/ 2443835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15487 w 9184718"/>
              <a:gd name="connsiteY0" fmla="*/ 2371463 h 2482461"/>
              <a:gd name="connsiteX1" fmla="*/ 9184718 w 9184718"/>
              <a:gd name="connsiteY1" fmla="*/ 0 h 2482461"/>
              <a:gd name="connsiteX2" fmla="*/ 9176973 w 9184718"/>
              <a:gd name="connsiteY2" fmla="*/ 2459323 h 2482461"/>
              <a:gd name="connsiteX3" fmla="*/ 0 w 9184718"/>
              <a:gd name="connsiteY3" fmla="*/ 2482461 h 2482461"/>
              <a:gd name="connsiteX4" fmla="*/ 15487 w 9184718"/>
              <a:gd name="connsiteY4" fmla="*/ 2371463 h 2482461"/>
              <a:gd name="connsiteX0" fmla="*/ 0 w 9215696"/>
              <a:gd name="connsiteY0" fmla="*/ 2371463 h 2482461"/>
              <a:gd name="connsiteX1" fmla="*/ 9215696 w 9215696"/>
              <a:gd name="connsiteY1" fmla="*/ 0 h 2482461"/>
              <a:gd name="connsiteX2" fmla="*/ 9207951 w 9215696"/>
              <a:gd name="connsiteY2" fmla="*/ 2459323 h 2482461"/>
              <a:gd name="connsiteX3" fmla="*/ 30978 w 9215696"/>
              <a:gd name="connsiteY3" fmla="*/ 2482461 h 2482461"/>
              <a:gd name="connsiteX4" fmla="*/ 0 w 9215696"/>
              <a:gd name="connsiteY4" fmla="*/ 2371463 h 2482461"/>
              <a:gd name="connsiteX0" fmla="*/ 0 w 9215696"/>
              <a:gd name="connsiteY0" fmla="*/ 2371463 h 2497949"/>
              <a:gd name="connsiteX1" fmla="*/ 9215696 w 9215696"/>
              <a:gd name="connsiteY1" fmla="*/ 0 h 2497949"/>
              <a:gd name="connsiteX2" fmla="*/ 9207951 w 9215696"/>
              <a:gd name="connsiteY2" fmla="*/ 2459323 h 2497949"/>
              <a:gd name="connsiteX3" fmla="*/ 2 w 9215696"/>
              <a:gd name="connsiteY3" fmla="*/ 2497949 h 2497949"/>
              <a:gd name="connsiteX4" fmla="*/ 0 w 9215696"/>
              <a:gd name="connsiteY4" fmla="*/ 2371463 h 2497949"/>
              <a:gd name="connsiteX0" fmla="*/ 0 w 9215696"/>
              <a:gd name="connsiteY0" fmla="*/ 2371463 h 2474718"/>
              <a:gd name="connsiteX1" fmla="*/ 9215696 w 9215696"/>
              <a:gd name="connsiteY1" fmla="*/ 0 h 2474718"/>
              <a:gd name="connsiteX2" fmla="*/ 9207951 w 9215696"/>
              <a:gd name="connsiteY2" fmla="*/ 2459323 h 2474718"/>
              <a:gd name="connsiteX3" fmla="*/ 30979 w 9215696"/>
              <a:gd name="connsiteY3" fmla="*/ 2474718 h 2474718"/>
              <a:gd name="connsiteX4" fmla="*/ 0 w 9215696"/>
              <a:gd name="connsiteY4" fmla="*/ 2371463 h 2474718"/>
              <a:gd name="connsiteX0" fmla="*/ 0 w 9208117"/>
              <a:gd name="connsiteY0" fmla="*/ 2371463 h 2474718"/>
              <a:gd name="connsiteX1" fmla="*/ 9184719 w 9208117"/>
              <a:gd name="connsiteY1" fmla="*/ 0 h 2474718"/>
              <a:gd name="connsiteX2" fmla="*/ 9207951 w 9208117"/>
              <a:gd name="connsiteY2" fmla="*/ 2459323 h 2474718"/>
              <a:gd name="connsiteX3" fmla="*/ 30979 w 9208117"/>
              <a:gd name="connsiteY3" fmla="*/ 2474718 h 2474718"/>
              <a:gd name="connsiteX4" fmla="*/ 0 w 9208117"/>
              <a:gd name="connsiteY4" fmla="*/ 2371463 h 2474718"/>
              <a:gd name="connsiteX0" fmla="*/ 0 w 9184719"/>
              <a:gd name="connsiteY0" fmla="*/ 2371463 h 2474718"/>
              <a:gd name="connsiteX1" fmla="*/ 9184719 w 9184719"/>
              <a:gd name="connsiteY1" fmla="*/ 0 h 2474718"/>
              <a:gd name="connsiteX2" fmla="*/ 9115020 w 9184719"/>
              <a:gd name="connsiteY2" fmla="*/ 2381886 h 2474718"/>
              <a:gd name="connsiteX3" fmla="*/ 30979 w 9184719"/>
              <a:gd name="connsiteY3" fmla="*/ 2474718 h 2474718"/>
              <a:gd name="connsiteX4" fmla="*/ 0 w 9184719"/>
              <a:gd name="connsiteY4" fmla="*/ 2371463 h 2474718"/>
              <a:gd name="connsiteX0" fmla="*/ 0 w 9184719"/>
              <a:gd name="connsiteY0" fmla="*/ 2371463 h 2474718"/>
              <a:gd name="connsiteX1" fmla="*/ 9184719 w 9184719"/>
              <a:gd name="connsiteY1" fmla="*/ 0 h 2474718"/>
              <a:gd name="connsiteX2" fmla="*/ 9169230 w 9184719"/>
              <a:gd name="connsiteY2" fmla="*/ 2451580 h 2474718"/>
              <a:gd name="connsiteX3" fmla="*/ 30979 w 9184719"/>
              <a:gd name="connsiteY3" fmla="*/ 2474718 h 2474718"/>
              <a:gd name="connsiteX4" fmla="*/ 0 w 9184719"/>
              <a:gd name="connsiteY4" fmla="*/ 2371463 h 2474718"/>
              <a:gd name="connsiteX0" fmla="*/ 0 w 9167786"/>
              <a:gd name="connsiteY0" fmla="*/ 2375696 h 2474718"/>
              <a:gd name="connsiteX1" fmla="*/ 9167786 w 9167786"/>
              <a:gd name="connsiteY1" fmla="*/ 0 h 2474718"/>
              <a:gd name="connsiteX2" fmla="*/ 9152297 w 9167786"/>
              <a:gd name="connsiteY2" fmla="*/ 2451580 h 2474718"/>
              <a:gd name="connsiteX3" fmla="*/ 14046 w 9167786"/>
              <a:gd name="connsiteY3" fmla="*/ 2474718 h 2474718"/>
              <a:gd name="connsiteX4" fmla="*/ 0 w 9167786"/>
              <a:gd name="connsiteY4" fmla="*/ 2375696 h 2474718"/>
              <a:gd name="connsiteX0" fmla="*/ 2887 w 9170673"/>
              <a:gd name="connsiteY0" fmla="*/ 2375696 h 2474718"/>
              <a:gd name="connsiteX1" fmla="*/ 9170673 w 9170673"/>
              <a:gd name="connsiteY1" fmla="*/ 0 h 2474718"/>
              <a:gd name="connsiteX2" fmla="*/ 9155184 w 9170673"/>
              <a:gd name="connsiteY2" fmla="*/ 2451580 h 2474718"/>
              <a:gd name="connsiteX3" fmla="*/ 0 w 9170673"/>
              <a:gd name="connsiteY3" fmla="*/ 2474718 h 2474718"/>
              <a:gd name="connsiteX4" fmla="*/ 2887 w 9170673"/>
              <a:gd name="connsiteY4" fmla="*/ 2375696 h 2474718"/>
              <a:gd name="connsiteX0" fmla="*/ 2887 w 9170673"/>
              <a:gd name="connsiteY0" fmla="*/ 2375696 h 2457785"/>
              <a:gd name="connsiteX1" fmla="*/ 9170673 w 9170673"/>
              <a:gd name="connsiteY1" fmla="*/ 0 h 2457785"/>
              <a:gd name="connsiteX2" fmla="*/ 9155184 w 9170673"/>
              <a:gd name="connsiteY2" fmla="*/ 2451580 h 2457785"/>
              <a:gd name="connsiteX3" fmla="*/ 0 w 9170673"/>
              <a:gd name="connsiteY3" fmla="*/ 2457785 h 2457785"/>
              <a:gd name="connsiteX4" fmla="*/ 2887 w 9170673"/>
              <a:gd name="connsiteY4" fmla="*/ 2375696 h 245778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70673" h="2457785">
                <a:moveTo>
                  <a:pt x="2887" y="2375696"/>
                </a:moveTo>
                <a:cubicBezTo>
                  <a:pt x="23548" y="2372367"/>
                  <a:pt x="7344315" y="2502055"/>
                  <a:pt x="9170673" y="0"/>
                </a:cubicBezTo>
                <a:cubicBezTo>
                  <a:pt x="9168091" y="819774"/>
                  <a:pt x="9157766" y="1631806"/>
                  <a:pt x="9155184" y="2451580"/>
                </a:cubicBezTo>
                <a:lnTo>
                  <a:pt x="0" y="2457785"/>
                </a:lnTo>
                <a:cubicBezTo>
                  <a:pt x="-1" y="2415623"/>
                  <a:pt x="2888" y="2417858"/>
                  <a:pt x="2887" y="2375696"/>
                </a:cubicBezTo>
                <a:close/>
              </a:path>
            </a:pathLst>
          </a:cu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defTabSz="457200" eaLnBrk="1" fontAlgn="auto" hangingPunct="1">
              <a:spcBef>
                <a:spcPts val="0"/>
              </a:spcBef>
              <a:spcAft>
                <a:spcPts val="0"/>
              </a:spcAft>
              <a:defRPr/>
            </a:pPr>
            <a:endParaRPr lang="en-US" sz="1800">
              <a:solidFill>
                <a:prstClr val="white"/>
              </a:solidFill>
            </a:endParaRPr>
          </a:p>
        </p:txBody>
      </p:sp>
    </p:spTree>
    <p:extLst>
      <p:ext uri="{BB962C8B-B14F-4D97-AF65-F5344CB8AC3E}">
        <p14:creationId xmlns:p14="http://schemas.microsoft.com/office/powerpoint/2010/main" val="976427285"/>
      </p:ext>
    </p:extLst>
  </p:cSld>
  <p:clrMap bg1="lt1" tx1="dk1" bg2="lt2" tx2="dk2" accent1="accent1" accent2="accent2" accent3="accent3" accent4="accent4" accent5="accent5" accent6="accent6" hlink="hlink" folHlink="folHlink"/>
  <p:sldLayoutIdLst>
    <p:sldLayoutId id="2147483709" r:id="rId1"/>
  </p:sldLayoutIdLst>
  <p:hf sldNum="0" hdr="0" ftr="0" dt="0"/>
  <p:txStyles>
    <p:titleStyle>
      <a:lvl1pPr algn="r" defTabSz="457200" rtl="0" eaLnBrk="1" fontAlgn="base" hangingPunct="1">
        <a:lnSpc>
          <a:spcPct val="80000"/>
        </a:lnSpc>
        <a:spcBef>
          <a:spcPct val="0"/>
        </a:spcBef>
        <a:spcAft>
          <a:spcPct val="0"/>
        </a:spcAft>
        <a:defRPr sz="4400" b="1" kern="1200">
          <a:solidFill>
            <a:schemeClr val="accent1"/>
          </a:solidFill>
          <a:latin typeface="+mj-lt"/>
          <a:ea typeface="Arial Narrow Bold" panose="020B0706020202030204" pitchFamily="34" charset="0"/>
          <a:cs typeface="Arial Narrow Bold"/>
        </a:defRPr>
      </a:lvl1pPr>
      <a:lvl2pPr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2pPr>
      <a:lvl3pPr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3pPr>
      <a:lvl4pPr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4pPr>
      <a:lvl5pPr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5pPr>
      <a:lvl6pPr marL="457200"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6pPr>
      <a:lvl7pPr marL="914400"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7pPr>
      <a:lvl8pPr marL="1371600"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8pPr>
      <a:lvl9pPr marL="1828800" algn="r" defTabSz="457200" rtl="0" eaLnBrk="1" fontAlgn="base" hangingPunct="1">
        <a:lnSpc>
          <a:spcPct val="80000"/>
        </a:lnSpc>
        <a:spcBef>
          <a:spcPct val="0"/>
        </a:spcBef>
        <a:spcAft>
          <a:spcPct val="0"/>
        </a:spcAft>
        <a:defRPr sz="4400" b="1">
          <a:solidFill>
            <a:schemeClr val="accent1"/>
          </a:solidFill>
          <a:latin typeface="Arial Narrow" panose="020B0606020202030204" pitchFamily="34" charset="0"/>
          <a:ea typeface="Arial Narrow Bold" panose="020B0706020202030204" pitchFamily="34" charset="0"/>
          <a:cs typeface="Arial Narrow Bold" panose="020B0706020202030204" pitchFamily="34" charset="0"/>
        </a:defRPr>
      </a:lvl9pPr>
    </p:titleStyle>
    <p:bodyStyle>
      <a:lvl1pPr algn="r" defTabSz="457200" rtl="0" eaLnBrk="1" fontAlgn="base" hangingPunct="1">
        <a:spcBef>
          <a:spcPct val="20000"/>
        </a:spcBef>
        <a:spcAft>
          <a:spcPct val="0"/>
        </a:spcAft>
        <a:buFont typeface="Arial" panose="020B0604020202020204" pitchFamily="34" charset="0"/>
        <a:defRPr sz="2400" kern="1200">
          <a:solidFill>
            <a:schemeClr val="tx2"/>
          </a:solidFill>
          <a:latin typeface="+mn-lt"/>
          <a:ea typeface="+mn-ea"/>
          <a:cs typeface="+mn-cs"/>
        </a:defRPr>
      </a:lvl1pPr>
      <a:lvl2pPr marL="742950" indent="-285750" algn="l" defTabSz="457200" rtl="0" eaLnBrk="1" fontAlgn="base" hangingPunct="1">
        <a:spcBef>
          <a:spcPct val="20000"/>
        </a:spcBef>
        <a:spcAft>
          <a:spcPct val="0"/>
        </a:spcAft>
        <a:buFont typeface="Arial" panose="020B0604020202020204" pitchFamily="34" charset="0"/>
        <a:buChar char="•"/>
        <a:defRPr sz="3200" kern="1200">
          <a:solidFill>
            <a:schemeClr val="tx2"/>
          </a:solidFill>
          <a:latin typeface="+mn-lt"/>
          <a:ea typeface="+mn-ea"/>
          <a:cs typeface="+mn-cs"/>
        </a:defRPr>
      </a:lvl2pPr>
      <a:lvl3pPr marL="11430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3pPr>
      <a:lvl4pPr marL="16002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4pPr>
      <a:lvl5pPr marL="2057400" indent="-228600" algn="l" defTabSz="457200" rtl="0" eaLnBrk="1" fontAlgn="base" hangingPunct="1">
        <a:spcBef>
          <a:spcPct val="20000"/>
        </a:spcBef>
        <a:spcAft>
          <a:spcPct val="0"/>
        </a:spcAft>
        <a:buFont typeface="Arial" panose="020B0604020202020204" pitchFamily="34" charset="0"/>
        <a:buChar char="•"/>
        <a:defRPr sz="2800" kern="1200">
          <a:solidFill>
            <a:schemeClr val="tx2"/>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5D82DC8-7BF7-4D79-8E15-ACBCBEBD35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CCA30E-A6F5-4C8B-AC4B-390D097DF8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80D27-09DB-44D2-8127-974B3059B7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1204CA-42AB-45C6-B1A0-463228E40122}" type="datetimeFigureOut">
              <a:rPr lang="en-US" kern="1200" smtClean="0">
                <a:solidFill>
                  <a:prstClr val="black">
                    <a:tint val="75000"/>
                  </a:prstClr>
                </a:solidFill>
                <a:latin typeface="Calibri" panose="020F0502020204030204"/>
                <a:ea typeface="+mn-ea"/>
                <a:cs typeface="+mn-cs"/>
              </a:rPr>
              <a:pPr/>
              <a:t>1/10/2021</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67FC65E-EB28-4A29-B964-B96CC84145A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9878C6E-83B4-45C5-9E52-3B045C57BD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B0DE6D-8483-4D21-9321-52FE7C8E68FB}" type="slidenum">
              <a:rPr lang="en-US" kern="1200" smtClean="0">
                <a:solidFill>
                  <a:prstClr val="black">
                    <a:tint val="75000"/>
                  </a:prstClr>
                </a:solidFill>
                <a:latin typeface="Calibri" panose="020F0502020204030204"/>
                <a:ea typeface="+mn-ea"/>
                <a:cs typeface="+mn-cs"/>
              </a: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1290214764"/>
      </p:ext>
    </p:extLst>
  </p:cSld>
  <p:clrMap bg1="lt1" tx1="dk1" bg2="lt2" tx2="dk2" accent1="accent1" accent2="accent2" accent3="accent3" accent4="accent4" accent5="accent5" accent6="accent6" hlink="hlink" folHlink="folHlink"/>
  <p:sldLayoutIdLst>
    <p:sldLayoutId id="2147483711"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05D82DC8-7BF7-4D79-8E15-ACBCBEBD35B9}"/>
              </a:ext>
            </a:extLst>
          </p:cNvPr>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D1CCA30E-A6F5-4C8B-AC4B-390D097DF8CD}"/>
              </a:ext>
            </a:extLst>
          </p:cNvPr>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2B80D27-09DB-44D2-8127-974B3059B750}"/>
              </a:ext>
            </a:extLst>
          </p:cNvPr>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F61204CA-42AB-45C6-B1A0-463228E40122}" type="datetimeFigureOut">
              <a:rPr lang="en-US" kern="1200" smtClean="0">
                <a:solidFill>
                  <a:prstClr val="black">
                    <a:tint val="75000"/>
                  </a:prstClr>
                </a:solidFill>
                <a:latin typeface="Calibri" panose="020F0502020204030204"/>
                <a:ea typeface="+mn-ea"/>
                <a:cs typeface="+mn-cs"/>
              </a:rPr>
              <a:pPr/>
              <a:t>1/10/2021</a:t>
            </a:fld>
            <a:endParaRPr lang="en-US" kern="1200">
              <a:solidFill>
                <a:prstClr val="black">
                  <a:tint val="75000"/>
                </a:prstClr>
              </a:solidFill>
              <a:latin typeface="Calibri" panose="020F0502020204030204"/>
              <a:ea typeface="+mn-ea"/>
              <a:cs typeface="+mn-cs"/>
            </a:endParaRPr>
          </a:p>
        </p:txBody>
      </p:sp>
      <p:sp>
        <p:nvSpPr>
          <p:cNvPr id="5" name="Footer Placeholder 4">
            <a:extLst>
              <a:ext uri="{FF2B5EF4-FFF2-40B4-BE49-F238E27FC236}">
                <a16:creationId xmlns:a16="http://schemas.microsoft.com/office/drawing/2014/main" xmlns="" id="{567FC65E-EB28-4A29-B964-B96CC84145A3}"/>
              </a:ext>
            </a:extLst>
          </p:cNvPr>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kern="1200">
              <a:solidFill>
                <a:prstClr val="black">
                  <a:tint val="75000"/>
                </a:prstClr>
              </a:solidFill>
              <a:latin typeface="Calibri" panose="020F0502020204030204"/>
              <a:ea typeface="+mn-ea"/>
              <a:cs typeface="+mn-cs"/>
            </a:endParaRPr>
          </a:p>
        </p:txBody>
      </p:sp>
      <p:sp>
        <p:nvSpPr>
          <p:cNvPr id="6" name="Slide Number Placeholder 5">
            <a:extLst>
              <a:ext uri="{FF2B5EF4-FFF2-40B4-BE49-F238E27FC236}">
                <a16:creationId xmlns:a16="http://schemas.microsoft.com/office/drawing/2014/main" xmlns="" id="{C9878C6E-83B4-45C5-9E52-3B045C57BD5D}"/>
              </a:ext>
            </a:extLst>
          </p:cNvPr>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88B0DE6D-8483-4D21-9321-52FE7C8E68FB}" type="slidenum">
              <a:rPr lang="en-US" kern="1200" smtClean="0">
                <a:solidFill>
                  <a:prstClr val="black">
                    <a:tint val="75000"/>
                  </a:prstClr>
                </a:solidFill>
                <a:latin typeface="Calibri" panose="020F0502020204030204"/>
                <a:ea typeface="+mn-ea"/>
                <a:cs typeface="+mn-cs"/>
              </a:rPr>
              <a:pPr/>
              <a:t>‹#›</a:t>
            </a:fld>
            <a:endParaRPr lang="en-US" kern="1200">
              <a:solidFill>
                <a:prstClr val="black">
                  <a:tint val="75000"/>
                </a:prstClr>
              </a:solidFill>
              <a:latin typeface="Calibri" panose="020F0502020204030204"/>
              <a:ea typeface="+mn-ea"/>
              <a:cs typeface="+mn-cs"/>
            </a:endParaRPr>
          </a:p>
        </p:txBody>
      </p:sp>
    </p:spTree>
    <p:extLst>
      <p:ext uri="{BB962C8B-B14F-4D97-AF65-F5344CB8AC3E}">
        <p14:creationId xmlns:p14="http://schemas.microsoft.com/office/powerpoint/2010/main" val="2722079806"/>
      </p:ext>
    </p:extLst>
  </p:cSld>
  <p:clrMap bg1="lt1" tx1="dk1" bg2="lt2" tx2="dk2" accent1="accent1" accent2="accent2" accent3="accent3" accent4="accent4" accent5="accent5" accent6="accent6" hlink="hlink" folHlink="folHlink"/>
  <p:sldLayoutIdLst>
    <p:sldLayoutId id="2147483713" r:id="rId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kern="1200">
              <a:solidFill>
                <a:srgbClr val="FFFFFF"/>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kern="1200">
              <a:solidFill>
                <a:srgbClr val="FFFFFF"/>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62B7A88-8474-443A-A119-122A87ACC037}" type="slidenum">
              <a:rPr lang="en-US" altLang="en-US" kern="1200">
                <a:solidFill>
                  <a:srgbClr val="FFFFFF"/>
                </a:solidFill>
                <a:latin typeface="Arial" panose="020B0604020202020204" pitchFamily="34" charset="0"/>
                <a:ea typeface="+mn-ea"/>
                <a:cs typeface="Arial" panose="020B0604020202020204" pitchFamily="34" charset="0"/>
              </a:rPr>
              <a:pPr fontAlgn="base">
                <a:spcBef>
                  <a:spcPct val="0"/>
                </a:spcBef>
                <a:spcAft>
                  <a:spcPct val="0"/>
                </a:spcAft>
                <a:defRPr/>
              </a:pPr>
              <a:t>‹#›</a:t>
            </a:fld>
            <a:endParaRPr lang="en-US" altLang="en-US" kern="120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708545845"/>
      </p:ext>
    </p:extLst>
  </p:cSld>
  <p:clrMap bg1="dk2" tx1="lt1" bg2="dk1" tx2="lt2" accent1="accent1" accent2="accent2" accent3="accent3" accent4="accent4" accent5="accent5" accent6="accent6" hlink="hlink" folHlink="folHlink"/>
  <p:sldLayoutIdLst>
    <p:sldLayoutId id="2147483715"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400">
                <a:latin typeface="Arial" charset="0"/>
                <a:cs typeface="+mn-cs"/>
              </a:defRPr>
            </a:lvl1pPr>
          </a:lstStyle>
          <a:p>
            <a:pPr fontAlgn="base">
              <a:spcBef>
                <a:spcPct val="0"/>
              </a:spcBef>
              <a:spcAft>
                <a:spcPct val="0"/>
              </a:spcAft>
              <a:defRPr/>
            </a:pPr>
            <a:endParaRPr lang="en-US" kern="1200">
              <a:solidFill>
                <a:srgbClr val="FFFFFF"/>
              </a:solidFill>
              <a:ea typeface="+mn-ea"/>
            </a:endParaRPr>
          </a:p>
        </p:txBody>
      </p:sp>
      <p:sp>
        <p:nvSpPr>
          <p:cNvPr id="1029" name="Rectangle 5"/>
          <p:cNvSpPr>
            <a:spLocks noGrp="1" noChangeArrowheads="1"/>
          </p:cNvSpPr>
          <p:nvPr>
            <p:ph type="ftr" sz="quarter" idx="3"/>
          </p:nvPr>
        </p:nvSpPr>
        <p:spPr bwMode="auto">
          <a:xfrm>
            <a:off x="3124200" y="6245225"/>
            <a:ext cx="2895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eaLnBrk="1" hangingPunct="1">
              <a:defRPr sz="1400">
                <a:latin typeface="Arial" charset="0"/>
                <a:cs typeface="+mn-cs"/>
              </a:defRPr>
            </a:lvl1pPr>
          </a:lstStyle>
          <a:p>
            <a:pPr fontAlgn="base">
              <a:spcBef>
                <a:spcPct val="0"/>
              </a:spcBef>
              <a:spcAft>
                <a:spcPct val="0"/>
              </a:spcAft>
              <a:defRPr/>
            </a:pPr>
            <a:endParaRPr lang="en-US" kern="1200">
              <a:solidFill>
                <a:srgbClr val="FFFFFF"/>
              </a:solidFill>
              <a:ea typeface="+mn-ea"/>
            </a:endParaRPr>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a:lvl1pPr>
          </a:lstStyle>
          <a:p>
            <a:pPr fontAlgn="base">
              <a:spcBef>
                <a:spcPct val="0"/>
              </a:spcBef>
              <a:spcAft>
                <a:spcPct val="0"/>
              </a:spcAft>
              <a:defRPr/>
            </a:pPr>
            <a:fld id="{F62B7A88-8474-443A-A119-122A87ACC037}" type="slidenum">
              <a:rPr lang="en-US" altLang="en-US" kern="1200">
                <a:solidFill>
                  <a:srgbClr val="FFFFFF"/>
                </a:solidFill>
                <a:latin typeface="Arial" panose="020B0604020202020204" pitchFamily="34" charset="0"/>
                <a:ea typeface="+mn-ea"/>
                <a:cs typeface="Arial" panose="020B0604020202020204" pitchFamily="34" charset="0"/>
              </a:rPr>
              <a:pPr fontAlgn="base">
                <a:spcBef>
                  <a:spcPct val="0"/>
                </a:spcBef>
                <a:spcAft>
                  <a:spcPct val="0"/>
                </a:spcAft>
                <a:defRPr/>
              </a:pPr>
              <a:t>‹#›</a:t>
            </a:fld>
            <a:endParaRPr lang="en-US" altLang="en-US" kern="1200">
              <a:solidFill>
                <a:srgbClr val="FFFFFF"/>
              </a:solidFill>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606514959"/>
      </p:ext>
    </p:extLst>
  </p:cSld>
  <p:clrMap bg1="dk2" tx1="lt1" bg2="dk1" tx2="lt2" accent1="accent1" accent2="accent2" accent3="accent3" accent4="accent4" accent5="accent5" accent6="accent6" hlink="hlink" folHlink="folHlink"/>
  <p:sldLayoutIdLst>
    <p:sldLayoutId id="2147483717" r:id="rId1"/>
  </p:sldLayoutIdLst>
  <p:hf hdr="0" ftr="0" dt="0"/>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2.xml"/><Relationship Id="rId1" Type="http://schemas.openxmlformats.org/officeDocument/2006/relationships/slideLayout" Target="../slideLayouts/slideLayout17.xml"/><Relationship Id="rId4" Type="http://schemas.openxmlformats.org/officeDocument/2006/relationships/image" Target="../media/image11.jpg"/></Relationships>
</file>

<file path=ppt/slides/_rels/slide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4.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image" Target="../media/image8.png"/><Relationship Id="rId5" Type="http://schemas.openxmlformats.org/officeDocument/2006/relationships/image" Target="../media/image7.emf"/><Relationship Id="rId4" Type="http://schemas.openxmlformats.org/officeDocument/2006/relationships/image" Target="../media/image6.pn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Title 9"/>
          <p:cNvSpPr>
            <a:spLocks noGrp="1"/>
          </p:cNvSpPr>
          <p:nvPr>
            <p:ph type="title"/>
          </p:nvPr>
        </p:nvSpPr>
        <p:spPr>
          <a:xfrm>
            <a:off x="1450975" y="562062"/>
            <a:ext cx="7224713" cy="1398588"/>
          </a:xfrm>
        </p:spPr>
        <p:txBody>
          <a:bodyPr/>
          <a:lstStyle/>
          <a:p>
            <a:pPr eaLnBrk="1" hangingPunct="1"/>
            <a:r>
              <a:rPr lang="en-US" altLang="en-US" sz="3600" dirty="0" smtClean="0">
                <a:cs typeface="Arial Narrow Bold" panose="020B0706020202030204" pitchFamily="34" charset="0"/>
              </a:rPr>
              <a:t>Risk table considerations </a:t>
            </a:r>
            <a:br>
              <a:rPr lang="en-US" altLang="en-US" sz="3600" dirty="0" smtClean="0">
                <a:cs typeface="Arial Narrow Bold" panose="020B0706020202030204" pitchFamily="34" charset="0"/>
              </a:rPr>
            </a:br>
            <a:r>
              <a:rPr lang="en-US" altLang="en-US" sz="3600" dirty="0" smtClean="0">
                <a:cs typeface="Arial Narrow Bold" panose="020B0706020202030204" pitchFamily="34" charset="0"/>
              </a:rPr>
              <a:t>for BSAI crab stocks</a:t>
            </a:r>
          </a:p>
        </p:txBody>
      </p:sp>
      <p:sp>
        <p:nvSpPr>
          <p:cNvPr id="4099" name="Text Placeholder 10"/>
          <p:cNvSpPr>
            <a:spLocks noGrp="1"/>
          </p:cNvSpPr>
          <p:nvPr>
            <p:ph type="body" sz="quarter" idx="10"/>
          </p:nvPr>
        </p:nvSpPr>
        <p:spPr>
          <a:xfrm>
            <a:off x="3190875" y="1566863"/>
            <a:ext cx="5484813" cy="1225550"/>
          </a:xfrm>
        </p:spPr>
        <p:txBody>
          <a:bodyPr/>
          <a:lstStyle/>
          <a:p>
            <a:pPr eaLnBrk="1" hangingPunct="1"/>
            <a:r>
              <a:rPr lang="en-US" altLang="en-US" b="1" dirty="0" smtClean="0"/>
              <a:t>Martin Dorn and Stephani Zador</a:t>
            </a:r>
          </a:p>
        </p:txBody>
      </p:sp>
      <p:sp>
        <p:nvSpPr>
          <p:cNvPr id="4100" name="Text Placeholder 11"/>
          <p:cNvSpPr>
            <a:spLocks noGrp="1"/>
          </p:cNvSpPr>
          <p:nvPr>
            <p:ph type="body" sz="quarter" idx="11"/>
          </p:nvPr>
        </p:nvSpPr>
        <p:spPr>
          <a:xfrm>
            <a:off x="463550" y="3117850"/>
            <a:ext cx="3205163" cy="979488"/>
          </a:xfrm>
        </p:spPr>
        <p:txBody>
          <a:bodyPr/>
          <a:lstStyle/>
          <a:p>
            <a:pPr eaLnBrk="1" hangingPunct="1"/>
            <a:r>
              <a:rPr lang="en-US" altLang="en-US" dirty="0" smtClean="0"/>
              <a:t>Alaska Fisheries </a:t>
            </a:r>
          </a:p>
          <a:p>
            <a:pPr eaLnBrk="1" hangingPunct="1"/>
            <a:r>
              <a:rPr lang="en-US" altLang="en-US" dirty="0" smtClean="0"/>
              <a:t>Science Center</a:t>
            </a:r>
          </a:p>
        </p:txBody>
      </p:sp>
      <p:sp>
        <p:nvSpPr>
          <p:cNvPr id="4101" name="Text Placeholder 12"/>
          <p:cNvSpPr>
            <a:spLocks noGrp="1"/>
          </p:cNvSpPr>
          <p:nvPr>
            <p:ph type="body" sz="quarter" idx="12"/>
          </p:nvPr>
        </p:nvSpPr>
        <p:spPr>
          <a:xfrm>
            <a:off x="2024063" y="5545138"/>
            <a:ext cx="6662737" cy="1160462"/>
          </a:xfrm>
        </p:spPr>
        <p:txBody>
          <a:bodyPr/>
          <a:lstStyle/>
          <a:p>
            <a:pPr eaLnBrk="1" hangingPunct="1"/>
            <a:r>
              <a:rPr lang="en-US" altLang="en-US" b="1" dirty="0" smtClean="0"/>
              <a:t>CPT meeting</a:t>
            </a:r>
          </a:p>
          <a:p>
            <a:pPr eaLnBrk="1" hangingPunct="1"/>
            <a:r>
              <a:rPr lang="en-US" altLang="en-US" b="1" dirty="0" smtClean="0"/>
              <a:t>January 11, 2021</a:t>
            </a:r>
          </a:p>
          <a:p>
            <a:pPr eaLnBrk="1" hangingPunct="1"/>
            <a:r>
              <a:rPr lang="en-US" altLang="en-US" b="1" dirty="0" smtClean="0"/>
              <a:t>Online meeting </a:t>
            </a: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97044" y="2179638"/>
            <a:ext cx="6812173" cy="2680461"/>
          </a:xfrm>
          <a:prstGeom prst="rect">
            <a:avLst/>
          </a:prstGeom>
          <a:ln>
            <a:solidFill>
              <a:schemeClr val="tx2"/>
            </a:solidFill>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81513" y="1381772"/>
            <a:ext cx="7886700" cy="2226402"/>
          </a:xfrm>
        </p:spPr>
        <p:txBody>
          <a:bodyPr>
            <a:noAutofit/>
          </a:bodyPr>
          <a:lstStyle/>
          <a:p>
            <a:r>
              <a:rPr lang="en-US" sz="2000" dirty="0">
                <a:latin typeface="+mn-lt"/>
              </a:rPr>
              <a:t>The table is applied by evaluating the severity of four types of considerations that could be used to support a scientific recommendation to reduce the ABC from the maximum permissible. </a:t>
            </a:r>
            <a:r>
              <a:rPr lang="en-US" sz="2000" dirty="0" smtClean="0">
                <a:latin typeface="+mn-lt"/>
              </a:rPr>
              <a:t/>
            </a:r>
            <a:br>
              <a:rPr lang="en-US" sz="2000" dirty="0" smtClean="0">
                <a:latin typeface="+mn-lt"/>
              </a:rPr>
            </a:br>
            <a:r>
              <a:rPr lang="en-US" sz="2000" dirty="0">
                <a:latin typeface="+mn-lt"/>
              </a:rPr>
              <a:t/>
            </a:r>
            <a:br>
              <a:rPr lang="en-US" sz="2000" dirty="0">
                <a:latin typeface="+mn-lt"/>
              </a:rPr>
            </a:br>
            <a:r>
              <a:rPr lang="en-US" sz="2000" dirty="0" smtClean="0">
                <a:latin typeface="+mn-lt"/>
              </a:rPr>
              <a:t>These </a:t>
            </a:r>
            <a:r>
              <a:rPr lang="en-US" sz="2000" dirty="0">
                <a:latin typeface="+mn-lt"/>
              </a:rPr>
              <a:t>considerations </a:t>
            </a:r>
            <a:r>
              <a:rPr lang="en-US" sz="2000" dirty="0" smtClean="0">
                <a:latin typeface="+mn-lt"/>
              </a:rPr>
              <a:t>are</a:t>
            </a:r>
            <a:br>
              <a:rPr lang="en-US" sz="2000" dirty="0" smtClean="0">
                <a:latin typeface="+mn-lt"/>
              </a:rPr>
            </a:br>
            <a:r>
              <a:rPr lang="en-US" sz="2000" dirty="0" smtClean="0">
                <a:latin typeface="+mn-lt"/>
              </a:rPr>
              <a:t> </a:t>
            </a:r>
            <a:br>
              <a:rPr lang="en-US" sz="2000" dirty="0" smtClean="0">
                <a:latin typeface="+mn-lt"/>
              </a:rPr>
            </a:br>
            <a:endParaRPr lang="en-US" altLang="en-US" sz="2000" dirty="0">
              <a:solidFill>
                <a:srgbClr val="000000"/>
              </a:solidFill>
              <a:latin typeface="+mn-lt"/>
              <a:cs typeface="Arial" panose="020B0604020202020204" pitchFamily="34" charset="0"/>
            </a:endParaRPr>
          </a:p>
        </p:txBody>
      </p:sp>
      <p:sp>
        <p:nvSpPr>
          <p:cNvPr id="3" name="Rectangle 2"/>
          <p:cNvSpPr txBox="1">
            <a:spLocks noChangeArrowheads="1"/>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dirty="0" smtClean="0">
                <a:solidFill>
                  <a:srgbClr val="000000"/>
                </a:solidFill>
                <a:latin typeface="+mn-lt"/>
                <a:cs typeface="Arial" panose="020B0604020202020204" pitchFamily="34" charset="0"/>
              </a:rPr>
              <a:t>Application guidelines</a:t>
            </a:r>
            <a:endParaRPr lang="en-US" altLang="en-US" sz="3200" dirty="0">
              <a:solidFill>
                <a:srgbClr val="000000"/>
              </a:solidFill>
              <a:latin typeface="+mn-lt"/>
              <a:cs typeface="Arial" panose="020B0604020202020204" pitchFamily="34" charset="0"/>
            </a:endParaRPr>
          </a:p>
        </p:txBody>
      </p:sp>
      <p:sp>
        <p:nvSpPr>
          <p:cNvPr id="2" name="Rectangle 1"/>
          <p:cNvSpPr/>
          <p:nvPr/>
        </p:nvSpPr>
        <p:spPr>
          <a:xfrm>
            <a:off x="1136822" y="3111714"/>
            <a:ext cx="4572000" cy="1631216"/>
          </a:xfrm>
          <a:prstGeom prst="rect">
            <a:avLst/>
          </a:prstGeom>
        </p:spPr>
        <p:txBody>
          <a:bodyPr>
            <a:spAutoFit/>
          </a:bodyPr>
          <a:lstStyle/>
          <a:p>
            <a:pPr marL="285750" indent="-285750">
              <a:buFont typeface="Arial" panose="020B0604020202020204" pitchFamily="34" charset="0"/>
              <a:buChar char="•"/>
            </a:pPr>
            <a:r>
              <a:rPr lang="en-US" sz="2000" dirty="0">
                <a:latin typeface="+mn-lt"/>
              </a:rPr>
              <a:t>S</a:t>
            </a:r>
            <a:r>
              <a:rPr lang="en-US" sz="2000" dirty="0" smtClean="0">
                <a:latin typeface="+mn-lt"/>
              </a:rPr>
              <a:t>tock </a:t>
            </a:r>
            <a:r>
              <a:rPr lang="en-US" sz="2000" dirty="0">
                <a:latin typeface="+mn-lt"/>
              </a:rPr>
              <a:t>assessment </a:t>
            </a:r>
            <a:r>
              <a:rPr lang="en-US" sz="2000" dirty="0" smtClean="0">
                <a:latin typeface="+mn-lt"/>
              </a:rPr>
              <a:t>considerations</a:t>
            </a:r>
          </a:p>
          <a:p>
            <a:pPr marL="285750" indent="-285750">
              <a:buFont typeface="Arial" panose="020B0604020202020204" pitchFamily="34" charset="0"/>
              <a:buChar char="•"/>
            </a:pPr>
            <a:r>
              <a:rPr lang="en-US" sz="2000" dirty="0">
                <a:latin typeface="+mn-lt"/>
              </a:rPr>
              <a:t>P</a:t>
            </a:r>
            <a:r>
              <a:rPr lang="en-US" sz="2000" dirty="0" smtClean="0">
                <a:latin typeface="+mn-lt"/>
              </a:rPr>
              <a:t>opulation </a:t>
            </a:r>
            <a:r>
              <a:rPr lang="en-US" sz="2000" dirty="0">
                <a:latin typeface="+mn-lt"/>
              </a:rPr>
              <a:t>dynamics </a:t>
            </a:r>
            <a:r>
              <a:rPr lang="en-US" sz="2000" dirty="0" smtClean="0">
                <a:latin typeface="+mn-lt"/>
              </a:rPr>
              <a:t>considerations</a:t>
            </a:r>
          </a:p>
          <a:p>
            <a:pPr marL="285750" indent="-285750">
              <a:buFont typeface="Arial" panose="020B0604020202020204" pitchFamily="34" charset="0"/>
              <a:buChar char="•"/>
            </a:pPr>
            <a:r>
              <a:rPr lang="en-US" sz="2000" dirty="0" smtClean="0">
                <a:latin typeface="+mn-lt"/>
              </a:rPr>
              <a:t>Environmental/ecosystem </a:t>
            </a:r>
            <a:r>
              <a:rPr lang="en-US" sz="2000" dirty="0" smtClean="0">
                <a:latin typeface="+mn-lt"/>
              </a:rPr>
              <a:t>considerations</a:t>
            </a:r>
          </a:p>
          <a:p>
            <a:pPr marL="285750" indent="-285750">
              <a:buFont typeface="Arial" panose="020B0604020202020204" pitchFamily="34" charset="0"/>
              <a:buChar char="•"/>
            </a:pPr>
            <a:r>
              <a:rPr lang="en-US" sz="2000" dirty="0" smtClean="0">
                <a:latin typeface="+mn-lt"/>
              </a:rPr>
              <a:t>Fishery </a:t>
            </a:r>
            <a:r>
              <a:rPr lang="en-US" sz="2000" dirty="0">
                <a:latin typeface="+mn-lt"/>
              </a:rPr>
              <a:t>performance</a:t>
            </a:r>
          </a:p>
        </p:txBody>
      </p:sp>
    </p:spTree>
    <p:extLst>
      <p:ext uri="{BB962C8B-B14F-4D97-AF65-F5344CB8AC3E}">
        <p14:creationId xmlns:p14="http://schemas.microsoft.com/office/powerpoint/2010/main" val="209735752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628650" y="2098461"/>
            <a:ext cx="7886700" cy="2349971"/>
          </a:xfrm>
        </p:spPr>
        <p:txBody>
          <a:bodyPr>
            <a:normAutofit fontScale="90000"/>
          </a:bodyPr>
          <a:lstStyle/>
          <a:p>
            <a:pPr>
              <a:lnSpc>
                <a:spcPct val="100000"/>
              </a:lnSpc>
              <a:tabLst>
                <a:tab pos="0" algn="l"/>
                <a:tab pos="685800" algn="l"/>
              </a:tabLst>
            </a:pP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400" dirty="0"/>
              <a:t/>
            </a:r>
            <a:br>
              <a:rPr lang="en-US" sz="2400" dirty="0"/>
            </a:br>
            <a:r>
              <a:rPr lang="en-US" sz="2400" dirty="0" smtClean="0"/>
              <a:t/>
            </a:r>
            <a:br>
              <a:rPr lang="en-US" sz="2400" dirty="0" smtClean="0"/>
            </a:br>
            <a:r>
              <a:rPr lang="en-US" sz="2200" dirty="0" smtClean="0">
                <a:latin typeface="+mn-lt"/>
              </a:rPr>
              <a:t>Assessment </a:t>
            </a:r>
            <a:r>
              <a:rPr lang="en-US" sz="2200" dirty="0">
                <a:latin typeface="+mn-lt"/>
              </a:rPr>
              <a:t>considerations</a:t>
            </a:r>
            <a:r>
              <a:rPr lang="en-US" sz="2200" dirty="0" smtClean="0">
                <a:latin typeface="+mn-lt"/>
              </a:rPr>
              <a:t>—</a:t>
            </a:r>
            <a:br>
              <a:rPr lang="en-US" sz="2200" dirty="0" smtClean="0">
                <a:latin typeface="+mn-lt"/>
              </a:rPr>
            </a:br>
            <a:r>
              <a:rPr lang="en-US" sz="2200" dirty="0" smtClean="0">
                <a:latin typeface="+mn-lt"/>
              </a:rPr>
              <a:t/>
            </a:r>
            <a:br>
              <a:rPr lang="en-US" sz="2200" dirty="0" smtClean="0">
                <a:latin typeface="+mn-lt"/>
              </a:rPr>
            </a:br>
            <a:r>
              <a:rPr lang="en-US" sz="2200" dirty="0" smtClean="0">
                <a:latin typeface="+mn-lt"/>
              </a:rPr>
              <a:t>		Data-inputs: biased ages, skipped surveys, lack of fishery-				independent trend data; model fits: poor fits to fits to fishery or 			survey data, inability to simultaneously fit multiple data inputs; </a:t>
            </a:r>
            <a:br>
              <a:rPr lang="en-US" sz="2200" dirty="0" smtClean="0">
                <a:latin typeface="+mn-lt"/>
              </a:rPr>
            </a:br>
            <a:r>
              <a:rPr lang="en-US" sz="2200" dirty="0">
                <a:latin typeface="+mn-lt"/>
              </a:rPr>
              <a:t>	</a:t>
            </a:r>
            <a:r>
              <a:rPr lang="en-US" sz="2200" dirty="0" smtClean="0">
                <a:latin typeface="+mn-lt"/>
              </a:rPr>
              <a:t/>
            </a:r>
            <a:br>
              <a:rPr lang="en-US" sz="2200" dirty="0" smtClean="0">
                <a:latin typeface="+mn-lt"/>
              </a:rPr>
            </a:br>
            <a:r>
              <a:rPr lang="en-US" sz="2200" dirty="0" smtClean="0">
                <a:latin typeface="+mn-lt"/>
              </a:rPr>
              <a:t>		Model </a:t>
            </a:r>
            <a:r>
              <a:rPr lang="en-US" sz="2200" dirty="0">
                <a:latin typeface="+mn-lt"/>
              </a:rPr>
              <a:t>performance: poor model convergence, multiple minima in </a:t>
            </a:r>
            <a:r>
              <a:rPr lang="en-US" sz="2200" dirty="0" smtClean="0">
                <a:latin typeface="+mn-lt"/>
              </a:rPr>
              <a:t>		the </a:t>
            </a:r>
            <a:r>
              <a:rPr lang="en-US" sz="2200" dirty="0">
                <a:latin typeface="+mn-lt"/>
              </a:rPr>
              <a:t>likelihood surface, parameters hitting bounds; </a:t>
            </a:r>
            <a:r>
              <a:rPr lang="en-US" sz="2200" dirty="0" smtClean="0">
                <a:latin typeface="+mn-lt"/>
              </a:rPr>
              <a:t/>
            </a:r>
            <a:br>
              <a:rPr lang="en-US" sz="2200" dirty="0" smtClean="0">
                <a:latin typeface="+mn-lt"/>
              </a:rPr>
            </a:br>
            <a:r>
              <a:rPr lang="en-US" sz="2200" dirty="0">
                <a:latin typeface="+mn-lt"/>
              </a:rPr>
              <a:t>	</a:t>
            </a:r>
            <a:r>
              <a:rPr lang="en-US" sz="2200" dirty="0" smtClean="0">
                <a:latin typeface="+mn-lt"/>
              </a:rPr>
              <a:t/>
            </a:r>
            <a:br>
              <a:rPr lang="en-US" sz="2200" dirty="0" smtClean="0">
                <a:latin typeface="+mn-lt"/>
              </a:rPr>
            </a:br>
            <a:r>
              <a:rPr lang="en-US" sz="2200" dirty="0" smtClean="0">
                <a:latin typeface="+mn-lt"/>
              </a:rPr>
              <a:t>		Estimation </a:t>
            </a:r>
            <a:r>
              <a:rPr lang="en-US" sz="2200" dirty="0">
                <a:latin typeface="+mn-lt"/>
              </a:rPr>
              <a:t>uncertainty: poorly-estimated but influential year </a:t>
            </a:r>
            <a:r>
              <a:rPr lang="en-US" sz="2200" dirty="0" smtClean="0">
                <a:latin typeface="+mn-lt"/>
              </a:rPr>
              <a:t>			classes</a:t>
            </a:r>
            <a:r>
              <a:rPr lang="en-US" sz="2200" dirty="0">
                <a:latin typeface="+mn-lt"/>
              </a:rPr>
              <a:t>; retrospective bias in biomass estimates</a:t>
            </a:r>
            <a:r>
              <a:rPr lang="en-US" sz="2200" dirty="0" smtClean="0">
                <a:latin typeface="+mn-lt"/>
              </a:rPr>
              <a:t>.</a:t>
            </a:r>
            <a:br>
              <a:rPr lang="en-US" sz="2200" dirty="0" smtClean="0">
                <a:latin typeface="+mn-lt"/>
              </a:rPr>
            </a:br>
            <a:r>
              <a:rPr lang="en-US" sz="2200" dirty="0">
                <a:latin typeface="+mn-lt"/>
              </a:rPr>
              <a:t/>
            </a:r>
            <a:br>
              <a:rPr lang="en-US" sz="2200" dirty="0">
                <a:latin typeface="+mn-lt"/>
              </a:rPr>
            </a:br>
            <a:r>
              <a:rPr lang="en-US" sz="2200" dirty="0" smtClean="0">
                <a:latin typeface="+mn-lt"/>
              </a:rPr>
              <a:t>Population </a:t>
            </a:r>
            <a:r>
              <a:rPr lang="en-US" sz="2200" dirty="0">
                <a:latin typeface="+mn-lt"/>
              </a:rPr>
              <a:t>dynamics considerations—decreasing biomass trend, poor recent recruitment, inability of the stock to rebuild, abrupt increase or decrease in stock abundance</a:t>
            </a:r>
            <a:r>
              <a:rPr lang="en-US" sz="2200" dirty="0" smtClean="0">
                <a:latin typeface="+mn-lt"/>
              </a:rPr>
              <a:t>.</a:t>
            </a:r>
            <a:endParaRPr lang="en-US" altLang="en-US" sz="2200" dirty="0">
              <a:solidFill>
                <a:srgbClr val="000000"/>
              </a:solidFill>
              <a:latin typeface="+mn-lt"/>
              <a:cs typeface="Arial" panose="020B0604020202020204" pitchFamily="34" charset="0"/>
            </a:endParaRPr>
          </a:p>
        </p:txBody>
      </p:sp>
      <p:sp>
        <p:nvSpPr>
          <p:cNvPr id="5" name="Rectangle 2"/>
          <p:cNvSpPr txBox="1">
            <a:spLocks noChangeArrowheads="1"/>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dirty="0" smtClean="0">
                <a:solidFill>
                  <a:srgbClr val="000000"/>
                </a:solidFill>
                <a:latin typeface="+mn-lt"/>
                <a:cs typeface="Arial" panose="020B0604020202020204" pitchFamily="34" charset="0"/>
              </a:rPr>
              <a:t>Examples of the types of concern</a:t>
            </a:r>
          </a:p>
        </p:txBody>
      </p:sp>
    </p:spTree>
    <p:extLst>
      <p:ext uri="{BB962C8B-B14F-4D97-AF65-F5344CB8AC3E}">
        <p14:creationId xmlns:p14="http://schemas.microsoft.com/office/powerpoint/2010/main" val="82866051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a:xfrm>
            <a:off x="369158" y="2082716"/>
            <a:ext cx="7886700" cy="1325563"/>
          </a:xfrm>
        </p:spPr>
        <p:txBody>
          <a:bodyPr>
            <a:noAutofit/>
          </a:bodyPr>
          <a:lstStyle/>
          <a:p>
            <a:r>
              <a:rPr lang="en-US" sz="2000" dirty="0" smtClean="0">
                <a:latin typeface="+mn-lt"/>
              </a:rPr>
              <a:t>Environmental/ecosystem </a:t>
            </a:r>
            <a:r>
              <a:rPr lang="en-US" sz="2000" dirty="0">
                <a:latin typeface="+mn-lt"/>
              </a:rPr>
              <a:t>considerations—adverse trends in environmental/ecosystem indicators, ecosystem model results, decreases in ecosystem productivity, decreases in prey abundance or availability, increases or increases in predator abundance or productivity</a:t>
            </a:r>
            <a:r>
              <a:rPr lang="en-US" sz="2000" dirty="0" smtClean="0">
                <a:latin typeface="+mn-lt"/>
              </a:rPr>
              <a:t>.</a:t>
            </a:r>
            <a:br>
              <a:rPr lang="en-US" sz="2000" dirty="0" smtClean="0">
                <a:latin typeface="+mn-lt"/>
              </a:rPr>
            </a:br>
            <a:r>
              <a:rPr lang="en-US" sz="2000" dirty="0">
                <a:latin typeface="+mn-lt"/>
              </a:rPr>
              <a:t/>
            </a:r>
            <a:br>
              <a:rPr lang="en-US" sz="2000" dirty="0">
                <a:latin typeface="+mn-lt"/>
              </a:rPr>
            </a:br>
            <a:r>
              <a:rPr lang="en-US" sz="2000" dirty="0" smtClean="0">
                <a:latin typeface="+mn-lt"/>
              </a:rPr>
              <a:t>Fishery </a:t>
            </a:r>
            <a:r>
              <a:rPr lang="en-US" sz="2000" dirty="0">
                <a:latin typeface="+mn-lt"/>
              </a:rPr>
              <a:t>performance—fishery CPUE is showing a contrasting pattern from the stock biomass trend, unusual spatial pattern of fishing, changes in the percent of TAC taken, changes in the duration of fishery openings</a:t>
            </a:r>
            <a:r>
              <a:rPr lang="en-US" sz="2000" dirty="0" smtClean="0">
                <a:latin typeface="+mn-lt"/>
              </a:rPr>
              <a:t>.</a:t>
            </a:r>
            <a:r>
              <a:rPr lang="en-US" sz="2000" dirty="0">
                <a:latin typeface="+mn-lt"/>
              </a:rPr>
              <a:t/>
            </a:r>
            <a:br>
              <a:rPr lang="en-US" sz="2000" dirty="0">
                <a:latin typeface="+mn-lt"/>
              </a:rPr>
            </a:br>
            <a:endParaRPr lang="en-US" altLang="en-US" sz="2000" dirty="0">
              <a:solidFill>
                <a:srgbClr val="000000"/>
              </a:solidFill>
              <a:latin typeface="+mn-lt"/>
              <a:cs typeface="Arial" panose="020B0604020202020204" pitchFamily="34" charset="0"/>
            </a:endParaRPr>
          </a:p>
        </p:txBody>
      </p:sp>
      <p:sp>
        <p:nvSpPr>
          <p:cNvPr id="5" name="Rectangle 2"/>
          <p:cNvSpPr txBox="1">
            <a:spLocks noChangeArrowheads="1"/>
          </p:cNvSpPr>
          <p:nvPr/>
        </p:nvSpPr>
        <p:spPr>
          <a:xfrm>
            <a:off x="628650" y="365126"/>
            <a:ext cx="7886700" cy="1325563"/>
          </a:xfrm>
          <a:prstGeom prst="rect">
            <a:avLst/>
          </a:prstGeom>
        </p:spPr>
        <p:txBody>
          <a:bodyPr vert="horz" lIns="91440" tIns="45720" rIns="91440" bIns="45720" rtlCol="0" anchor="ctr">
            <a:normAutofit/>
          </a:bodyPr>
          <a:lstStyle>
            <a:lvl1pPr algn="l" defTabSz="685800" rtl="0" eaLnBrk="1" latinLnBrk="0" hangingPunct="1">
              <a:lnSpc>
                <a:spcPct val="90000"/>
              </a:lnSpc>
              <a:spcBef>
                <a:spcPct val="0"/>
              </a:spcBef>
              <a:buNone/>
              <a:defRPr sz="3300" kern="1200">
                <a:solidFill>
                  <a:schemeClr val="tx1"/>
                </a:solidFill>
                <a:latin typeface="+mj-lt"/>
                <a:ea typeface="+mj-ea"/>
                <a:cs typeface="+mj-cs"/>
              </a:defRPr>
            </a:lvl1pPr>
          </a:lstStyle>
          <a:p>
            <a:r>
              <a:rPr lang="en-US" altLang="en-US" sz="3200" dirty="0" smtClean="0">
                <a:solidFill>
                  <a:srgbClr val="000000"/>
                </a:solidFill>
                <a:latin typeface="+mn-lt"/>
                <a:cs typeface="Arial" panose="020B0604020202020204" pitchFamily="34" charset="0"/>
              </a:rPr>
              <a:t>Examples of the types of concern</a:t>
            </a:r>
          </a:p>
        </p:txBody>
      </p:sp>
    </p:spTree>
    <p:extLst>
      <p:ext uri="{BB962C8B-B14F-4D97-AF65-F5344CB8AC3E}">
        <p14:creationId xmlns:p14="http://schemas.microsoft.com/office/powerpoint/2010/main" val="8078395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81000" y="304800"/>
            <a:ext cx="5334000"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i="0" u="none" strike="noStrike" cap="none" dirty="0" smtClean="0">
                <a:solidFill>
                  <a:srgbClr val="000000"/>
                </a:solidFill>
                <a:ea typeface="Arial"/>
                <a:cs typeface="Arial"/>
                <a:sym typeface="Arial"/>
              </a:rPr>
              <a:t>GOA pollock </a:t>
            </a:r>
            <a:r>
              <a:rPr lang="en" sz="3200" b="0" i="0" u="none" strike="noStrike" cap="none" dirty="0" smtClean="0">
                <a:solidFill>
                  <a:srgbClr val="000000"/>
                </a:solidFill>
                <a:ea typeface="Arial"/>
                <a:cs typeface="Arial"/>
                <a:sym typeface="Arial"/>
              </a:rPr>
              <a:t/>
            </a:r>
            <a:br>
              <a:rPr lang="en" sz="3200" b="0" i="0" u="none" strike="noStrike" cap="none" dirty="0" smtClean="0">
                <a:solidFill>
                  <a:srgbClr val="000000"/>
                </a:solidFill>
                <a:ea typeface="Arial"/>
                <a:cs typeface="Arial"/>
                <a:sym typeface="Arial"/>
              </a:rPr>
            </a:br>
            <a:r>
              <a:rPr lang="en" sz="2000" dirty="0" smtClean="0">
                <a:solidFill>
                  <a:srgbClr val="000000"/>
                </a:solidFill>
              </a:rPr>
              <a:t>Risk Table Evaluation in 2018</a:t>
            </a:r>
            <a:endParaRPr lang="en" sz="2000" dirty="0">
              <a:solidFill>
                <a:srgbClr val="000000"/>
              </a:solidFill>
            </a:endParaRPr>
          </a:p>
        </p:txBody>
      </p:sp>
      <p:sp>
        <p:nvSpPr>
          <p:cNvPr id="7" name="Shape 621"/>
          <p:cNvSpPr txBox="1">
            <a:spLocks noGrp="1"/>
          </p:cNvSpPr>
          <p:nvPr>
            <p:ph idx="1"/>
          </p:nvPr>
        </p:nvSpPr>
        <p:spPr>
          <a:xfrm>
            <a:off x="978050" y="5439948"/>
            <a:ext cx="7122458" cy="102489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 sz="2000" i="0" u="none" strike="noStrike" cap="none" dirty="0" smtClean="0">
                <a:solidFill>
                  <a:srgbClr val="000000"/>
                </a:solidFill>
                <a:latin typeface="+mn-lt"/>
              </a:rPr>
              <a:t>Overall score is Level 2: Substantially increased concerns. </a:t>
            </a:r>
            <a:r>
              <a:rPr lang="en" sz="2000" dirty="0" smtClean="0">
                <a:solidFill>
                  <a:srgbClr val="000000"/>
                </a:solidFill>
                <a:latin typeface="+mn-lt"/>
              </a:rPr>
              <a:t>A</a:t>
            </a:r>
            <a:r>
              <a:rPr lang="en" sz="2000" i="0" u="none" strike="noStrike" cap="none" dirty="0" smtClean="0">
                <a:solidFill>
                  <a:srgbClr val="000000"/>
                </a:solidFill>
                <a:latin typeface="+mn-lt"/>
              </a:rPr>
              <a:t>uthor’s recommended ABC = 85% of maximum permissible (15% reduction) based on mode of historical buffers. Plan Team recommends 14.3% reduction using a stairstep approach.</a:t>
            </a:r>
            <a:endParaRPr sz="2000" i="0" u="none" strike="noStrike" cap="none" dirty="0">
              <a:solidFill>
                <a:srgbClr val="000000"/>
              </a:solidFill>
              <a:latin typeface="+mn-lt"/>
              <a:sym typeface="Arial"/>
            </a:endParaRPr>
          </a:p>
        </p:txBody>
      </p:sp>
      <p:pic>
        <p:nvPicPr>
          <p:cNvPr id="622" name="Shape 622" descr="https://lh6.googleusercontent.com/UBgtr10iPKGymyHqhq6au6-ZyxJK-LLgWezxN5GT5GsQVlGV3LjH0Zwj6LK68ymyeOxqQu3MMmtcG4tJx_vhNYBHSTEp1YClZla9lLmgJj_VGK4NkwmooE4nFPpxLIchVmVSNoP6lg"/>
          <p:cNvPicPr preferRelativeResize="0"/>
          <p:nvPr/>
        </p:nvPicPr>
        <p:blipFill rotWithShape="1">
          <a:blip r:embed="rId3">
            <a:alphaModFix/>
          </a:blip>
          <a:srcRect/>
          <a:stretch/>
        </p:blipFill>
        <p:spPr>
          <a:xfrm>
            <a:off x="5885796" y="332887"/>
            <a:ext cx="2357948" cy="723466"/>
          </a:xfrm>
          <a:prstGeom prst="rect">
            <a:avLst/>
          </a:prstGeom>
          <a:noFill/>
          <a:ln>
            <a:noFill/>
          </a:ln>
        </p:spPr>
      </p:pic>
      <p:graphicFrame>
        <p:nvGraphicFramePr>
          <p:cNvPr id="11" name="Table 10"/>
          <p:cNvGraphicFramePr>
            <a:graphicFrameLocks noGrp="1"/>
          </p:cNvGraphicFramePr>
          <p:nvPr>
            <p:extLst>
              <p:ext uri="{D42A27DB-BD31-4B8C-83A1-F6EECF244321}">
                <p14:modId xmlns:p14="http://schemas.microsoft.com/office/powerpoint/2010/main" val="4055837403"/>
              </p:ext>
            </p:extLst>
          </p:nvPr>
        </p:nvGraphicFramePr>
        <p:xfrm>
          <a:off x="978050" y="1210057"/>
          <a:ext cx="6794937" cy="3921016"/>
        </p:xfrm>
        <a:graphic>
          <a:graphicData uri="http://schemas.openxmlformats.org/drawingml/2006/table">
            <a:tbl>
              <a:tblPr firstRow="1" firstCol="1" bandRow="1">
                <a:tableStyleId>{02A7CBF0-4C32-4ED1-9C72-06960F1730C3}</a:tableStyleId>
              </a:tblPr>
              <a:tblGrid>
                <a:gridCol w="2173161"/>
                <a:gridCol w="2178773"/>
                <a:gridCol w="2443003"/>
              </a:tblGrid>
              <a:tr h="496778">
                <a:tc>
                  <a:txBody>
                    <a:bodyPr/>
                    <a:lstStyle/>
                    <a:p>
                      <a:pPr marL="0" marR="0">
                        <a:lnSpc>
                          <a:spcPct val="107000"/>
                        </a:lnSpc>
                        <a:spcBef>
                          <a:spcPts val="0"/>
                        </a:spcBef>
                        <a:spcAft>
                          <a:spcPts val="0"/>
                        </a:spcAft>
                      </a:pPr>
                      <a:r>
                        <a:rPr lang="en-US" sz="1400" b="1" dirty="0">
                          <a:effectLst/>
                          <a:latin typeface="+mn-lt"/>
                        </a:rPr>
                        <a:t>Assessment-related considerations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Population dynamics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Environmental/ecosystem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r>
              <a:tr h="2889729">
                <a:tc>
                  <a:txBody>
                    <a:bodyPr/>
                    <a:lstStyle/>
                    <a:p>
                      <a:pPr marL="0" marR="0">
                        <a:lnSpc>
                          <a:spcPct val="107000"/>
                        </a:lnSpc>
                        <a:spcBef>
                          <a:spcPts val="0"/>
                        </a:spcBef>
                        <a:spcAft>
                          <a:spcPts val="0"/>
                        </a:spcAft>
                      </a:pPr>
                      <a:r>
                        <a:rPr lang="en-US" sz="1400" dirty="0" smtClean="0">
                          <a:effectLst/>
                          <a:latin typeface="+mn-lt"/>
                        </a:rPr>
                        <a:t>Contradictory data, very poor model</a:t>
                      </a:r>
                      <a:r>
                        <a:rPr lang="en-US" sz="1400" baseline="0" dirty="0" smtClean="0">
                          <a:effectLst/>
                          <a:latin typeface="+mn-lt"/>
                        </a:rPr>
                        <a:t> fits to recent survey indices. But model seems robust, no retrospective pattern.</a:t>
                      </a:r>
                    </a:p>
                    <a:p>
                      <a:pPr marL="0" marR="0">
                        <a:lnSpc>
                          <a:spcPct val="107000"/>
                        </a:lnSpc>
                        <a:spcBef>
                          <a:spcPts val="0"/>
                        </a:spcBef>
                        <a:spcAft>
                          <a:spcPts val="0"/>
                        </a:spcAft>
                      </a:pPr>
                      <a:endParaRPr lang="en-US" sz="1400"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0" dirty="0" smtClean="0">
                          <a:effectLst/>
                          <a:latin typeface="+mn-lt"/>
                          <a:ea typeface="Calibri" panose="020F0502020204030204" pitchFamily="34" charset="0"/>
                          <a:cs typeface="Times New Roman" panose="02020603050405020304" pitchFamily="18" charset="0"/>
                        </a:rPr>
                        <a:t>Conclusion: Level 2, substantially increased concerns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dirty="0" smtClean="0">
                          <a:effectLst/>
                          <a:latin typeface="+mn-lt"/>
                        </a:rPr>
                        <a:t>Stock dominated by a single year class.</a:t>
                      </a:r>
                      <a:r>
                        <a:rPr lang="en-US" sz="1400" baseline="0" dirty="0" smtClean="0">
                          <a:effectLst/>
                          <a:latin typeface="+mn-lt"/>
                        </a:rPr>
                        <a:t> Four years of very weak recruitment. There have been similar patterns in the past, but never this extreme.</a:t>
                      </a:r>
                    </a:p>
                    <a:p>
                      <a:pPr marL="0" marR="0">
                        <a:lnSpc>
                          <a:spcPct val="107000"/>
                        </a:lnSpc>
                        <a:spcBef>
                          <a:spcPts val="0"/>
                        </a:spcBef>
                        <a:spcAft>
                          <a:spcPts val="0"/>
                        </a:spcAft>
                      </a:pPr>
                      <a:endParaRPr lang="en-US" sz="1400"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r>
                        <a:rPr lang="en-US" sz="1400" b="1" baseline="0" dirty="0" smtClean="0">
                          <a:effectLst/>
                          <a:latin typeface="+mn-lt"/>
                        </a:rPr>
                        <a:t>Conclusion: Level 2, substantially increased concerns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i="0" u="none" strike="noStrike" cap="none" baseline="0" dirty="0" smtClean="0">
                          <a:solidFill>
                            <a:srgbClr val="000000"/>
                          </a:solidFill>
                          <a:effectLst/>
                          <a:latin typeface="+mn-lt"/>
                          <a:ea typeface="Arial"/>
                          <a:cs typeface="Arial"/>
                          <a:sym typeface="Arial"/>
                        </a:rPr>
                        <a:t>Onset of a marine heatwave and projections of a weak El Niño are not conducive for winter survival for age-0 pollock. Zooplankton indicators are mixed. Some suggest prey for adult pollock is abundant, but planktivorous parakeet auklets in the central GOA had poor reproductive success in 2018.</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i="0" u="none" strike="noStrike" cap="none" baseline="0" dirty="0" smtClean="0">
                          <a:solidFill>
                            <a:srgbClr val="000000"/>
                          </a:solidFill>
                          <a:effectLst/>
                          <a:latin typeface="+mn-lt"/>
                          <a:ea typeface="Arial"/>
                          <a:cs typeface="Arial"/>
                          <a:sym typeface="Arial"/>
                        </a:rPr>
                        <a:t>Conclusion: Level 2, substantially increased concerns</a:t>
                      </a:r>
                      <a:endParaRPr lang="en-US" sz="1400" dirty="0">
                        <a:effectLst/>
                        <a:latin typeface="+mn-lt"/>
                        <a:ea typeface="Calibri" panose="020F0502020204030204" pitchFamily="34" charset="0"/>
                        <a:cs typeface="Times New Roman" panose="02020603050405020304" pitchFamily="18" charset="0"/>
                      </a:endParaRPr>
                    </a:p>
                  </a:txBody>
                  <a:tcPr marL="48060" marR="48060" marT="0" marB="0"/>
                </a:tc>
              </a:tr>
            </a:tbl>
          </a:graphicData>
        </a:graphic>
      </p:graphicFrame>
    </p:spTree>
    <p:extLst>
      <p:ext uri="{BB962C8B-B14F-4D97-AF65-F5344CB8AC3E}">
        <p14:creationId xmlns:p14="http://schemas.microsoft.com/office/powerpoint/2010/main" val="37367685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154"/>
        <p:cNvGrpSpPr/>
        <p:nvPr/>
      </p:nvGrpSpPr>
      <p:grpSpPr>
        <a:xfrm>
          <a:off x="0" y="0"/>
          <a:ext cx="0" cy="0"/>
          <a:chOff x="0" y="0"/>
          <a:chExt cx="0" cy="0"/>
        </a:xfrm>
      </p:grpSpPr>
      <p:sp>
        <p:nvSpPr>
          <p:cNvPr id="1155" name="Google Shape;1155;p148"/>
          <p:cNvSpPr txBox="1">
            <a:spLocks noGrp="1"/>
          </p:cNvSpPr>
          <p:nvPr>
            <p:ph type="title"/>
          </p:nvPr>
        </p:nvSpPr>
        <p:spPr>
          <a:xfrm>
            <a:off x="381000" y="304800"/>
            <a:ext cx="5334000" cy="884237"/>
          </a:xfrm>
          <a:prstGeom prst="rect">
            <a:avLst/>
          </a:prstGeom>
          <a:no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0000"/>
              </a:buClr>
              <a:buSzPts val="3200"/>
              <a:buFont typeface="Arial"/>
              <a:buNone/>
            </a:pPr>
            <a:r>
              <a:rPr lang="en" sz="3200" b="0" i="0" u="none" strike="noStrike" cap="none" dirty="0">
                <a:solidFill>
                  <a:srgbClr val="000000"/>
                </a:solidFill>
                <a:latin typeface="Arial"/>
                <a:ea typeface="Arial"/>
                <a:cs typeface="Arial"/>
                <a:sym typeface="Arial"/>
              </a:rPr>
              <a:t>Gulf of Alaska pollock </a:t>
            </a:r>
            <a:br>
              <a:rPr lang="en" sz="3200" b="0" i="0" u="none" strike="noStrike" cap="none" dirty="0">
                <a:solidFill>
                  <a:srgbClr val="000000"/>
                </a:solidFill>
                <a:latin typeface="Arial"/>
                <a:ea typeface="Arial"/>
                <a:cs typeface="Arial"/>
                <a:sym typeface="Arial"/>
              </a:rPr>
            </a:br>
            <a:r>
              <a:rPr lang="en" sz="2000" b="1" dirty="0">
                <a:solidFill>
                  <a:srgbClr val="000000"/>
                </a:solidFill>
              </a:rPr>
              <a:t>Risk </a:t>
            </a:r>
            <a:r>
              <a:rPr lang="en" sz="2000" b="1" dirty="0" smtClean="0">
                <a:solidFill>
                  <a:srgbClr val="000000"/>
                </a:solidFill>
              </a:rPr>
              <a:t>Table Evaluation in 2020</a:t>
            </a:r>
            <a:endParaRPr sz="2000" b="1" dirty="0">
              <a:solidFill>
                <a:srgbClr val="000000"/>
              </a:solidFill>
            </a:endParaRPr>
          </a:p>
        </p:txBody>
      </p:sp>
      <p:sp>
        <p:nvSpPr>
          <p:cNvPr id="1156" name="Google Shape;1156;p148"/>
          <p:cNvSpPr txBox="1">
            <a:spLocks noGrp="1"/>
          </p:cNvSpPr>
          <p:nvPr>
            <p:ph type="body" idx="1"/>
          </p:nvPr>
        </p:nvSpPr>
        <p:spPr>
          <a:xfrm>
            <a:off x="978050" y="5626691"/>
            <a:ext cx="7122458" cy="1024892"/>
          </a:xfrm>
          <a:prstGeom prst="rect">
            <a:avLst/>
          </a:prstGeom>
          <a:noFill/>
          <a:ln>
            <a:noFill/>
          </a:ln>
        </p:spPr>
        <p:txBody>
          <a:bodyPr spcFirstLastPara="1" wrap="square" lIns="91425" tIns="45700" rIns="91425" bIns="45700" anchor="t" anchorCtr="0">
            <a:noAutofit/>
          </a:bodyPr>
          <a:lstStyle/>
          <a:p>
            <a:pPr marL="0" marR="0" lvl="0" indent="0" algn="l" rtl="0">
              <a:lnSpc>
                <a:spcPct val="80000"/>
              </a:lnSpc>
              <a:spcBef>
                <a:spcPts val="0"/>
              </a:spcBef>
              <a:spcAft>
                <a:spcPts val="0"/>
              </a:spcAft>
              <a:buSzPts val="2000"/>
              <a:buNone/>
            </a:pPr>
            <a:r>
              <a:rPr lang="en" sz="2000">
                <a:solidFill>
                  <a:srgbClr val="000000"/>
                </a:solidFill>
                <a:latin typeface="Arial"/>
                <a:ea typeface="Arial"/>
                <a:cs typeface="Arial"/>
                <a:sym typeface="Arial"/>
              </a:rPr>
              <a:t>A</a:t>
            </a:r>
            <a:r>
              <a:rPr lang="en" sz="2000" i="0" u="none" strike="noStrike" cap="none">
                <a:solidFill>
                  <a:srgbClr val="000000"/>
                </a:solidFill>
                <a:latin typeface="Arial"/>
                <a:ea typeface="Arial"/>
                <a:cs typeface="Arial"/>
                <a:sym typeface="Arial"/>
              </a:rPr>
              <a:t>uthor’s recommended ABC = maximum permissible ABC (</a:t>
            </a:r>
            <a:r>
              <a:rPr lang="en" sz="2000">
                <a:solidFill>
                  <a:srgbClr val="000000"/>
                </a:solidFill>
                <a:latin typeface="Arial"/>
                <a:ea typeface="Arial"/>
                <a:cs typeface="Arial"/>
                <a:sym typeface="Arial"/>
              </a:rPr>
              <a:t>no additional </a:t>
            </a:r>
            <a:r>
              <a:rPr lang="en" sz="2000" i="0" u="none" strike="noStrike" cap="none">
                <a:solidFill>
                  <a:srgbClr val="000000"/>
                </a:solidFill>
                <a:latin typeface="Arial"/>
                <a:ea typeface="Arial"/>
                <a:cs typeface="Arial"/>
                <a:sym typeface="Arial"/>
              </a:rPr>
              <a:t>buffer recommended). </a:t>
            </a:r>
            <a:endParaRPr sz="2000" i="0" u="none" strike="noStrike" cap="none">
              <a:solidFill>
                <a:srgbClr val="000000"/>
              </a:solidFill>
              <a:latin typeface="Arial"/>
              <a:ea typeface="Arial"/>
              <a:cs typeface="Arial"/>
              <a:sym typeface="Arial"/>
            </a:endParaRPr>
          </a:p>
        </p:txBody>
      </p:sp>
      <p:pic>
        <p:nvPicPr>
          <p:cNvPr id="1157" name="Google Shape;1157;p148"/>
          <p:cNvPicPr preferRelativeResize="0"/>
          <p:nvPr/>
        </p:nvPicPr>
        <p:blipFill>
          <a:blip r:embed="rId3">
            <a:alphaModFix/>
          </a:blip>
          <a:stretch>
            <a:fillRect/>
          </a:stretch>
        </p:blipFill>
        <p:spPr>
          <a:xfrm>
            <a:off x="152400" y="1366403"/>
            <a:ext cx="8839200" cy="3923313"/>
          </a:xfrm>
          <a:prstGeom prst="rect">
            <a:avLst/>
          </a:prstGeom>
          <a:noFill/>
          <a:ln>
            <a:noFill/>
          </a:ln>
        </p:spPr>
      </p:pic>
      <p:pic>
        <p:nvPicPr>
          <p:cNvPr id="1158" name="Google Shape;1158;p148"/>
          <p:cNvPicPr preferRelativeResize="0"/>
          <p:nvPr/>
        </p:nvPicPr>
        <p:blipFill>
          <a:blip r:embed="rId4">
            <a:alphaModFix/>
          </a:blip>
          <a:stretch>
            <a:fillRect/>
          </a:stretch>
        </p:blipFill>
        <p:spPr>
          <a:xfrm>
            <a:off x="5908456" y="180950"/>
            <a:ext cx="2985969" cy="1131926"/>
          </a:xfrm>
          <a:prstGeom prst="rect">
            <a:avLst/>
          </a:prstGeom>
          <a:noFill/>
          <a:ln>
            <a:noFill/>
          </a:ln>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81000" y="304800"/>
            <a:ext cx="5334000"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i="0" u="none" strike="noStrike" cap="none" dirty="0" smtClean="0">
                <a:solidFill>
                  <a:srgbClr val="000000"/>
                </a:solidFill>
                <a:ea typeface="Arial"/>
                <a:cs typeface="Arial"/>
                <a:sym typeface="Arial"/>
              </a:rPr>
              <a:t>EBS pollock </a:t>
            </a:r>
            <a:r>
              <a:rPr lang="en" sz="3200" b="0" i="0" u="none" strike="noStrike" cap="none" dirty="0" smtClean="0">
                <a:solidFill>
                  <a:srgbClr val="000000"/>
                </a:solidFill>
                <a:latin typeface="Arial"/>
                <a:ea typeface="Arial"/>
                <a:cs typeface="Arial"/>
                <a:sym typeface="Arial"/>
              </a:rPr>
              <a:t/>
            </a:r>
            <a:br>
              <a:rPr lang="en" sz="3200" b="0" i="0" u="none" strike="noStrike" cap="none" dirty="0" smtClean="0">
                <a:solidFill>
                  <a:srgbClr val="000000"/>
                </a:solidFill>
                <a:latin typeface="Arial"/>
                <a:ea typeface="Arial"/>
                <a:cs typeface="Arial"/>
                <a:sym typeface="Arial"/>
              </a:rPr>
            </a:br>
            <a:r>
              <a:rPr lang="en" sz="2000" dirty="0" smtClean="0">
                <a:solidFill>
                  <a:srgbClr val="000000"/>
                </a:solidFill>
              </a:rPr>
              <a:t>Risk Table Evaluation in 2018</a:t>
            </a:r>
            <a:endParaRPr lang="en" sz="2000" dirty="0">
              <a:solidFill>
                <a:srgbClr val="000000"/>
              </a:solidFill>
            </a:endParaRPr>
          </a:p>
        </p:txBody>
      </p:sp>
      <p:sp>
        <p:nvSpPr>
          <p:cNvPr id="7" name="Shape 621"/>
          <p:cNvSpPr txBox="1">
            <a:spLocks noGrp="1"/>
          </p:cNvSpPr>
          <p:nvPr>
            <p:ph idx="1"/>
          </p:nvPr>
        </p:nvSpPr>
        <p:spPr>
          <a:xfrm>
            <a:off x="978050" y="5626691"/>
            <a:ext cx="7122458" cy="102489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 sz="2000" i="0" u="none" strike="noStrike" cap="none" dirty="0" smtClean="0">
                <a:solidFill>
                  <a:srgbClr val="000000"/>
                </a:solidFill>
                <a:latin typeface="+mn-lt"/>
              </a:rPr>
              <a:t>Overall score is Level 2: Substantially increased concerns. </a:t>
            </a:r>
            <a:r>
              <a:rPr lang="en" sz="2000" dirty="0" smtClean="0">
                <a:solidFill>
                  <a:srgbClr val="000000"/>
                </a:solidFill>
                <a:latin typeface="+mn-lt"/>
              </a:rPr>
              <a:t>A</a:t>
            </a:r>
            <a:r>
              <a:rPr lang="en" sz="2000" i="0" u="none" strike="noStrike" cap="none" dirty="0" smtClean="0">
                <a:solidFill>
                  <a:srgbClr val="000000"/>
                </a:solidFill>
                <a:latin typeface="+mn-lt"/>
              </a:rPr>
              <a:t>uthor’s recommended ABC = 70% of maximum permissible (30% </a:t>
            </a:r>
            <a:r>
              <a:rPr lang="en" sz="2000" dirty="0" smtClean="0">
                <a:solidFill>
                  <a:srgbClr val="000000"/>
                </a:solidFill>
              </a:rPr>
              <a:t>reduction</a:t>
            </a:r>
            <a:r>
              <a:rPr lang="en" sz="2000" i="0" u="none" strike="noStrike" cap="none" dirty="0" smtClean="0">
                <a:solidFill>
                  <a:srgbClr val="000000"/>
                </a:solidFill>
                <a:latin typeface="+mn-lt"/>
              </a:rPr>
              <a:t>) based on a Tier 3 calculation.</a:t>
            </a:r>
            <a:endParaRPr sz="2000" i="0" u="none" strike="noStrike" cap="none" dirty="0">
              <a:solidFill>
                <a:srgbClr val="000000"/>
              </a:solidFill>
              <a:latin typeface="+mn-lt"/>
              <a:sym typeface="Arial"/>
            </a:endParaRPr>
          </a:p>
        </p:txBody>
      </p:sp>
      <p:pic>
        <p:nvPicPr>
          <p:cNvPr id="622" name="Shape 622" descr="https://lh6.googleusercontent.com/UBgtr10iPKGymyHqhq6au6-ZyxJK-LLgWezxN5GT5GsQVlGV3LjH0Zwj6LK68ymyeOxqQu3MMmtcG4tJx_vhNYBHSTEp1YClZla9lLmgJj_VGK4NkwmooE4nFPpxLIchVmVSNoP6lg"/>
          <p:cNvPicPr preferRelativeResize="0"/>
          <p:nvPr/>
        </p:nvPicPr>
        <p:blipFill rotWithShape="1">
          <a:blip r:embed="rId3">
            <a:alphaModFix/>
          </a:blip>
          <a:srcRect/>
          <a:stretch/>
        </p:blipFill>
        <p:spPr>
          <a:xfrm>
            <a:off x="5885794" y="332887"/>
            <a:ext cx="2357948" cy="723466"/>
          </a:xfrm>
          <a:prstGeom prst="rect">
            <a:avLst/>
          </a:prstGeom>
          <a:noFill/>
          <a:ln>
            <a:noFill/>
          </a:ln>
          <a:scene3d>
            <a:camera prst="orthographicFront">
              <a:rot lat="0" lon="10800000" rev="0"/>
            </a:camera>
            <a:lightRig rig="threePt" dir="t"/>
          </a:scene3d>
        </p:spPr>
      </p:pic>
      <p:graphicFrame>
        <p:nvGraphicFramePr>
          <p:cNvPr id="11" name="Table 10"/>
          <p:cNvGraphicFramePr>
            <a:graphicFrameLocks noGrp="1"/>
          </p:cNvGraphicFramePr>
          <p:nvPr>
            <p:extLst>
              <p:ext uri="{D42A27DB-BD31-4B8C-83A1-F6EECF244321}">
                <p14:modId xmlns:p14="http://schemas.microsoft.com/office/powerpoint/2010/main" val="1306383914"/>
              </p:ext>
            </p:extLst>
          </p:nvPr>
        </p:nvGraphicFramePr>
        <p:xfrm>
          <a:off x="1054249" y="1226347"/>
          <a:ext cx="6718738" cy="3921016"/>
        </p:xfrm>
        <a:graphic>
          <a:graphicData uri="http://schemas.openxmlformats.org/drawingml/2006/table">
            <a:tbl>
              <a:tblPr firstRow="1" firstCol="1" bandRow="1">
                <a:tableStyleId>{02A7CBF0-4C32-4ED1-9C72-06960F1730C3}</a:tableStyleId>
              </a:tblPr>
              <a:tblGrid>
                <a:gridCol w="2355925"/>
                <a:gridCol w="1919810"/>
                <a:gridCol w="2443003"/>
              </a:tblGrid>
              <a:tr h="496778">
                <a:tc>
                  <a:txBody>
                    <a:bodyPr/>
                    <a:lstStyle/>
                    <a:p>
                      <a:pPr marL="0" marR="0">
                        <a:lnSpc>
                          <a:spcPct val="107000"/>
                        </a:lnSpc>
                        <a:spcBef>
                          <a:spcPts val="0"/>
                        </a:spcBef>
                        <a:spcAft>
                          <a:spcPts val="0"/>
                        </a:spcAft>
                      </a:pPr>
                      <a:r>
                        <a:rPr lang="en-US" sz="1400" b="1" dirty="0">
                          <a:effectLst/>
                          <a:latin typeface="+mn-lt"/>
                        </a:rPr>
                        <a:t>Assessment-related considerations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Population dynamics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Environmental/ecosystem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r>
              <a:tr h="3172361">
                <a:tc>
                  <a:txBody>
                    <a:bodyPr/>
                    <a:lstStyle/>
                    <a:p>
                      <a:pPr marL="0" marR="0">
                        <a:lnSpc>
                          <a:spcPct val="107000"/>
                        </a:lnSpc>
                        <a:spcBef>
                          <a:spcPts val="0"/>
                        </a:spcBef>
                        <a:spcAft>
                          <a:spcPts val="0"/>
                        </a:spcAft>
                      </a:pPr>
                      <a:r>
                        <a:rPr lang="en-US" sz="1400" dirty="0" smtClean="0">
                          <a:effectLst/>
                          <a:latin typeface="+mn-lt"/>
                        </a:rPr>
                        <a:t>Retrospective analysis indicates</a:t>
                      </a:r>
                      <a:r>
                        <a:rPr lang="en-US" sz="1400" baseline="0" dirty="0" smtClean="0">
                          <a:effectLst/>
                          <a:latin typeface="+mn-lt"/>
                        </a:rPr>
                        <a:t> no consistent biases in the assessment</a:t>
                      </a:r>
                      <a:r>
                        <a:rPr lang="en-US" sz="1400" dirty="0" smtClean="0">
                          <a:effectLst/>
                          <a:latin typeface="+mn-lt"/>
                        </a:rPr>
                        <a:t>. The model tracks the available data well including multiple abundance indices. Of minor concern (presently) is the fact that the model estimate of declining abundance is somewhat less than that suggested by the survey data.</a:t>
                      </a:r>
                    </a:p>
                    <a:p>
                      <a:pPr marL="0" marR="0">
                        <a:lnSpc>
                          <a:spcPct val="107000"/>
                        </a:lnSpc>
                        <a:spcBef>
                          <a:spcPts val="0"/>
                        </a:spcBef>
                        <a:spcAft>
                          <a:spcPts val="0"/>
                        </a:spcAft>
                      </a:pPr>
                      <a:endParaRPr lang="en-US" sz="1400"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0" dirty="0" smtClean="0">
                          <a:effectLst/>
                          <a:latin typeface="+mn-lt"/>
                          <a:ea typeface="Calibri" panose="020F0502020204030204" pitchFamily="34" charset="0"/>
                          <a:cs typeface="Times New Roman" panose="02020603050405020304" pitchFamily="18" charset="0"/>
                        </a:rPr>
                        <a:t>Conclusion: Level 1, No increased concerns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dirty="0" smtClean="0">
                          <a:effectLst/>
                          <a:latin typeface="+mn-lt"/>
                        </a:rPr>
                        <a:t>Near term recruitment</a:t>
                      </a:r>
                      <a:r>
                        <a:rPr lang="en-US" sz="1400" baseline="0" dirty="0" smtClean="0">
                          <a:effectLst/>
                          <a:latin typeface="+mn-lt"/>
                        </a:rPr>
                        <a:t> likely to </a:t>
                      </a:r>
                      <a:r>
                        <a:rPr lang="en-US" sz="1400" dirty="0" smtClean="0">
                          <a:effectLst/>
                          <a:latin typeface="+mn-lt"/>
                        </a:rPr>
                        <a:t>be below average.</a:t>
                      </a:r>
                      <a:r>
                        <a:rPr lang="en-US" sz="1400" baseline="0" dirty="0" smtClean="0">
                          <a:effectLst/>
                          <a:latin typeface="+mn-lt"/>
                        </a:rPr>
                        <a:t> S</a:t>
                      </a:r>
                      <a:r>
                        <a:rPr lang="en-US" sz="1400" dirty="0" smtClean="0">
                          <a:effectLst/>
                          <a:latin typeface="+mn-lt"/>
                        </a:rPr>
                        <a:t>pawning</a:t>
                      </a:r>
                    </a:p>
                    <a:p>
                      <a:pPr marL="0" marR="0">
                        <a:lnSpc>
                          <a:spcPct val="107000"/>
                        </a:lnSpc>
                        <a:spcBef>
                          <a:spcPts val="0"/>
                        </a:spcBef>
                        <a:spcAft>
                          <a:spcPts val="0"/>
                        </a:spcAft>
                      </a:pPr>
                      <a:r>
                        <a:rPr lang="en-US" sz="1400" dirty="0" smtClean="0">
                          <a:effectLst/>
                          <a:latin typeface="+mn-lt"/>
                        </a:rPr>
                        <a:t>population has low diversity of ages and the mean age of the spawning stock (weighted by spawning output) at relatively low levels</a:t>
                      </a:r>
                      <a:r>
                        <a:rPr lang="en-US" sz="1400" baseline="0" dirty="0" smtClean="0">
                          <a:effectLst/>
                          <a:latin typeface="+mn-lt"/>
                        </a:rPr>
                        <a:t>.</a:t>
                      </a: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r>
                        <a:rPr lang="en-US" sz="1400" b="1" baseline="0" dirty="0" smtClean="0">
                          <a:effectLst/>
                          <a:latin typeface="+mn-lt"/>
                        </a:rPr>
                        <a:t>Conclusion: Level 2, substantially increased concerns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i="0" u="none" strike="noStrike" cap="none" baseline="0" dirty="0" smtClean="0">
                          <a:solidFill>
                            <a:srgbClr val="000000"/>
                          </a:solidFill>
                          <a:effectLst/>
                          <a:latin typeface="+mn-lt"/>
                          <a:ea typeface="Arial"/>
                          <a:cs typeface="Arial"/>
                          <a:sym typeface="Arial"/>
                        </a:rPr>
                        <a:t>Unprecedented warm conditions in 2018 resulted in reduced production. Weak, delayed phytoplankton bloom, reduced biomass. Zooplankton prey base reduced. Unprecedented seabird die-off event and broad reproductive failures indicate insufficient prey resources</a:t>
                      </a: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i="0" u="none" strike="noStrike" cap="none" baseline="0" dirty="0" smtClean="0">
                          <a:solidFill>
                            <a:srgbClr val="000000"/>
                          </a:solidFill>
                          <a:effectLst/>
                          <a:latin typeface="+mn-lt"/>
                          <a:ea typeface="Arial"/>
                          <a:cs typeface="Arial"/>
                          <a:sym typeface="Arial"/>
                        </a:rPr>
                        <a:t>Conclusion: Level 2, substantially increased concerns</a:t>
                      </a:r>
                      <a:endParaRPr lang="en-US" sz="1400" dirty="0">
                        <a:effectLst/>
                        <a:latin typeface="+mn-lt"/>
                        <a:ea typeface="Calibri" panose="020F0502020204030204" pitchFamily="34" charset="0"/>
                        <a:cs typeface="Times New Roman" panose="02020603050405020304" pitchFamily="18" charset="0"/>
                      </a:endParaRPr>
                    </a:p>
                  </a:txBody>
                  <a:tcPr marL="48060" marR="48060" marT="0" marB="0"/>
                </a:tc>
              </a:tr>
            </a:tbl>
          </a:graphicData>
        </a:graphic>
      </p:graphicFrame>
    </p:spTree>
    <p:extLst>
      <p:ext uri="{BB962C8B-B14F-4D97-AF65-F5344CB8AC3E}">
        <p14:creationId xmlns:p14="http://schemas.microsoft.com/office/powerpoint/2010/main" val="216957981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81000" y="304800"/>
            <a:ext cx="5334000"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i="0" u="none" strike="noStrike" cap="none" dirty="0">
                <a:solidFill>
                  <a:srgbClr val="000000"/>
                </a:solidFill>
                <a:sym typeface="Arial"/>
              </a:rPr>
              <a:t>Gulf of Alaska </a:t>
            </a:r>
            <a:r>
              <a:rPr lang="en" sz="3200" b="1" dirty="0" smtClean="0">
                <a:solidFill>
                  <a:srgbClr val="000000"/>
                </a:solidFill>
              </a:rPr>
              <a:t>cod</a:t>
            </a:r>
            <a:r>
              <a:rPr lang="en" sz="3200" b="1" i="0" u="none" strike="noStrike" cap="none" dirty="0" smtClean="0">
                <a:solidFill>
                  <a:srgbClr val="000000"/>
                </a:solidFill>
                <a:sym typeface="Arial"/>
              </a:rPr>
              <a:t> </a:t>
            </a:r>
            <a:r>
              <a:rPr lang="en" sz="3200" b="0" i="0" u="none" strike="noStrike" cap="none" dirty="0" smtClean="0">
                <a:solidFill>
                  <a:srgbClr val="000000"/>
                </a:solidFill>
                <a:latin typeface="Arial"/>
                <a:ea typeface="Arial"/>
                <a:cs typeface="Arial"/>
                <a:sym typeface="Arial"/>
              </a:rPr>
              <a:t/>
            </a:r>
            <a:br>
              <a:rPr lang="en" sz="3200" b="0" i="0" u="none" strike="noStrike" cap="none" dirty="0" smtClean="0">
                <a:solidFill>
                  <a:srgbClr val="000000"/>
                </a:solidFill>
                <a:latin typeface="Arial"/>
                <a:ea typeface="Arial"/>
                <a:cs typeface="Arial"/>
                <a:sym typeface="Arial"/>
              </a:rPr>
            </a:br>
            <a:r>
              <a:rPr lang="en" sz="2000" dirty="0" smtClean="0">
                <a:solidFill>
                  <a:srgbClr val="000000"/>
                </a:solidFill>
              </a:rPr>
              <a:t>Risk Table Evaluation in 2018</a:t>
            </a:r>
            <a:endParaRPr lang="en" sz="2000" dirty="0">
              <a:solidFill>
                <a:srgbClr val="000000"/>
              </a:solidFill>
            </a:endParaRPr>
          </a:p>
        </p:txBody>
      </p:sp>
      <p:sp>
        <p:nvSpPr>
          <p:cNvPr id="7" name="Shape 621"/>
          <p:cNvSpPr txBox="1">
            <a:spLocks noGrp="1"/>
          </p:cNvSpPr>
          <p:nvPr>
            <p:ph idx="1"/>
          </p:nvPr>
        </p:nvSpPr>
        <p:spPr>
          <a:xfrm>
            <a:off x="978050" y="5626691"/>
            <a:ext cx="7122458" cy="102489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 sz="2000" i="0" u="none" strike="noStrike" cap="none" dirty="0" smtClean="0">
                <a:solidFill>
                  <a:srgbClr val="000000"/>
                </a:solidFill>
                <a:latin typeface="+mn-lt"/>
              </a:rPr>
              <a:t>Overall score is Level </a:t>
            </a:r>
            <a:r>
              <a:rPr lang="en" sz="2000" dirty="0" smtClean="0">
                <a:solidFill>
                  <a:srgbClr val="000000"/>
                </a:solidFill>
                <a:latin typeface="+mn-lt"/>
              </a:rPr>
              <a:t>4</a:t>
            </a:r>
            <a:r>
              <a:rPr lang="en" sz="2000" i="0" u="none" strike="noStrike" cap="none" dirty="0" smtClean="0">
                <a:solidFill>
                  <a:srgbClr val="000000"/>
                </a:solidFill>
                <a:latin typeface="+mn-lt"/>
              </a:rPr>
              <a:t>: Extreme concern. </a:t>
            </a:r>
            <a:r>
              <a:rPr lang="en" sz="2000" dirty="0" smtClean="0">
                <a:solidFill>
                  <a:srgbClr val="000000"/>
                </a:solidFill>
                <a:latin typeface="+mn-lt"/>
              </a:rPr>
              <a:t>A</a:t>
            </a:r>
            <a:r>
              <a:rPr lang="en" sz="2000" i="0" u="none" strike="noStrike" cap="none" dirty="0" smtClean="0">
                <a:solidFill>
                  <a:srgbClr val="000000"/>
                </a:solidFill>
                <a:latin typeface="+mn-lt"/>
              </a:rPr>
              <a:t>uthor’s recommended ABC = catch that will maintain SSB above B20% in 2019 with 50% probability (13.6% reduction).</a:t>
            </a:r>
            <a:endParaRPr sz="2000" i="0" u="none" strike="noStrike" cap="none" dirty="0">
              <a:solidFill>
                <a:srgbClr val="000000"/>
              </a:solidFill>
              <a:latin typeface="+mn-lt"/>
              <a:sym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562065993"/>
              </p:ext>
            </p:extLst>
          </p:nvPr>
        </p:nvGraphicFramePr>
        <p:xfrm>
          <a:off x="978050" y="1278946"/>
          <a:ext cx="6794937" cy="3473056"/>
        </p:xfrm>
        <a:graphic>
          <a:graphicData uri="http://schemas.openxmlformats.org/drawingml/2006/table">
            <a:tbl>
              <a:tblPr firstRow="1" firstCol="1" bandRow="1">
                <a:tableStyleId>{02A7CBF0-4C32-4ED1-9C72-06960F1730C3}</a:tableStyleId>
              </a:tblPr>
              <a:tblGrid>
                <a:gridCol w="2173161"/>
                <a:gridCol w="2178773"/>
                <a:gridCol w="2443003"/>
              </a:tblGrid>
              <a:tr h="496778">
                <a:tc>
                  <a:txBody>
                    <a:bodyPr/>
                    <a:lstStyle/>
                    <a:p>
                      <a:pPr marL="0" marR="0">
                        <a:lnSpc>
                          <a:spcPct val="107000"/>
                        </a:lnSpc>
                        <a:spcBef>
                          <a:spcPts val="0"/>
                        </a:spcBef>
                        <a:spcAft>
                          <a:spcPts val="0"/>
                        </a:spcAft>
                      </a:pPr>
                      <a:r>
                        <a:rPr lang="en-US" sz="1400" b="1">
                          <a:effectLst/>
                          <a:latin typeface="+mn-lt"/>
                        </a:rPr>
                        <a:t>Assessment-related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Population dynamics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Environmental/ecosystem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r>
              <a:tr h="2976278">
                <a:tc>
                  <a:txBody>
                    <a:bodyPr/>
                    <a:lstStyle/>
                    <a:p>
                      <a:pPr marL="0" marR="0">
                        <a:lnSpc>
                          <a:spcPct val="107000"/>
                        </a:lnSpc>
                        <a:spcBef>
                          <a:spcPts val="0"/>
                        </a:spcBef>
                        <a:spcAft>
                          <a:spcPts val="0"/>
                        </a:spcAft>
                      </a:pPr>
                      <a:r>
                        <a:rPr lang="en-US" sz="1400" smtClean="0">
                          <a:effectLst/>
                          <a:latin typeface="+mn-lt"/>
                        </a:rPr>
                        <a:t>Early recruitment estimates are</a:t>
                      </a:r>
                      <a:r>
                        <a:rPr lang="en-US" sz="1400" baseline="0" smtClean="0">
                          <a:effectLst/>
                          <a:latin typeface="+mn-lt"/>
                        </a:rPr>
                        <a:t> u</a:t>
                      </a:r>
                      <a:r>
                        <a:rPr lang="en-US" sz="1400" smtClean="0">
                          <a:effectLst/>
                          <a:latin typeface="+mn-lt"/>
                        </a:rPr>
                        <a:t>ncertain and</a:t>
                      </a:r>
                      <a:r>
                        <a:rPr lang="en-US" sz="1400" baseline="0" smtClean="0">
                          <a:effectLst/>
                          <a:latin typeface="+mn-lt"/>
                        </a:rPr>
                        <a:t> sensitive to m</a:t>
                      </a:r>
                      <a:r>
                        <a:rPr lang="en-US" sz="1400" smtClean="0">
                          <a:effectLst/>
                          <a:latin typeface="+mn-lt"/>
                        </a:rPr>
                        <a:t>odel assumptions,</a:t>
                      </a:r>
                      <a:r>
                        <a:rPr lang="en-US" sz="1400" baseline="0" smtClean="0">
                          <a:effectLst/>
                          <a:latin typeface="+mn-lt"/>
                        </a:rPr>
                        <a:t> resulting in uncertainty in biomass reference points. </a:t>
                      </a:r>
                      <a:r>
                        <a:rPr lang="en-US" sz="1400" smtClean="0">
                          <a:effectLst/>
                          <a:latin typeface="+mn-lt"/>
                        </a:rPr>
                        <a:t>However other aspects of the assessment seem relatively robust</a:t>
                      </a:r>
                      <a:r>
                        <a:rPr lang="en-US" sz="1400" baseline="0" smtClean="0">
                          <a:effectLst/>
                          <a:latin typeface="+mn-lt"/>
                        </a:rPr>
                        <a:t>.</a:t>
                      </a:r>
                    </a:p>
                    <a:p>
                      <a:pPr marL="0" marR="0">
                        <a:lnSpc>
                          <a:spcPct val="107000"/>
                        </a:lnSpc>
                        <a:spcBef>
                          <a:spcPts val="0"/>
                        </a:spcBef>
                        <a:spcAft>
                          <a:spcPts val="0"/>
                        </a:spcAft>
                      </a:pPr>
                      <a:endParaRPr lang="en-US" sz="1400" baseline="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aseline="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0" smtClean="0">
                          <a:effectLst/>
                          <a:latin typeface="+mn-lt"/>
                          <a:ea typeface="Calibri" panose="020F0502020204030204" pitchFamily="34" charset="0"/>
                          <a:cs typeface="Times New Roman" panose="02020603050405020304" pitchFamily="18" charset="0"/>
                        </a:rPr>
                        <a:t>Conclusion: Level 2, substantially increased concerns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smtClean="0">
                          <a:effectLst/>
                          <a:latin typeface="+mn-lt"/>
                        </a:rPr>
                        <a:t>Three years of poor recruitment in 2014-2016. Increased natural mortality during the 2014-2016 GOA marine heat wave. Female spawning biomass is currently estimated to be at its lowest point in the 41-year time series.</a:t>
                      </a:r>
                    </a:p>
                    <a:p>
                      <a:pPr marL="0" marR="0">
                        <a:lnSpc>
                          <a:spcPct val="107000"/>
                        </a:lnSpc>
                        <a:spcBef>
                          <a:spcPts val="0"/>
                        </a:spcBef>
                        <a:spcAft>
                          <a:spcPts val="0"/>
                        </a:spcAft>
                      </a:pPr>
                      <a:endParaRPr lang="en-US" sz="1400" smtClean="0">
                        <a:effectLst/>
                        <a:latin typeface="+mn-lt"/>
                      </a:endParaRPr>
                    </a:p>
                    <a:p>
                      <a:pPr marL="0" marR="0">
                        <a:lnSpc>
                          <a:spcPct val="107000"/>
                        </a:lnSpc>
                        <a:spcBef>
                          <a:spcPts val="0"/>
                        </a:spcBef>
                        <a:spcAft>
                          <a:spcPts val="0"/>
                        </a:spcAft>
                      </a:pPr>
                      <a:r>
                        <a:rPr lang="en-US" sz="1400" smtClean="0">
                          <a:effectLst/>
                          <a:latin typeface="+mn-lt"/>
                        </a:rPr>
                        <a:t> </a:t>
                      </a:r>
                      <a:r>
                        <a:rPr lang="en-US" sz="1400" b="1" baseline="0" smtClean="0">
                          <a:effectLst/>
                          <a:latin typeface="+mn-lt"/>
                        </a:rPr>
                        <a:t>Conclusion: Level 4, extreme concern</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b="0" i="0" u="none" strike="noStrike" cap="none" baseline="0" dirty="0" smtClean="0">
                          <a:solidFill>
                            <a:srgbClr val="000000"/>
                          </a:solidFill>
                          <a:effectLst/>
                          <a:latin typeface="+mn-lt"/>
                          <a:ea typeface="Arial"/>
                          <a:cs typeface="Arial"/>
                          <a:sym typeface="Arial"/>
                        </a:rPr>
                        <a:t>Improved foraging conditions for adults and juveniles from 2017 to early 2018. However the onset of a new marine heatwave in October 2018 and projections of a weak El Niño are not conducive for age-0 survival.</a:t>
                      </a: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i="0" u="none" strike="noStrike" cap="none" baseline="0" dirty="0" smtClean="0">
                          <a:solidFill>
                            <a:srgbClr val="000000"/>
                          </a:solidFill>
                          <a:effectLst/>
                          <a:latin typeface="+mn-lt"/>
                          <a:ea typeface="Arial"/>
                          <a:cs typeface="Arial"/>
                          <a:sym typeface="Arial"/>
                        </a:rPr>
                        <a:t>Conclusion: Level 2: substantially increased concerns</a:t>
                      </a:r>
                      <a:endParaRPr lang="en-US" sz="1400" dirty="0">
                        <a:effectLst/>
                        <a:latin typeface="+mn-lt"/>
                        <a:ea typeface="Calibri" panose="020F0502020204030204" pitchFamily="34" charset="0"/>
                        <a:cs typeface="Times New Roman" panose="02020603050405020304" pitchFamily="18" charset="0"/>
                      </a:endParaRPr>
                    </a:p>
                  </a:txBody>
                  <a:tcPr marL="48060" marR="48060" marT="0" marB="0"/>
                </a:tc>
              </a:tr>
            </a:tbl>
          </a:graphicData>
        </a:graphic>
      </p:graphicFrame>
      <p:pic>
        <p:nvPicPr>
          <p:cNvPr id="3074" name="Picture 2" descr="Image result for pacific co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
            <a:ext cx="2307927" cy="8213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783418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381000" y="304800"/>
            <a:ext cx="5334000"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dirty="0" smtClean="0">
                <a:solidFill>
                  <a:srgbClr val="000000"/>
                </a:solidFill>
              </a:rPr>
              <a:t>BSAI Atka Mackerel</a:t>
            </a:r>
            <a:r>
              <a:rPr lang="en" sz="3200" b="1" i="0" u="none" strike="noStrike" cap="none" dirty="0" smtClean="0">
                <a:solidFill>
                  <a:srgbClr val="000000"/>
                </a:solidFill>
                <a:sym typeface="Arial"/>
              </a:rPr>
              <a:t/>
            </a:r>
            <a:br>
              <a:rPr lang="en" sz="3200" b="1" i="0" u="none" strike="noStrike" cap="none" dirty="0" smtClean="0">
                <a:solidFill>
                  <a:srgbClr val="000000"/>
                </a:solidFill>
                <a:sym typeface="Arial"/>
              </a:rPr>
            </a:br>
            <a:r>
              <a:rPr lang="en" sz="2000" dirty="0" smtClean="0">
                <a:solidFill>
                  <a:srgbClr val="000000"/>
                </a:solidFill>
              </a:rPr>
              <a:t>Risk Table Evaluation in 2019</a:t>
            </a:r>
            <a:endParaRPr lang="en" sz="2000" dirty="0">
              <a:solidFill>
                <a:srgbClr val="000000"/>
              </a:solidFill>
            </a:endParaRPr>
          </a:p>
        </p:txBody>
      </p:sp>
      <p:sp>
        <p:nvSpPr>
          <p:cNvPr id="7" name="Shape 621"/>
          <p:cNvSpPr txBox="1">
            <a:spLocks noGrp="1"/>
          </p:cNvSpPr>
          <p:nvPr>
            <p:ph idx="1"/>
          </p:nvPr>
        </p:nvSpPr>
        <p:spPr>
          <a:xfrm>
            <a:off x="978050" y="5833965"/>
            <a:ext cx="7122458" cy="1024892"/>
          </a:xfrm>
          <a:prstGeom prst="rect">
            <a:avLst/>
          </a:prstGeom>
          <a:noFill/>
          <a:ln>
            <a:noFill/>
          </a:ln>
        </p:spPr>
        <p:txBody>
          <a:bodyPr wrap="square" lIns="91425" tIns="45700" rIns="91425" bIns="45700" anchor="t" anchorCtr="0">
            <a:noAutofit/>
          </a:bodyPr>
          <a:lstStyle/>
          <a:p>
            <a:pPr marL="0" marR="0" lvl="0" indent="0" algn="l" rtl="0">
              <a:lnSpc>
                <a:spcPct val="80000"/>
              </a:lnSpc>
              <a:spcBef>
                <a:spcPts val="0"/>
              </a:spcBef>
              <a:spcAft>
                <a:spcPts val="0"/>
              </a:spcAft>
              <a:buNone/>
            </a:pPr>
            <a:r>
              <a:rPr lang="en" sz="2000" i="0" u="none" strike="noStrike" cap="none" dirty="0" smtClean="0">
                <a:solidFill>
                  <a:srgbClr val="000000"/>
                </a:solidFill>
                <a:latin typeface="+mn-lt"/>
              </a:rPr>
              <a:t>Overall score is Level 1: Normal, no elevated concerns. </a:t>
            </a:r>
            <a:r>
              <a:rPr lang="en" sz="2000" dirty="0" smtClean="0">
                <a:solidFill>
                  <a:srgbClr val="000000"/>
                </a:solidFill>
                <a:latin typeface="+mn-lt"/>
              </a:rPr>
              <a:t>A</a:t>
            </a:r>
            <a:r>
              <a:rPr lang="en" sz="2000" i="0" u="none" strike="noStrike" cap="none" dirty="0" smtClean="0">
                <a:solidFill>
                  <a:srgbClr val="000000"/>
                </a:solidFill>
                <a:latin typeface="+mn-lt"/>
              </a:rPr>
              <a:t>uthor’s recommended ABC = 100% of maximum permissible.</a:t>
            </a:r>
            <a:endParaRPr sz="2000" i="0" u="none" strike="noStrike" cap="none" dirty="0">
              <a:solidFill>
                <a:srgbClr val="000000"/>
              </a:solidFill>
              <a:latin typeface="+mn-lt"/>
              <a:sym typeface="Arial"/>
            </a:endParaRPr>
          </a:p>
        </p:txBody>
      </p:sp>
      <p:graphicFrame>
        <p:nvGraphicFramePr>
          <p:cNvPr id="11" name="Table 10"/>
          <p:cNvGraphicFramePr>
            <a:graphicFrameLocks noGrp="1"/>
          </p:cNvGraphicFramePr>
          <p:nvPr>
            <p:extLst>
              <p:ext uri="{D42A27DB-BD31-4B8C-83A1-F6EECF244321}">
                <p14:modId xmlns:p14="http://schemas.microsoft.com/office/powerpoint/2010/main" val="3997902525"/>
              </p:ext>
            </p:extLst>
          </p:nvPr>
        </p:nvGraphicFramePr>
        <p:xfrm>
          <a:off x="978050" y="1373536"/>
          <a:ext cx="6794937" cy="4149298"/>
        </p:xfrm>
        <a:graphic>
          <a:graphicData uri="http://schemas.openxmlformats.org/drawingml/2006/table">
            <a:tbl>
              <a:tblPr firstRow="1" firstCol="1" bandRow="1">
                <a:tableStyleId>{02A7CBF0-4C32-4ED1-9C72-06960F1730C3}</a:tableStyleId>
              </a:tblPr>
              <a:tblGrid>
                <a:gridCol w="2173161"/>
                <a:gridCol w="2178773"/>
                <a:gridCol w="2443003"/>
              </a:tblGrid>
              <a:tr h="496778">
                <a:tc>
                  <a:txBody>
                    <a:bodyPr/>
                    <a:lstStyle/>
                    <a:p>
                      <a:pPr marL="0" marR="0">
                        <a:lnSpc>
                          <a:spcPct val="107000"/>
                        </a:lnSpc>
                        <a:spcBef>
                          <a:spcPts val="0"/>
                        </a:spcBef>
                        <a:spcAft>
                          <a:spcPts val="0"/>
                        </a:spcAft>
                      </a:pPr>
                      <a:r>
                        <a:rPr lang="en-US" sz="1400" b="1" dirty="0">
                          <a:effectLst/>
                          <a:latin typeface="+mn-lt"/>
                        </a:rPr>
                        <a:t>Assessment-related considerations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a:effectLst/>
                          <a:latin typeface="+mn-lt"/>
                        </a:rPr>
                        <a:t>Population dynamics considerations</a:t>
                      </a:r>
                      <a:endParaRPr lang="en-US" sz="1400" b="1">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b="1" dirty="0">
                          <a:effectLst/>
                          <a:latin typeface="+mn-lt"/>
                        </a:rPr>
                        <a:t>Environmental/ecosystem considerations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r>
              <a:tr h="2976278">
                <a:tc>
                  <a:txBody>
                    <a:bodyPr/>
                    <a:lstStyle/>
                    <a:p>
                      <a:pPr marL="0" marR="0">
                        <a:lnSpc>
                          <a:spcPct val="107000"/>
                        </a:lnSpc>
                        <a:spcBef>
                          <a:spcPts val="0"/>
                        </a:spcBef>
                        <a:spcAft>
                          <a:spcPts val="0"/>
                        </a:spcAft>
                      </a:pPr>
                      <a:r>
                        <a:rPr lang="en-US" sz="1400" baseline="0" dirty="0" smtClean="0">
                          <a:effectLst/>
                          <a:latin typeface="+mn-lt"/>
                        </a:rPr>
                        <a:t>Moderate retrospective bias is attributed to noisy survey estimates rather than problems with model assumptions and structure. Adequate fits to survey and fishery data.</a:t>
                      </a:r>
                    </a:p>
                    <a:p>
                      <a:pPr marL="0" marR="0">
                        <a:lnSpc>
                          <a:spcPct val="107000"/>
                        </a:lnSpc>
                        <a:spcBef>
                          <a:spcPts val="0"/>
                        </a:spcBef>
                        <a:spcAft>
                          <a:spcPts val="0"/>
                        </a:spcAft>
                      </a:pPr>
                      <a:endParaRPr lang="en-US" sz="1400"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endParaRPr lang="en-US" sz="1400" b="1" baseline="0" dirty="0" smtClean="0">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0"/>
                        </a:spcAft>
                      </a:pPr>
                      <a:r>
                        <a:rPr lang="en-US" sz="1400" b="1" baseline="0" dirty="0" smtClean="0">
                          <a:effectLst/>
                          <a:latin typeface="+mn-lt"/>
                          <a:ea typeface="Calibri" panose="020F0502020204030204" pitchFamily="34" charset="0"/>
                          <a:cs typeface="Times New Roman" panose="02020603050405020304" pitchFamily="18" charset="0"/>
                        </a:rPr>
                        <a:t>Conclusion: Level 1, Typical to moderately increased concerns</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a:lnSpc>
                          <a:spcPct val="107000"/>
                        </a:lnSpc>
                        <a:spcBef>
                          <a:spcPts val="0"/>
                        </a:spcBef>
                        <a:spcAft>
                          <a:spcPts val="0"/>
                        </a:spcAft>
                      </a:pPr>
                      <a:r>
                        <a:rPr lang="en-US" sz="1400" dirty="0" smtClean="0">
                          <a:effectLst/>
                          <a:latin typeface="+mn-lt"/>
                        </a:rPr>
                        <a:t>Very low biomass in Central Aleutians in 2018 survey, but likely due to patchy distribution rather than a true change in abundance. Moderate decline in stock abundance since 2005 peak. Stock trends are typical for the stock and expected given the stock dynamics; recent recruitment is within the lower end of the normal r</a:t>
                      </a:r>
                      <a:r>
                        <a:rPr lang="en-US" sz="1400" baseline="0" dirty="0" smtClean="0">
                          <a:effectLst/>
                          <a:latin typeface="+mn-lt"/>
                        </a:rPr>
                        <a:t>ange.</a:t>
                      </a: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endParaRPr lang="en-US" sz="1400" b="1" baseline="0" dirty="0" smtClean="0">
                        <a:effectLst/>
                        <a:latin typeface="+mn-lt"/>
                      </a:endParaRPr>
                    </a:p>
                    <a:p>
                      <a:pPr marL="0" marR="0">
                        <a:lnSpc>
                          <a:spcPct val="107000"/>
                        </a:lnSpc>
                        <a:spcBef>
                          <a:spcPts val="0"/>
                        </a:spcBef>
                        <a:spcAft>
                          <a:spcPts val="0"/>
                        </a:spcAft>
                      </a:pPr>
                      <a:r>
                        <a:rPr lang="en-US" sz="1400" b="1" baseline="0" dirty="0" smtClean="0">
                          <a:effectLst/>
                          <a:latin typeface="+mn-lt"/>
                        </a:rPr>
                        <a:t>Conclusion: Level 1: Normal</a:t>
                      </a:r>
                      <a:endParaRPr lang="en-US" sz="1400" b="1" dirty="0">
                        <a:effectLst/>
                        <a:latin typeface="+mn-lt"/>
                        <a:ea typeface="Calibri" panose="020F0502020204030204" pitchFamily="34" charset="0"/>
                        <a:cs typeface="Times New Roman" panose="02020603050405020304" pitchFamily="18" charset="0"/>
                      </a:endParaRPr>
                    </a:p>
                  </a:txBody>
                  <a:tcPr marL="48060" marR="48060" marT="0" marB="0"/>
                </a:tc>
                <a:tc>
                  <a:txBody>
                    <a:bodyPr/>
                    <a:lstStyle/>
                    <a:p>
                      <a:pPr marL="0" marR="0" lvl="0" indent="0" algn="l" defTabSz="914400" rtl="0" eaLnBrk="1" fontAlgn="auto" latinLnBrk="0" hangingPunct="1">
                        <a:lnSpc>
                          <a:spcPct val="107000"/>
                        </a:lnSpc>
                        <a:spcBef>
                          <a:spcPts val="0"/>
                        </a:spcBef>
                        <a:spcAft>
                          <a:spcPts val="0"/>
                        </a:spcAft>
                        <a:buClrTx/>
                        <a:buSzTx/>
                        <a:buFontTx/>
                        <a:buNone/>
                        <a:tabLst/>
                        <a:defRPr/>
                      </a:pPr>
                      <a:r>
                        <a:rPr lang="en-US" sz="1400" dirty="0" smtClean="0">
                          <a:effectLst/>
                          <a:latin typeface="+mn-lt"/>
                          <a:ea typeface="Times New Roman" panose="02020603050405020304" pitchFamily="18" charset="0"/>
                        </a:rPr>
                        <a:t>Atka mackerel condition was slightly below average in 2018. CPR data near the Aleutians have shown anomalously small copepod taxa, but average to above average biomass during the recent warm years of 2015-2017. This suggests that foraging conditions for Atka have been stable through the recent warm years, particularly in the Western Aleutians</a:t>
                      </a: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endParaRPr lang="en-US" sz="1400" b="1" i="0" u="none" strike="noStrike" cap="none" baseline="0" dirty="0" smtClean="0">
                        <a:solidFill>
                          <a:srgbClr val="000000"/>
                        </a:solidFill>
                        <a:effectLst/>
                        <a:latin typeface="+mn-lt"/>
                        <a:ea typeface="Arial"/>
                        <a:cs typeface="Arial"/>
                        <a:sym typeface="Arial"/>
                      </a:endParaRPr>
                    </a:p>
                    <a:p>
                      <a:pPr marL="0" marR="0" lvl="0" indent="0" algn="l" defTabSz="914400" rtl="0" eaLnBrk="1" fontAlgn="auto" latinLnBrk="0" hangingPunct="1">
                        <a:lnSpc>
                          <a:spcPct val="107000"/>
                        </a:lnSpc>
                        <a:spcBef>
                          <a:spcPts val="0"/>
                        </a:spcBef>
                        <a:spcAft>
                          <a:spcPts val="0"/>
                        </a:spcAft>
                        <a:buClrTx/>
                        <a:buSzTx/>
                        <a:buFontTx/>
                        <a:buNone/>
                        <a:tabLst/>
                        <a:defRPr/>
                      </a:pPr>
                      <a:r>
                        <a:rPr lang="en-US" sz="1400" b="1" i="0" u="none" strike="noStrike" cap="none" baseline="0" dirty="0" smtClean="0">
                          <a:solidFill>
                            <a:srgbClr val="000000"/>
                          </a:solidFill>
                          <a:effectLst/>
                          <a:latin typeface="+mn-lt"/>
                          <a:ea typeface="Arial"/>
                          <a:cs typeface="Arial"/>
                          <a:sym typeface="Arial"/>
                        </a:rPr>
                        <a:t>Conclusion: Level 1: Normal</a:t>
                      </a:r>
                      <a:endParaRPr lang="en-US" sz="1400" dirty="0">
                        <a:effectLst/>
                        <a:latin typeface="+mn-lt"/>
                        <a:ea typeface="Calibri" panose="020F0502020204030204" pitchFamily="34" charset="0"/>
                        <a:cs typeface="Times New Roman" panose="02020603050405020304" pitchFamily="18" charset="0"/>
                      </a:endParaRPr>
                    </a:p>
                  </a:txBody>
                  <a:tcPr marL="48060" marR="48060" marT="0" marB="0"/>
                </a:tc>
              </a:tr>
            </a:tbl>
          </a:graphicData>
        </a:graphic>
      </p:graphicFrame>
      <p:pic>
        <p:nvPicPr>
          <p:cNvPr id="1028" name="Picture 4" descr="Image result for atka mackere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15000" y="304800"/>
            <a:ext cx="2278417" cy="996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1989237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96613" y="578069"/>
            <a:ext cx="7803591"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dirty="0" smtClean="0">
                <a:solidFill>
                  <a:srgbClr val="000000"/>
                </a:solidFill>
              </a:rPr>
              <a:t>Some comments on implementation</a:t>
            </a:r>
            <a:r>
              <a:rPr lang="en" sz="3200" b="1" i="0" u="none" strike="noStrike" cap="none" dirty="0" smtClean="0">
                <a:solidFill>
                  <a:srgbClr val="000000"/>
                </a:solidFill>
                <a:sym typeface="Arial"/>
              </a:rPr>
              <a:t/>
            </a:r>
            <a:br>
              <a:rPr lang="en" sz="3200" b="1" i="0" u="none" strike="noStrike" cap="none" dirty="0" smtClean="0">
                <a:solidFill>
                  <a:srgbClr val="000000"/>
                </a:solidFill>
                <a:sym typeface="Arial"/>
              </a:rPr>
            </a:br>
            <a:endParaRPr lang="en" sz="2000" dirty="0">
              <a:solidFill>
                <a:srgbClr val="000000"/>
              </a:solidFill>
            </a:endParaRPr>
          </a:p>
        </p:txBody>
      </p:sp>
      <p:sp>
        <p:nvSpPr>
          <p:cNvPr id="7" name="Shape 621"/>
          <p:cNvSpPr txBox="1">
            <a:spLocks noGrp="1"/>
          </p:cNvSpPr>
          <p:nvPr>
            <p:ph idx="1"/>
          </p:nvPr>
        </p:nvSpPr>
        <p:spPr>
          <a:xfrm>
            <a:off x="946520" y="1462306"/>
            <a:ext cx="7122458" cy="4295074"/>
          </a:xfrm>
          <a:prstGeom prst="rect">
            <a:avLst/>
          </a:prstGeom>
          <a:noFill/>
          <a:ln>
            <a:noFill/>
          </a:ln>
        </p:spPr>
        <p:txBody>
          <a:bodyPr wrap="square" lIns="91425" tIns="45700" rIns="91425" bIns="45700" anchor="t" anchorCtr="0">
            <a:noAutofit/>
          </a:bodyPr>
          <a:lstStyle/>
          <a:p>
            <a:pPr>
              <a:lnSpc>
                <a:spcPct val="80000"/>
              </a:lnSpc>
              <a:spcBef>
                <a:spcPts val="0"/>
              </a:spcBef>
            </a:pPr>
            <a:r>
              <a:rPr lang="en" sz="2000" dirty="0" smtClean="0">
                <a:solidFill>
                  <a:srgbClr val="000000"/>
                </a:solidFill>
              </a:rPr>
              <a:t>Some </a:t>
            </a:r>
            <a:r>
              <a:rPr lang="en" sz="2000" dirty="0">
                <a:solidFill>
                  <a:srgbClr val="000000"/>
                </a:solidFill>
              </a:rPr>
              <a:t>subjectivity in assigning the concern level, but usually the debate is over which of two levels to </a:t>
            </a:r>
            <a:r>
              <a:rPr lang="en" sz="2000" dirty="0" smtClean="0">
                <a:solidFill>
                  <a:srgbClr val="000000"/>
                </a:solidFill>
              </a:rPr>
              <a:t>use </a:t>
            </a:r>
            <a:r>
              <a:rPr lang="en" sz="2000" dirty="0">
                <a:solidFill>
                  <a:srgbClr val="000000"/>
                </a:solidFill>
              </a:rPr>
              <a:t>(rather than a broader range of disagreement</a:t>
            </a:r>
            <a:r>
              <a:rPr lang="en" sz="2000" dirty="0" smtClean="0">
                <a:solidFill>
                  <a:srgbClr val="000000"/>
                </a:solidFill>
              </a:rPr>
              <a:t>).</a:t>
            </a:r>
          </a:p>
          <a:p>
            <a:pPr>
              <a:lnSpc>
                <a:spcPct val="80000"/>
              </a:lnSpc>
              <a:spcBef>
                <a:spcPts val="0"/>
              </a:spcBef>
            </a:pPr>
            <a:endParaRPr lang="en" sz="2000" dirty="0">
              <a:solidFill>
                <a:srgbClr val="000000"/>
              </a:solidFill>
            </a:endParaRPr>
          </a:p>
          <a:p>
            <a:pPr>
              <a:lnSpc>
                <a:spcPct val="80000"/>
              </a:lnSpc>
              <a:spcBef>
                <a:spcPts val="0"/>
              </a:spcBef>
            </a:pPr>
            <a:r>
              <a:rPr lang="en" sz="2000" dirty="0">
                <a:solidFill>
                  <a:srgbClr val="000000"/>
                </a:solidFill>
              </a:rPr>
              <a:t>Application of the risk table seemed useful even when no reduction was recommended.</a:t>
            </a:r>
          </a:p>
          <a:p>
            <a:pPr>
              <a:lnSpc>
                <a:spcPct val="80000"/>
              </a:lnSpc>
              <a:spcBef>
                <a:spcPts val="0"/>
              </a:spcBef>
            </a:pPr>
            <a:endParaRPr lang="en" sz="2000" dirty="0" smtClean="0">
              <a:solidFill>
                <a:srgbClr val="000000"/>
              </a:solidFill>
            </a:endParaRPr>
          </a:p>
          <a:p>
            <a:pPr>
              <a:lnSpc>
                <a:spcPct val="80000"/>
              </a:lnSpc>
              <a:spcBef>
                <a:spcPts val="0"/>
              </a:spcBef>
            </a:pPr>
            <a:r>
              <a:rPr lang="en" sz="2000" dirty="0" smtClean="0">
                <a:solidFill>
                  <a:srgbClr val="000000"/>
                </a:solidFill>
              </a:rPr>
              <a:t>An unanticipated ben</a:t>
            </a:r>
            <a:r>
              <a:rPr lang="en-US" sz="2000" dirty="0" smtClean="0">
                <a:solidFill>
                  <a:srgbClr val="000000"/>
                </a:solidFill>
              </a:rPr>
              <a:t>e</a:t>
            </a:r>
            <a:r>
              <a:rPr lang="en" sz="2000" dirty="0" smtClean="0">
                <a:solidFill>
                  <a:srgbClr val="000000"/>
                </a:solidFill>
              </a:rPr>
              <a:t>fit was improved communication with stakeholders.</a:t>
            </a:r>
          </a:p>
          <a:p>
            <a:pPr marL="0" indent="0">
              <a:lnSpc>
                <a:spcPct val="80000"/>
              </a:lnSpc>
              <a:spcBef>
                <a:spcPts val="0"/>
              </a:spcBef>
              <a:buNone/>
            </a:pPr>
            <a:endParaRPr lang="en" sz="2000" dirty="0" smtClean="0">
              <a:solidFill>
                <a:srgbClr val="000000"/>
              </a:solidFill>
            </a:endParaRPr>
          </a:p>
          <a:p>
            <a:pPr>
              <a:lnSpc>
                <a:spcPct val="80000"/>
              </a:lnSpc>
              <a:spcBef>
                <a:spcPts val="0"/>
              </a:spcBef>
            </a:pPr>
            <a:r>
              <a:rPr lang="en" sz="2000" dirty="0" smtClean="0">
                <a:solidFill>
                  <a:srgbClr val="000000"/>
                </a:solidFill>
              </a:rPr>
              <a:t>Generally a case-by-case approach was used to obtain a percent reduction rather that a single method applied consistently.</a:t>
            </a:r>
          </a:p>
          <a:p>
            <a:pPr>
              <a:lnSpc>
                <a:spcPct val="80000"/>
              </a:lnSpc>
              <a:spcBef>
                <a:spcPts val="0"/>
              </a:spcBef>
            </a:pPr>
            <a:endParaRPr lang="en" sz="2000" dirty="0" smtClean="0">
              <a:solidFill>
                <a:srgbClr val="000000"/>
              </a:solidFill>
            </a:endParaRPr>
          </a:p>
          <a:p>
            <a:pPr>
              <a:lnSpc>
                <a:spcPct val="80000"/>
              </a:lnSpc>
              <a:spcBef>
                <a:spcPts val="0"/>
              </a:spcBef>
            </a:pPr>
            <a:r>
              <a:rPr lang="en" sz="2000" dirty="0" smtClean="0">
                <a:solidFill>
                  <a:srgbClr val="000000"/>
                </a:solidFill>
              </a:rPr>
              <a:t>In most cases level of concern was not linked to the percent reduction</a:t>
            </a:r>
            <a:r>
              <a:rPr lang="en" sz="2000" dirty="0">
                <a:solidFill>
                  <a:srgbClr val="000000"/>
                </a:solidFill>
              </a:rPr>
              <a:t>. </a:t>
            </a:r>
            <a:endParaRPr lang="en" sz="2000" dirty="0" smtClean="0">
              <a:solidFill>
                <a:srgbClr val="000000"/>
              </a:solidFill>
            </a:endParaRPr>
          </a:p>
          <a:p>
            <a:pPr>
              <a:lnSpc>
                <a:spcPct val="80000"/>
              </a:lnSpc>
              <a:spcBef>
                <a:spcPts val="0"/>
              </a:spcBef>
            </a:pPr>
            <a:endParaRPr lang="en" sz="2000" dirty="0">
              <a:solidFill>
                <a:srgbClr val="000000"/>
              </a:solidFill>
            </a:endParaRPr>
          </a:p>
          <a:p>
            <a:pPr>
              <a:lnSpc>
                <a:spcPct val="80000"/>
              </a:lnSpc>
              <a:spcBef>
                <a:spcPts val="0"/>
              </a:spcBef>
            </a:pPr>
            <a:r>
              <a:rPr lang="en" sz="2000" dirty="0" smtClean="0">
                <a:solidFill>
                  <a:srgbClr val="000000"/>
                </a:solidFill>
              </a:rPr>
              <a:t>Applied </a:t>
            </a:r>
            <a:r>
              <a:rPr lang="en" sz="2000" dirty="0">
                <a:solidFill>
                  <a:srgbClr val="000000"/>
                </a:solidFill>
              </a:rPr>
              <a:t>to </a:t>
            </a:r>
            <a:r>
              <a:rPr lang="en" sz="2000" dirty="0" smtClean="0">
                <a:solidFill>
                  <a:srgbClr val="000000"/>
                </a:solidFill>
              </a:rPr>
              <a:t>five stocks </a:t>
            </a:r>
            <a:r>
              <a:rPr lang="en" sz="2000" dirty="0">
                <a:solidFill>
                  <a:srgbClr val="000000"/>
                </a:solidFill>
              </a:rPr>
              <a:t>as </a:t>
            </a:r>
            <a:r>
              <a:rPr lang="en" sz="2000" dirty="0" smtClean="0">
                <a:solidFill>
                  <a:srgbClr val="000000"/>
                </a:solidFill>
              </a:rPr>
              <a:t>test cases </a:t>
            </a:r>
            <a:r>
              <a:rPr lang="en" sz="2000" dirty="0">
                <a:solidFill>
                  <a:srgbClr val="000000"/>
                </a:solidFill>
              </a:rPr>
              <a:t>in 2018, then </a:t>
            </a:r>
            <a:r>
              <a:rPr lang="en" sz="2000" dirty="0" smtClean="0">
                <a:solidFill>
                  <a:srgbClr val="000000"/>
                </a:solidFill>
              </a:rPr>
              <a:t>for all stocks with new assessments in 2019 </a:t>
            </a:r>
            <a:r>
              <a:rPr lang="en" sz="2000" dirty="0">
                <a:solidFill>
                  <a:srgbClr val="000000"/>
                </a:solidFill>
              </a:rPr>
              <a:t>and </a:t>
            </a:r>
            <a:r>
              <a:rPr lang="en" sz="2000" dirty="0" smtClean="0">
                <a:solidFill>
                  <a:srgbClr val="000000"/>
                </a:solidFill>
              </a:rPr>
              <a:t>2020.</a:t>
            </a:r>
          </a:p>
          <a:p>
            <a:pPr>
              <a:lnSpc>
                <a:spcPct val="80000"/>
              </a:lnSpc>
              <a:spcBef>
                <a:spcPts val="0"/>
              </a:spcBef>
            </a:pPr>
            <a:endParaRPr lang="en" sz="2000" dirty="0">
              <a:solidFill>
                <a:srgbClr val="000000"/>
              </a:solidFill>
            </a:endParaRPr>
          </a:p>
        </p:txBody>
      </p:sp>
    </p:spTree>
    <p:extLst>
      <p:ext uri="{BB962C8B-B14F-4D97-AF65-F5344CB8AC3E}">
        <p14:creationId xmlns:p14="http://schemas.microsoft.com/office/powerpoint/2010/main" val="3668681242"/>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7708" y="889503"/>
            <a:ext cx="7957997" cy="5968497"/>
          </a:xfrm>
          <a:prstGeom prst="rect">
            <a:avLst/>
          </a:prstGeom>
        </p:spPr>
      </p:pic>
      <p:sp>
        <p:nvSpPr>
          <p:cNvPr id="620" name="Shape 620"/>
          <p:cNvSpPr txBox="1">
            <a:spLocks noGrp="1"/>
          </p:cNvSpPr>
          <p:nvPr>
            <p:ph type="title"/>
          </p:nvPr>
        </p:nvSpPr>
        <p:spPr>
          <a:xfrm>
            <a:off x="496613" y="578069"/>
            <a:ext cx="8181874" cy="884237"/>
          </a:xfrm>
          <a:prstGeom prst="rect">
            <a:avLst/>
          </a:prstGeom>
          <a:noFill/>
          <a:ln>
            <a:noFill/>
          </a:ln>
        </p:spPr>
        <p:txBody>
          <a:bodyPr wrap="square" lIns="91425" tIns="45700" rIns="91425" bIns="45700" anchor="ctr" anchorCtr="0">
            <a:noAutofit/>
          </a:bodyPr>
          <a:lstStyle/>
          <a:p>
            <a:pPr lvl="0" indent="-203200" algn="ctr">
              <a:lnSpc>
                <a:spcPct val="100000"/>
              </a:lnSpc>
              <a:spcBef>
                <a:spcPts val="0"/>
              </a:spcBef>
              <a:buClr>
                <a:srgbClr val="000000"/>
              </a:buClr>
              <a:buSzPct val="100000"/>
            </a:pPr>
            <a:r>
              <a:rPr lang="en-US" sz="3200" b="1" dirty="0" smtClean="0">
                <a:solidFill>
                  <a:srgbClr val="000000"/>
                </a:solidFill>
              </a:rPr>
              <a:t>Environmental information flow into risk tables</a:t>
            </a:r>
            <a:endParaRPr lang="en" sz="2000" dirty="0">
              <a:solidFill>
                <a:srgbClr val="000000"/>
              </a:solidFill>
            </a:endParaRPr>
          </a:p>
        </p:txBody>
      </p:sp>
    </p:spTree>
    <p:extLst>
      <p:ext uri="{BB962C8B-B14F-4D97-AF65-F5344CB8AC3E}">
        <p14:creationId xmlns:p14="http://schemas.microsoft.com/office/powerpoint/2010/main" val="159913136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algn="l"/>
            <a:r>
              <a:rPr lang="en-US" altLang="en-US" sz="3200" dirty="0" smtClean="0">
                <a:solidFill>
                  <a:srgbClr val="000000"/>
                </a:solidFill>
                <a:latin typeface="+mn-lt"/>
                <a:cs typeface="Arial" panose="020B0604020202020204" pitchFamily="34" charset="0"/>
              </a:rPr>
              <a:t>BSAI and GOA FMP: Acceptable </a:t>
            </a:r>
            <a:r>
              <a:rPr lang="en-US" altLang="en-US" sz="3200" dirty="0">
                <a:solidFill>
                  <a:srgbClr val="000000"/>
                </a:solidFill>
                <a:latin typeface="+mn-lt"/>
                <a:cs typeface="Arial" panose="020B0604020202020204" pitchFamily="34" charset="0"/>
              </a:rPr>
              <a:t>Biological </a:t>
            </a:r>
            <a:r>
              <a:rPr lang="en-US" altLang="en-US" sz="3200" dirty="0" smtClean="0">
                <a:solidFill>
                  <a:srgbClr val="000000"/>
                </a:solidFill>
                <a:latin typeface="+mn-lt"/>
                <a:cs typeface="Arial" panose="020B0604020202020204" pitchFamily="34" charset="0"/>
              </a:rPr>
              <a:t>Catch </a:t>
            </a:r>
            <a:r>
              <a:rPr lang="en-US" altLang="en-US" sz="2400" dirty="0">
                <a:solidFill>
                  <a:srgbClr val="000000"/>
                </a:solidFill>
                <a:latin typeface="Arial" panose="020B0604020202020204" pitchFamily="34" charset="0"/>
                <a:cs typeface="Arial" panose="020B0604020202020204" pitchFamily="34" charset="0"/>
              </a:rPr>
              <a:t/>
            </a:r>
            <a:br>
              <a:rPr lang="en-US" altLang="en-US" sz="2400" dirty="0">
                <a:solidFill>
                  <a:srgbClr val="000000"/>
                </a:solidFill>
                <a:latin typeface="Arial" panose="020B0604020202020204" pitchFamily="34" charset="0"/>
                <a:cs typeface="Arial" panose="020B0604020202020204" pitchFamily="34" charset="0"/>
              </a:rPr>
            </a:br>
            <a:endParaRPr lang="en-US" altLang="en-US" sz="2400" dirty="0" smtClean="0">
              <a:solidFill>
                <a:srgbClr val="000000"/>
              </a:solidFill>
            </a:endParaRPr>
          </a:p>
        </p:txBody>
      </p:sp>
      <p:sp>
        <p:nvSpPr>
          <p:cNvPr id="39939" name="Rectangle 3"/>
          <p:cNvSpPr>
            <a:spLocks noGrp="1" noChangeArrowheads="1"/>
          </p:cNvSpPr>
          <p:nvPr>
            <p:ph type="body" idx="1"/>
          </p:nvPr>
        </p:nvSpPr>
        <p:spPr>
          <a:xfrm>
            <a:off x="751227" y="1317603"/>
            <a:ext cx="7338060" cy="4960620"/>
          </a:xfrm>
        </p:spPr>
        <p:txBody>
          <a:bodyPr>
            <a:noAutofit/>
          </a:bodyPr>
          <a:lstStyle/>
          <a:p>
            <a:pPr marL="0" indent="0">
              <a:lnSpc>
                <a:spcPct val="100000"/>
              </a:lnSpc>
              <a:buNone/>
              <a:defRPr/>
            </a:pPr>
            <a:r>
              <a:rPr lang="en-US" altLang="en-US" sz="1600" dirty="0" smtClean="0">
                <a:solidFill>
                  <a:srgbClr val="000000"/>
                </a:solidFill>
                <a:latin typeface="Arial" panose="020B0604020202020204" pitchFamily="34" charset="0"/>
                <a:cs typeface="Arial" panose="020B0604020202020204" pitchFamily="34" charset="0"/>
              </a:rPr>
              <a:t>“</a:t>
            </a:r>
            <a:r>
              <a:rPr lang="en-US" altLang="en-US" sz="1600" dirty="0" smtClean="0">
                <a:solidFill>
                  <a:srgbClr val="000000"/>
                </a:solidFill>
                <a:cs typeface="Arial" panose="020B0604020202020204" pitchFamily="34" charset="0"/>
              </a:rPr>
              <a:t>Specification </a:t>
            </a:r>
            <a:r>
              <a:rPr lang="en-US" altLang="en-US" sz="1600" dirty="0">
                <a:solidFill>
                  <a:srgbClr val="000000"/>
                </a:solidFill>
                <a:cs typeface="Arial" panose="020B0604020202020204" pitchFamily="34" charset="0"/>
              </a:rPr>
              <a:t>of ABC is similar to specification of OFL, in that both involve harvest control rules with six tiers relating to various levels of information availability. However, somewhat more flexibility is allowed in specifying ABC, in that the control rule prescribes only an upper bound</a:t>
            </a:r>
            <a:r>
              <a:rPr lang="en-US" altLang="en-US" sz="1600" dirty="0" smtClean="0">
                <a:solidFill>
                  <a:srgbClr val="000000"/>
                </a:solidFill>
                <a:cs typeface="Arial" panose="020B0604020202020204" pitchFamily="34" charset="0"/>
              </a:rPr>
              <a:t>.”</a:t>
            </a:r>
          </a:p>
          <a:p>
            <a:pPr marL="0" indent="0">
              <a:lnSpc>
                <a:spcPct val="100000"/>
              </a:lnSpc>
              <a:buNone/>
              <a:defRPr/>
            </a:pPr>
            <a:r>
              <a:rPr lang="en-US" altLang="en-US" sz="1600" dirty="0" smtClean="0">
                <a:solidFill>
                  <a:srgbClr val="000000"/>
                </a:solidFill>
                <a:cs typeface="Arial" panose="020B0604020202020204" pitchFamily="34" charset="0"/>
              </a:rPr>
              <a:t>The fourth step in specifying ABC:</a:t>
            </a:r>
          </a:p>
          <a:p>
            <a:pPr marL="0" indent="0">
              <a:lnSpc>
                <a:spcPct val="100000"/>
              </a:lnSpc>
              <a:buNone/>
              <a:defRPr/>
            </a:pPr>
            <a:r>
              <a:rPr lang="en-US" altLang="en-US" sz="1600" dirty="0" smtClean="0">
                <a:solidFill>
                  <a:srgbClr val="000000"/>
                </a:solidFill>
                <a:cs typeface="Arial" panose="020B0604020202020204" pitchFamily="34" charset="0"/>
              </a:rPr>
              <a:t>“Determine </a:t>
            </a:r>
            <a:r>
              <a:rPr lang="en-US" altLang="en-US" sz="1600" dirty="0">
                <a:solidFill>
                  <a:srgbClr val="000000"/>
                </a:solidFill>
                <a:cs typeface="Arial" panose="020B0604020202020204" pitchFamily="34" charset="0"/>
              </a:rPr>
              <a:t>whether conditions exist that warrant setting ABC at a value lower than the maximum permissible value (such conditions may include—but are not limited to—data uncertainty, recruitment variability, and declining population trend) and, if so</a:t>
            </a:r>
            <a:r>
              <a:rPr lang="en-US" altLang="en-US" sz="1600" dirty="0" smtClean="0">
                <a:solidFill>
                  <a:srgbClr val="000000"/>
                </a:solidFill>
                <a:cs typeface="Arial" panose="020B0604020202020204" pitchFamily="34" charset="0"/>
              </a:rPr>
              <a:t>:</a:t>
            </a:r>
          </a:p>
          <a:p>
            <a:pPr marL="0" indent="0">
              <a:lnSpc>
                <a:spcPct val="100000"/>
              </a:lnSpc>
              <a:buNone/>
              <a:defRPr/>
            </a:pPr>
            <a:r>
              <a:rPr lang="en-US" altLang="en-US" sz="1600" dirty="0" smtClean="0">
                <a:solidFill>
                  <a:srgbClr val="000000"/>
                </a:solidFill>
                <a:cs typeface="Arial" panose="020B0604020202020204" pitchFamily="34" charset="0"/>
              </a:rPr>
              <a:t>a</a:t>
            </a:r>
            <a:r>
              <a:rPr lang="en-US" altLang="en-US" sz="1600" dirty="0">
                <a:solidFill>
                  <a:srgbClr val="000000"/>
                </a:solidFill>
                <a:cs typeface="Arial" panose="020B0604020202020204" pitchFamily="34" charset="0"/>
              </a:rPr>
              <a:t>. document those conditions,</a:t>
            </a:r>
          </a:p>
          <a:p>
            <a:pPr marL="0" indent="0">
              <a:lnSpc>
                <a:spcPct val="100000"/>
              </a:lnSpc>
              <a:buNone/>
              <a:defRPr/>
            </a:pPr>
            <a:r>
              <a:rPr lang="en-US" altLang="en-US" sz="1600" dirty="0">
                <a:solidFill>
                  <a:srgbClr val="000000"/>
                </a:solidFill>
                <a:cs typeface="Arial" panose="020B0604020202020204" pitchFamily="34" charset="0"/>
              </a:rPr>
              <a:t>b. recommend an ABC lower than the maximum permissible value, and</a:t>
            </a:r>
          </a:p>
          <a:p>
            <a:pPr marL="0" indent="0">
              <a:lnSpc>
                <a:spcPct val="100000"/>
              </a:lnSpc>
              <a:buNone/>
              <a:defRPr/>
            </a:pPr>
            <a:r>
              <a:rPr lang="en-US" altLang="en-US" sz="1600" dirty="0">
                <a:solidFill>
                  <a:srgbClr val="000000"/>
                </a:solidFill>
                <a:cs typeface="Arial" panose="020B0604020202020204" pitchFamily="34" charset="0"/>
              </a:rPr>
              <a:t>c. explain why the recommended value is appropriate.</a:t>
            </a:r>
          </a:p>
          <a:p>
            <a:pPr marL="0" indent="0">
              <a:lnSpc>
                <a:spcPct val="100000"/>
              </a:lnSpc>
              <a:buNone/>
              <a:defRPr/>
            </a:pPr>
            <a:r>
              <a:rPr lang="en-US" altLang="en-US" sz="1600" dirty="0" smtClean="0">
                <a:solidFill>
                  <a:srgbClr val="000000"/>
                </a:solidFill>
                <a:cs typeface="Arial" panose="020B0604020202020204" pitchFamily="34" charset="0"/>
              </a:rPr>
              <a:t>The </a:t>
            </a:r>
            <a:r>
              <a:rPr lang="en-US" altLang="en-US" sz="1600" dirty="0">
                <a:solidFill>
                  <a:srgbClr val="000000"/>
                </a:solidFill>
                <a:cs typeface="Arial" panose="020B0604020202020204" pitchFamily="34" charset="0"/>
              </a:rPr>
              <a:t>above steps are undertaken first by the assessment authors in the individual chapters of the SAFE report. The Plan Team then reviews the SAFE report and makes its own recommendation. The SSC then reviews the SAFE report and Plan Team recommendation, and makes its own recommendation to the Council. The Council then reviews the SAFE report, Plan Team recommendation, and SSC recommendation; then makes its own recommendation to the Secretary, with the constraint that the Council’s recommended ABC cannot exceed the SSC’s recommended ABC</a:t>
            </a:r>
            <a:r>
              <a:rPr lang="en-US" altLang="en-US" sz="1600" dirty="0" smtClean="0">
                <a:solidFill>
                  <a:srgbClr val="000000"/>
                </a:solidFill>
                <a:cs typeface="Arial" panose="020B0604020202020204" pitchFamily="34" charset="0"/>
              </a:rPr>
              <a:t>.”</a:t>
            </a:r>
          </a:p>
          <a:p>
            <a:pPr marL="0" indent="0">
              <a:lnSpc>
                <a:spcPct val="130000"/>
              </a:lnSpc>
              <a:buNone/>
              <a:defRPr/>
            </a:pPr>
            <a:endParaRPr lang="en-US" altLang="en-US" sz="1400" dirty="0">
              <a:solidFill>
                <a:srgbClr val="00000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5316314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19"/>
        <p:cNvGrpSpPr/>
        <p:nvPr/>
      </p:nvGrpSpPr>
      <p:grpSpPr>
        <a:xfrm>
          <a:off x="0" y="0"/>
          <a:ext cx="0" cy="0"/>
          <a:chOff x="0" y="0"/>
          <a:chExt cx="0" cy="0"/>
        </a:xfrm>
      </p:grpSpPr>
      <p:sp>
        <p:nvSpPr>
          <p:cNvPr id="620" name="Shape 620"/>
          <p:cNvSpPr txBox="1">
            <a:spLocks noGrp="1"/>
          </p:cNvSpPr>
          <p:nvPr>
            <p:ph type="title"/>
          </p:nvPr>
        </p:nvSpPr>
        <p:spPr>
          <a:xfrm>
            <a:off x="496613" y="578069"/>
            <a:ext cx="7803591" cy="884237"/>
          </a:xfrm>
          <a:prstGeom prst="rect">
            <a:avLst/>
          </a:prstGeom>
          <a:noFill/>
          <a:ln>
            <a:noFill/>
          </a:ln>
        </p:spPr>
        <p:txBody>
          <a:bodyPr wrap="square" lIns="91425" tIns="45700" rIns="91425" bIns="45700" anchor="ctr" anchorCtr="0">
            <a:noAutofit/>
          </a:bodyPr>
          <a:lstStyle/>
          <a:p>
            <a:pPr marL="0" marR="0" lvl="0" indent="-203200" algn="ctr" rtl="0">
              <a:lnSpc>
                <a:spcPct val="100000"/>
              </a:lnSpc>
              <a:spcBef>
                <a:spcPts val="0"/>
              </a:spcBef>
              <a:spcAft>
                <a:spcPts val="0"/>
              </a:spcAft>
              <a:buClr>
                <a:srgbClr val="000000"/>
              </a:buClr>
              <a:buSzPct val="100000"/>
              <a:buFont typeface="Arial"/>
              <a:buNone/>
            </a:pPr>
            <a:r>
              <a:rPr lang="en" sz="3200" b="1" dirty="0" smtClean="0">
                <a:solidFill>
                  <a:srgbClr val="000000"/>
                </a:solidFill>
              </a:rPr>
              <a:t>Applicability for BSAI crab stocks</a:t>
            </a:r>
            <a:r>
              <a:rPr lang="en" sz="3200" b="1" i="0" u="none" strike="noStrike" cap="none" dirty="0" smtClean="0">
                <a:solidFill>
                  <a:srgbClr val="000000"/>
                </a:solidFill>
                <a:sym typeface="Arial"/>
              </a:rPr>
              <a:t/>
            </a:r>
            <a:br>
              <a:rPr lang="en" sz="3200" b="1" i="0" u="none" strike="noStrike" cap="none" dirty="0" smtClean="0">
                <a:solidFill>
                  <a:srgbClr val="000000"/>
                </a:solidFill>
                <a:sym typeface="Arial"/>
              </a:rPr>
            </a:br>
            <a:endParaRPr lang="en" sz="2000" dirty="0">
              <a:solidFill>
                <a:srgbClr val="000000"/>
              </a:solidFill>
            </a:endParaRPr>
          </a:p>
        </p:txBody>
      </p:sp>
      <p:sp>
        <p:nvSpPr>
          <p:cNvPr id="7" name="Shape 621"/>
          <p:cNvSpPr txBox="1">
            <a:spLocks noGrp="1"/>
          </p:cNvSpPr>
          <p:nvPr>
            <p:ph idx="1"/>
          </p:nvPr>
        </p:nvSpPr>
        <p:spPr>
          <a:xfrm>
            <a:off x="946520" y="1462306"/>
            <a:ext cx="7122458" cy="4295074"/>
          </a:xfrm>
          <a:prstGeom prst="rect">
            <a:avLst/>
          </a:prstGeom>
          <a:noFill/>
          <a:ln>
            <a:noFill/>
          </a:ln>
        </p:spPr>
        <p:txBody>
          <a:bodyPr wrap="square" lIns="91425" tIns="45700" rIns="91425" bIns="45700" anchor="t" anchorCtr="0">
            <a:noAutofit/>
          </a:bodyPr>
          <a:lstStyle/>
          <a:p>
            <a:pPr>
              <a:lnSpc>
                <a:spcPct val="80000"/>
              </a:lnSpc>
              <a:spcBef>
                <a:spcPts val="0"/>
              </a:spcBef>
            </a:pPr>
            <a:r>
              <a:rPr lang="en" sz="2000" dirty="0" smtClean="0">
                <a:solidFill>
                  <a:srgbClr val="000000"/>
                </a:solidFill>
              </a:rPr>
              <a:t>The risk table seems feasible to apply to BSAI crab stocks.</a:t>
            </a:r>
          </a:p>
          <a:p>
            <a:pPr>
              <a:lnSpc>
                <a:spcPct val="80000"/>
              </a:lnSpc>
              <a:spcBef>
                <a:spcPts val="0"/>
              </a:spcBef>
            </a:pPr>
            <a:endParaRPr lang="en" sz="2000" dirty="0">
              <a:solidFill>
                <a:srgbClr val="000000"/>
              </a:solidFill>
            </a:endParaRPr>
          </a:p>
          <a:p>
            <a:pPr>
              <a:lnSpc>
                <a:spcPct val="80000"/>
              </a:lnSpc>
              <a:spcBef>
                <a:spcPts val="0"/>
              </a:spcBef>
            </a:pPr>
            <a:r>
              <a:rPr lang="en" sz="2000" dirty="0" smtClean="0">
                <a:solidFill>
                  <a:srgbClr val="000000"/>
                </a:solidFill>
              </a:rPr>
              <a:t>Its utility would be to provide support and documentation for the recom</a:t>
            </a:r>
            <a:r>
              <a:rPr lang="en-US" sz="2000" dirty="0" smtClean="0">
                <a:solidFill>
                  <a:srgbClr val="000000"/>
                </a:solidFill>
              </a:rPr>
              <a:t>m</a:t>
            </a:r>
            <a:r>
              <a:rPr lang="en" sz="2000" dirty="0" smtClean="0">
                <a:solidFill>
                  <a:srgbClr val="000000"/>
                </a:solidFill>
              </a:rPr>
              <a:t>endation to increase, reduce, or maintain the ABC buffer.</a:t>
            </a:r>
          </a:p>
          <a:p>
            <a:pPr>
              <a:lnSpc>
                <a:spcPct val="80000"/>
              </a:lnSpc>
              <a:spcBef>
                <a:spcPts val="0"/>
              </a:spcBef>
            </a:pPr>
            <a:endParaRPr lang="en" sz="2000" dirty="0">
              <a:solidFill>
                <a:srgbClr val="000000"/>
              </a:solidFill>
            </a:endParaRPr>
          </a:p>
          <a:p>
            <a:pPr>
              <a:lnSpc>
                <a:spcPct val="80000"/>
              </a:lnSpc>
              <a:spcBef>
                <a:spcPts val="0"/>
              </a:spcBef>
            </a:pPr>
            <a:r>
              <a:rPr lang="en" sz="2000" dirty="0" smtClean="0">
                <a:solidFill>
                  <a:srgbClr val="000000"/>
                </a:solidFill>
              </a:rPr>
              <a:t>By forcing </a:t>
            </a:r>
            <a:r>
              <a:rPr lang="en" sz="2000" dirty="0">
                <a:solidFill>
                  <a:srgbClr val="000000"/>
                </a:solidFill>
              </a:rPr>
              <a:t>reconsideration of </a:t>
            </a:r>
            <a:r>
              <a:rPr lang="en" sz="2000" dirty="0" smtClean="0">
                <a:solidFill>
                  <a:srgbClr val="000000"/>
                </a:solidFill>
              </a:rPr>
              <a:t>buffer rationales </a:t>
            </a:r>
            <a:r>
              <a:rPr lang="en" sz="2000" dirty="0">
                <a:solidFill>
                  <a:srgbClr val="000000"/>
                </a:solidFill>
              </a:rPr>
              <a:t>in every new </a:t>
            </a:r>
            <a:r>
              <a:rPr lang="en" sz="2000" dirty="0" smtClean="0">
                <a:solidFill>
                  <a:srgbClr val="000000"/>
                </a:solidFill>
              </a:rPr>
              <a:t>assessment, </a:t>
            </a:r>
            <a:r>
              <a:rPr lang="en-US" sz="2000" dirty="0">
                <a:solidFill>
                  <a:srgbClr val="000000"/>
                </a:solidFill>
              </a:rPr>
              <a:t>i</a:t>
            </a:r>
            <a:r>
              <a:rPr lang="en" sz="2000" dirty="0" smtClean="0">
                <a:solidFill>
                  <a:srgbClr val="000000"/>
                </a:solidFill>
              </a:rPr>
              <a:t>t may help address the concern that ABC buffer only gets larger over time.</a:t>
            </a:r>
          </a:p>
          <a:p>
            <a:pPr>
              <a:lnSpc>
                <a:spcPct val="80000"/>
              </a:lnSpc>
              <a:spcBef>
                <a:spcPts val="0"/>
              </a:spcBef>
            </a:pPr>
            <a:endParaRPr lang="en" sz="2000" dirty="0" smtClean="0">
              <a:solidFill>
                <a:srgbClr val="000000"/>
              </a:solidFill>
            </a:endParaRPr>
          </a:p>
          <a:p>
            <a:pPr>
              <a:lnSpc>
                <a:spcPct val="80000"/>
              </a:lnSpc>
              <a:spcBef>
                <a:spcPts val="0"/>
              </a:spcBef>
            </a:pPr>
            <a:r>
              <a:rPr lang="en" sz="2000" dirty="0" smtClean="0">
                <a:solidFill>
                  <a:srgbClr val="000000"/>
                </a:solidFill>
                <a:latin typeface="+mn-lt"/>
              </a:rPr>
              <a:t>As we enter a period of rapid </a:t>
            </a:r>
            <a:r>
              <a:rPr lang="en" sz="2000" dirty="0" smtClean="0">
                <a:solidFill>
                  <a:srgbClr val="000000"/>
                </a:solidFill>
              </a:rPr>
              <a:t>environmental</a:t>
            </a:r>
            <a:r>
              <a:rPr lang="en" sz="2000" dirty="0" smtClean="0">
                <a:solidFill>
                  <a:srgbClr val="000000"/>
                </a:solidFill>
                <a:latin typeface="+mn-lt"/>
              </a:rPr>
              <a:t> change in Alaska marine waters, extreme conditions and assessment surprises are likely to occur more often. </a:t>
            </a:r>
            <a:r>
              <a:rPr lang="en" sz="2000" dirty="0" smtClean="0">
                <a:solidFill>
                  <a:srgbClr val="000000"/>
                </a:solidFill>
              </a:rPr>
              <a:t> </a:t>
            </a:r>
          </a:p>
          <a:p>
            <a:pPr>
              <a:lnSpc>
                <a:spcPct val="80000"/>
              </a:lnSpc>
              <a:spcBef>
                <a:spcPts val="0"/>
              </a:spcBef>
            </a:pPr>
            <a:endParaRPr lang="en" sz="2000" dirty="0">
              <a:solidFill>
                <a:srgbClr val="000000"/>
              </a:solidFill>
            </a:endParaRPr>
          </a:p>
          <a:p>
            <a:pPr>
              <a:lnSpc>
                <a:spcPct val="80000"/>
              </a:lnSpc>
              <a:spcBef>
                <a:spcPts val="0"/>
              </a:spcBef>
            </a:pPr>
            <a:r>
              <a:rPr lang="en" sz="2000" dirty="0" smtClean="0">
                <a:solidFill>
                  <a:srgbClr val="000000"/>
                </a:solidFill>
              </a:rPr>
              <a:t>Adjusting ABC buffers s</a:t>
            </a:r>
            <a:r>
              <a:rPr lang="en" sz="2000" dirty="0" smtClean="0">
                <a:solidFill>
                  <a:srgbClr val="000000"/>
                </a:solidFill>
                <a:latin typeface="+mn-lt"/>
              </a:rPr>
              <a:t>hould be regarded as a tool for rapid response, rather than a strategic approach to environmental variation (see ACLIM)</a:t>
            </a:r>
          </a:p>
          <a:p>
            <a:pPr marL="0" marR="0" lvl="0" indent="0" algn="l" rtl="0">
              <a:lnSpc>
                <a:spcPct val="80000"/>
              </a:lnSpc>
              <a:spcBef>
                <a:spcPts val="0"/>
              </a:spcBef>
              <a:spcAft>
                <a:spcPts val="0"/>
              </a:spcAft>
              <a:buNone/>
            </a:pPr>
            <a:endParaRPr lang="en" sz="2000" dirty="0">
              <a:solidFill>
                <a:srgbClr val="000000"/>
              </a:solidFill>
            </a:endParaRPr>
          </a:p>
          <a:p>
            <a:pPr marL="0" marR="0" lvl="0" indent="0" algn="l" rtl="0">
              <a:lnSpc>
                <a:spcPct val="80000"/>
              </a:lnSpc>
              <a:spcBef>
                <a:spcPts val="0"/>
              </a:spcBef>
              <a:spcAft>
                <a:spcPts val="0"/>
              </a:spcAft>
              <a:buNone/>
            </a:pPr>
            <a:endParaRPr lang="en" sz="2000" dirty="0">
              <a:solidFill>
                <a:srgbClr val="000000"/>
              </a:solidFill>
            </a:endParaRPr>
          </a:p>
        </p:txBody>
      </p:sp>
    </p:spTree>
    <p:extLst>
      <p:ext uri="{BB962C8B-B14F-4D97-AF65-F5344CB8AC3E}">
        <p14:creationId xmlns:p14="http://schemas.microsoft.com/office/powerpoint/2010/main" val="329712379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Autofit/>
          </a:bodyPr>
          <a:lstStyle/>
          <a:p>
            <a:pPr algn="l"/>
            <a:r>
              <a:rPr lang="en-US" altLang="en-US" sz="3200" dirty="0" smtClean="0">
                <a:solidFill>
                  <a:srgbClr val="000000"/>
                </a:solidFill>
                <a:latin typeface="+mn-lt"/>
                <a:cs typeface="Arial" panose="020B0604020202020204" pitchFamily="34" charset="0"/>
              </a:rPr>
              <a:t>BSAI crab FMP: Acceptable </a:t>
            </a:r>
            <a:r>
              <a:rPr lang="en-US" altLang="en-US" sz="3200" dirty="0">
                <a:solidFill>
                  <a:srgbClr val="000000"/>
                </a:solidFill>
                <a:latin typeface="+mn-lt"/>
                <a:cs typeface="Arial" panose="020B0604020202020204" pitchFamily="34" charset="0"/>
              </a:rPr>
              <a:t>Biological </a:t>
            </a:r>
            <a:r>
              <a:rPr lang="en-US" altLang="en-US" sz="3200" dirty="0" smtClean="0">
                <a:solidFill>
                  <a:srgbClr val="000000"/>
                </a:solidFill>
                <a:latin typeface="+mn-lt"/>
                <a:cs typeface="Arial" panose="020B0604020202020204" pitchFamily="34" charset="0"/>
              </a:rPr>
              <a:t>Catch </a:t>
            </a:r>
            <a:r>
              <a:rPr lang="en-US" altLang="en-US" sz="2400" dirty="0">
                <a:solidFill>
                  <a:srgbClr val="000000"/>
                </a:solidFill>
                <a:latin typeface="Arial" panose="020B0604020202020204" pitchFamily="34" charset="0"/>
                <a:cs typeface="Arial" panose="020B0604020202020204" pitchFamily="34" charset="0"/>
              </a:rPr>
              <a:t/>
            </a:r>
            <a:br>
              <a:rPr lang="en-US" altLang="en-US" sz="2400" dirty="0">
                <a:solidFill>
                  <a:srgbClr val="000000"/>
                </a:solidFill>
                <a:latin typeface="Arial" panose="020B0604020202020204" pitchFamily="34" charset="0"/>
                <a:cs typeface="Arial" panose="020B0604020202020204" pitchFamily="34" charset="0"/>
              </a:rPr>
            </a:br>
            <a:endParaRPr lang="en-US" altLang="en-US" sz="2400" dirty="0" smtClean="0">
              <a:solidFill>
                <a:srgbClr val="000000"/>
              </a:solidFill>
            </a:endParaRPr>
          </a:p>
        </p:txBody>
      </p:sp>
      <p:sp>
        <p:nvSpPr>
          <p:cNvPr id="39939" name="Rectangle 3"/>
          <p:cNvSpPr>
            <a:spLocks noGrp="1" noChangeArrowheads="1"/>
          </p:cNvSpPr>
          <p:nvPr>
            <p:ph type="body" idx="1"/>
          </p:nvPr>
        </p:nvSpPr>
        <p:spPr>
          <a:xfrm>
            <a:off x="751227" y="1317603"/>
            <a:ext cx="7338060" cy="4960620"/>
          </a:xfrm>
        </p:spPr>
        <p:txBody>
          <a:bodyPr>
            <a:noAutofit/>
          </a:bodyPr>
          <a:lstStyle/>
          <a:p>
            <a:pPr marL="0" indent="0">
              <a:buNone/>
            </a:pPr>
            <a:r>
              <a:rPr lang="en-US" altLang="en-US" sz="1600" dirty="0" smtClean="0">
                <a:solidFill>
                  <a:srgbClr val="000000"/>
                </a:solidFill>
                <a:latin typeface="Arial" panose="020B0604020202020204" pitchFamily="34" charset="0"/>
                <a:cs typeface="Arial" panose="020B0604020202020204" pitchFamily="34" charset="0"/>
              </a:rPr>
              <a:t>“</a:t>
            </a:r>
            <a:r>
              <a:rPr lang="en-US" sz="1600" b="1" i="1" dirty="0"/>
              <a:t>ABC Control Rule </a:t>
            </a:r>
            <a:r>
              <a:rPr lang="en-US" sz="1600" dirty="0"/>
              <a:t>is the specified approach in the five-tier system for setting the maximum </a:t>
            </a:r>
            <a:r>
              <a:rPr lang="en-US" sz="1600" dirty="0" smtClean="0"/>
              <a:t>permissible ABC </a:t>
            </a:r>
            <a:r>
              <a:rPr lang="en-US" sz="1600" dirty="0"/>
              <a:t>for each stock as a function of the scientific uncertainty in the estimate of OFL and any </a:t>
            </a:r>
            <a:r>
              <a:rPr lang="en-US" sz="1600" dirty="0" smtClean="0"/>
              <a:t>other specified scientific</a:t>
            </a:r>
          </a:p>
          <a:p>
            <a:r>
              <a:rPr lang="en-US" sz="1600" dirty="0" smtClean="0"/>
              <a:t>ABC control rule for tiers 1-4 is given by ABC</a:t>
            </a:r>
            <a:r>
              <a:rPr lang="en-US" sz="1600" dirty="0"/>
              <a:t>≤(1-by) * </a:t>
            </a:r>
            <a:r>
              <a:rPr lang="en-US" sz="1600" dirty="0" smtClean="0"/>
              <a:t>OFL</a:t>
            </a:r>
          </a:p>
          <a:p>
            <a:r>
              <a:rPr lang="en-US" sz="1600" dirty="0" smtClean="0"/>
              <a:t>The </a:t>
            </a:r>
            <a:r>
              <a:rPr lang="en-US" sz="1600" dirty="0"/>
              <a:t>parameter, by, is the value for the annual buffer calculated from a P* of 0.49 and </a:t>
            </a:r>
            <a:r>
              <a:rPr lang="en-US" sz="1600" dirty="0" smtClean="0"/>
              <a:t>a probability </a:t>
            </a:r>
            <a:r>
              <a:rPr lang="en-US" sz="1600" dirty="0"/>
              <a:t>distribution for the OFL that accounts for scientific uncertainty in the </a:t>
            </a:r>
            <a:r>
              <a:rPr lang="en-US" sz="1600" dirty="0" smtClean="0"/>
              <a:t>estimate of </a:t>
            </a:r>
            <a:r>
              <a:rPr lang="en-US" sz="1600" dirty="0"/>
              <a:t>OFL.</a:t>
            </a:r>
          </a:p>
          <a:p>
            <a:pPr marL="0" indent="0">
              <a:buNone/>
            </a:pPr>
            <a:r>
              <a:rPr lang="en-US" sz="1600" dirty="0" smtClean="0"/>
              <a:t>In </a:t>
            </a:r>
            <a:r>
              <a:rPr lang="en-US" sz="1600" dirty="0"/>
              <a:t>reviewing the Stock Assessment and Fishery Evaluation Report, the Crab Plan Team and the </a:t>
            </a:r>
            <a:r>
              <a:rPr lang="en-US" sz="1600" dirty="0" smtClean="0"/>
              <a:t>Scientific and </a:t>
            </a:r>
            <a:r>
              <a:rPr lang="en-US" sz="1600" dirty="0"/>
              <a:t>Statistical Committee shall evaluate and make recommendations, as necessary, on:</a:t>
            </a:r>
          </a:p>
          <a:p>
            <a:r>
              <a:rPr lang="en-US" sz="1600" dirty="0" smtClean="0"/>
              <a:t>the </a:t>
            </a:r>
            <a:r>
              <a:rPr lang="en-US" sz="1600" dirty="0"/>
              <a:t>assumptions made for stock assessment models and estimation of OFLs;</a:t>
            </a:r>
          </a:p>
          <a:p>
            <a:r>
              <a:rPr lang="en-US" sz="1600" dirty="0" smtClean="0"/>
              <a:t>the </a:t>
            </a:r>
            <a:r>
              <a:rPr lang="en-US" sz="1600" dirty="0"/>
              <a:t>specifications of the probability distribution of the OFL;</a:t>
            </a:r>
          </a:p>
          <a:p>
            <a:r>
              <a:rPr lang="en-US" sz="1600" dirty="0" smtClean="0"/>
              <a:t>the </a:t>
            </a:r>
            <a:r>
              <a:rPr lang="en-US" sz="1600" dirty="0"/>
              <a:t>methods to appropriately quantify uncertainty in the ABC control rule; </a:t>
            </a:r>
            <a:r>
              <a:rPr lang="en-US" sz="1600" dirty="0" smtClean="0"/>
              <a:t>and</a:t>
            </a:r>
          </a:p>
          <a:p>
            <a:r>
              <a:rPr lang="en-US" sz="1600" dirty="0" smtClean="0"/>
              <a:t>the </a:t>
            </a:r>
            <a:r>
              <a:rPr lang="en-US" sz="1600" dirty="0"/>
              <a:t>factors influencing scientific uncertainty that the State has accounted for and will account </a:t>
            </a:r>
            <a:r>
              <a:rPr lang="en-US" sz="1600" dirty="0" smtClean="0"/>
              <a:t>for on </a:t>
            </a:r>
            <a:r>
              <a:rPr lang="en-US" sz="1600" dirty="0"/>
              <a:t>an annual basis in TAC setting</a:t>
            </a:r>
          </a:p>
          <a:p>
            <a:pPr marL="0" indent="0">
              <a:buNone/>
            </a:pPr>
            <a:r>
              <a:rPr lang="en-US" sz="1600" dirty="0" smtClean="0"/>
              <a:t>The </a:t>
            </a:r>
            <a:r>
              <a:rPr lang="en-US" sz="1600" dirty="0"/>
              <a:t>Scientific and Statistical Committee will then set the final OFLs and ABCs for the upcoming </a:t>
            </a:r>
            <a:r>
              <a:rPr lang="en-US" sz="1600" dirty="0" smtClean="0"/>
              <a:t>crab fishing </a:t>
            </a:r>
            <a:r>
              <a:rPr lang="en-US" sz="1600" dirty="0"/>
              <a:t>year. The Scientific and Statistical Committee </a:t>
            </a:r>
            <a:r>
              <a:rPr lang="en-US" sz="1600" b="1" dirty="0"/>
              <a:t>may set an ABC lower than the result of the </a:t>
            </a:r>
            <a:r>
              <a:rPr lang="en-US" sz="1600" b="1" dirty="0" smtClean="0"/>
              <a:t>ABC control </a:t>
            </a:r>
            <a:r>
              <a:rPr lang="en-US" sz="1600" b="1" dirty="0"/>
              <a:t>rule</a:t>
            </a:r>
            <a:r>
              <a:rPr lang="en-US" sz="1600" dirty="0"/>
              <a:t>, but it must provide an explanation for setting the ABC less that the maximum ABC</a:t>
            </a:r>
            <a:r>
              <a:rPr lang="en-US" sz="1600" dirty="0" smtClean="0"/>
              <a:t>.”</a:t>
            </a:r>
          </a:p>
          <a:p>
            <a:endParaRPr lang="en-US" altLang="en-US" sz="1600" dirty="0">
              <a:solidFill>
                <a:srgbClr val="000000"/>
              </a:solidFill>
              <a:cs typeface="Arial" panose="020B0604020202020204" pitchFamily="34" charset="0"/>
            </a:endParaRPr>
          </a:p>
        </p:txBody>
      </p:sp>
    </p:spTree>
    <p:extLst>
      <p:ext uri="{BB962C8B-B14F-4D97-AF65-F5344CB8AC3E}">
        <p14:creationId xmlns:p14="http://schemas.microsoft.com/office/powerpoint/2010/main" val="394179201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xmlns="" id="{945BD5E1-D8BE-4E36-AE95-C7D62707AC54}"/>
              </a:ext>
            </a:extLst>
          </p:cNvPr>
          <p:cNvPicPr>
            <a:picLocks noChangeAspect="1"/>
          </p:cNvPicPr>
          <p:nvPr/>
        </p:nvPicPr>
        <p:blipFill>
          <a:blip r:embed="rId2"/>
          <a:stretch>
            <a:fillRect/>
          </a:stretch>
        </p:blipFill>
        <p:spPr>
          <a:xfrm>
            <a:off x="733385" y="925830"/>
            <a:ext cx="7463720" cy="5006340"/>
          </a:xfrm>
          <a:prstGeom prst="rect">
            <a:avLst/>
          </a:prstGeom>
        </p:spPr>
      </p:pic>
      <p:sp>
        <p:nvSpPr>
          <p:cNvPr id="3" name="Rectangle 2"/>
          <p:cNvSpPr txBox="1">
            <a:spLocks noChangeArrowheads="1"/>
          </p:cNvSpPr>
          <p:nvPr/>
        </p:nvSpPr>
        <p:spPr>
          <a:xfrm>
            <a:off x="733385" y="0"/>
            <a:ext cx="7886700" cy="1325563"/>
          </a:xfrm>
          <a:prstGeom prst="rect">
            <a:avLst/>
          </a:prstGeom>
        </p:spPr>
        <p:txBody>
          <a:bodyPr vert="horz" lIns="91440" tIns="45720" rIns="91440" bIns="45720" rtlCol="0" anchor="b">
            <a:noAutofit/>
          </a:bodyPr>
          <a:lstStyle>
            <a:lvl1pPr algn="ctr" defTabSz="685800" rtl="0" eaLnBrk="1" latinLnBrk="0" hangingPunct="1">
              <a:lnSpc>
                <a:spcPct val="90000"/>
              </a:lnSpc>
              <a:spcBef>
                <a:spcPct val="0"/>
              </a:spcBef>
              <a:buNone/>
              <a:defRPr sz="4500" kern="1200">
                <a:solidFill>
                  <a:schemeClr val="tx1"/>
                </a:solidFill>
                <a:latin typeface="+mj-lt"/>
                <a:ea typeface="+mj-ea"/>
                <a:cs typeface="+mj-cs"/>
              </a:defRPr>
            </a:lvl1pPr>
          </a:lstStyle>
          <a:p>
            <a:pPr algn="l"/>
            <a:r>
              <a:rPr lang="en-US" altLang="en-US" sz="3200" dirty="0" smtClean="0">
                <a:solidFill>
                  <a:srgbClr val="000000"/>
                </a:solidFill>
                <a:latin typeface="+mn-lt"/>
                <a:cs typeface="Arial" panose="020B0604020202020204" pitchFamily="34" charset="0"/>
              </a:rPr>
              <a:t>SSC ranges for ABC </a:t>
            </a:r>
            <a:r>
              <a:rPr lang="en-US" altLang="en-US" sz="2400" dirty="0" smtClean="0">
                <a:solidFill>
                  <a:srgbClr val="000000"/>
                </a:solidFill>
                <a:latin typeface="Arial" panose="020B0604020202020204" pitchFamily="34" charset="0"/>
                <a:cs typeface="Arial" panose="020B0604020202020204" pitchFamily="34" charset="0"/>
              </a:rPr>
              <a:t/>
            </a:r>
            <a:br>
              <a:rPr lang="en-US" altLang="en-US" sz="2400" dirty="0" smtClean="0">
                <a:solidFill>
                  <a:srgbClr val="000000"/>
                </a:solidFill>
                <a:latin typeface="Arial" panose="020B0604020202020204" pitchFamily="34" charset="0"/>
                <a:cs typeface="Arial" panose="020B0604020202020204" pitchFamily="34" charset="0"/>
              </a:rPr>
            </a:br>
            <a:endParaRPr lang="en-US" altLang="en-US" sz="2400" dirty="0" smtClean="0">
              <a:solidFill>
                <a:srgbClr val="000000"/>
              </a:solidFill>
            </a:endParaRPr>
          </a:p>
        </p:txBody>
      </p:sp>
    </p:spTree>
    <p:extLst>
      <p:ext uri="{BB962C8B-B14F-4D97-AF65-F5344CB8AC3E}">
        <p14:creationId xmlns:p14="http://schemas.microsoft.com/office/powerpoint/2010/main" val="288975127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xmlns="" id="{55A09EA5-88E2-4523-8C7F-97EF7C8A4622}"/>
              </a:ext>
            </a:extLst>
          </p:cNvPr>
          <p:cNvPicPr>
            <a:picLocks noChangeAspect="1"/>
          </p:cNvPicPr>
          <p:nvPr/>
        </p:nvPicPr>
        <p:blipFill>
          <a:blip r:embed="rId2"/>
          <a:stretch>
            <a:fillRect/>
          </a:stretch>
        </p:blipFill>
        <p:spPr>
          <a:xfrm>
            <a:off x="1037447" y="933952"/>
            <a:ext cx="7237454" cy="4990097"/>
          </a:xfrm>
          <a:prstGeom prst="rect">
            <a:avLst/>
          </a:prstGeom>
        </p:spPr>
      </p:pic>
    </p:spTree>
    <p:extLst>
      <p:ext uri="{BB962C8B-B14F-4D97-AF65-F5344CB8AC3E}">
        <p14:creationId xmlns:p14="http://schemas.microsoft.com/office/powerpoint/2010/main" val="83982595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l"/>
            <a:r>
              <a:rPr lang="en-US" altLang="en-US" sz="3200" dirty="0" smtClean="0">
                <a:solidFill>
                  <a:srgbClr val="000000"/>
                </a:solidFill>
                <a:latin typeface="+mn-lt"/>
                <a:cs typeface="Arial" panose="020B0604020202020204" pitchFamily="34" charset="0"/>
              </a:rPr>
              <a:t>A few observations on crab ABC recommendations</a:t>
            </a:r>
          </a:p>
        </p:txBody>
      </p:sp>
      <p:sp>
        <p:nvSpPr>
          <p:cNvPr id="39939" name="Rectangle 3"/>
          <p:cNvSpPr>
            <a:spLocks noGrp="1" noChangeArrowheads="1"/>
          </p:cNvSpPr>
          <p:nvPr>
            <p:ph type="body" idx="1"/>
          </p:nvPr>
        </p:nvSpPr>
        <p:spPr>
          <a:xfrm>
            <a:off x="762000" y="1196236"/>
            <a:ext cx="7620000" cy="5334000"/>
          </a:xfrm>
        </p:spPr>
        <p:txBody>
          <a:bodyPr>
            <a:noAutofit/>
          </a:bodyPr>
          <a:lstStyle/>
          <a:p>
            <a:pPr>
              <a:lnSpc>
                <a:spcPct val="130000"/>
              </a:lnSpc>
              <a:defRPr/>
            </a:pPr>
            <a:endParaRPr lang="en-US" altLang="en-US" sz="1600" dirty="0" smtClean="0">
              <a:solidFill>
                <a:srgbClr val="000000"/>
              </a:solidFill>
              <a:latin typeface="Arial" panose="020B0604020202020204" pitchFamily="34" charset="0"/>
              <a:cs typeface="Arial" panose="020B0604020202020204" pitchFamily="34" charset="0"/>
            </a:endParaRPr>
          </a:p>
          <a:p>
            <a:pPr>
              <a:lnSpc>
                <a:spcPct val="100000"/>
              </a:lnSpc>
              <a:defRPr/>
            </a:pPr>
            <a:r>
              <a:rPr lang="en-US" altLang="en-US" sz="2000" dirty="0" smtClean="0">
                <a:solidFill>
                  <a:srgbClr val="000000"/>
                </a:solidFill>
                <a:cs typeface="Arial" panose="020B0604020202020204" pitchFamily="34" charset="0"/>
              </a:rPr>
              <a:t>ABC recommendations for crab follow a different framework than for groundfish.</a:t>
            </a:r>
          </a:p>
          <a:p>
            <a:pPr>
              <a:lnSpc>
                <a:spcPct val="100000"/>
              </a:lnSpc>
              <a:defRPr/>
            </a:pPr>
            <a:r>
              <a:rPr lang="en-US" altLang="en-US" sz="2000" dirty="0" smtClean="0">
                <a:solidFill>
                  <a:srgbClr val="000000"/>
                </a:solidFill>
                <a:cs typeface="Arial" panose="020B0604020202020204" pitchFamily="34" charset="0"/>
              </a:rPr>
              <a:t>For crab stocks the maximum permissible ABC is specified according to a P* of 0.49, which results in a small buffer between ABC and OFL.</a:t>
            </a:r>
          </a:p>
          <a:p>
            <a:pPr>
              <a:lnSpc>
                <a:spcPct val="100000"/>
              </a:lnSpc>
              <a:defRPr/>
            </a:pPr>
            <a:r>
              <a:rPr lang="en-US" altLang="en-US" sz="2000" dirty="0" smtClean="0">
                <a:solidFill>
                  <a:srgbClr val="000000"/>
                </a:solidFill>
                <a:cs typeface="Arial" panose="020B0604020202020204" pitchFamily="34" charset="0"/>
              </a:rPr>
              <a:t>The SSC/CPT has gradually adopted a convention in which the recommended ABC is always lower than the maximum permissible ABC and </a:t>
            </a:r>
            <a:r>
              <a:rPr lang="en-US" altLang="en-US" sz="2000" dirty="0" smtClean="0">
                <a:solidFill>
                  <a:srgbClr val="000000"/>
                </a:solidFill>
                <a:cs typeface="Arial" panose="020B0604020202020204" pitchFamily="34" charset="0"/>
              </a:rPr>
              <a:t>linked </a:t>
            </a:r>
            <a:r>
              <a:rPr lang="en-US" altLang="en-US" sz="2000" dirty="0" smtClean="0">
                <a:solidFill>
                  <a:srgbClr val="000000"/>
                </a:solidFill>
                <a:cs typeface="Arial" panose="020B0604020202020204" pitchFamily="34" charset="0"/>
              </a:rPr>
              <a:t>to tier level of the stock.</a:t>
            </a:r>
          </a:p>
          <a:p>
            <a:pPr>
              <a:lnSpc>
                <a:spcPct val="100000"/>
              </a:lnSpc>
              <a:defRPr/>
            </a:pPr>
            <a:r>
              <a:rPr lang="en-US" altLang="en-US" sz="2000" dirty="0" smtClean="0">
                <a:solidFill>
                  <a:srgbClr val="000000"/>
                </a:solidFill>
                <a:cs typeface="Arial" panose="020B0604020202020204" pitchFamily="34" charset="0"/>
              </a:rPr>
              <a:t>For each assessment, CPT recommends whether the ABC buffer should be increased </a:t>
            </a:r>
            <a:r>
              <a:rPr lang="en-US" altLang="en-US" sz="2000" dirty="0" smtClean="0">
                <a:solidFill>
                  <a:srgbClr val="000000"/>
                </a:solidFill>
                <a:cs typeface="Arial" panose="020B0604020202020204" pitchFamily="34" charset="0"/>
              </a:rPr>
              <a:t>or </a:t>
            </a:r>
            <a:r>
              <a:rPr lang="en-US" altLang="en-US" sz="2000" dirty="0" smtClean="0">
                <a:solidFill>
                  <a:srgbClr val="000000"/>
                </a:solidFill>
                <a:cs typeface="Arial" panose="020B0604020202020204" pitchFamily="34" charset="0"/>
              </a:rPr>
              <a:t>reduced to account for circumstances associated with the assessment.</a:t>
            </a:r>
          </a:p>
          <a:p>
            <a:pPr>
              <a:lnSpc>
                <a:spcPct val="100000"/>
              </a:lnSpc>
              <a:defRPr/>
            </a:pPr>
            <a:r>
              <a:rPr lang="en-US" altLang="en-US" sz="2000" dirty="0" smtClean="0">
                <a:solidFill>
                  <a:srgbClr val="000000"/>
                </a:solidFill>
                <a:cs typeface="Arial" panose="020B0604020202020204" pitchFamily="34" charset="0"/>
              </a:rPr>
              <a:t>The SSC then either accepts the CPT recommendation, or makes its own recommendation.</a:t>
            </a:r>
          </a:p>
        </p:txBody>
      </p:sp>
    </p:spTree>
    <p:extLst>
      <p:ext uri="{BB962C8B-B14F-4D97-AF65-F5344CB8AC3E}">
        <p14:creationId xmlns:p14="http://schemas.microsoft.com/office/powerpoint/2010/main" val="20406566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2"/>
          <p:cNvSpPr>
            <a:spLocks noGrp="1" noChangeArrowheads="1"/>
          </p:cNvSpPr>
          <p:nvPr>
            <p:ph type="title"/>
          </p:nvPr>
        </p:nvSpPr>
        <p:spPr/>
        <p:txBody>
          <a:bodyPr>
            <a:normAutofit/>
          </a:bodyPr>
          <a:lstStyle/>
          <a:p>
            <a:pPr algn="l"/>
            <a:r>
              <a:rPr lang="en-US" altLang="en-US" sz="3200" dirty="0">
                <a:solidFill>
                  <a:srgbClr val="000000"/>
                </a:solidFill>
                <a:latin typeface="+mn-lt"/>
                <a:cs typeface="Arial" panose="020B0604020202020204" pitchFamily="34" charset="0"/>
              </a:rPr>
              <a:t>Design criteria for a </a:t>
            </a:r>
            <a:r>
              <a:rPr lang="en-US" altLang="en-US" sz="3200" dirty="0" smtClean="0">
                <a:solidFill>
                  <a:srgbClr val="000000"/>
                </a:solidFill>
                <a:latin typeface="+mn-lt"/>
                <a:cs typeface="Arial" panose="020B0604020202020204" pitchFamily="34" charset="0"/>
              </a:rPr>
              <a:t>risk evaluation framework</a:t>
            </a:r>
            <a:endParaRPr lang="en-US" altLang="en-US" sz="3200" dirty="0">
              <a:solidFill>
                <a:srgbClr val="000000"/>
              </a:solidFill>
              <a:latin typeface="+mn-lt"/>
              <a:cs typeface="Arial" panose="020B0604020202020204" pitchFamily="34" charset="0"/>
            </a:endParaRPr>
          </a:p>
        </p:txBody>
      </p:sp>
      <p:sp>
        <p:nvSpPr>
          <p:cNvPr id="39939" name="Rectangle 3"/>
          <p:cNvSpPr>
            <a:spLocks noGrp="1" noChangeArrowheads="1"/>
          </p:cNvSpPr>
          <p:nvPr>
            <p:ph type="body" idx="1"/>
          </p:nvPr>
        </p:nvSpPr>
        <p:spPr>
          <a:xfrm>
            <a:off x="609600" y="1337310"/>
            <a:ext cx="6819900" cy="4000500"/>
          </a:xfrm>
        </p:spPr>
        <p:txBody>
          <a:bodyPr>
            <a:noAutofit/>
          </a:bodyPr>
          <a:lstStyle/>
          <a:p>
            <a:pPr>
              <a:lnSpc>
                <a:spcPct val="130000"/>
              </a:lnSpc>
              <a:defRPr/>
            </a:pPr>
            <a:endParaRPr lang="en-US" altLang="en-US" sz="1200" dirty="0">
              <a:solidFill>
                <a:srgbClr val="000000"/>
              </a:solidFill>
              <a:latin typeface="Arial" panose="020B0604020202020204" pitchFamily="34" charset="0"/>
              <a:cs typeface="Arial" panose="020B0604020202020204" pitchFamily="34" charset="0"/>
            </a:endParaRPr>
          </a:p>
          <a:p>
            <a:pPr>
              <a:lnSpc>
                <a:spcPct val="100000"/>
              </a:lnSpc>
              <a:defRPr/>
            </a:pPr>
            <a:r>
              <a:rPr lang="en-US" altLang="en-US" sz="2000" dirty="0">
                <a:solidFill>
                  <a:srgbClr val="000000"/>
                </a:solidFill>
                <a:cs typeface="Arial" panose="020B0604020202020204" pitchFamily="34" charset="0"/>
              </a:rPr>
              <a:t>The framework should document the criteria that </a:t>
            </a:r>
            <a:r>
              <a:rPr lang="en-US" altLang="en-US" sz="2000" dirty="0" smtClean="0">
                <a:solidFill>
                  <a:srgbClr val="000000"/>
                </a:solidFill>
                <a:cs typeface="Arial" panose="020B0604020202020204" pitchFamily="34" charset="0"/>
              </a:rPr>
              <a:t>are </a:t>
            </a:r>
            <a:r>
              <a:rPr lang="en-US" altLang="en-US" sz="2000" dirty="0">
                <a:solidFill>
                  <a:srgbClr val="000000"/>
                </a:solidFill>
                <a:cs typeface="Arial" panose="020B0604020202020204" pitchFamily="34" charset="0"/>
              </a:rPr>
              <a:t>used making reductions in ABC.</a:t>
            </a:r>
          </a:p>
          <a:p>
            <a:pPr>
              <a:lnSpc>
                <a:spcPct val="100000"/>
              </a:lnSpc>
              <a:defRPr/>
            </a:pPr>
            <a:r>
              <a:rPr lang="en-US" altLang="en-US" sz="2000" dirty="0" smtClean="0">
                <a:solidFill>
                  <a:srgbClr val="000000"/>
                </a:solidFill>
                <a:cs typeface="Arial" panose="020B0604020202020204" pitchFamily="34" charset="0"/>
              </a:rPr>
              <a:t>ABC </a:t>
            </a:r>
            <a:r>
              <a:rPr lang="en-US" altLang="en-US" sz="2000" dirty="0">
                <a:solidFill>
                  <a:srgbClr val="000000"/>
                </a:solidFill>
                <a:cs typeface="Arial" panose="020B0604020202020204" pitchFamily="34" charset="0"/>
              </a:rPr>
              <a:t>reductions should be calibrated, so that a more extreme situation results in a stronger response.</a:t>
            </a:r>
          </a:p>
          <a:p>
            <a:pPr>
              <a:lnSpc>
                <a:spcPct val="100000"/>
              </a:lnSpc>
              <a:defRPr/>
            </a:pPr>
            <a:r>
              <a:rPr lang="en-US" altLang="en-US" sz="2000" dirty="0" smtClean="0">
                <a:solidFill>
                  <a:srgbClr val="000000"/>
                </a:solidFill>
                <a:cs typeface="Arial" panose="020B0604020202020204" pitchFamily="34" charset="0"/>
              </a:rPr>
              <a:t>ABC </a:t>
            </a:r>
            <a:r>
              <a:rPr lang="en-US" altLang="en-US" sz="2000" dirty="0">
                <a:solidFill>
                  <a:srgbClr val="000000"/>
                </a:solidFill>
                <a:cs typeface="Arial" panose="020B0604020202020204" pitchFamily="34" charset="0"/>
              </a:rPr>
              <a:t>reductions should be consistent, so that similar situations result in a similar response across different stock assessments. </a:t>
            </a:r>
          </a:p>
          <a:p>
            <a:pPr>
              <a:lnSpc>
                <a:spcPct val="100000"/>
              </a:lnSpc>
              <a:defRPr/>
            </a:pPr>
            <a:r>
              <a:rPr lang="en-US" altLang="en-US" sz="2000" dirty="0" smtClean="0">
                <a:solidFill>
                  <a:srgbClr val="000000"/>
                </a:solidFill>
                <a:cs typeface="Arial" panose="020B0604020202020204" pitchFamily="34" charset="0"/>
              </a:rPr>
              <a:t>Framework </a:t>
            </a:r>
            <a:r>
              <a:rPr lang="en-US" altLang="en-US" sz="2000" dirty="0">
                <a:solidFill>
                  <a:srgbClr val="000000"/>
                </a:solidFill>
                <a:cs typeface="Arial" panose="020B0604020202020204" pitchFamily="34" charset="0"/>
              </a:rPr>
              <a:t>should provide a set of guidelines or defaults (rather than inflexible </a:t>
            </a:r>
            <a:r>
              <a:rPr lang="en-US" altLang="en-US" sz="2000" dirty="0" smtClean="0">
                <a:solidFill>
                  <a:srgbClr val="000000"/>
                </a:solidFill>
                <a:cs typeface="Arial" panose="020B0604020202020204" pitchFamily="34" charset="0"/>
              </a:rPr>
              <a:t>rules).</a:t>
            </a:r>
            <a:endParaRPr lang="en-US" altLang="en-US" sz="2000" dirty="0">
              <a:solidFill>
                <a:srgbClr val="000000"/>
              </a:solidFill>
              <a:cs typeface="Arial" panose="020B0604020202020204" pitchFamily="34" charset="0"/>
            </a:endParaRPr>
          </a:p>
        </p:txBody>
      </p:sp>
    </p:spTree>
    <p:extLst>
      <p:ext uri="{BB962C8B-B14F-4D97-AF65-F5344CB8AC3E}">
        <p14:creationId xmlns:p14="http://schemas.microsoft.com/office/powerpoint/2010/main" val="134185321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hape 620"/>
          <p:cNvSpPr>
            <a:spLocks noGrp="1"/>
          </p:cNvSpPr>
          <p:nvPr>
            <p:ph type="title"/>
          </p:nvPr>
        </p:nvSpPr>
        <p:spPr>
          <a:xfrm>
            <a:off x="1908969" y="94736"/>
            <a:ext cx="5334000" cy="884238"/>
          </a:xfrm>
        </p:spPr>
        <p:txBody>
          <a:bodyPr lIns="91425" tIns="45700" rIns="91425" bIns="45700"/>
          <a:lstStyle/>
          <a:p>
            <a:pPr indent="-203200">
              <a:buClr>
                <a:srgbClr val="000000"/>
              </a:buClr>
            </a:pPr>
            <a:r>
              <a:rPr lang="en-US" altLang="en-US" sz="3200" b="1" dirty="0" smtClean="0">
                <a:solidFill>
                  <a:srgbClr val="000000"/>
                </a:solidFill>
              </a:rPr>
              <a:t>Risk Table Criteria</a:t>
            </a:r>
          </a:p>
        </p:txBody>
      </p:sp>
      <p:sp>
        <p:nvSpPr>
          <p:cNvPr id="1249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C15D6-B5AC-419A-B131-84DA2D28C29A}" type="slidenum">
              <a:rPr lang="en-US" altLang="en-US" sz="1400" smtClean="0">
                <a:solidFill>
                  <a:srgbClr val="FFFFFF"/>
                </a:solidFill>
              </a:rPr>
              <a:pPr>
                <a:spcBef>
                  <a:spcPct val="0"/>
                </a:spcBef>
                <a:buFontTx/>
                <a:buNone/>
              </a:pPr>
              <a:t>8</a:t>
            </a:fld>
            <a:endParaRPr lang="en-US" altLang="en-US" sz="1400" smtClean="0">
              <a:solidFill>
                <a:srgbClr val="FFFFFF"/>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26684944"/>
              </p:ext>
            </p:extLst>
          </p:nvPr>
        </p:nvGraphicFramePr>
        <p:xfrm>
          <a:off x="304800" y="978974"/>
          <a:ext cx="8542338" cy="5548313"/>
        </p:xfrm>
        <a:graphic>
          <a:graphicData uri="http://schemas.openxmlformats.org/drawingml/2006/table">
            <a:tbl>
              <a:tblPr firstRow="1" firstCol="1" bandRow="1">
                <a:tableStyleId>{5C22544A-7EE6-4342-B048-85BDC9FD1C3A}</a:tableStyleId>
              </a:tblPr>
              <a:tblGrid>
                <a:gridCol w="1277359">
                  <a:extLst>
                    <a:ext uri="{9D8B030D-6E8A-4147-A177-3AD203B41FA5}">
                      <a16:colId xmlns="" xmlns:a16="http://schemas.microsoft.com/office/drawing/2014/main" val="20000"/>
                    </a:ext>
                  </a:extLst>
                </a:gridCol>
                <a:gridCol w="1676533">
                  <a:extLst>
                    <a:ext uri="{9D8B030D-6E8A-4147-A177-3AD203B41FA5}">
                      <a16:colId xmlns="" xmlns:a16="http://schemas.microsoft.com/office/drawing/2014/main" val="20001"/>
                    </a:ext>
                  </a:extLst>
                </a:gridCol>
                <a:gridCol w="1756369">
                  <a:extLst>
                    <a:ext uri="{9D8B030D-6E8A-4147-A177-3AD203B41FA5}">
                      <a16:colId xmlns="" xmlns:a16="http://schemas.microsoft.com/office/drawing/2014/main" val="20002"/>
                    </a:ext>
                  </a:extLst>
                </a:gridCol>
                <a:gridCol w="2235378">
                  <a:extLst>
                    <a:ext uri="{9D8B030D-6E8A-4147-A177-3AD203B41FA5}">
                      <a16:colId xmlns="" xmlns:a16="http://schemas.microsoft.com/office/drawing/2014/main" val="20003"/>
                    </a:ext>
                  </a:extLst>
                </a:gridCol>
                <a:gridCol w="1596699">
                  <a:extLst>
                    <a:ext uri="{9D8B030D-6E8A-4147-A177-3AD203B41FA5}">
                      <a16:colId xmlns="" xmlns:a16="http://schemas.microsoft.com/office/drawing/2014/main" val="20004"/>
                    </a:ext>
                  </a:extLst>
                </a:gridCol>
              </a:tblGrid>
              <a:tr h="42683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Assessment-related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Population dynamics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Environmental/ecosystem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Fishery Performance</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0"/>
                  </a:ext>
                </a:extLst>
              </a:tr>
              <a:tr h="914522">
                <a:tc>
                  <a:txBody>
                    <a:bodyPr/>
                    <a:lstStyle/>
                    <a:p>
                      <a:pPr marL="0" marR="0">
                        <a:spcBef>
                          <a:spcPts val="0"/>
                        </a:spcBef>
                        <a:spcAft>
                          <a:spcPts val="0"/>
                        </a:spcAft>
                      </a:pPr>
                      <a:r>
                        <a:rPr lang="en-US" sz="1200" dirty="0">
                          <a:effectLst/>
                        </a:rPr>
                        <a:t>Level 1: Normal</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Typical to moderately increased uncertainty/minor unresolved issues in assessment.</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typical for the stock; recent recruitment is within normal range.</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No apparent environmental/ecosystem concerns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No apparent fishery/resource-use performance and/or behavior concerns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1"/>
                  </a:ext>
                </a:extLst>
              </a:tr>
              <a:tr h="1280331">
                <a:tc>
                  <a:txBody>
                    <a:bodyPr/>
                    <a:lstStyle/>
                    <a:p>
                      <a:pPr marL="0" marR="0">
                        <a:spcBef>
                          <a:spcPts val="0"/>
                        </a:spcBef>
                        <a:spcAft>
                          <a:spcPts val="0"/>
                        </a:spcAft>
                      </a:pPr>
                      <a:r>
                        <a:rPr lang="en-US" sz="1200" dirty="0">
                          <a:effectLst/>
                        </a:rPr>
                        <a:t>Level 2: Substantially increased concerns </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Substantially increased assessment uncertainty/ unresolved issues.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unusual; abundance increasing or decreasing faster than has been seen recently, or recruitment pattern is atypical. </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Some indicators showing an adverse signals relevant to the stock but the pattern is not consistent across all indicators.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Some indicators showing adverse signals but the pattern is not consistent across all indicators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2"/>
                  </a:ext>
                </a:extLst>
              </a:tr>
              <a:tr h="1280490">
                <a:tc>
                  <a:txBody>
                    <a:bodyPr/>
                    <a:lstStyle/>
                    <a:p>
                      <a:pPr marL="0" marR="0">
                        <a:spcBef>
                          <a:spcPts val="0"/>
                        </a:spcBef>
                        <a:spcAft>
                          <a:spcPts val="0"/>
                        </a:spcAft>
                      </a:pPr>
                      <a:r>
                        <a:rPr lang="en-US" sz="1200" dirty="0">
                          <a:effectLst/>
                        </a:rPr>
                        <a:t>Level 3: Major Concern</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Major problems with the stock assessment; very poor fits to data; high level of uncertainty; strong retrospective bias.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Stock trends are highly unusual; very rapid changes in stock abundance, or highly atypical recruitment patterns.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Multiple indicators showing consistent adverse signals a) across the same trophic level as the stock, and/or b) up or down trophic levels (i.e., predators and prey of the stock)</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Multiple indicators showing consistent adverse signals a) across different sectors, and/or b) different gear types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3"/>
                  </a:ext>
                </a:extLst>
              </a:tr>
              <a:tr h="1646140">
                <a:tc>
                  <a:txBody>
                    <a:bodyPr/>
                    <a:lstStyle/>
                    <a:p>
                      <a:pPr marL="0" marR="0">
                        <a:spcBef>
                          <a:spcPts val="0"/>
                        </a:spcBef>
                        <a:spcAft>
                          <a:spcPts val="0"/>
                        </a:spcAft>
                      </a:pPr>
                      <a:r>
                        <a:rPr lang="en-US" sz="1200" dirty="0">
                          <a:effectLst/>
                        </a:rPr>
                        <a:t>Level 4: Extreme concern</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Severe problems with the stock assessment; severe retrospective bias. Assessment considered unreliable.</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unprecedented. More rapid changes in stock abundance than have ever been seen previously, or a very long stretch of poor recruitment compared to previous patterns.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Extreme anomalies in multiple ecosystem indicators that are highly likely to impact the stock. Potential for cascading effects on other ecosystem components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Extreme anomalies in multiple performance  indicators that are highly likely to impact the stock</a:t>
                      </a:r>
                      <a:endParaRPr lang="en-US" sz="1200" dirty="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4"/>
                  </a:ext>
                </a:extLst>
              </a:tr>
            </a:tbl>
          </a:graphicData>
        </a:graphic>
      </p:graphicFrame>
      <p:pic>
        <p:nvPicPr>
          <p:cNvPr id="7" name="Picture 6"/>
          <p:cNvPicPr>
            <a:picLocks noChangeAspect="1"/>
          </p:cNvPicPr>
          <p:nvPr/>
        </p:nvPicPr>
        <p:blipFill>
          <a:blip r:embed="rId3"/>
          <a:stretch>
            <a:fillRect/>
          </a:stretch>
        </p:blipFill>
        <p:spPr>
          <a:xfrm>
            <a:off x="646670" y="1737553"/>
            <a:ext cx="456341" cy="456207"/>
          </a:xfrm>
          <a:prstGeom prst="rect">
            <a:avLst/>
          </a:prstGeom>
        </p:spPr>
      </p:pic>
      <p:pic>
        <p:nvPicPr>
          <p:cNvPr id="8" name="Picture 7"/>
          <p:cNvPicPr>
            <a:picLocks noChangeAspect="1"/>
          </p:cNvPicPr>
          <p:nvPr/>
        </p:nvPicPr>
        <p:blipFill>
          <a:blip r:embed="rId4"/>
          <a:stretch>
            <a:fillRect/>
          </a:stretch>
        </p:blipFill>
        <p:spPr>
          <a:xfrm>
            <a:off x="646670" y="3077998"/>
            <a:ext cx="428091" cy="428091"/>
          </a:xfrm>
          <a:prstGeom prst="rect">
            <a:avLst/>
          </a:prstGeom>
        </p:spPr>
      </p:pic>
      <p:pic>
        <p:nvPicPr>
          <p:cNvPr id="9" name="Picture 8"/>
          <p:cNvPicPr>
            <a:picLocks noChangeAspect="1"/>
          </p:cNvPicPr>
          <p:nvPr/>
        </p:nvPicPr>
        <p:blipFill>
          <a:blip r:embed="rId5"/>
          <a:stretch>
            <a:fillRect/>
          </a:stretch>
        </p:blipFill>
        <p:spPr>
          <a:xfrm>
            <a:off x="609465" y="4235700"/>
            <a:ext cx="457335" cy="457200"/>
          </a:xfrm>
          <a:prstGeom prst="rect">
            <a:avLst/>
          </a:prstGeom>
        </p:spPr>
      </p:pic>
      <p:pic>
        <p:nvPicPr>
          <p:cNvPr id="10" name="Picture 9"/>
          <p:cNvPicPr>
            <a:picLocks noChangeAspect="1"/>
          </p:cNvPicPr>
          <p:nvPr/>
        </p:nvPicPr>
        <p:blipFill>
          <a:blip r:embed="rId6"/>
          <a:stretch>
            <a:fillRect/>
          </a:stretch>
        </p:blipFill>
        <p:spPr>
          <a:xfrm>
            <a:off x="609600" y="5590061"/>
            <a:ext cx="466409" cy="466409"/>
          </a:xfrm>
          <a:prstGeom prst="rect">
            <a:avLst/>
          </a:prstGeom>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hape 620"/>
          <p:cNvSpPr>
            <a:spLocks noGrp="1"/>
          </p:cNvSpPr>
          <p:nvPr>
            <p:ph type="title"/>
          </p:nvPr>
        </p:nvSpPr>
        <p:spPr>
          <a:xfrm>
            <a:off x="1908969" y="94736"/>
            <a:ext cx="5334000" cy="884238"/>
          </a:xfrm>
        </p:spPr>
        <p:txBody>
          <a:bodyPr lIns="91425" tIns="45700" rIns="91425" bIns="45700"/>
          <a:lstStyle/>
          <a:p>
            <a:pPr indent="-203200">
              <a:buClr>
                <a:srgbClr val="000000"/>
              </a:buClr>
            </a:pPr>
            <a:r>
              <a:rPr lang="en-US" altLang="en-US" sz="3200" b="1" dirty="0" smtClean="0">
                <a:solidFill>
                  <a:srgbClr val="000000"/>
                </a:solidFill>
              </a:rPr>
              <a:t>Risk Table Criteria</a:t>
            </a:r>
          </a:p>
        </p:txBody>
      </p:sp>
      <p:sp>
        <p:nvSpPr>
          <p:cNvPr id="124932" name="Slide Number Placeholder 1"/>
          <p:cNvSpPr>
            <a:spLocks noGrp="1"/>
          </p:cNvSpPr>
          <p:nvPr>
            <p:ph type="sldNum" sz="quarter" idx="12"/>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a:solidFill>
                  <a:schemeClr val="tx1"/>
                </a:solidFill>
                <a:latin typeface="Arial" panose="020B0604020202020204" pitchFamily="34" charset="0"/>
              </a:defRPr>
            </a:lvl1pPr>
            <a:lvl2pPr marL="742950" indent="-285750">
              <a:spcBef>
                <a:spcPct val="20000"/>
              </a:spcBef>
              <a:buChar char="–"/>
              <a:defRPr sz="2800">
                <a:solidFill>
                  <a:schemeClr val="tx1"/>
                </a:solidFill>
                <a:latin typeface="Arial" panose="020B0604020202020204" pitchFamily="34" charset="0"/>
              </a:defRPr>
            </a:lvl2pPr>
            <a:lvl3pPr marL="1143000" indent="-228600">
              <a:spcBef>
                <a:spcPct val="20000"/>
              </a:spcBef>
              <a:buChar char="•"/>
              <a:defRPr sz="2400">
                <a:solidFill>
                  <a:schemeClr val="tx1"/>
                </a:solidFill>
                <a:latin typeface="Arial" panose="020B0604020202020204" pitchFamily="34" charset="0"/>
              </a:defRPr>
            </a:lvl3pPr>
            <a:lvl4pPr marL="1600200" indent="-228600">
              <a:spcBef>
                <a:spcPct val="20000"/>
              </a:spcBef>
              <a:buChar char="–"/>
              <a:defRPr sz="2000">
                <a:solidFill>
                  <a:schemeClr val="tx1"/>
                </a:solidFill>
                <a:latin typeface="Arial" panose="020B0604020202020204" pitchFamily="34" charset="0"/>
              </a:defRPr>
            </a:lvl4pPr>
            <a:lvl5pPr marL="2057400" indent="-228600">
              <a:spcBef>
                <a:spcPct val="20000"/>
              </a:spcBef>
              <a:buChar char="»"/>
              <a:defRPr sz="2000">
                <a:solidFill>
                  <a:schemeClr val="tx1"/>
                </a:solidFill>
                <a:latin typeface="Arial" panose="020B0604020202020204" pitchFamily="34" charset="0"/>
              </a:defRPr>
            </a:lvl5pPr>
            <a:lvl6pPr marL="2514600" indent="-228600" eaLnBrk="0" fontAlgn="base" hangingPunct="0">
              <a:spcBef>
                <a:spcPct val="20000"/>
              </a:spcBef>
              <a:spcAft>
                <a:spcPct val="0"/>
              </a:spcAft>
              <a:buChar char="»"/>
              <a:defRPr sz="2000">
                <a:solidFill>
                  <a:schemeClr val="tx1"/>
                </a:solidFill>
                <a:latin typeface="Arial" panose="020B0604020202020204" pitchFamily="34" charset="0"/>
              </a:defRPr>
            </a:lvl6pPr>
            <a:lvl7pPr marL="2971800" indent="-228600" eaLnBrk="0" fontAlgn="base" hangingPunct="0">
              <a:spcBef>
                <a:spcPct val="20000"/>
              </a:spcBef>
              <a:spcAft>
                <a:spcPct val="0"/>
              </a:spcAft>
              <a:buChar char="»"/>
              <a:defRPr sz="2000">
                <a:solidFill>
                  <a:schemeClr val="tx1"/>
                </a:solidFill>
                <a:latin typeface="Arial" panose="020B0604020202020204" pitchFamily="34" charset="0"/>
              </a:defRPr>
            </a:lvl7pPr>
            <a:lvl8pPr marL="3429000" indent="-228600" eaLnBrk="0" fontAlgn="base" hangingPunct="0">
              <a:spcBef>
                <a:spcPct val="20000"/>
              </a:spcBef>
              <a:spcAft>
                <a:spcPct val="0"/>
              </a:spcAft>
              <a:buChar char="»"/>
              <a:defRPr sz="2000">
                <a:solidFill>
                  <a:schemeClr val="tx1"/>
                </a:solidFill>
                <a:latin typeface="Arial" panose="020B0604020202020204" pitchFamily="34" charset="0"/>
              </a:defRPr>
            </a:lvl8pPr>
            <a:lvl9pPr marL="3886200" indent="-228600" eaLnBrk="0" fontAlgn="base" hangingPunct="0">
              <a:spcBef>
                <a:spcPct val="20000"/>
              </a:spcBef>
              <a:spcAft>
                <a:spcPct val="0"/>
              </a:spcAft>
              <a:buChar char="»"/>
              <a:defRPr sz="2000">
                <a:solidFill>
                  <a:schemeClr val="tx1"/>
                </a:solidFill>
                <a:latin typeface="Arial" panose="020B0604020202020204" pitchFamily="34" charset="0"/>
              </a:defRPr>
            </a:lvl9pPr>
          </a:lstStyle>
          <a:p>
            <a:pPr>
              <a:spcBef>
                <a:spcPct val="0"/>
              </a:spcBef>
              <a:buFontTx/>
              <a:buNone/>
            </a:pPr>
            <a:fld id="{798C15D6-B5AC-419A-B131-84DA2D28C29A}" type="slidenum">
              <a:rPr lang="en-US" altLang="en-US" sz="1400" smtClean="0">
                <a:solidFill>
                  <a:srgbClr val="FFFFFF"/>
                </a:solidFill>
              </a:rPr>
              <a:pPr>
                <a:spcBef>
                  <a:spcPct val="0"/>
                </a:spcBef>
                <a:buFontTx/>
                <a:buNone/>
              </a:pPr>
              <a:t>9</a:t>
            </a:fld>
            <a:endParaRPr lang="en-US" altLang="en-US" sz="1400" smtClean="0">
              <a:solidFill>
                <a:srgbClr val="FFFFFF"/>
              </a:solidFill>
            </a:endParaRPr>
          </a:p>
        </p:txBody>
      </p:sp>
      <p:graphicFrame>
        <p:nvGraphicFramePr>
          <p:cNvPr id="6" name="Content Placeholder 4"/>
          <p:cNvGraphicFramePr>
            <a:graphicFrameLocks noGrp="1"/>
          </p:cNvGraphicFramePr>
          <p:nvPr>
            <p:ph idx="1"/>
            <p:extLst>
              <p:ext uri="{D42A27DB-BD31-4B8C-83A1-F6EECF244321}">
                <p14:modId xmlns:p14="http://schemas.microsoft.com/office/powerpoint/2010/main" val="326684944"/>
              </p:ext>
            </p:extLst>
          </p:nvPr>
        </p:nvGraphicFramePr>
        <p:xfrm>
          <a:off x="304800" y="978974"/>
          <a:ext cx="8542338" cy="5548313"/>
        </p:xfrm>
        <a:graphic>
          <a:graphicData uri="http://schemas.openxmlformats.org/drawingml/2006/table">
            <a:tbl>
              <a:tblPr firstRow="1" firstCol="1" bandRow="1">
                <a:tableStyleId>{5C22544A-7EE6-4342-B048-85BDC9FD1C3A}</a:tableStyleId>
              </a:tblPr>
              <a:tblGrid>
                <a:gridCol w="1277359">
                  <a:extLst>
                    <a:ext uri="{9D8B030D-6E8A-4147-A177-3AD203B41FA5}">
                      <a16:colId xmlns="" xmlns:a16="http://schemas.microsoft.com/office/drawing/2014/main" val="20000"/>
                    </a:ext>
                  </a:extLst>
                </a:gridCol>
                <a:gridCol w="1676533">
                  <a:extLst>
                    <a:ext uri="{9D8B030D-6E8A-4147-A177-3AD203B41FA5}">
                      <a16:colId xmlns="" xmlns:a16="http://schemas.microsoft.com/office/drawing/2014/main" val="20001"/>
                    </a:ext>
                  </a:extLst>
                </a:gridCol>
                <a:gridCol w="1756369">
                  <a:extLst>
                    <a:ext uri="{9D8B030D-6E8A-4147-A177-3AD203B41FA5}">
                      <a16:colId xmlns="" xmlns:a16="http://schemas.microsoft.com/office/drawing/2014/main" val="20002"/>
                    </a:ext>
                  </a:extLst>
                </a:gridCol>
                <a:gridCol w="2235378">
                  <a:extLst>
                    <a:ext uri="{9D8B030D-6E8A-4147-A177-3AD203B41FA5}">
                      <a16:colId xmlns="" xmlns:a16="http://schemas.microsoft.com/office/drawing/2014/main" val="20003"/>
                    </a:ext>
                  </a:extLst>
                </a:gridCol>
                <a:gridCol w="1596699">
                  <a:extLst>
                    <a:ext uri="{9D8B030D-6E8A-4147-A177-3AD203B41FA5}">
                      <a16:colId xmlns="" xmlns:a16="http://schemas.microsoft.com/office/drawing/2014/main" val="20004"/>
                    </a:ext>
                  </a:extLst>
                </a:gridCol>
              </a:tblGrid>
              <a:tr h="426830">
                <a:tc>
                  <a:txBody>
                    <a:bodyPr/>
                    <a:lstStyle/>
                    <a:p>
                      <a:pPr marL="0" marR="0">
                        <a:spcBef>
                          <a:spcPts val="0"/>
                        </a:spcBef>
                        <a:spcAft>
                          <a:spcPts val="0"/>
                        </a:spcAft>
                      </a:pPr>
                      <a:r>
                        <a:rPr lang="en-US" sz="1200" dirty="0">
                          <a:effectLst/>
                        </a:rPr>
                        <a:t> </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Assessment-related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Population dynamics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Environmental/ecosystem considerations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Fishery Performance</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0"/>
                  </a:ext>
                </a:extLst>
              </a:tr>
              <a:tr h="914522">
                <a:tc>
                  <a:txBody>
                    <a:bodyPr/>
                    <a:lstStyle/>
                    <a:p>
                      <a:pPr marL="0" marR="0">
                        <a:spcBef>
                          <a:spcPts val="0"/>
                        </a:spcBef>
                        <a:spcAft>
                          <a:spcPts val="0"/>
                        </a:spcAft>
                      </a:pPr>
                      <a:r>
                        <a:rPr lang="en-US" sz="1200" dirty="0">
                          <a:effectLst/>
                        </a:rPr>
                        <a:t>Level 1: Normal</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Typical to moderately increased uncertainty/minor unresolved issues in assessment.</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typical for the stock; recent recruitment is within normal range.</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No apparent environmental/ecosystem concerns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No apparent fishery/resource-use performance and/or behavior concerns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1"/>
                  </a:ext>
                </a:extLst>
              </a:tr>
              <a:tr h="1280331">
                <a:tc>
                  <a:txBody>
                    <a:bodyPr/>
                    <a:lstStyle/>
                    <a:p>
                      <a:pPr marL="0" marR="0">
                        <a:spcBef>
                          <a:spcPts val="0"/>
                        </a:spcBef>
                        <a:spcAft>
                          <a:spcPts val="0"/>
                        </a:spcAft>
                      </a:pPr>
                      <a:r>
                        <a:rPr lang="en-US" sz="1200" dirty="0">
                          <a:effectLst/>
                        </a:rPr>
                        <a:t>Level 2: Substantially increased concerns </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Substantially increased assessment uncertainty/ unresolved issues.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unusual; abundance increasing or decreasing faster than has been seen recently, or recruitment pattern is atypical. </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Some indicators showing an adverse signals relevant to the stock but the pattern is not consistent across all indicators.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Some indicators showing adverse signals but the pattern is not consistent across all indicators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2"/>
                  </a:ext>
                </a:extLst>
              </a:tr>
              <a:tr h="1280490">
                <a:tc>
                  <a:txBody>
                    <a:bodyPr/>
                    <a:lstStyle/>
                    <a:p>
                      <a:pPr marL="0" marR="0">
                        <a:spcBef>
                          <a:spcPts val="0"/>
                        </a:spcBef>
                        <a:spcAft>
                          <a:spcPts val="0"/>
                        </a:spcAft>
                      </a:pPr>
                      <a:r>
                        <a:rPr lang="en-US" sz="1200" dirty="0">
                          <a:effectLst/>
                        </a:rPr>
                        <a:t>Level 3: Major Concern</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Major problems with the stock assessment; very poor fits to data; high level of uncertainty; strong retrospective bias.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Stock trends are highly unusual; very rapid changes in stock abundance, or highly atypical recruitment patterns.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Multiple indicators showing consistent adverse signals a) across the same trophic level as the stock, and/or b) up or down trophic levels (i.e., predators and prey of the stock)</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Multiple indicators showing consistent adverse signals a) across different sectors, and/or b) different gear types</a:t>
                      </a:r>
                      <a:endParaRPr lang="en-US" sz="120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3"/>
                  </a:ext>
                </a:extLst>
              </a:tr>
              <a:tr h="1646140">
                <a:tc>
                  <a:txBody>
                    <a:bodyPr/>
                    <a:lstStyle/>
                    <a:p>
                      <a:pPr marL="0" marR="0">
                        <a:spcBef>
                          <a:spcPts val="0"/>
                        </a:spcBef>
                        <a:spcAft>
                          <a:spcPts val="0"/>
                        </a:spcAft>
                      </a:pPr>
                      <a:r>
                        <a:rPr lang="en-US" sz="1200" dirty="0">
                          <a:effectLst/>
                        </a:rPr>
                        <a:t>Level 4: Extreme concern</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Severe problems with the stock assessment; severe retrospective bias. Assessment considered unreliable.</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a:effectLst/>
                        </a:rPr>
                        <a:t>Stock trends are unprecedented. More rapid changes in stock abundance than have ever been seen previously, or a very long stretch of poor recruitment compared to previous patterns.</a:t>
                      </a:r>
                      <a:endParaRPr lang="en-US" sz="120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Extreme anomalies in multiple ecosystem indicators that are highly likely to impact the stock. Potential for cascading effects on other ecosystem components</a:t>
                      </a:r>
                      <a:endParaRPr lang="en-US" sz="1200" dirty="0">
                        <a:effectLst/>
                        <a:latin typeface="Times New Roman" panose="02020603050405020304" pitchFamily="18" charset="0"/>
                        <a:ea typeface="Times New Roman" panose="02020603050405020304" pitchFamily="18" charset="0"/>
                      </a:endParaRPr>
                    </a:p>
                  </a:txBody>
                  <a:tcPr marL="51431" marR="51431" marT="0" marB="0"/>
                </a:tc>
                <a:tc>
                  <a:txBody>
                    <a:bodyPr/>
                    <a:lstStyle/>
                    <a:p>
                      <a:pPr marL="0" marR="0">
                        <a:spcBef>
                          <a:spcPts val="0"/>
                        </a:spcBef>
                        <a:spcAft>
                          <a:spcPts val="0"/>
                        </a:spcAft>
                      </a:pPr>
                      <a:r>
                        <a:rPr lang="en-US" sz="1200" dirty="0">
                          <a:effectLst/>
                        </a:rPr>
                        <a:t>Extreme anomalies in multiple performance  indicators that are highly likely to impact the stock</a:t>
                      </a:r>
                      <a:endParaRPr lang="en-US" sz="1200" dirty="0">
                        <a:effectLst/>
                        <a:latin typeface="Times New Roman" panose="02020603050405020304" pitchFamily="18" charset="0"/>
                        <a:ea typeface="Times New Roman" panose="02020603050405020304" pitchFamily="18" charset="0"/>
                      </a:endParaRPr>
                    </a:p>
                  </a:txBody>
                  <a:tcPr marL="51431" marR="51431" marT="0" marB="0"/>
                </a:tc>
                <a:extLst>
                  <a:ext uri="{0D108BD9-81ED-4DB2-BD59-A6C34878D82A}">
                    <a16:rowId xmlns="" xmlns:a16="http://schemas.microsoft.com/office/drawing/2014/main" val="10004"/>
                  </a:ext>
                </a:extLst>
              </a:tr>
            </a:tbl>
          </a:graphicData>
        </a:graphic>
      </p:graphicFrame>
    </p:spTree>
    <p:extLst>
      <p:ext uri="{BB962C8B-B14F-4D97-AF65-F5344CB8AC3E}">
        <p14:creationId xmlns:p14="http://schemas.microsoft.com/office/powerpoint/2010/main" val="367429519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NOAA Title Options">
  <a:themeElements>
    <a:clrScheme name="Custom 11">
      <a:dk1>
        <a:sysClr val="windowText" lastClr="000000"/>
      </a:dk1>
      <a:lt1>
        <a:sysClr val="window" lastClr="FFFFFF"/>
      </a:lt1>
      <a:dk2>
        <a:srgbClr val="00467F"/>
      </a:dk2>
      <a:lt2>
        <a:srgbClr val="CCE7EA"/>
      </a:lt2>
      <a:accent1>
        <a:srgbClr val="008998"/>
      </a:accent1>
      <a:accent2>
        <a:srgbClr val="CC9C4A"/>
      </a:accent2>
      <a:accent3>
        <a:srgbClr val="EA7125"/>
      </a:accent3>
      <a:accent4>
        <a:srgbClr val="738539"/>
      </a:accent4>
      <a:accent5>
        <a:srgbClr val="9C552D"/>
      </a:accent5>
      <a:accent6>
        <a:srgbClr val="C0311A"/>
      </a:accent6>
      <a:hlink>
        <a:srgbClr val="0000FF"/>
      </a:hlink>
      <a:folHlink>
        <a:srgbClr val="800080"/>
      </a:folHlink>
    </a:clrScheme>
    <a:fontScheme name="Horizon">
      <a:maj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rial Narrow"/>
        <a:ea typeface=""/>
        <a:cs typeface=""/>
        <a:font script="Jpan" typeface="ＭＳ ゴシック"/>
        <a:font script="Hang" typeface="HY얕은샘물M"/>
        <a:font script="Hans" typeface="华文新魏"/>
        <a:font script="Hant" typeface="微軟正黑體"/>
        <a:font script="Arab" typeface="Arial"/>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1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6.xml><?xml version="1.0" encoding="utf-8"?>
<a:theme xmlns:a="http://schemas.openxmlformats.org/drawingml/2006/main" name="1_Default Design">
  <a:themeElements>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2373</TotalTime>
  <Words>2383</Words>
  <Application>Microsoft Office PowerPoint</Application>
  <PresentationFormat>On-screen Show (4:3)</PresentationFormat>
  <Paragraphs>216</Paragraphs>
  <Slides>20</Slides>
  <Notes>18</Notes>
  <HiddenSlides>0</HiddenSlides>
  <MMClips>0</MMClips>
  <ScaleCrop>false</ScaleCrop>
  <HeadingPairs>
    <vt:vector size="6" baseType="variant">
      <vt:variant>
        <vt:lpstr>Fonts Used</vt:lpstr>
      </vt:variant>
      <vt:variant>
        <vt:i4>6</vt:i4>
      </vt:variant>
      <vt:variant>
        <vt:lpstr>Theme</vt:lpstr>
      </vt:variant>
      <vt:variant>
        <vt:i4>6</vt:i4>
      </vt:variant>
      <vt:variant>
        <vt:lpstr>Slide Titles</vt:lpstr>
      </vt:variant>
      <vt:variant>
        <vt:i4>20</vt:i4>
      </vt:variant>
    </vt:vector>
  </HeadingPairs>
  <TitlesOfParts>
    <vt:vector size="32" baseType="lpstr">
      <vt:lpstr>Times New Roman</vt:lpstr>
      <vt:lpstr>Arial Narrow Bold</vt:lpstr>
      <vt:lpstr>Calibri Light</vt:lpstr>
      <vt:lpstr>Arial Narrow</vt:lpstr>
      <vt:lpstr>Arial</vt:lpstr>
      <vt:lpstr>Calibri</vt:lpstr>
      <vt:lpstr>Office Theme</vt:lpstr>
      <vt:lpstr>NOAA Title Options</vt:lpstr>
      <vt:lpstr>1_Office Theme</vt:lpstr>
      <vt:lpstr>2_Office Theme</vt:lpstr>
      <vt:lpstr>Default Design</vt:lpstr>
      <vt:lpstr>1_Default Design</vt:lpstr>
      <vt:lpstr>Risk table considerations  for BSAI crab stocks</vt:lpstr>
      <vt:lpstr>BSAI and GOA FMP: Acceptable Biological Catch  </vt:lpstr>
      <vt:lpstr>BSAI crab FMP: Acceptable Biological Catch  </vt:lpstr>
      <vt:lpstr>PowerPoint Presentation</vt:lpstr>
      <vt:lpstr>PowerPoint Presentation</vt:lpstr>
      <vt:lpstr>A few observations on crab ABC recommendations</vt:lpstr>
      <vt:lpstr>Design criteria for a risk evaluation framework</vt:lpstr>
      <vt:lpstr>Risk Table Criteria</vt:lpstr>
      <vt:lpstr>Risk Table Criteria</vt:lpstr>
      <vt:lpstr>The table is applied by evaluating the severity of four types of considerations that could be used to support a scientific recommendation to reduce the ABC from the maximum permissible.   These considerations are   </vt:lpstr>
      <vt:lpstr>     Assessment considerations—    Data-inputs: biased ages, skipped surveys, lack of fishery-    independent trend data; model fits: poor fits to fits to fishery or    survey data, inability to simultaneously fit multiple data inputs;      Model performance: poor model convergence, multiple minima in   the likelihood surface, parameters hitting bounds;      Estimation uncertainty: poorly-estimated but influential year    classes; retrospective bias in biomass estimates.  Population dynamics considerations—decreasing biomass trend, poor recent recruitment, inability of the stock to rebuild, abrupt increase or decrease in stock abundance.</vt:lpstr>
      <vt:lpstr>Environmental/ecosystem considerations—adverse trends in environmental/ecosystem indicators, ecosystem model results, decreases in ecosystem productivity, decreases in prey abundance or availability, increases or increases in predator abundance or productivity.  Fishery performance—fishery CPUE is showing a contrasting pattern from the stock biomass trend, unusual spatial pattern of fishing, changes in the percent of TAC taken, changes in the duration of fishery openings. </vt:lpstr>
      <vt:lpstr>GOA pollock  Risk Table Evaluation in 2018</vt:lpstr>
      <vt:lpstr>Gulf of Alaska pollock  Risk Table Evaluation in 2020</vt:lpstr>
      <vt:lpstr>EBS pollock  Risk Table Evaluation in 2018</vt:lpstr>
      <vt:lpstr>Gulf of Alaska cod  Risk Table Evaluation in 2018</vt:lpstr>
      <vt:lpstr>BSAI Atka Mackerel Risk Table Evaluation in 2019</vt:lpstr>
      <vt:lpstr>Some comments on implementation </vt:lpstr>
      <vt:lpstr>Environmental information flow into risk tables</vt:lpstr>
      <vt:lpstr>Applicability for BSAI crab stocks </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Sand Point Stock Assessments</dc:title>
  <dc:creator>Martin.Dorn</dc:creator>
  <cp:lastModifiedBy>Martin</cp:lastModifiedBy>
  <cp:revision>139</cp:revision>
  <cp:lastPrinted>2018-12-01T00:22:28Z</cp:lastPrinted>
  <dcterms:modified xsi:type="dcterms:W3CDTF">2021-01-10T18:20:55Z</dcterms:modified>
</cp:coreProperties>
</file>