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Lst>
  <p:notesMasterIdLst>
    <p:notesMasterId r:id="rId106"/>
  </p:notesMasterIdLst>
  <p:handoutMasterIdLst>
    <p:handoutMasterId r:id="rId107"/>
  </p:handoutMasterIdLst>
  <p:sldIdLst>
    <p:sldId id="266" r:id="rId4"/>
    <p:sldId id="267"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292" r:id="rId26"/>
    <p:sldId id="450" r:id="rId27"/>
    <p:sldId id="453" r:id="rId28"/>
    <p:sldId id="455" r:id="rId29"/>
    <p:sldId id="456" r:id="rId30"/>
    <p:sldId id="457" r:id="rId31"/>
    <p:sldId id="519" r:id="rId32"/>
    <p:sldId id="516" r:id="rId33"/>
    <p:sldId id="517" r:id="rId34"/>
    <p:sldId id="433" r:id="rId35"/>
    <p:sldId id="520" r:id="rId36"/>
    <p:sldId id="514" r:id="rId37"/>
    <p:sldId id="515" r:id="rId38"/>
    <p:sldId id="521" r:id="rId39"/>
    <p:sldId id="276" r:id="rId40"/>
    <p:sldId id="464" r:id="rId41"/>
    <p:sldId id="465" r:id="rId42"/>
    <p:sldId id="522" r:id="rId43"/>
    <p:sldId id="466" r:id="rId44"/>
    <p:sldId id="480" r:id="rId45"/>
    <p:sldId id="468" r:id="rId46"/>
    <p:sldId id="463" r:id="rId47"/>
    <p:sldId id="487" r:id="rId48"/>
    <p:sldId id="492" r:id="rId49"/>
    <p:sldId id="494" r:id="rId50"/>
    <p:sldId id="496" r:id="rId51"/>
    <p:sldId id="461" r:id="rId52"/>
    <p:sldId id="439" r:id="rId53"/>
    <p:sldId id="471" r:id="rId54"/>
    <p:sldId id="472" r:id="rId55"/>
    <p:sldId id="473" r:id="rId56"/>
    <p:sldId id="474" r:id="rId57"/>
    <p:sldId id="475" r:id="rId58"/>
    <p:sldId id="476" r:id="rId59"/>
    <p:sldId id="477" r:id="rId60"/>
    <p:sldId id="481" r:id="rId61"/>
    <p:sldId id="482" r:id="rId62"/>
    <p:sldId id="483" r:id="rId63"/>
    <p:sldId id="484" r:id="rId64"/>
    <p:sldId id="485" r:id="rId65"/>
    <p:sldId id="421" r:id="rId66"/>
    <p:sldId id="504" r:id="rId67"/>
    <p:sldId id="523" r:id="rId68"/>
    <p:sldId id="524" r:id="rId69"/>
    <p:sldId id="525" r:id="rId70"/>
    <p:sldId id="505" r:id="rId71"/>
    <p:sldId id="507" r:id="rId72"/>
    <p:sldId id="508" r:id="rId73"/>
    <p:sldId id="510" r:id="rId74"/>
    <p:sldId id="511" r:id="rId75"/>
    <p:sldId id="546" r:id="rId76"/>
    <p:sldId id="513" r:id="rId77"/>
    <p:sldId id="548" r:id="rId78"/>
    <p:sldId id="549" r:id="rId79"/>
    <p:sldId id="550" r:id="rId80"/>
    <p:sldId id="553" r:id="rId81"/>
    <p:sldId id="552" r:id="rId82"/>
    <p:sldId id="551" r:id="rId83"/>
    <p:sldId id="554" r:id="rId84"/>
    <p:sldId id="555" r:id="rId85"/>
    <p:sldId id="556" r:id="rId86"/>
    <p:sldId id="557" r:id="rId87"/>
    <p:sldId id="558" r:id="rId88"/>
    <p:sldId id="559" r:id="rId89"/>
    <p:sldId id="560" r:id="rId90"/>
    <p:sldId id="561" r:id="rId91"/>
    <p:sldId id="562" r:id="rId92"/>
    <p:sldId id="563" r:id="rId93"/>
    <p:sldId id="567" r:id="rId94"/>
    <p:sldId id="564" r:id="rId95"/>
    <p:sldId id="568" r:id="rId96"/>
    <p:sldId id="565" r:id="rId97"/>
    <p:sldId id="569" r:id="rId98"/>
    <p:sldId id="566" r:id="rId99"/>
    <p:sldId id="570" r:id="rId100"/>
    <p:sldId id="571" r:id="rId101"/>
    <p:sldId id="572" r:id="rId102"/>
    <p:sldId id="574" r:id="rId103"/>
    <p:sldId id="547" r:id="rId104"/>
    <p:sldId id="573"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5">
          <p15:clr>
            <a:srgbClr val="A4A3A4"/>
          </p15:clr>
        </p15:guide>
        <p15:guide id="2" orient="horz" pos="758">
          <p15:clr>
            <a:srgbClr val="A4A3A4"/>
          </p15:clr>
        </p15:guide>
        <p15:guide id="3"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1" autoAdjust="0"/>
    <p:restoredTop sz="96310" autoAdjust="0"/>
  </p:normalViewPr>
  <p:slideViewPr>
    <p:cSldViewPr snapToGrid="0" snapToObjects="1">
      <p:cViewPr varScale="1">
        <p:scale>
          <a:sx n="112" d="100"/>
          <a:sy n="112" d="100"/>
        </p:scale>
        <p:origin x="972" y="114"/>
      </p:cViewPr>
      <p:guideLst>
        <p:guide orient="horz" pos="1885"/>
        <p:guide orient="horz" pos="758"/>
        <p:guide pos="2860"/>
      </p:guideLst>
    </p:cSldViewPr>
  </p:slideViewPr>
  <p:notesTextViewPr>
    <p:cViewPr>
      <p:scale>
        <a:sx n="100" d="100"/>
        <a:sy n="100" d="100"/>
      </p:scale>
      <p:origin x="0" y="0"/>
    </p:cViewPr>
  </p:notesTextViewPr>
  <p:sorterViewPr>
    <p:cViewPr>
      <p:scale>
        <a:sx n="66" d="100"/>
        <a:sy n="66" d="100"/>
      </p:scale>
      <p:origin x="0" y="-84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handoutMaster" Target="handoutMasters/handoutMaster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viewProps" Target="view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11/15/2021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11/15/2021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with disclaim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67601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07293"/>
            <a:ext cx="8686800" cy="5147787"/>
          </a:xfrm>
        </p:spPr>
        <p:txBody>
          <a:bodyPr>
            <a:normAutofit/>
          </a:bodyPr>
          <a:lstStyle>
            <a:lvl1pPr>
              <a:lnSpc>
                <a:spcPct val="95000"/>
              </a:lnSpc>
              <a:spcBef>
                <a:spcPts val="600"/>
              </a:spcBef>
              <a:defRPr sz="2400">
                <a:solidFill>
                  <a:schemeClr val="tx2"/>
                </a:solidFill>
              </a:defRPr>
            </a:lvl1pPr>
            <a:lvl2pPr>
              <a:lnSpc>
                <a:spcPct val="95000"/>
              </a:lnSpc>
              <a:spcBef>
                <a:spcPts val="600"/>
              </a:spcBef>
              <a:defRPr sz="2400">
                <a:solidFill>
                  <a:schemeClr val="tx2"/>
                </a:solidFill>
              </a:defRPr>
            </a:lvl2pPr>
            <a:lvl3pPr>
              <a:lnSpc>
                <a:spcPct val="95000"/>
              </a:lnSpc>
              <a:spcBef>
                <a:spcPts val="600"/>
              </a:spcBef>
              <a:defRPr sz="2400">
                <a:solidFill>
                  <a:schemeClr val="tx2"/>
                </a:solidFill>
              </a:defRPr>
            </a:lvl3pPr>
            <a:lvl4pPr>
              <a:lnSpc>
                <a:spcPct val="95000"/>
              </a:lnSpc>
              <a:spcBef>
                <a:spcPts val="600"/>
              </a:spcBef>
              <a:defRPr sz="2400">
                <a:solidFill>
                  <a:schemeClr val="tx2"/>
                </a:solidFill>
              </a:defRPr>
            </a:lvl4pPr>
            <a:lvl5pPr>
              <a:lnSpc>
                <a:spcPct val="95000"/>
              </a:lnSpc>
              <a:spcBef>
                <a:spcPts val="600"/>
              </a:spcBef>
              <a:defRPr sz="2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a:t>
            </a:fld>
            <a:endParaRPr lang="en-US" dirty="0" smtClean="0"/>
          </a:p>
          <a:p>
            <a:r>
              <a:rPr lang="en-US" dirty="0" smtClean="0"/>
              <a:t>This information is distributed solely for the purpose of pre-dissemination peer review under applicable information quality guidelines.</a:t>
            </a:r>
          </a:p>
          <a:p>
            <a:r>
              <a:rPr lang="en-US" dirty="0"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999" y="6355080"/>
            <a:ext cx="384206" cy="50291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841482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86" r:id="rId2"/>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743" y="1141666"/>
            <a:ext cx="6029058" cy="2045154"/>
          </a:xfrm>
        </p:spPr>
        <p:txBody>
          <a:bodyPr/>
          <a:lstStyle/>
          <a:p>
            <a:r>
              <a:rPr lang="en-US" dirty="0"/>
              <a:t>A</a:t>
            </a:r>
            <a:r>
              <a:rPr lang="en-US" dirty="0" smtClean="0"/>
              <a:t>ssessment of Pacific cod in the Eastern Bering Sea</a:t>
            </a:r>
            <a:endParaRPr lang="en-US" dirty="0"/>
          </a:p>
        </p:txBody>
      </p:sp>
      <p:sp>
        <p:nvSpPr>
          <p:cNvPr id="3" name="Text Placeholder 2"/>
          <p:cNvSpPr>
            <a:spLocks noGrp="1"/>
          </p:cNvSpPr>
          <p:nvPr>
            <p:ph type="body" sz="quarter" idx="10"/>
          </p:nvPr>
        </p:nvSpPr>
        <p:spPr>
          <a:xfrm>
            <a:off x="2768837" y="3118589"/>
            <a:ext cx="5917965" cy="1863609"/>
          </a:xfrm>
        </p:spPr>
        <p:txBody>
          <a:bodyPr>
            <a:normAutofit/>
          </a:bodyPr>
          <a:lstStyle/>
          <a:p>
            <a:r>
              <a:rPr lang="en-US" dirty="0" smtClean="0"/>
              <a:t>Grant Thompson, Steve </a:t>
            </a:r>
            <a:r>
              <a:rPr lang="en-US" dirty="0" err="1" smtClean="0"/>
              <a:t>Barbeaux</a:t>
            </a:r>
            <a:r>
              <a:rPr lang="en-US" dirty="0" smtClean="0"/>
              <a:t>, Jason Conner, </a:t>
            </a:r>
          </a:p>
          <a:p>
            <a:r>
              <a:rPr lang="en-US" dirty="0" smtClean="0"/>
              <a:t>Ben </a:t>
            </a:r>
            <a:r>
              <a:rPr lang="en-US" dirty="0" err="1"/>
              <a:t>Fissel</a:t>
            </a:r>
            <a:r>
              <a:rPr lang="en-US" dirty="0"/>
              <a:t>, Tom Hurst, Ben Laurel, </a:t>
            </a:r>
            <a:r>
              <a:rPr lang="en-US" dirty="0" smtClean="0"/>
              <a:t>Cecilia O’Leary,</a:t>
            </a:r>
          </a:p>
          <a:p>
            <a:r>
              <a:rPr lang="en-US" dirty="0" smtClean="0"/>
              <a:t>Lauren </a:t>
            </a:r>
            <a:r>
              <a:rPr lang="en-US" dirty="0"/>
              <a:t>Rogers, </a:t>
            </a:r>
            <a:r>
              <a:rPr lang="en-US" dirty="0" err="1"/>
              <a:t>Kalei</a:t>
            </a:r>
            <a:r>
              <a:rPr lang="en-US" dirty="0"/>
              <a:t> </a:t>
            </a:r>
            <a:r>
              <a:rPr lang="en-US" dirty="0" err="1"/>
              <a:t>Shotwell</a:t>
            </a:r>
            <a:r>
              <a:rPr lang="en-US" dirty="0"/>
              <a:t>, Elizabeth </a:t>
            </a:r>
            <a:r>
              <a:rPr lang="en-US" dirty="0" err="1"/>
              <a:t>Siddon</a:t>
            </a:r>
            <a:r>
              <a:rPr lang="en-US" dirty="0"/>
              <a:t>, </a:t>
            </a:r>
            <a:endParaRPr lang="en-US" dirty="0" smtClean="0"/>
          </a:p>
          <a:p>
            <a:r>
              <a:rPr lang="en-US" dirty="0" smtClean="0"/>
              <a:t>Ingrid Spies, Jim Thorson, and Abigail Tyrell</a:t>
            </a:r>
            <a:endParaRPr lang="en-US" dirty="0"/>
          </a:p>
        </p:txBody>
      </p:sp>
      <p:sp>
        <p:nvSpPr>
          <p:cNvPr id="4" name="Text Placeholder 3"/>
          <p:cNvSpPr>
            <a:spLocks noGrp="1"/>
          </p:cNvSpPr>
          <p:nvPr>
            <p:ph type="body" sz="quarter" idx="11"/>
          </p:nvPr>
        </p:nvSpPr>
        <p:spPr>
          <a:xfrm>
            <a:off x="463550" y="3118590"/>
            <a:ext cx="1555373" cy="752475"/>
          </a:xfrm>
        </p:spPr>
        <p:txBody>
          <a:bodyPr/>
          <a:lstStyle/>
          <a:p>
            <a:r>
              <a:rPr lang="en-US" dirty="0" smtClean="0"/>
              <a:t>Alaska Fisheries</a:t>
            </a:r>
          </a:p>
          <a:p>
            <a:r>
              <a:rPr lang="en-US" dirty="0" smtClean="0"/>
              <a:t>Science Center</a:t>
            </a:r>
            <a:endParaRPr lang="en-US" dirty="0"/>
          </a:p>
        </p:txBody>
      </p:sp>
      <p:sp>
        <p:nvSpPr>
          <p:cNvPr id="5" name="Text Placeholder 4"/>
          <p:cNvSpPr>
            <a:spLocks noGrp="1"/>
          </p:cNvSpPr>
          <p:nvPr>
            <p:ph type="body" sz="quarter" idx="12"/>
          </p:nvPr>
        </p:nvSpPr>
        <p:spPr>
          <a:xfrm>
            <a:off x="3201989" y="5927728"/>
            <a:ext cx="5484812" cy="577850"/>
          </a:xfrm>
        </p:spPr>
        <p:txBody>
          <a:bodyPr/>
          <a:lstStyle/>
          <a:p>
            <a:r>
              <a:rPr lang="en-US" dirty="0" smtClean="0"/>
              <a:t>November 16, 2021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assessments in general </a:t>
            </a:r>
            <a:r>
              <a:rPr lang="en-US" dirty="0" smtClean="0"/>
              <a:t>(8 </a:t>
            </a:r>
            <a:r>
              <a:rPr lang="en-US" dirty="0"/>
              <a:t>of </a:t>
            </a:r>
            <a:r>
              <a:rPr lang="en-US" dirty="0" smtClean="0"/>
              <a:t>8)</a:t>
            </a:r>
            <a:endParaRPr lang="en-US" dirty="0"/>
          </a:p>
        </p:txBody>
      </p:sp>
      <p:sp>
        <p:nvSpPr>
          <p:cNvPr id="3" name="Content Placeholder 2"/>
          <p:cNvSpPr>
            <a:spLocks noGrp="1"/>
          </p:cNvSpPr>
          <p:nvPr>
            <p:ph idx="1"/>
          </p:nvPr>
        </p:nvSpPr>
        <p:spPr>
          <a:xfrm>
            <a:off x="457200" y="1207293"/>
            <a:ext cx="8229600" cy="5147787"/>
          </a:xfrm>
        </p:spPr>
        <p:txBody>
          <a:bodyPr/>
          <a:lstStyle/>
          <a:p>
            <a:r>
              <a:rPr lang="en-US" dirty="0" err="1"/>
              <a:t>SSC13</a:t>
            </a:r>
            <a:r>
              <a:rPr lang="en-US" dirty="0"/>
              <a:t>: “</a:t>
            </a:r>
            <a:r>
              <a:rPr lang="en-US" u="sng" dirty="0"/>
              <a:t>The </a:t>
            </a:r>
            <a:r>
              <a:rPr lang="en-US" u="sng" dirty="0" err="1"/>
              <a:t>SSC</a:t>
            </a:r>
            <a:r>
              <a:rPr lang="en-US" u="sng" dirty="0"/>
              <a:t> suggests a revision to the category levels: from the existing four to three categories (normal, increased, extreme). The </a:t>
            </a:r>
            <a:r>
              <a:rPr lang="en-US" u="sng" dirty="0" err="1"/>
              <a:t>SSC</a:t>
            </a:r>
            <a:r>
              <a:rPr lang="en-US" u="sng" dirty="0"/>
              <a:t> recommends postponing this change until 2022 </a:t>
            </a:r>
            <a:r>
              <a:rPr lang="en-US" dirty="0"/>
              <a:t>as many authors have already begun working on risk tables for 2021.”  </a:t>
            </a:r>
            <a:r>
              <a:rPr lang="en-US" i="1" dirty="0">
                <a:solidFill>
                  <a:schemeClr val="accent1"/>
                </a:solidFill>
              </a:rPr>
              <a:t>Response:</a:t>
            </a:r>
            <a:r>
              <a:rPr lang="en-US" dirty="0"/>
              <a:t>  The existing four levels are retained in this assessment.</a:t>
            </a:r>
          </a:p>
          <a:p>
            <a:r>
              <a:rPr lang="en-US" dirty="0" err="1"/>
              <a:t>SSC14</a:t>
            </a:r>
            <a:r>
              <a:rPr lang="en-US" dirty="0"/>
              <a:t>: “</a:t>
            </a:r>
            <a:r>
              <a:rPr lang="en-US" u="sng" dirty="0"/>
              <a:t>The </a:t>
            </a:r>
            <a:r>
              <a:rPr lang="en-US" u="sng" dirty="0" err="1"/>
              <a:t>SSC</a:t>
            </a:r>
            <a:r>
              <a:rPr lang="en-US" u="sng" dirty="0"/>
              <a:t> reiterates that reductions in ABC below the maximum permissible should be applied sparingly and that the tier system should be regarded as the primary basis for establishing the ABC</a:t>
            </a:r>
            <a:r>
              <a:rPr lang="en-US" dirty="0"/>
              <a:t>. If they begin to become commonplace, that should warrant further review of the assessment and/or the Tier system.”  </a:t>
            </a:r>
            <a:r>
              <a:rPr lang="en-US" i="1" dirty="0">
                <a:solidFill>
                  <a:schemeClr val="accent1"/>
                </a:solidFill>
              </a:rPr>
              <a:t>Response:</a:t>
            </a:r>
            <a:r>
              <a:rPr lang="en-US" dirty="0"/>
              <a:t>  The tier system is regarded as the primary basis for establishing the ABC in this assessment.</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13784709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(3 of 3)</a:t>
            </a:r>
            <a:endParaRPr lang="en-US" dirty="0"/>
          </a:p>
        </p:txBody>
      </p:sp>
      <p:sp>
        <p:nvSpPr>
          <p:cNvPr id="3" name="Content Placeholder 2"/>
          <p:cNvSpPr>
            <a:spLocks noGrp="1"/>
          </p:cNvSpPr>
          <p:nvPr>
            <p:ph idx="1"/>
          </p:nvPr>
        </p:nvSpPr>
        <p:spPr>
          <a:xfrm>
            <a:off x="443620" y="1207293"/>
            <a:ext cx="8605319" cy="5147787"/>
          </a:xfrm>
        </p:spPr>
        <p:txBody>
          <a:bodyPr/>
          <a:lstStyle/>
          <a:p>
            <a:r>
              <a:rPr lang="en-US" dirty="0"/>
              <a:t>R</a:t>
            </a:r>
            <a:r>
              <a:rPr lang="en-US" dirty="0" smtClean="0"/>
              <a:t>ecommended 2022 ABC </a:t>
            </a:r>
            <a:r>
              <a:rPr lang="en-US" smtClean="0"/>
              <a:t>would still be </a:t>
            </a:r>
            <a:r>
              <a:rPr lang="en-US" dirty="0" smtClean="0"/>
              <a:t>the 3</a:t>
            </a:r>
            <a:r>
              <a:rPr lang="en-US" baseline="30000" dirty="0" smtClean="0"/>
              <a:t>rd</a:t>
            </a:r>
            <a:r>
              <a:rPr lang="en-US" dirty="0" smtClean="0"/>
              <a:t> smallest in history, and the ratio of ABC to age 0+ biomass would be the 5</a:t>
            </a:r>
            <a:r>
              <a:rPr lang="en-US" baseline="30000" dirty="0" smtClean="0"/>
              <a:t>th</a:t>
            </a:r>
            <a:r>
              <a:rPr lang="en-US" dirty="0" smtClean="0"/>
              <a:t> smallest in history</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100</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1097733" y="2068968"/>
            <a:ext cx="6948535" cy="4220968"/>
          </a:xfrm>
          <a:prstGeom prst="rect">
            <a:avLst/>
          </a:prstGeom>
        </p:spPr>
      </p:pic>
    </p:spTree>
    <p:extLst>
      <p:ext uri="{BB962C8B-B14F-4D97-AF65-F5344CB8AC3E}">
        <p14:creationId xmlns:p14="http://schemas.microsoft.com/office/powerpoint/2010/main" val="6388850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101</a:t>
            </a:fld>
            <a:endParaRPr lang="en-US" dirty="0"/>
          </a:p>
        </p:txBody>
      </p:sp>
    </p:spTree>
    <p:extLst>
      <p:ext uri="{BB962C8B-B14F-4D97-AF65-F5344CB8AC3E}">
        <p14:creationId xmlns:p14="http://schemas.microsoft.com/office/powerpoint/2010/main" val="32124012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and a suggestion</a:t>
            </a:r>
            <a:endParaRPr lang="en-US" dirty="0"/>
          </a:p>
        </p:txBody>
      </p:sp>
      <p:sp>
        <p:nvSpPr>
          <p:cNvPr id="3" name="Content Placeholder 2"/>
          <p:cNvSpPr>
            <a:spLocks noGrp="1"/>
          </p:cNvSpPr>
          <p:nvPr>
            <p:ph idx="1"/>
          </p:nvPr>
        </p:nvSpPr>
        <p:spPr>
          <a:xfrm>
            <a:off x="457200" y="1207293"/>
            <a:ext cx="8609888" cy="5147787"/>
          </a:xfrm>
        </p:spPr>
        <p:txBody>
          <a:bodyPr/>
          <a:lstStyle/>
          <a:p>
            <a:r>
              <a:rPr lang="en-US" dirty="0" smtClean="0"/>
              <a:t>I have worked on this assessment annually since 1984</a:t>
            </a:r>
          </a:p>
          <a:p>
            <a:pPr lvl="1"/>
            <a:r>
              <a:rPr lang="en-US" dirty="0" smtClean="0"/>
              <a:t>Thank you for the opportunity; I hope that my efforts were helpful</a:t>
            </a:r>
          </a:p>
          <a:p>
            <a:r>
              <a:rPr lang="en-US" dirty="0" smtClean="0"/>
              <a:t>Since 2005, when I first switched to an </a:t>
            </a:r>
            <a:r>
              <a:rPr lang="en-US" dirty="0" err="1" smtClean="0"/>
              <a:t>ADMB</a:t>
            </a:r>
            <a:r>
              <a:rPr lang="en-US" dirty="0" smtClean="0"/>
              <a:t>-based version of SS:</a:t>
            </a:r>
          </a:p>
          <a:p>
            <a:pPr lvl="1"/>
            <a:r>
              <a:rPr lang="en-US" dirty="0" smtClean="0"/>
              <a:t>I have responded to 440 </a:t>
            </a:r>
            <a:r>
              <a:rPr lang="en-US" dirty="0" err="1" smtClean="0"/>
              <a:t>GPT</a:t>
            </a:r>
            <a:r>
              <a:rPr lang="en-US" dirty="0" smtClean="0"/>
              <a:t> and </a:t>
            </a:r>
            <a:r>
              <a:rPr lang="en-US" dirty="0" err="1" smtClean="0"/>
              <a:t>SSC</a:t>
            </a:r>
            <a:r>
              <a:rPr lang="en-US" dirty="0" smtClean="0"/>
              <a:t> comments (25.9/year)</a:t>
            </a:r>
          </a:p>
          <a:p>
            <a:pPr lvl="1"/>
            <a:r>
              <a:rPr lang="en-US" dirty="0" smtClean="0"/>
              <a:t>I have presented full results for 203 models (11.9/year)</a:t>
            </a:r>
          </a:p>
          <a:p>
            <a:pPr lvl="2"/>
            <a:r>
              <a:rPr lang="en-US" dirty="0" smtClean="0"/>
              <a:t>Of which 148 were unique (8.7/year)</a:t>
            </a:r>
          </a:p>
          <a:p>
            <a:r>
              <a:rPr lang="en-US" dirty="0" smtClean="0"/>
              <a:t>Since 2007, I have produced two full drafts of the assessment each year</a:t>
            </a:r>
          </a:p>
          <a:p>
            <a:r>
              <a:rPr lang="en-US" dirty="0" smtClean="0"/>
              <a:t>It has occurred to me </a:t>
            </a:r>
            <a:r>
              <a:rPr lang="en-US" dirty="0" smtClean="0"/>
              <a:t>that </a:t>
            </a:r>
            <a:r>
              <a:rPr lang="en-US" dirty="0" smtClean="0"/>
              <a:t>these levels of scrutiny and activity are different than for other </a:t>
            </a:r>
            <a:r>
              <a:rPr lang="en-US" dirty="0" err="1" smtClean="0"/>
              <a:t>NPFMC</a:t>
            </a:r>
            <a:r>
              <a:rPr lang="en-US" dirty="0" smtClean="0"/>
              <a:t> </a:t>
            </a:r>
            <a:r>
              <a:rPr lang="en-US" dirty="0" err="1" smtClean="0"/>
              <a:t>groundfish</a:t>
            </a:r>
            <a:r>
              <a:rPr lang="en-US" dirty="0" smtClean="0"/>
              <a:t> assessments</a:t>
            </a:r>
          </a:p>
          <a:p>
            <a:r>
              <a:rPr lang="en-US" dirty="0" smtClean="0"/>
              <a:t>Perhaps this is a good time to ask whether a change is in order, either by treating </a:t>
            </a:r>
            <a:r>
              <a:rPr lang="en-US" dirty="0" err="1" smtClean="0"/>
              <a:t>EBS</a:t>
            </a:r>
            <a:r>
              <a:rPr lang="en-US" dirty="0" smtClean="0"/>
              <a:t> Pacific cod more like other assessments, or other assessments more like </a:t>
            </a:r>
            <a:r>
              <a:rPr lang="en-US" dirty="0" err="1" smtClean="0"/>
              <a:t>EBS</a:t>
            </a:r>
            <a:r>
              <a:rPr lang="en-US" dirty="0" smtClean="0"/>
              <a:t> Pacific cod</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102</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178495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specific to this assessment </a:t>
            </a:r>
            <a:r>
              <a:rPr lang="en-US" dirty="0" smtClean="0"/>
              <a:t>(1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229600" cy="5147787"/>
          </a:xfrm>
        </p:spPr>
        <p:txBody>
          <a:bodyPr/>
          <a:lstStyle/>
          <a:p>
            <a:r>
              <a:rPr lang="en-US" dirty="0" err="1"/>
              <a:t>GPT1</a:t>
            </a:r>
            <a:r>
              <a:rPr lang="en-US" dirty="0"/>
              <a:t>: “The Team recommended advancing the current assessment and ensemble and associated ranking and weights for November.”  </a:t>
            </a:r>
            <a:r>
              <a:rPr lang="en-US" i="1" dirty="0">
                <a:solidFill>
                  <a:schemeClr val="accent1"/>
                </a:solidFill>
              </a:rPr>
              <a:t>Response:</a:t>
            </a:r>
            <a:r>
              <a:rPr lang="en-US" dirty="0"/>
              <a:t>  See comments </a:t>
            </a:r>
            <a:r>
              <a:rPr lang="en-US" dirty="0" err="1"/>
              <a:t>SSC24</a:t>
            </a:r>
            <a:r>
              <a:rPr lang="en-US" dirty="0"/>
              <a:t> and </a:t>
            </a:r>
            <a:r>
              <a:rPr lang="en-US" dirty="0" err="1"/>
              <a:t>SSC26</a:t>
            </a:r>
            <a:r>
              <a:rPr lang="en-US" dirty="0"/>
              <a:t>.</a:t>
            </a:r>
          </a:p>
          <a:p>
            <a:r>
              <a:rPr lang="en-US" dirty="0" err="1"/>
              <a:t>GPT2</a:t>
            </a:r>
            <a:r>
              <a:rPr lang="en-US" dirty="0"/>
              <a:t>: “While the Team recommended the current ensemble weighting, the Team welcomes alternative weighting approaches as the authors see fit to present or explore in November. If alternative weighting scenarios are presented, the Team recommended the authors also provide explanations of alternative weighting schemes.”  </a:t>
            </a:r>
            <a:r>
              <a:rPr lang="en-US" i="1" dirty="0">
                <a:solidFill>
                  <a:schemeClr val="accent1"/>
                </a:solidFill>
              </a:rPr>
              <a:t>Response:</a:t>
            </a:r>
            <a:r>
              <a:rPr lang="en-US" dirty="0"/>
              <a:t>  No changes were made to the model weights developed by the CIE reviewers, except as necessitated by comment </a:t>
            </a:r>
            <a:r>
              <a:rPr lang="en-US" dirty="0" err="1"/>
              <a:t>SSC25</a:t>
            </a:r>
            <a:r>
              <a:rPr lang="en-US" dirty="0"/>
              <a:t>.</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11</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3055816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specific to this assessment </a:t>
            </a:r>
            <a:r>
              <a:rPr lang="en-US" dirty="0" smtClean="0"/>
              <a:t>(2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310785" cy="5147787"/>
          </a:xfrm>
        </p:spPr>
        <p:txBody>
          <a:bodyPr/>
          <a:lstStyle/>
          <a:p>
            <a:r>
              <a:rPr lang="en-US" dirty="0" err="1"/>
              <a:t>SSC15</a:t>
            </a:r>
            <a:r>
              <a:rPr lang="en-US" dirty="0"/>
              <a:t>: “The </a:t>
            </a:r>
            <a:r>
              <a:rPr lang="en-US" dirty="0" err="1"/>
              <a:t>SSC</a:t>
            </a:r>
            <a:r>
              <a:rPr lang="en-US" dirty="0"/>
              <a:t> highlights the tremendous value of these CIE reviews, which provide independent examinations that often bring new ideas and valuable outside perspectives to the table.”  </a:t>
            </a:r>
            <a:r>
              <a:rPr lang="en-US" i="1" dirty="0">
                <a:solidFill>
                  <a:schemeClr val="accent1"/>
                </a:solidFill>
              </a:rPr>
              <a:t>Response:</a:t>
            </a:r>
            <a:r>
              <a:rPr lang="en-US" dirty="0"/>
              <a:t>  Peer review is to science as democracy is to government, viz.:  “Democracy is the worst form of government except for all those other forms that have been tried…”—Winston Churchill.</a:t>
            </a:r>
          </a:p>
          <a:p>
            <a:r>
              <a:rPr lang="en-US" dirty="0" err="1"/>
              <a:t>SSC16</a:t>
            </a:r>
            <a:r>
              <a:rPr lang="en-US" dirty="0"/>
              <a:t>: “The </a:t>
            </a:r>
            <a:r>
              <a:rPr lang="en-US" dirty="0" err="1"/>
              <a:t>SSC</a:t>
            </a:r>
            <a:r>
              <a:rPr lang="en-US" dirty="0"/>
              <a:t> supports continued use of the current VAST estimates of survey biomass in the assessment.”  </a:t>
            </a:r>
            <a:r>
              <a:rPr lang="en-US" i="1" dirty="0">
                <a:solidFill>
                  <a:schemeClr val="accent1"/>
                </a:solidFill>
              </a:rPr>
              <a:t>Response:</a:t>
            </a:r>
            <a:r>
              <a:rPr lang="en-US" dirty="0"/>
              <a:t>  This assessment uses the VAST specifications recommended in the preliminary assessment, but the VAST estimates themselves have changed (see “Data” section).</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12</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56953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specific to this assessment </a:t>
            </a:r>
            <a:r>
              <a:rPr lang="en-US" dirty="0" smtClean="0"/>
              <a:t>(3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567159" cy="5147787"/>
          </a:xfrm>
        </p:spPr>
        <p:txBody>
          <a:bodyPr>
            <a:normAutofit lnSpcReduction="10000"/>
          </a:bodyPr>
          <a:lstStyle/>
          <a:p>
            <a:pPr>
              <a:lnSpc>
                <a:spcPct val="100000"/>
              </a:lnSpc>
            </a:pPr>
            <a:r>
              <a:rPr lang="en-US" dirty="0" err="1"/>
              <a:t>SSC17</a:t>
            </a:r>
            <a:r>
              <a:rPr lang="en-US" dirty="0"/>
              <a:t>: “</a:t>
            </a:r>
            <a:r>
              <a:rPr lang="en-US" u="sng" dirty="0"/>
              <a:t>The preliminary assessment includes a new fishery </a:t>
            </a:r>
            <a:r>
              <a:rPr lang="en-US" u="sng" dirty="0" err="1"/>
              <a:t>CPUE</a:t>
            </a:r>
            <a:r>
              <a:rPr lang="en-US" u="sng" dirty="0"/>
              <a:t> index</a:t>
            </a:r>
            <a:r>
              <a:rPr lang="en-US" dirty="0"/>
              <a:t> based on a VAST model to address the public and the </a:t>
            </a:r>
            <a:r>
              <a:rPr lang="en-US" dirty="0" err="1"/>
              <a:t>SSC’s</a:t>
            </a:r>
            <a:r>
              <a:rPr lang="en-US" dirty="0"/>
              <a:t> desire to utilize fisheries data better…. </a:t>
            </a:r>
            <a:r>
              <a:rPr lang="en-US" u="sng" dirty="0"/>
              <a:t>The VAST index was fit to winter (January-February) longline </a:t>
            </a:r>
            <a:r>
              <a:rPr lang="en-US" u="sng" dirty="0" err="1"/>
              <a:t>CPUE</a:t>
            </a:r>
            <a:r>
              <a:rPr lang="en-US" u="sng" dirty="0"/>
              <a:t> data only and was extrapolated to the entire </a:t>
            </a:r>
            <a:r>
              <a:rPr lang="en-US" u="sng" dirty="0" err="1"/>
              <a:t>EBS</a:t>
            </a:r>
            <a:r>
              <a:rPr lang="en-US" u="sng" dirty="0"/>
              <a:t> survey area. The </a:t>
            </a:r>
            <a:r>
              <a:rPr lang="en-US" u="sng" dirty="0" err="1"/>
              <a:t>SSC</a:t>
            </a:r>
            <a:r>
              <a:rPr lang="en-US" u="sng" dirty="0"/>
              <a:t> notes that there is no basis for the extrapolation into shallower areas of the shelf</a:t>
            </a:r>
            <a:r>
              <a:rPr lang="en-US" dirty="0"/>
              <a:t> that, although sampled by the survey, have never had fishery effort. Although this is reflected in large uncertainty in the estimates, the </a:t>
            </a:r>
            <a:r>
              <a:rPr lang="en-US" dirty="0" err="1"/>
              <a:t>SSC</a:t>
            </a:r>
            <a:r>
              <a:rPr lang="en-US" dirty="0"/>
              <a:t> is concerned that this could introduce biases in the estimates as the estimated proportion of </a:t>
            </a:r>
            <a:r>
              <a:rPr lang="en-US" dirty="0" err="1"/>
              <a:t>CPUE</a:t>
            </a:r>
            <a:r>
              <a:rPr lang="en-US" dirty="0"/>
              <a:t> in the shallow areas changes</a:t>
            </a:r>
            <a:r>
              <a:rPr lang="en-US" dirty="0" smtClean="0"/>
              <a:t>.… </a:t>
            </a:r>
            <a:r>
              <a:rPr lang="en-US" dirty="0"/>
              <a:t>Despite these concerns and due to limited time before the November plan team meetings, the </a:t>
            </a:r>
            <a:r>
              <a:rPr lang="en-US" dirty="0" err="1"/>
              <a:t>SSC</a:t>
            </a:r>
            <a:r>
              <a:rPr lang="en-US" dirty="0"/>
              <a:t> leaves it to the author to bring forward a model with the best currently available fishery </a:t>
            </a:r>
            <a:r>
              <a:rPr lang="en-US" dirty="0" err="1"/>
              <a:t>CPUE</a:t>
            </a:r>
            <a:r>
              <a:rPr lang="en-US" dirty="0"/>
              <a:t> index as part of the ensemble.”  </a:t>
            </a:r>
            <a:r>
              <a:rPr lang="en-US" i="1" dirty="0">
                <a:solidFill>
                  <a:schemeClr val="accent1"/>
                </a:solidFill>
              </a:rPr>
              <a:t>Response:</a:t>
            </a:r>
            <a:r>
              <a:rPr lang="en-US" dirty="0"/>
              <a:t>  Model 21.1 uses a revised fishery </a:t>
            </a:r>
            <a:r>
              <a:rPr lang="en-US" dirty="0" err="1"/>
              <a:t>CPUE</a:t>
            </a:r>
            <a:r>
              <a:rPr lang="en-US" dirty="0"/>
              <a:t> index that is responsive to the </a:t>
            </a:r>
            <a:r>
              <a:rPr lang="en-US" dirty="0" err="1"/>
              <a:t>SSC’s</a:t>
            </a:r>
            <a:r>
              <a:rPr lang="en-US" dirty="0"/>
              <a:t> concerns about extrapolation into shallower areas of the shelf.</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13</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290727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specific to this assessment </a:t>
            </a:r>
            <a:r>
              <a:rPr lang="en-US" dirty="0" smtClean="0"/>
              <a:t>(4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686800" cy="5147787"/>
          </a:xfrm>
        </p:spPr>
        <p:txBody>
          <a:bodyPr>
            <a:normAutofit/>
          </a:bodyPr>
          <a:lstStyle/>
          <a:p>
            <a:r>
              <a:rPr lang="en-US" dirty="0" err="1"/>
              <a:t>SSC18</a:t>
            </a:r>
            <a:r>
              <a:rPr lang="en-US" dirty="0"/>
              <a:t>: “</a:t>
            </a:r>
            <a:r>
              <a:rPr lang="en-US" u="sng" dirty="0"/>
              <a:t>In the longer term, the </a:t>
            </a:r>
            <a:r>
              <a:rPr lang="en-US" u="sng" dirty="0" err="1"/>
              <a:t>SSC</a:t>
            </a:r>
            <a:r>
              <a:rPr lang="en-US" u="sng" dirty="0"/>
              <a:t> strongly supports continued development of the VAST modeling approach to fishery-dependent </a:t>
            </a:r>
            <a:r>
              <a:rPr lang="en-US" u="sng" dirty="0" err="1"/>
              <a:t>CPUE</a:t>
            </a:r>
            <a:r>
              <a:rPr lang="en-US" dirty="0"/>
              <a:t> standardization for this and potentially other assessments.”  </a:t>
            </a:r>
            <a:r>
              <a:rPr lang="en-US" i="1" dirty="0">
                <a:solidFill>
                  <a:schemeClr val="accent1"/>
                </a:solidFill>
              </a:rPr>
              <a:t>Response:</a:t>
            </a:r>
            <a:r>
              <a:rPr lang="en-US" dirty="0"/>
              <a:t>  An </a:t>
            </a:r>
            <a:r>
              <a:rPr lang="en-US" dirty="0" err="1"/>
              <a:t>AFSC</a:t>
            </a:r>
            <a:r>
              <a:rPr lang="en-US" dirty="0"/>
              <a:t> “fishery </a:t>
            </a:r>
            <a:r>
              <a:rPr lang="en-US" dirty="0" err="1"/>
              <a:t>CPUE</a:t>
            </a:r>
            <a:r>
              <a:rPr lang="en-US" dirty="0"/>
              <a:t> discussion group” has </a:t>
            </a:r>
            <a:r>
              <a:rPr lang="en-US" dirty="0" smtClean="0"/>
              <a:t>been formed.</a:t>
            </a:r>
            <a:endParaRPr lang="en-US" dirty="0"/>
          </a:p>
          <a:p>
            <a:r>
              <a:rPr lang="en-US" dirty="0" err="1"/>
              <a:t>SSC19</a:t>
            </a:r>
            <a:r>
              <a:rPr lang="en-US" dirty="0"/>
              <a:t>: “The </a:t>
            </a:r>
            <a:r>
              <a:rPr lang="en-US" dirty="0" err="1"/>
              <a:t>SSC</a:t>
            </a:r>
            <a:r>
              <a:rPr lang="en-US" dirty="0"/>
              <a:t> reiterates comments from December 2020 regarding the importance of including fishery age compositions in future models and </a:t>
            </a:r>
            <a:r>
              <a:rPr lang="en-US" u="sng" dirty="0"/>
              <a:t>highlights the need for fishery age and size composition data from the NBS</a:t>
            </a:r>
            <a:r>
              <a:rPr lang="en-US" dirty="0"/>
              <a:t>.”  </a:t>
            </a:r>
            <a:r>
              <a:rPr lang="en-US" i="1" dirty="0">
                <a:solidFill>
                  <a:schemeClr val="accent1"/>
                </a:solidFill>
              </a:rPr>
              <a:t>Response:</a:t>
            </a:r>
            <a:r>
              <a:rPr lang="en-US" dirty="0"/>
              <a:t>  The </a:t>
            </a:r>
            <a:r>
              <a:rPr lang="en-US" dirty="0" smtClean="0"/>
              <a:t>assessment includes </a:t>
            </a:r>
            <a:r>
              <a:rPr lang="en-US" dirty="0"/>
              <a:t>approximately 20,000 length records from the NBS fishery, spanning the years 2003-2021.</a:t>
            </a:r>
          </a:p>
          <a:p>
            <a:r>
              <a:rPr lang="en-US" dirty="0" err="1"/>
              <a:t>SSC20</a:t>
            </a:r>
            <a:r>
              <a:rPr lang="en-US" dirty="0"/>
              <a:t>: “The </a:t>
            </a:r>
            <a:r>
              <a:rPr lang="en-US" dirty="0" err="1"/>
              <a:t>SSC</a:t>
            </a:r>
            <a:r>
              <a:rPr lang="en-US" dirty="0"/>
              <a:t> appreciates the input from the CIE reviewers and agrees that </a:t>
            </a:r>
            <a:r>
              <a:rPr lang="en-US" u="sng" dirty="0"/>
              <a:t>using the accepted base model to explore the impact of changing one aspect of the model at a time provides a good basis for an ensemble approach </a:t>
            </a:r>
            <a:r>
              <a:rPr lang="en-US" dirty="0"/>
              <a:t>for this year’s assessment.”  </a:t>
            </a:r>
            <a:r>
              <a:rPr lang="en-US" i="1" dirty="0">
                <a:solidFill>
                  <a:schemeClr val="accent1"/>
                </a:solidFill>
              </a:rPr>
              <a:t>Response:</a:t>
            </a:r>
            <a:r>
              <a:rPr lang="en-US" dirty="0"/>
              <a:t>  The ensemble used in this assessment </a:t>
            </a:r>
            <a:r>
              <a:rPr lang="en-US" dirty="0" smtClean="0"/>
              <a:t>follows this approach.</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14</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4069646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specific to this assessment </a:t>
            </a:r>
            <a:r>
              <a:rPr lang="en-US" dirty="0" smtClean="0"/>
              <a:t>(5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229600" cy="5147787"/>
          </a:xfrm>
        </p:spPr>
        <p:txBody>
          <a:bodyPr/>
          <a:lstStyle/>
          <a:p>
            <a:r>
              <a:rPr lang="en-US" dirty="0" err="1"/>
              <a:t>SSC21</a:t>
            </a:r>
            <a:r>
              <a:rPr lang="en-US" dirty="0"/>
              <a:t>: “</a:t>
            </a:r>
            <a:r>
              <a:rPr lang="en-US" u="sng" dirty="0"/>
              <a:t>The author discussed some of the advantages and disadvantages of allowing for time-varying catchability (19.12) </a:t>
            </a:r>
            <a:r>
              <a:rPr lang="en-US" dirty="0"/>
              <a:t>and notes that this approach has good support in the literature. It provides a sensible approach to address the potential for variations in catchability associated with a variable portion of the stock being available to the survey and other processes. </a:t>
            </a:r>
            <a:r>
              <a:rPr lang="en-US" u="sng" dirty="0"/>
              <a:t>Therefore, the </a:t>
            </a:r>
            <a:r>
              <a:rPr lang="en-US" u="sng" dirty="0" err="1"/>
              <a:t>SSC</a:t>
            </a:r>
            <a:r>
              <a:rPr lang="en-US" u="sng" dirty="0"/>
              <a:t> supports bringing this model forward for consideration in an ensemble</a:t>
            </a:r>
            <a:r>
              <a:rPr lang="en-US" dirty="0"/>
              <a:t>.”  </a:t>
            </a:r>
            <a:r>
              <a:rPr lang="en-US" i="1" dirty="0">
                <a:solidFill>
                  <a:schemeClr val="accent1"/>
                </a:solidFill>
              </a:rPr>
              <a:t>Response:</a:t>
            </a:r>
            <a:r>
              <a:rPr lang="en-US" dirty="0"/>
              <a:t>  Model 19.12 is included in the ensemble presented in this assessment.</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15</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4215873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specific to this assessment </a:t>
            </a:r>
            <a:r>
              <a:rPr lang="en-US" dirty="0" smtClean="0"/>
              <a:t>(6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567159" cy="5147787"/>
          </a:xfrm>
        </p:spPr>
        <p:txBody>
          <a:bodyPr>
            <a:normAutofit lnSpcReduction="10000"/>
          </a:bodyPr>
          <a:lstStyle/>
          <a:p>
            <a:pPr>
              <a:lnSpc>
                <a:spcPct val="100000"/>
              </a:lnSpc>
            </a:pPr>
            <a:r>
              <a:rPr lang="en-US" dirty="0" err="1"/>
              <a:t>SSC22</a:t>
            </a:r>
            <a:r>
              <a:rPr lang="en-US" dirty="0"/>
              <a:t>: “</a:t>
            </a:r>
            <a:r>
              <a:rPr lang="en-US" u="sng" dirty="0"/>
              <a:t>With respect to model 21.1, the </a:t>
            </a:r>
            <a:r>
              <a:rPr lang="en-US" u="sng" dirty="0" err="1"/>
              <a:t>SSC</a:t>
            </a:r>
            <a:r>
              <a:rPr lang="en-US" u="sng" dirty="0"/>
              <a:t> notes that the model to some extent addresses one of the concerns about a proportion of the population, in particular larger fish, not being available to the survey</a:t>
            </a:r>
            <a:r>
              <a:rPr lang="en-US" dirty="0"/>
              <a:t>. The model estimates a considerably higher biomass due to the dome-shaped survey selectivity, which implies that the survey still misses many of the larger Pacific </a:t>
            </a:r>
            <a:r>
              <a:rPr lang="en-US" dirty="0" smtClean="0"/>
              <a:t>cod…. </a:t>
            </a:r>
            <a:r>
              <a:rPr lang="en-US" dirty="0" err="1" smtClean="0"/>
              <a:t>SSC</a:t>
            </a:r>
            <a:r>
              <a:rPr lang="en-US" dirty="0" smtClean="0"/>
              <a:t> </a:t>
            </a:r>
            <a:r>
              <a:rPr lang="en-US" dirty="0"/>
              <a:t>noted one additional concern with the model, specifically that the asymptotic length for Pacific cod in this model is considerably lower than in the other models. </a:t>
            </a:r>
            <a:r>
              <a:rPr lang="en-US" u="sng" dirty="0"/>
              <a:t>The </a:t>
            </a:r>
            <a:r>
              <a:rPr lang="en-US" u="sng" dirty="0" err="1"/>
              <a:t>SSC</a:t>
            </a:r>
            <a:r>
              <a:rPr lang="en-US" u="sng" dirty="0"/>
              <a:t> supports bringing this model forward as an ensemble member, but recommends that the author explore whether the low asymptotic length in the model is consistent with the data and, if warranted, consider a different weight for the model</a:t>
            </a:r>
            <a:r>
              <a:rPr lang="en-US" dirty="0"/>
              <a:t>.”  </a:t>
            </a:r>
            <a:r>
              <a:rPr lang="en-US" i="1" dirty="0">
                <a:solidFill>
                  <a:schemeClr val="accent1"/>
                </a:solidFill>
              </a:rPr>
              <a:t>Response:</a:t>
            </a:r>
            <a:r>
              <a:rPr lang="en-US" dirty="0"/>
              <a:t>  Model 21.1 is included in the ensemble presented in this assessment.  After comparing </a:t>
            </a:r>
            <a:r>
              <a:rPr lang="en-US" dirty="0" smtClean="0"/>
              <a:t>the model’s estimated </a:t>
            </a:r>
            <a:r>
              <a:rPr lang="en-US" dirty="0"/>
              <a:t>distributions of length at ages 8-17 with the corresponding distributions of length in the data, the weight for this model </a:t>
            </a:r>
            <a:r>
              <a:rPr lang="en-US" dirty="0" smtClean="0"/>
              <a:t>was unchanged.</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16</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387784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specific to this assessment </a:t>
            </a:r>
            <a:r>
              <a:rPr lang="en-US" dirty="0" smtClean="0"/>
              <a:t>(7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229600" cy="5147787"/>
          </a:xfrm>
        </p:spPr>
        <p:txBody>
          <a:bodyPr/>
          <a:lstStyle/>
          <a:p>
            <a:r>
              <a:rPr lang="en-US" dirty="0" err="1"/>
              <a:t>SSC23</a:t>
            </a:r>
            <a:r>
              <a:rPr lang="en-US" dirty="0"/>
              <a:t>: “</a:t>
            </a:r>
            <a:r>
              <a:rPr lang="en-US" u="sng" dirty="0"/>
              <a:t>Model 21.2 suggests that the impact of including the new fishery </a:t>
            </a:r>
            <a:r>
              <a:rPr lang="en-US" u="sng" dirty="0" err="1"/>
              <a:t>CPUE</a:t>
            </a:r>
            <a:r>
              <a:rPr lang="en-US" u="sng" dirty="0"/>
              <a:t> index is fairly small</a:t>
            </a:r>
            <a:r>
              <a:rPr lang="en-US" dirty="0"/>
              <a:t>, but the model is responsive to previous requests for including fishery information in the model to the extent possible. </a:t>
            </a:r>
            <a:r>
              <a:rPr lang="en-US" u="sng" dirty="0"/>
              <a:t>The </a:t>
            </a:r>
            <a:r>
              <a:rPr lang="en-US" u="sng" dirty="0" err="1"/>
              <a:t>SSC</a:t>
            </a:r>
            <a:r>
              <a:rPr lang="en-US" u="sng" dirty="0"/>
              <a:t> supports inclusion of the model in the ensemble</a:t>
            </a:r>
            <a:r>
              <a:rPr lang="en-US" dirty="0"/>
              <a:t>, using the best available fishery </a:t>
            </a:r>
            <a:r>
              <a:rPr lang="en-US" dirty="0" err="1"/>
              <a:t>CPUE</a:t>
            </a:r>
            <a:r>
              <a:rPr lang="en-US" dirty="0"/>
              <a:t> index as noted above.”  </a:t>
            </a:r>
            <a:r>
              <a:rPr lang="en-US" i="1" dirty="0">
                <a:solidFill>
                  <a:schemeClr val="accent1"/>
                </a:solidFill>
              </a:rPr>
              <a:t>Response:</a:t>
            </a:r>
            <a:r>
              <a:rPr lang="en-US" dirty="0"/>
              <a:t>  Model 21.2 is included in the ensemble presented in this assessment, using a version of the fishery </a:t>
            </a:r>
            <a:r>
              <a:rPr lang="en-US" dirty="0" err="1"/>
              <a:t>CPUE</a:t>
            </a:r>
            <a:r>
              <a:rPr lang="en-US" dirty="0"/>
              <a:t> index that is responsive to the </a:t>
            </a:r>
            <a:r>
              <a:rPr lang="en-US" dirty="0" err="1"/>
              <a:t>SSC’s</a:t>
            </a:r>
            <a:r>
              <a:rPr lang="en-US" dirty="0"/>
              <a:t> concerns about extrapolation into shallower areas of the shelf (see comment </a:t>
            </a:r>
            <a:r>
              <a:rPr lang="en-US" dirty="0" err="1"/>
              <a:t>SSC17</a:t>
            </a:r>
            <a:r>
              <a:rPr lang="en-US" dirty="0"/>
              <a:t>).</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17</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699941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specific to this assessment </a:t>
            </a:r>
            <a:r>
              <a:rPr lang="en-US" dirty="0" smtClean="0"/>
              <a:t>(8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515884" cy="5147787"/>
          </a:xfrm>
        </p:spPr>
        <p:txBody>
          <a:bodyPr>
            <a:normAutofit lnSpcReduction="10000"/>
          </a:bodyPr>
          <a:lstStyle/>
          <a:p>
            <a:pPr>
              <a:lnSpc>
                <a:spcPct val="100000"/>
              </a:lnSpc>
            </a:pPr>
            <a:r>
              <a:rPr lang="en-US" dirty="0" err="1"/>
              <a:t>SSC24</a:t>
            </a:r>
            <a:r>
              <a:rPr lang="en-US" dirty="0"/>
              <a:t>: “</a:t>
            </a:r>
            <a:r>
              <a:rPr lang="en-US" u="sng" dirty="0"/>
              <a:t>Model 21.3 allows for additional survey CV that is estimated within the model </a:t>
            </a:r>
            <a:r>
              <a:rPr lang="en-US" dirty="0"/>
              <a:t>and results in substantially lower biomass estimates in recent years and a different recent stock trajectory that appears inconsistent with either the survey </a:t>
            </a:r>
            <a:r>
              <a:rPr lang="en-US" dirty="0" err="1"/>
              <a:t>CPUE</a:t>
            </a:r>
            <a:r>
              <a:rPr lang="en-US" dirty="0"/>
              <a:t> or recent fishery </a:t>
            </a:r>
            <a:r>
              <a:rPr lang="en-US" dirty="0" err="1"/>
              <a:t>CPUEs</a:t>
            </a:r>
            <a:r>
              <a:rPr lang="en-US" dirty="0"/>
              <a:t>. </a:t>
            </a:r>
            <a:r>
              <a:rPr lang="en-US" u="sng" dirty="0"/>
              <a:t>The </a:t>
            </a:r>
            <a:r>
              <a:rPr lang="en-US" u="sng" dirty="0" err="1"/>
              <a:t>SSC</a:t>
            </a:r>
            <a:r>
              <a:rPr lang="en-US" u="sng" dirty="0"/>
              <a:t> was concerned about the resulting residual pattern and, more importantly, about the model estimate of ‘extra SD’, which implies that the true (log-scale) standard deviations for the survey biomass index are on average more than 3 times larger than the log-scale standard deviations estimated by the VAST </a:t>
            </a:r>
            <a:r>
              <a:rPr lang="en-US" u="sng" dirty="0" smtClean="0"/>
              <a:t>model…. Because </a:t>
            </a:r>
            <a:r>
              <a:rPr lang="en-US" u="sng" dirty="0"/>
              <a:t>of these concerns, the </a:t>
            </a:r>
            <a:r>
              <a:rPr lang="en-US" u="sng" dirty="0" err="1"/>
              <a:t>SSC</a:t>
            </a:r>
            <a:r>
              <a:rPr lang="en-US" u="sng" dirty="0"/>
              <a:t> recommends excluding model 21.3 from consideration as part of the ensemble in November</a:t>
            </a:r>
            <a:r>
              <a:rPr lang="en-US" dirty="0"/>
              <a:t>.”  </a:t>
            </a:r>
            <a:r>
              <a:rPr lang="en-US" i="1" dirty="0">
                <a:solidFill>
                  <a:schemeClr val="accent1"/>
                </a:solidFill>
              </a:rPr>
              <a:t>Response</a:t>
            </a:r>
            <a:r>
              <a:rPr lang="en-US" dirty="0">
                <a:solidFill>
                  <a:schemeClr val="accent1"/>
                </a:solidFill>
              </a:rPr>
              <a:t>:</a:t>
            </a:r>
            <a:r>
              <a:rPr lang="en-US" dirty="0"/>
              <a:t>  B</a:t>
            </a:r>
            <a:r>
              <a:rPr lang="en-US" dirty="0" smtClean="0"/>
              <a:t>ecause </a:t>
            </a:r>
            <a:r>
              <a:rPr lang="en-US" dirty="0" err="1" smtClean="0"/>
              <a:t>COVID</a:t>
            </a:r>
            <a:r>
              <a:rPr lang="en-US" dirty="0" smtClean="0"/>
              <a:t>-related </a:t>
            </a:r>
            <a:r>
              <a:rPr lang="en-US" dirty="0"/>
              <a:t>complications resulted in delay of this year’s VAST estimates </a:t>
            </a:r>
            <a:r>
              <a:rPr lang="en-US" dirty="0" smtClean="0"/>
              <a:t>and </a:t>
            </a:r>
            <a:r>
              <a:rPr lang="en-US" dirty="0"/>
              <a:t>the remaining time proved insufficient to include both </a:t>
            </a:r>
            <a:r>
              <a:rPr lang="en-US" dirty="0" smtClean="0"/>
              <a:t>ensembles, and because </a:t>
            </a:r>
            <a:r>
              <a:rPr lang="en-US" dirty="0"/>
              <a:t>the </a:t>
            </a:r>
            <a:r>
              <a:rPr lang="en-US" dirty="0" err="1"/>
              <a:t>SSC</a:t>
            </a:r>
            <a:r>
              <a:rPr lang="en-US" dirty="0"/>
              <a:t> is the Council’s primary scientific review body, this assessment includes the </a:t>
            </a:r>
            <a:r>
              <a:rPr lang="en-US" dirty="0" err="1"/>
              <a:t>SSC</a:t>
            </a:r>
            <a:r>
              <a:rPr lang="en-US" dirty="0"/>
              <a:t> ensemble </a:t>
            </a:r>
            <a:r>
              <a:rPr lang="en-US" dirty="0" smtClean="0"/>
              <a:t>only.</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18</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100015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specific to this assessment </a:t>
            </a:r>
            <a:r>
              <a:rPr lang="en-US" dirty="0" smtClean="0"/>
              <a:t>(9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686800" cy="5147787"/>
          </a:xfrm>
        </p:spPr>
        <p:txBody>
          <a:bodyPr>
            <a:normAutofit/>
          </a:bodyPr>
          <a:lstStyle/>
          <a:p>
            <a:pPr>
              <a:lnSpc>
                <a:spcPct val="90000"/>
              </a:lnSpc>
            </a:pPr>
            <a:r>
              <a:rPr lang="en-US" dirty="0" err="1"/>
              <a:t>SSC25</a:t>
            </a:r>
            <a:r>
              <a:rPr lang="en-US" dirty="0"/>
              <a:t>: </a:t>
            </a:r>
            <a:r>
              <a:rPr lang="en-US" dirty="0" smtClean="0"/>
              <a:t>“</a:t>
            </a:r>
            <a:r>
              <a:rPr lang="en-US" u="sng" dirty="0" smtClean="0"/>
              <a:t>The </a:t>
            </a:r>
            <a:r>
              <a:rPr lang="en-US" u="sng" dirty="0" err="1"/>
              <a:t>SSC</a:t>
            </a:r>
            <a:r>
              <a:rPr lang="en-US" u="sng" dirty="0"/>
              <a:t> concurs with the proposed weights and accepts the revised criteria, but encourages the assessment authors </a:t>
            </a:r>
            <a:r>
              <a:rPr lang="en-US" u="sng" dirty="0" smtClean="0"/>
              <a:t>… to </a:t>
            </a:r>
            <a:r>
              <a:rPr lang="en-US" u="sng" dirty="0"/>
              <a:t>consider bringing forward a set of alternative weights based on the approach and the criteria used in the proposed 2020 ensemble</a:t>
            </a:r>
            <a:r>
              <a:rPr lang="en-US" dirty="0"/>
              <a:t>.”  </a:t>
            </a:r>
            <a:r>
              <a:rPr lang="en-US" i="1" dirty="0">
                <a:solidFill>
                  <a:schemeClr val="accent1"/>
                </a:solidFill>
              </a:rPr>
              <a:t>Response</a:t>
            </a:r>
            <a:r>
              <a:rPr lang="en-US" dirty="0">
                <a:solidFill>
                  <a:schemeClr val="accent1"/>
                </a:solidFill>
              </a:rPr>
              <a:t>:</a:t>
            </a:r>
            <a:r>
              <a:rPr lang="en-US" dirty="0"/>
              <a:t>  Because the </a:t>
            </a:r>
            <a:r>
              <a:rPr lang="en-US" dirty="0" err="1"/>
              <a:t>SSC</a:t>
            </a:r>
            <a:r>
              <a:rPr lang="en-US" dirty="0"/>
              <a:t> recommended deleting Model </a:t>
            </a:r>
            <a:r>
              <a:rPr lang="en-US" dirty="0" smtClean="0"/>
              <a:t>21.3, the </a:t>
            </a:r>
            <a:r>
              <a:rPr lang="en-US" dirty="0"/>
              <a:t>weights for the remaining models in the ensemble were </a:t>
            </a:r>
            <a:r>
              <a:rPr lang="en-US" dirty="0" smtClean="0"/>
              <a:t>rescaled.  </a:t>
            </a:r>
            <a:r>
              <a:rPr lang="en-US" dirty="0"/>
              <a:t>No other changes were made to the model </a:t>
            </a:r>
            <a:r>
              <a:rPr lang="en-US" dirty="0" smtClean="0"/>
              <a:t>weights. Consideration </a:t>
            </a:r>
            <a:r>
              <a:rPr lang="en-US" dirty="0"/>
              <a:t>was given to bringing forward a set of alternative weights based on the approach and criteria used in the proposed 2020 ensemble.  However, such a set of alternative weights </a:t>
            </a:r>
            <a:r>
              <a:rPr lang="en-US" dirty="0" smtClean="0"/>
              <a:t>was </a:t>
            </a:r>
            <a:r>
              <a:rPr lang="en-US" dirty="0"/>
              <a:t>not </a:t>
            </a:r>
            <a:r>
              <a:rPr lang="en-US" dirty="0" smtClean="0"/>
              <a:t>included, because</a:t>
            </a:r>
            <a:r>
              <a:rPr lang="en-US" dirty="0"/>
              <a:t>: 1) at least one of the criteria seems </a:t>
            </a:r>
            <a:r>
              <a:rPr lang="en-US" dirty="0" smtClean="0"/>
              <a:t>obsolete; </a:t>
            </a:r>
            <a:r>
              <a:rPr lang="en-US" dirty="0"/>
              <a:t>2) the phrase, “the approach and criteria used in the proposed 2020 ensemble,” is </a:t>
            </a:r>
            <a:r>
              <a:rPr lang="en-US" dirty="0" smtClean="0"/>
              <a:t>ambiguous; </a:t>
            </a:r>
            <a:r>
              <a:rPr lang="en-US" dirty="0"/>
              <a:t>and 3) given the </a:t>
            </a:r>
            <a:r>
              <a:rPr lang="en-US" dirty="0" err="1"/>
              <a:t>GPT’s</a:t>
            </a:r>
            <a:r>
              <a:rPr lang="en-US" dirty="0"/>
              <a:t> and </a:t>
            </a:r>
            <a:r>
              <a:rPr lang="en-US" dirty="0" err="1"/>
              <a:t>SSC’s</a:t>
            </a:r>
            <a:r>
              <a:rPr lang="en-US" dirty="0"/>
              <a:t> stated preference for the </a:t>
            </a:r>
            <a:r>
              <a:rPr lang="en-US" dirty="0" smtClean="0"/>
              <a:t>approach </a:t>
            </a:r>
            <a:r>
              <a:rPr lang="en-US" dirty="0"/>
              <a:t>and results that were developed during the CIE review, the very short amount of time available for producing this assessment would likely be better spent on other priorities</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19</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407406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and SSC comments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a:t>
            </a:fld>
            <a:endParaRPr lang="en-US" dirty="0"/>
          </a:p>
        </p:txBody>
      </p:sp>
    </p:spTree>
    <p:extLst>
      <p:ext uri="{BB962C8B-B14F-4D97-AF65-F5344CB8AC3E}">
        <p14:creationId xmlns:p14="http://schemas.microsoft.com/office/powerpoint/2010/main" val="1452417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76014"/>
          </a:xfrm>
        </p:spPr>
        <p:txBody>
          <a:bodyPr/>
          <a:lstStyle/>
          <a:p>
            <a:pPr algn="r"/>
            <a:r>
              <a:rPr lang="en-US" dirty="0"/>
              <a:t>Comments specific to this assessment </a:t>
            </a:r>
            <a:r>
              <a:rPr lang="en-US" dirty="0" smtClean="0"/>
              <a:t>(10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229600" cy="5147787"/>
          </a:xfrm>
        </p:spPr>
        <p:txBody>
          <a:bodyPr/>
          <a:lstStyle/>
          <a:p>
            <a:r>
              <a:rPr lang="en-US" dirty="0" err="1"/>
              <a:t>SSC26</a:t>
            </a:r>
            <a:r>
              <a:rPr lang="en-US" dirty="0"/>
              <a:t>: “</a:t>
            </a:r>
            <a:r>
              <a:rPr lang="en-US" u="sng" dirty="0"/>
              <a:t>In summary, the </a:t>
            </a:r>
            <a:r>
              <a:rPr lang="en-US" u="sng" dirty="0" err="1"/>
              <a:t>SSC</a:t>
            </a:r>
            <a:r>
              <a:rPr lang="en-US" u="sng" dirty="0"/>
              <a:t> requests that the author bring forward model </a:t>
            </a:r>
            <a:r>
              <a:rPr lang="en-US" u="sng" dirty="0" err="1"/>
              <a:t>19.12a</a:t>
            </a:r>
            <a:r>
              <a:rPr lang="en-US" u="sng" dirty="0"/>
              <a:t> as the base model and models 19.12, 21.1 and 21.2 (in addition to </a:t>
            </a:r>
            <a:r>
              <a:rPr lang="en-US" u="sng" dirty="0" err="1"/>
              <a:t>19.12a</a:t>
            </a:r>
            <a:r>
              <a:rPr lang="en-US" u="sng" dirty="0"/>
              <a:t>) as part of a multi-model ensemble for consideration in December. For the ensemble, the </a:t>
            </a:r>
            <a:r>
              <a:rPr lang="en-US" u="sng" dirty="0" err="1"/>
              <a:t>SSC</a:t>
            </a:r>
            <a:r>
              <a:rPr lang="en-US" u="sng" dirty="0"/>
              <a:t> requests the CIE proposed weighting scheme (without model 21.3) </a:t>
            </a:r>
            <a:r>
              <a:rPr lang="en-US" dirty="0"/>
              <a:t>with possible adjustment to the weights by the author and Plan Teams. At the authors’ discretion, the </a:t>
            </a:r>
            <a:r>
              <a:rPr lang="en-US" dirty="0" err="1"/>
              <a:t>SSC</a:t>
            </a:r>
            <a:r>
              <a:rPr lang="en-US" dirty="0"/>
              <a:t> also welcomes an alternative weighting scheme based on last year’s assessment.”  </a:t>
            </a:r>
            <a:r>
              <a:rPr lang="en-US" i="1" dirty="0">
                <a:solidFill>
                  <a:schemeClr val="accent1"/>
                </a:solidFill>
              </a:rPr>
              <a:t>Response</a:t>
            </a:r>
            <a:r>
              <a:rPr lang="en-US" dirty="0">
                <a:solidFill>
                  <a:schemeClr val="accent1"/>
                </a:solidFill>
              </a:rPr>
              <a:t>:</a:t>
            </a:r>
            <a:r>
              <a:rPr lang="en-US" dirty="0"/>
              <a:t>  See comments </a:t>
            </a:r>
            <a:r>
              <a:rPr lang="en-US" dirty="0" err="1"/>
              <a:t>SSC24</a:t>
            </a:r>
            <a:r>
              <a:rPr lang="en-US" dirty="0"/>
              <a:t> and </a:t>
            </a:r>
            <a:r>
              <a:rPr lang="en-US" dirty="0" err="1"/>
              <a:t>SSC25</a:t>
            </a:r>
            <a:r>
              <a:rPr lang="en-US" dirty="0"/>
              <a:t>.</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20</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1718738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76014"/>
          </a:xfrm>
        </p:spPr>
        <p:txBody>
          <a:bodyPr/>
          <a:lstStyle/>
          <a:p>
            <a:pPr algn="r"/>
            <a:r>
              <a:rPr lang="en-US" dirty="0"/>
              <a:t>Comments specific to this assessment </a:t>
            </a:r>
            <a:r>
              <a:rPr lang="en-US" dirty="0" smtClean="0"/>
              <a:t>(11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353514" cy="5147787"/>
          </a:xfrm>
        </p:spPr>
        <p:txBody>
          <a:bodyPr/>
          <a:lstStyle/>
          <a:p>
            <a:r>
              <a:rPr lang="en-US" dirty="0" err="1"/>
              <a:t>SSC27</a:t>
            </a:r>
            <a:r>
              <a:rPr lang="en-US" dirty="0"/>
              <a:t>: “</a:t>
            </a:r>
            <a:r>
              <a:rPr lang="en-US" u="sng" dirty="0"/>
              <a:t>The CIE reviewers addressed the question as to “whether to apply the sloping harvest control rule before or after ensemble averaging of </a:t>
            </a:r>
            <a:r>
              <a:rPr lang="en-US" u="sng" dirty="0" err="1"/>
              <a:t>SSB</a:t>
            </a:r>
            <a:r>
              <a:rPr lang="en-US" u="sng" dirty="0"/>
              <a:t> and other reference points</a:t>
            </a:r>
            <a:r>
              <a:rPr lang="en-US" dirty="0"/>
              <a:t>” (December 2020 </a:t>
            </a:r>
            <a:r>
              <a:rPr lang="en-US" dirty="0" err="1"/>
              <a:t>SSC</a:t>
            </a:r>
            <a:r>
              <a:rPr lang="en-US" dirty="0"/>
              <a:t> minutes), but did not come to a definitive conclusion. The assessment authors explored the question through a simplified simulation approach and concluded, based on those explorations and literature, that the “before” approach is better because in the authors’ view it accounts for both within-model and between model variability more appropriately. </a:t>
            </a:r>
            <a:r>
              <a:rPr lang="en-US" u="sng" dirty="0"/>
              <a:t>The </a:t>
            </a:r>
            <a:r>
              <a:rPr lang="en-US" u="sng" dirty="0" err="1"/>
              <a:t>SSC</a:t>
            </a:r>
            <a:r>
              <a:rPr lang="en-US" u="sng" dirty="0"/>
              <a:t> supports the rationale provided for this assessment cycle but encourages further consideration of this issue by the authors and </a:t>
            </a:r>
            <a:r>
              <a:rPr lang="en-US" u="sng" dirty="0" err="1"/>
              <a:t>BSAI</a:t>
            </a:r>
            <a:r>
              <a:rPr lang="en-US" u="sng" dirty="0"/>
              <a:t> </a:t>
            </a:r>
            <a:r>
              <a:rPr lang="en-US" u="sng" dirty="0" err="1"/>
              <a:t>GPT</a:t>
            </a:r>
            <a:r>
              <a:rPr lang="en-US" u="sng" dirty="0"/>
              <a:t> in the future</a:t>
            </a:r>
            <a:r>
              <a:rPr lang="en-US" dirty="0"/>
              <a:t>.”  </a:t>
            </a:r>
            <a:r>
              <a:rPr lang="en-US" i="1" dirty="0">
                <a:solidFill>
                  <a:schemeClr val="accent1"/>
                </a:solidFill>
              </a:rPr>
              <a:t>Response:</a:t>
            </a:r>
            <a:r>
              <a:rPr lang="en-US" dirty="0"/>
              <a:t>  Such further consideration will likely be expedited by giving due consideration to the large amount of work that has already been done on this subject, of which Attachment 2.1.3 (Appendix 2.1) is the most recent example.</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21</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416312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76014"/>
          </a:xfrm>
        </p:spPr>
        <p:txBody>
          <a:bodyPr/>
          <a:lstStyle/>
          <a:p>
            <a:pPr algn="r"/>
            <a:r>
              <a:rPr lang="en-US" dirty="0"/>
              <a:t>Comments specific to this assessment </a:t>
            </a:r>
            <a:r>
              <a:rPr lang="en-US" dirty="0" smtClean="0"/>
              <a:t>(12 </a:t>
            </a:r>
            <a:r>
              <a:rPr lang="en-US" dirty="0"/>
              <a:t>of </a:t>
            </a:r>
            <a:r>
              <a:rPr lang="en-US" dirty="0" smtClean="0"/>
              <a:t>12)</a:t>
            </a:r>
            <a:endParaRPr lang="en-US" dirty="0"/>
          </a:p>
        </p:txBody>
      </p:sp>
      <p:sp>
        <p:nvSpPr>
          <p:cNvPr id="3" name="Content Placeholder 2"/>
          <p:cNvSpPr>
            <a:spLocks noGrp="1"/>
          </p:cNvSpPr>
          <p:nvPr>
            <p:ph idx="1"/>
          </p:nvPr>
        </p:nvSpPr>
        <p:spPr>
          <a:xfrm>
            <a:off x="457200" y="1207293"/>
            <a:ext cx="8541521" cy="5147787"/>
          </a:xfrm>
        </p:spPr>
        <p:txBody>
          <a:bodyPr>
            <a:normAutofit lnSpcReduction="10000"/>
          </a:bodyPr>
          <a:lstStyle/>
          <a:p>
            <a:pPr>
              <a:lnSpc>
                <a:spcPct val="100000"/>
              </a:lnSpc>
            </a:pPr>
            <a:r>
              <a:rPr lang="en-US" dirty="0" err="1"/>
              <a:t>SSC28</a:t>
            </a:r>
            <a:r>
              <a:rPr lang="en-US" dirty="0"/>
              <a:t>: </a:t>
            </a:r>
            <a:r>
              <a:rPr lang="en-US" dirty="0" smtClean="0"/>
              <a:t>“</a:t>
            </a:r>
            <a:r>
              <a:rPr lang="en-US" u="sng" dirty="0" smtClean="0"/>
              <a:t>The </a:t>
            </a:r>
            <a:r>
              <a:rPr lang="en-US" u="sng" dirty="0"/>
              <a:t>new tagging study clearly shows that some component of the Pacific cod stock moves between US and Russian waters </a:t>
            </a:r>
            <a:r>
              <a:rPr lang="en-US" dirty="0"/>
              <a:t>and the GOA, and is potentially vulnerable to exploitation in Russian fisheries and GOA fisheries and are potentially unavailable to the </a:t>
            </a:r>
            <a:r>
              <a:rPr lang="en-US" dirty="0" err="1"/>
              <a:t>EBS</a:t>
            </a:r>
            <a:r>
              <a:rPr lang="en-US" dirty="0"/>
              <a:t> and NBS surveys. The </a:t>
            </a:r>
            <a:r>
              <a:rPr lang="en-US" dirty="0" err="1"/>
              <a:t>SSC</a:t>
            </a:r>
            <a:r>
              <a:rPr lang="en-US" dirty="0"/>
              <a:t> notes that several Pacific cod tagged in the NBS were located in Russian waters during the spawning season, suggesting the possibility that Pacific cod spawning in Russian waters may move into the NBS during summer. The </a:t>
            </a:r>
            <a:r>
              <a:rPr lang="en-US" dirty="0" err="1"/>
              <a:t>SSC</a:t>
            </a:r>
            <a:r>
              <a:rPr lang="en-US" dirty="0"/>
              <a:t> was encouraged to see a combined analysis of Russian and US survey data using the VAST modeling framework </a:t>
            </a:r>
            <a:r>
              <a:rPr lang="en-US" dirty="0" smtClean="0"/>
              <a:t>… and </a:t>
            </a:r>
            <a:r>
              <a:rPr lang="en-US" dirty="0"/>
              <a:t>a time series of Russian </a:t>
            </a:r>
            <a:r>
              <a:rPr lang="en-US" dirty="0" smtClean="0"/>
              <a:t>catches…. </a:t>
            </a:r>
            <a:r>
              <a:rPr lang="en-US" u="sng" dirty="0"/>
              <a:t>The </a:t>
            </a:r>
            <a:r>
              <a:rPr lang="en-US" u="sng" dirty="0" err="1"/>
              <a:t>SSC</a:t>
            </a:r>
            <a:r>
              <a:rPr lang="en-US" u="sng" dirty="0"/>
              <a:t> also highlights the need to further develop a spatial model for Pacific cod as a research priority</a:t>
            </a:r>
            <a:r>
              <a:rPr lang="en-US" dirty="0"/>
              <a:t>, reiterating comments from their October 2020 minutes.”  </a:t>
            </a:r>
            <a:r>
              <a:rPr lang="en-US" i="1" dirty="0">
                <a:solidFill>
                  <a:schemeClr val="accent1"/>
                </a:solidFill>
              </a:rPr>
              <a:t>Response:</a:t>
            </a:r>
            <a:r>
              <a:rPr lang="en-US" dirty="0"/>
              <a:t>  Further development of a spatially structured research model for Pacific cod in the Bering Sea might begin with the model already presented in Attachment 2.1.2 (Appendix 2.1</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22</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88848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23</a:t>
            </a:fld>
            <a:endParaRPr lang="en-US" dirty="0"/>
          </a:p>
        </p:txBody>
      </p:sp>
    </p:spTree>
    <p:extLst>
      <p:ext uri="{BB962C8B-B14F-4D97-AF65-F5344CB8AC3E}">
        <p14:creationId xmlns:p14="http://schemas.microsoft.com/office/powerpoint/2010/main" val="427188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 time series, 1977-2021 (by gear)</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24</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3" name="Picture 2"/>
          <p:cNvPicPr>
            <a:picLocks noChangeAspect="1"/>
          </p:cNvPicPr>
          <p:nvPr/>
        </p:nvPicPr>
        <p:blipFill>
          <a:blip r:embed="rId2"/>
          <a:stretch>
            <a:fillRect/>
          </a:stretch>
        </p:blipFill>
        <p:spPr>
          <a:xfrm>
            <a:off x="598034" y="1258613"/>
            <a:ext cx="7947932" cy="4976934"/>
          </a:xfrm>
          <a:prstGeom prst="rect">
            <a:avLst/>
          </a:prstGeom>
        </p:spPr>
      </p:pic>
    </p:spTree>
    <p:extLst>
      <p:ext uri="{BB962C8B-B14F-4D97-AF65-F5344CB8AC3E}">
        <p14:creationId xmlns:p14="http://schemas.microsoft.com/office/powerpoint/2010/main" val="592012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January-February longline fishery </a:t>
            </a:r>
            <a:r>
              <a:rPr lang="en-US" dirty="0" err="1" smtClean="0"/>
              <a:t>CPUE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25</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530843" y="1261376"/>
            <a:ext cx="8082315" cy="4963154"/>
          </a:xfrm>
          <a:prstGeom prst="rect">
            <a:avLst/>
          </a:prstGeom>
        </p:spPr>
      </p:pic>
    </p:spTree>
    <p:extLst>
      <p:ext uri="{BB962C8B-B14F-4D97-AF65-F5344CB8AC3E}">
        <p14:creationId xmlns:p14="http://schemas.microsoft.com/office/powerpoint/2010/main" val="2005332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abundance (VAST)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26</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451193" y="1318654"/>
            <a:ext cx="8241615" cy="4905875"/>
          </a:xfrm>
          <a:prstGeom prst="rect">
            <a:avLst/>
          </a:prstGeom>
        </p:spPr>
      </p:pic>
    </p:spTree>
    <p:extLst>
      <p:ext uri="{BB962C8B-B14F-4D97-AF65-F5344CB8AC3E}">
        <p14:creationId xmlns:p14="http://schemas.microsoft.com/office/powerpoint/2010/main" val="1643122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survey </a:t>
            </a:r>
            <a:r>
              <a:rPr lang="en-US" dirty="0" err="1" smtClean="0"/>
              <a:t>sizecomps</a:t>
            </a:r>
            <a:r>
              <a:rPr lang="en-US" dirty="0" smtClean="0"/>
              <a:t> (EBS)</a:t>
            </a:r>
            <a:endParaRPr lang="en-US" dirty="0"/>
          </a:p>
        </p:txBody>
      </p:sp>
      <p:sp>
        <p:nvSpPr>
          <p:cNvPr id="3" name="Content Placeholder 2"/>
          <p:cNvSpPr>
            <a:spLocks noGrp="1"/>
          </p:cNvSpPr>
          <p:nvPr>
            <p:ph idx="1"/>
          </p:nvPr>
        </p:nvSpPr>
        <p:spPr/>
        <p:txBody>
          <a:bodyPr/>
          <a:lstStyle/>
          <a:p>
            <a:r>
              <a:rPr lang="en-US" dirty="0" smtClean="0"/>
              <a:t>2012-14: strong age 1</a:t>
            </a:r>
            <a:r>
              <a:rPr lang="en-US" dirty="0"/>
              <a:t>;</a:t>
            </a:r>
            <a:r>
              <a:rPr lang="en-US" dirty="0" smtClean="0"/>
              <a:t> 2015-18: weak age 1; 2019: strong age 1</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27</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7" name="Picture 6"/>
          <p:cNvPicPr>
            <a:picLocks noChangeAspect="1"/>
          </p:cNvPicPr>
          <p:nvPr/>
        </p:nvPicPr>
        <p:blipFill>
          <a:blip r:embed="rId2"/>
          <a:stretch>
            <a:fillRect/>
          </a:stretch>
        </p:blipFill>
        <p:spPr>
          <a:xfrm>
            <a:off x="934359" y="1856065"/>
            <a:ext cx="7275283" cy="4424935"/>
          </a:xfrm>
          <a:prstGeom prst="rect">
            <a:avLst/>
          </a:prstGeom>
        </p:spPr>
      </p:pic>
    </p:spTree>
    <p:extLst>
      <p:ext uri="{BB962C8B-B14F-4D97-AF65-F5344CB8AC3E}">
        <p14:creationId xmlns:p14="http://schemas.microsoft.com/office/powerpoint/2010/main" val="446707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survey </a:t>
            </a:r>
            <a:r>
              <a:rPr lang="en-US" dirty="0" err="1" smtClean="0"/>
              <a:t>sizecomps</a:t>
            </a:r>
            <a:r>
              <a:rPr lang="en-US" dirty="0" smtClean="0"/>
              <a:t> (NBS)</a:t>
            </a:r>
            <a:endParaRPr lang="en-US" dirty="0"/>
          </a:p>
        </p:txBody>
      </p:sp>
      <p:sp>
        <p:nvSpPr>
          <p:cNvPr id="3" name="Content Placeholder 2"/>
          <p:cNvSpPr>
            <a:spLocks noGrp="1"/>
          </p:cNvSpPr>
          <p:nvPr>
            <p:ph idx="1"/>
          </p:nvPr>
        </p:nvSpPr>
        <p:spPr/>
        <p:txBody>
          <a:bodyPr/>
          <a:lstStyle/>
          <a:p>
            <a:r>
              <a:rPr lang="en-US" dirty="0" smtClean="0"/>
              <a:t>2018 cohort appears strong in both 2019 and 2021</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28</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925303" y="1845049"/>
            <a:ext cx="7293395" cy="4435951"/>
          </a:xfrm>
          <a:prstGeom prst="rect">
            <a:avLst/>
          </a:prstGeom>
        </p:spPr>
      </p:pic>
    </p:spTree>
    <p:extLst>
      <p:ext uri="{BB962C8B-B14F-4D97-AF65-F5344CB8AC3E}">
        <p14:creationId xmlns:p14="http://schemas.microsoft.com/office/powerpoint/2010/main" val="1940298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provided for context only (1 of 3)</a:t>
            </a:r>
            <a:endParaRPr lang="en-US" dirty="0"/>
          </a:p>
        </p:txBody>
      </p:sp>
      <p:sp>
        <p:nvSpPr>
          <p:cNvPr id="3" name="Content Placeholder 2"/>
          <p:cNvSpPr>
            <a:spLocks noGrp="1"/>
          </p:cNvSpPr>
          <p:nvPr>
            <p:ph idx="1"/>
          </p:nvPr>
        </p:nvSpPr>
        <p:spPr/>
        <p:txBody>
          <a:bodyPr/>
          <a:lstStyle/>
          <a:p>
            <a:r>
              <a:rPr lang="en-US" dirty="0" smtClean="0"/>
              <a:t>Trawl survey biomass (design-based)</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29</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1108714" y="1848787"/>
            <a:ext cx="6926572" cy="4408793"/>
          </a:xfrm>
          <a:prstGeom prst="rect">
            <a:avLst/>
          </a:prstGeom>
        </p:spPr>
      </p:pic>
    </p:spTree>
    <p:extLst>
      <p:ext uri="{BB962C8B-B14F-4D97-AF65-F5344CB8AC3E}">
        <p14:creationId xmlns:p14="http://schemas.microsoft.com/office/powerpoint/2010/main" val="135545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assessments in general (1 of 8)</a:t>
            </a:r>
            <a:endParaRPr lang="en-US" dirty="0"/>
          </a:p>
        </p:txBody>
      </p:sp>
      <p:sp>
        <p:nvSpPr>
          <p:cNvPr id="3" name="Content Placeholder 2"/>
          <p:cNvSpPr>
            <a:spLocks noGrp="1"/>
          </p:cNvSpPr>
          <p:nvPr>
            <p:ph idx="1"/>
          </p:nvPr>
        </p:nvSpPr>
        <p:spPr>
          <a:xfrm>
            <a:off x="457200" y="1207293"/>
            <a:ext cx="8229600" cy="5147787"/>
          </a:xfrm>
        </p:spPr>
        <p:txBody>
          <a:bodyPr/>
          <a:lstStyle/>
          <a:p>
            <a:r>
              <a:rPr lang="en-US" dirty="0" err="1"/>
              <a:t>SSC1</a:t>
            </a:r>
            <a:r>
              <a:rPr lang="en-US" dirty="0"/>
              <a:t>: “The </a:t>
            </a:r>
            <a:r>
              <a:rPr lang="en-US" dirty="0" err="1"/>
              <a:t>SSC</a:t>
            </a:r>
            <a:r>
              <a:rPr lang="en-US" dirty="0"/>
              <a:t> concluded that the risk table framework is working well. The tables have expanded communication among assessment authors and between assessment authors and ecosystem/process researchers. </a:t>
            </a:r>
            <a:r>
              <a:rPr lang="en-US" u="sng" dirty="0"/>
              <a:t>The framework is intended to provide a clear and transparent basis for communicating assessment-related and stock condition concerns that are not directly captured in model-based uncertainty, the tier system, or harvest control rules</a:t>
            </a:r>
            <a:r>
              <a:rPr lang="en-US" dirty="0"/>
              <a:t>.”  </a:t>
            </a:r>
            <a:r>
              <a:rPr lang="en-US" i="1" dirty="0">
                <a:solidFill>
                  <a:schemeClr val="accent1"/>
                </a:solidFill>
              </a:rPr>
              <a:t>Response:</a:t>
            </a:r>
            <a:r>
              <a:rPr lang="en-US" dirty="0"/>
              <a:t>  The approach described by Thompson (2021), which was used to complete the risk table in this assessment, addresses the </a:t>
            </a:r>
            <a:r>
              <a:rPr lang="en-US" dirty="0" err="1"/>
              <a:t>SSC’s</a:t>
            </a:r>
            <a:r>
              <a:rPr lang="en-US" dirty="0"/>
              <a:t> recommendation explicitly</a:t>
            </a:r>
            <a:r>
              <a:rPr lang="en-US" dirty="0" smtClean="0"/>
              <a:t>.</a:t>
            </a:r>
            <a:endParaRPr lang="en-US" dirty="0"/>
          </a:p>
          <a:p>
            <a:r>
              <a:rPr lang="en-US" dirty="0" err="1"/>
              <a:t>SSC2</a:t>
            </a:r>
            <a:r>
              <a:rPr lang="en-US" dirty="0"/>
              <a:t>: “The </a:t>
            </a:r>
            <a:r>
              <a:rPr lang="en-US" dirty="0" err="1"/>
              <a:t>SSC</a:t>
            </a:r>
            <a:r>
              <a:rPr lang="en-US" dirty="0"/>
              <a:t> recommended no changes to the language in the Risk Table template.”  </a:t>
            </a:r>
            <a:r>
              <a:rPr lang="en-US" i="1" dirty="0">
                <a:solidFill>
                  <a:schemeClr val="accent1"/>
                </a:solidFill>
              </a:rPr>
              <a:t>Response:</a:t>
            </a:r>
            <a:r>
              <a:rPr lang="en-US" dirty="0"/>
              <a:t>  No changes were made to the language in the risk table template.</a:t>
            </a: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87094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provided for context only (2 of 3)</a:t>
            </a:r>
            <a:endParaRPr lang="en-US" dirty="0"/>
          </a:p>
        </p:txBody>
      </p:sp>
      <p:sp>
        <p:nvSpPr>
          <p:cNvPr id="3" name="Content Placeholder 2"/>
          <p:cNvSpPr>
            <a:spLocks noGrp="1"/>
          </p:cNvSpPr>
          <p:nvPr>
            <p:ph idx="1"/>
          </p:nvPr>
        </p:nvSpPr>
        <p:spPr/>
        <p:txBody>
          <a:bodyPr/>
          <a:lstStyle/>
          <a:p>
            <a:r>
              <a:rPr lang="en-US" dirty="0" err="1" smtClean="0"/>
              <a:t>IPHC</a:t>
            </a:r>
            <a:r>
              <a:rPr lang="en-US" dirty="0" smtClean="0"/>
              <a:t> longline survey </a:t>
            </a:r>
            <a:r>
              <a:rPr lang="en-US" dirty="0" err="1" smtClean="0"/>
              <a:t>RPN</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30</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829020" y="1823777"/>
            <a:ext cx="7485961" cy="4456067"/>
          </a:xfrm>
          <a:prstGeom prst="rect">
            <a:avLst/>
          </a:prstGeom>
        </p:spPr>
      </p:pic>
    </p:spTree>
    <p:extLst>
      <p:ext uri="{BB962C8B-B14F-4D97-AF65-F5344CB8AC3E}">
        <p14:creationId xmlns:p14="http://schemas.microsoft.com/office/powerpoint/2010/main" val="1726839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provided for context only (1 of x)</a:t>
            </a:r>
            <a:endParaRPr lang="en-US" dirty="0"/>
          </a:p>
        </p:txBody>
      </p:sp>
      <p:sp>
        <p:nvSpPr>
          <p:cNvPr id="3" name="Content Placeholder 2"/>
          <p:cNvSpPr>
            <a:spLocks noGrp="1"/>
          </p:cNvSpPr>
          <p:nvPr>
            <p:ph idx="1"/>
          </p:nvPr>
        </p:nvSpPr>
        <p:spPr/>
        <p:txBody>
          <a:bodyPr/>
          <a:lstStyle/>
          <a:p>
            <a:r>
              <a:rPr lang="en-US" dirty="0" err="1" smtClean="0"/>
              <a:t>AFSC</a:t>
            </a:r>
            <a:r>
              <a:rPr lang="en-US" dirty="0" smtClean="0"/>
              <a:t> longline survey</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31</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457200" y="2227936"/>
            <a:ext cx="4035451" cy="2402128"/>
          </a:xfrm>
          <a:prstGeom prst="rect">
            <a:avLst/>
          </a:prstGeom>
        </p:spPr>
      </p:pic>
      <p:pic>
        <p:nvPicPr>
          <p:cNvPr id="6" name="Picture 5"/>
          <p:cNvPicPr>
            <a:picLocks noChangeAspect="1"/>
          </p:cNvPicPr>
          <p:nvPr/>
        </p:nvPicPr>
        <p:blipFill>
          <a:blip r:embed="rId3"/>
          <a:stretch>
            <a:fillRect/>
          </a:stretch>
        </p:blipFill>
        <p:spPr>
          <a:xfrm>
            <a:off x="4609488" y="2227936"/>
            <a:ext cx="4035451" cy="2402128"/>
          </a:xfrm>
          <a:prstGeom prst="rect">
            <a:avLst/>
          </a:prstGeom>
        </p:spPr>
      </p:pic>
    </p:spTree>
    <p:extLst>
      <p:ext uri="{BB962C8B-B14F-4D97-AF65-F5344CB8AC3E}">
        <p14:creationId xmlns:p14="http://schemas.microsoft.com/office/powerpoint/2010/main" val="2808566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32</a:t>
            </a:fld>
            <a:endParaRPr lang="en-US" dirty="0"/>
          </a:p>
        </p:txBody>
      </p:sp>
    </p:spTree>
    <p:extLst>
      <p:ext uri="{BB962C8B-B14F-4D97-AF65-F5344CB8AC3E}">
        <p14:creationId xmlns:p14="http://schemas.microsoft.com/office/powerpoint/2010/main" val="3733977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set</a:t>
            </a:r>
            <a:endParaRPr lang="en-US" dirty="0"/>
          </a:p>
        </p:txBody>
      </p:sp>
      <p:sp>
        <p:nvSpPr>
          <p:cNvPr id="3" name="Content Placeholder 2"/>
          <p:cNvSpPr>
            <a:spLocks noGrp="1"/>
          </p:cNvSpPr>
          <p:nvPr>
            <p:ph idx="1"/>
          </p:nvPr>
        </p:nvSpPr>
        <p:spPr/>
        <p:txBody>
          <a:bodyPr>
            <a:normAutofit/>
          </a:bodyPr>
          <a:lstStyle/>
          <a:p>
            <a:r>
              <a:rPr lang="en-US" dirty="0" smtClean="0"/>
              <a:t>CIE/</a:t>
            </a:r>
            <a:r>
              <a:rPr lang="en-US" dirty="0" err="1" smtClean="0"/>
              <a:t>GPT</a:t>
            </a:r>
            <a:r>
              <a:rPr lang="en-US" dirty="0" smtClean="0"/>
              <a:t> model set: </a:t>
            </a:r>
          </a:p>
          <a:p>
            <a:pPr lvl="1"/>
            <a:r>
              <a:rPr lang="en-US" dirty="0" smtClean="0"/>
              <a:t>Base model = Model </a:t>
            </a:r>
            <a:r>
              <a:rPr lang="en-US" dirty="0" err="1" smtClean="0"/>
              <a:t>19.12a</a:t>
            </a:r>
            <a:endParaRPr lang="en-US" dirty="0" smtClean="0"/>
          </a:p>
          <a:p>
            <a:pPr lvl="1"/>
            <a:r>
              <a:rPr lang="en-US" dirty="0" smtClean="0"/>
              <a:t>Four new features; each new model = base model + 1 new feature</a:t>
            </a:r>
          </a:p>
          <a:p>
            <a:pPr marL="0" indent="0">
              <a:buNone/>
            </a:pPr>
            <a:endParaRPr lang="en-US" sz="2800" dirty="0" smtClean="0"/>
          </a:p>
          <a:p>
            <a:endParaRPr lang="en-US" sz="2800" dirty="0"/>
          </a:p>
          <a:p>
            <a:pPr marL="0" indent="0">
              <a:buNone/>
            </a:pPr>
            <a:endParaRPr lang="en-US" sz="2800" dirty="0" smtClean="0"/>
          </a:p>
          <a:p>
            <a:r>
              <a:rPr lang="en-US" dirty="0" err="1" smtClean="0"/>
              <a:t>SSC</a:t>
            </a:r>
            <a:r>
              <a:rPr lang="en-US" dirty="0" smtClean="0"/>
              <a:t> model set: omit Model 21.3</a:t>
            </a:r>
          </a:p>
          <a:p>
            <a:endParaRPr lang="en-US" sz="2200" dirty="0"/>
          </a:p>
          <a:p>
            <a:pPr marL="0" indent="0">
              <a:buNone/>
            </a:pPr>
            <a:endParaRPr lang="en-US" sz="2200" dirty="0"/>
          </a:p>
          <a:p>
            <a:pPr marL="0" indent="0">
              <a:buNone/>
            </a:pPr>
            <a:endParaRPr lang="en-US" sz="2200" dirty="0" smtClean="0"/>
          </a:p>
          <a:p>
            <a:r>
              <a:rPr lang="en-US" dirty="0" smtClean="0"/>
              <a:t>Not enough time to include both, so only the </a:t>
            </a:r>
            <a:r>
              <a:rPr lang="en-US" dirty="0" err="1" smtClean="0"/>
              <a:t>SSC</a:t>
            </a:r>
            <a:r>
              <a:rPr lang="en-US" dirty="0" smtClean="0"/>
              <a:t> model set is included</a:t>
            </a:r>
            <a:endParaRPr lang="en-US" dirty="0"/>
          </a:p>
          <a:p>
            <a:endParaRPr lang="en-US" dirty="0" smtClean="0"/>
          </a:p>
          <a:p>
            <a:endParaRPr lang="en-US" sz="800"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33</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1341407" y="2567559"/>
            <a:ext cx="6267091" cy="1213627"/>
          </a:xfrm>
          <a:prstGeom prst="rect">
            <a:avLst/>
          </a:prstGeom>
        </p:spPr>
      </p:pic>
      <p:pic>
        <p:nvPicPr>
          <p:cNvPr id="7" name="Picture 6"/>
          <p:cNvPicPr>
            <a:picLocks noChangeAspect="1"/>
          </p:cNvPicPr>
          <p:nvPr/>
        </p:nvPicPr>
        <p:blipFill>
          <a:blip r:embed="rId3"/>
          <a:stretch>
            <a:fillRect/>
          </a:stretch>
        </p:blipFill>
        <p:spPr>
          <a:xfrm>
            <a:off x="1341407" y="4468938"/>
            <a:ext cx="5654615" cy="959630"/>
          </a:xfrm>
          <a:prstGeom prst="rect">
            <a:avLst/>
          </a:prstGeom>
        </p:spPr>
      </p:pic>
    </p:spTree>
    <p:extLst>
      <p:ext uri="{BB962C8B-B14F-4D97-AF65-F5344CB8AC3E}">
        <p14:creationId xmlns:p14="http://schemas.microsoft.com/office/powerpoint/2010/main" val="1083717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model (1 of 2)</a:t>
            </a:r>
            <a:endParaRPr lang="en-US" dirty="0"/>
          </a:p>
        </p:txBody>
      </p:sp>
      <p:sp>
        <p:nvSpPr>
          <p:cNvPr id="3" name="Content Placeholder 2"/>
          <p:cNvSpPr>
            <a:spLocks noGrp="1"/>
          </p:cNvSpPr>
          <p:nvPr>
            <p:ph idx="1"/>
          </p:nvPr>
        </p:nvSpPr>
        <p:spPr/>
        <p:txBody>
          <a:bodyPr/>
          <a:lstStyle/>
          <a:p>
            <a:pPr>
              <a:lnSpc>
                <a:spcPct val="90000"/>
              </a:lnSpc>
            </a:pPr>
            <a:r>
              <a:rPr lang="en-US" dirty="0" smtClean="0"/>
              <a:t>Single sex, season, and fishery</a:t>
            </a:r>
          </a:p>
          <a:p>
            <a:pPr>
              <a:lnSpc>
                <a:spcPct val="90000"/>
              </a:lnSpc>
            </a:pPr>
            <a:r>
              <a:rPr lang="en-US" dirty="0" smtClean="0"/>
              <a:t>Parameters estimated freely:</a:t>
            </a:r>
          </a:p>
          <a:p>
            <a:pPr lvl="1">
              <a:lnSpc>
                <a:spcPct val="90000"/>
              </a:lnSpc>
            </a:pPr>
            <a:r>
              <a:rPr lang="en-US" dirty="0" smtClean="0"/>
              <a:t>Natural mortality (1)</a:t>
            </a:r>
          </a:p>
          <a:p>
            <a:pPr lvl="1">
              <a:lnSpc>
                <a:spcPct val="90000"/>
              </a:lnSpc>
            </a:pPr>
            <a:r>
              <a:rPr lang="en-US" dirty="0" smtClean="0"/>
              <a:t>Growth (6)</a:t>
            </a:r>
          </a:p>
          <a:p>
            <a:pPr lvl="1">
              <a:lnSpc>
                <a:spcPct val="90000"/>
              </a:lnSpc>
            </a:pPr>
            <a:r>
              <a:rPr lang="en-US" dirty="0" smtClean="0"/>
              <a:t>Ageing error (4)</a:t>
            </a:r>
          </a:p>
          <a:p>
            <a:pPr lvl="1">
              <a:lnSpc>
                <a:spcPct val="90000"/>
              </a:lnSpc>
            </a:pPr>
            <a:r>
              <a:rPr lang="en-US" dirty="0" smtClean="0"/>
              <a:t>Stock-recruitment (2)</a:t>
            </a:r>
          </a:p>
          <a:p>
            <a:pPr lvl="1">
              <a:lnSpc>
                <a:spcPct val="90000"/>
              </a:lnSpc>
            </a:pPr>
            <a:r>
              <a:rPr lang="en-US" dirty="0" smtClean="0"/>
              <a:t>Initial fishing mortality (1)</a:t>
            </a:r>
          </a:p>
          <a:p>
            <a:pPr lvl="1">
              <a:lnSpc>
                <a:spcPct val="90000"/>
              </a:lnSpc>
            </a:pPr>
            <a:r>
              <a:rPr lang="en-US" dirty="0" err="1" smtClean="0"/>
              <a:t>Dirichlet</a:t>
            </a:r>
            <a:r>
              <a:rPr lang="en-US" dirty="0" smtClean="0"/>
              <a:t>-multinomial sample size scale (3)</a:t>
            </a:r>
          </a:p>
          <a:p>
            <a:pPr lvl="1">
              <a:lnSpc>
                <a:spcPct val="90000"/>
              </a:lnSpc>
            </a:pPr>
            <a:r>
              <a:rPr lang="en-US" dirty="0" smtClean="0"/>
              <a:t>Log survey catchability (1)</a:t>
            </a:r>
          </a:p>
          <a:p>
            <a:pPr lvl="1">
              <a:lnSpc>
                <a:spcPct val="90000"/>
              </a:lnSpc>
            </a:pPr>
            <a:r>
              <a:rPr lang="en-US" dirty="0" smtClean="0"/>
              <a:t>Fishery selectivity (5)</a:t>
            </a:r>
          </a:p>
          <a:p>
            <a:pPr lvl="1">
              <a:lnSpc>
                <a:spcPct val="90000"/>
              </a:lnSpc>
            </a:pPr>
            <a:r>
              <a:rPr lang="en-US" dirty="0" smtClean="0"/>
              <a:t>Survey selectivity (2)</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34</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1518896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model (2 of 2)</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Description of the base model (slide 2 of 2)</a:t>
            </a:r>
          </a:p>
          <a:p>
            <a:pPr lvl="1">
              <a:lnSpc>
                <a:spcPct val="90000"/>
              </a:lnSpc>
            </a:pPr>
            <a:r>
              <a:rPr lang="en-US" dirty="0" smtClean="0"/>
              <a:t>Parameters estimated as constrained annual deviations:</a:t>
            </a:r>
          </a:p>
          <a:p>
            <a:pPr lvl="2">
              <a:lnSpc>
                <a:spcPct val="90000"/>
              </a:lnSpc>
            </a:pPr>
            <a:r>
              <a:rPr lang="en-US" dirty="0" smtClean="0"/>
              <a:t>“Early” recruitment deviations (20)</a:t>
            </a:r>
          </a:p>
          <a:p>
            <a:pPr lvl="2">
              <a:lnSpc>
                <a:spcPct val="90000"/>
              </a:lnSpc>
            </a:pPr>
            <a:r>
              <a:rPr lang="en-US" dirty="0" smtClean="0"/>
              <a:t>“Main” recruitment deviations (44)</a:t>
            </a:r>
          </a:p>
          <a:p>
            <a:pPr lvl="2">
              <a:lnSpc>
                <a:spcPct val="90000"/>
              </a:lnSpc>
            </a:pPr>
            <a:r>
              <a:rPr lang="en-US" dirty="0" smtClean="0"/>
              <a:t>Length at age 1.5 deviations (45)</a:t>
            </a:r>
          </a:p>
          <a:p>
            <a:pPr lvl="2">
              <a:lnSpc>
                <a:spcPct val="90000"/>
              </a:lnSpc>
            </a:pPr>
            <a:r>
              <a:rPr lang="en-US" dirty="0" smtClean="0"/>
              <a:t>Fishery selectivity deviations; 2 parameters (90)</a:t>
            </a:r>
          </a:p>
          <a:p>
            <a:pPr lvl="2">
              <a:lnSpc>
                <a:spcPct val="90000"/>
              </a:lnSpc>
            </a:pPr>
            <a:r>
              <a:rPr lang="en-US" dirty="0" smtClean="0"/>
              <a:t>Survey selectivity deviations; 2 parameters (80)</a:t>
            </a:r>
          </a:p>
          <a:p>
            <a:pPr lvl="1">
              <a:lnSpc>
                <a:spcPct val="90000"/>
              </a:lnSpc>
            </a:pPr>
            <a:r>
              <a:rPr lang="en-US" dirty="0" err="1" smtClean="0"/>
              <a:t>Sigmas</a:t>
            </a:r>
            <a:r>
              <a:rPr lang="en-US" dirty="0" smtClean="0"/>
              <a:t> for vectors of deviations estimated as follows:</a:t>
            </a:r>
          </a:p>
          <a:p>
            <a:pPr lvl="2"/>
            <a:r>
              <a:rPr lang="en-US" dirty="0" smtClean="0"/>
              <a:t>For log-scale recruitment, set </a:t>
            </a:r>
            <a:r>
              <a:rPr lang="en-US" dirty="0" smtClean="0">
                <a:latin typeface="Symbol" panose="05050102010706020507" pitchFamily="18" charset="2"/>
              </a:rPr>
              <a:t>s</a:t>
            </a:r>
            <a:r>
              <a:rPr lang="en-US" dirty="0" smtClean="0"/>
              <a:t> equal to </a:t>
            </a:r>
            <a:r>
              <a:rPr lang="en-US" dirty="0"/>
              <a:t>the square root of the variance of the estimates plus the sum of the estimates’ </a:t>
            </a:r>
            <a:r>
              <a:rPr lang="en-US" dirty="0" smtClean="0"/>
              <a:t>variances</a:t>
            </a:r>
            <a:endParaRPr lang="en-US" dirty="0"/>
          </a:p>
          <a:p>
            <a:pPr lvl="2"/>
            <a:r>
              <a:rPr lang="en-US" dirty="0"/>
              <a:t>For all </a:t>
            </a:r>
            <a:r>
              <a:rPr lang="en-US" dirty="0" smtClean="0"/>
              <a:t>others, set </a:t>
            </a:r>
            <a:r>
              <a:rPr lang="en-US" dirty="0" smtClean="0">
                <a:latin typeface="Symbol" panose="05050102010706020507" pitchFamily="18" charset="2"/>
              </a:rPr>
              <a:t>s</a:t>
            </a:r>
            <a:r>
              <a:rPr lang="en-US" dirty="0" smtClean="0"/>
              <a:t> so that the </a:t>
            </a:r>
            <a:r>
              <a:rPr lang="en-US" dirty="0"/>
              <a:t>variance of the estimates plus the sum of the estimates’ variances equal to 1.0</a:t>
            </a:r>
          </a:p>
          <a:p>
            <a:pPr lvl="1">
              <a:lnSpc>
                <a:spcPct val="90000"/>
              </a:lnSpc>
            </a:pPr>
            <a:endParaRPr lang="en-US" dirty="0" smtClean="0"/>
          </a:p>
          <a:p>
            <a:pPr lvl="2">
              <a:lnSpc>
                <a:spcPct val="90000"/>
              </a:lnSpc>
            </a:pPr>
            <a:endParaRPr lang="en-US" dirty="0" smtClean="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35</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2674440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models: changes from base</a:t>
            </a:r>
            <a:endParaRPr lang="en-US" dirty="0"/>
          </a:p>
        </p:txBody>
      </p:sp>
      <p:sp>
        <p:nvSpPr>
          <p:cNvPr id="3" name="Content Placeholder 2"/>
          <p:cNvSpPr>
            <a:spLocks noGrp="1"/>
          </p:cNvSpPr>
          <p:nvPr>
            <p:ph idx="1"/>
          </p:nvPr>
        </p:nvSpPr>
        <p:spPr/>
        <p:txBody>
          <a:bodyPr/>
          <a:lstStyle/>
          <a:p>
            <a:r>
              <a:rPr lang="en-US" dirty="0" smtClean="0"/>
              <a:t>Model 19.12</a:t>
            </a:r>
          </a:p>
          <a:p>
            <a:pPr lvl="1"/>
            <a:r>
              <a:rPr lang="en-US" dirty="0" smtClean="0"/>
              <a:t>Add 40 log catchability deviations</a:t>
            </a:r>
          </a:p>
          <a:p>
            <a:r>
              <a:rPr lang="en-US" dirty="0" smtClean="0"/>
              <a:t>Model 21.1</a:t>
            </a:r>
          </a:p>
          <a:p>
            <a:pPr lvl="1"/>
            <a:r>
              <a:rPr lang="en-US" dirty="0" smtClean="0"/>
              <a:t>Add 3 survey selectivity parameters</a:t>
            </a:r>
          </a:p>
          <a:p>
            <a:r>
              <a:rPr lang="en-US" dirty="0" smtClean="0"/>
              <a:t>Model 21.2</a:t>
            </a:r>
          </a:p>
          <a:p>
            <a:pPr lvl="1"/>
            <a:r>
              <a:rPr lang="en-US" dirty="0" smtClean="0"/>
              <a:t>Add 1 fishery catchability parameter</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36</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3581040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168"/>
            <a:ext cx="8229602" cy="1407846"/>
          </a:xfrm>
        </p:spPr>
        <p:txBody>
          <a:bodyPr>
            <a:noAutofit/>
          </a:bodyPr>
          <a:lstStyle/>
          <a:p>
            <a:r>
              <a:rPr lang="en-US" dirty="0" smtClean="0"/>
              <a:t>Results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37</a:t>
            </a:fld>
            <a:endParaRPr lang="en-US" dirty="0"/>
          </a:p>
        </p:txBody>
      </p:sp>
    </p:spTree>
    <p:extLst>
      <p:ext uri="{BB962C8B-B14F-4D97-AF65-F5344CB8AC3E}">
        <p14:creationId xmlns:p14="http://schemas.microsoft.com/office/powerpoint/2010/main" val="3009152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Goodness of fit: abundance indices (1 of 3)</a:t>
            </a:r>
            <a:endParaRPr lang="en-US" dirty="0"/>
          </a:p>
        </p:txBody>
      </p:sp>
      <p:sp>
        <p:nvSpPr>
          <p:cNvPr id="3" name="Content Placeholder 2"/>
          <p:cNvSpPr>
            <a:spLocks noGrp="1"/>
          </p:cNvSpPr>
          <p:nvPr>
            <p:ph idx="1"/>
          </p:nvPr>
        </p:nvSpPr>
        <p:spPr/>
        <p:txBody>
          <a:bodyPr/>
          <a:lstStyle/>
          <a:p>
            <a:r>
              <a:rPr lang="en-US" dirty="0" smtClean="0"/>
              <a:t>Root-mean-squared-standardized-residuals and correlations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38</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1213607" y="1785251"/>
            <a:ext cx="6716786" cy="1139104"/>
          </a:xfrm>
          <a:prstGeom prst="rect">
            <a:avLst/>
          </a:prstGeom>
        </p:spPr>
      </p:pic>
    </p:spTree>
    <p:extLst>
      <p:ext uri="{BB962C8B-B14F-4D97-AF65-F5344CB8AC3E}">
        <p14:creationId xmlns:p14="http://schemas.microsoft.com/office/powerpoint/2010/main" val="3379445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Goodness of fit: abundance indices </a:t>
            </a:r>
            <a:r>
              <a:rPr lang="en-US" dirty="0" smtClean="0"/>
              <a:t>(2 </a:t>
            </a:r>
            <a:r>
              <a:rPr lang="en-US" dirty="0"/>
              <a:t>of </a:t>
            </a:r>
            <a:r>
              <a:rPr lang="en-US" dirty="0" smtClean="0"/>
              <a:t>3)</a:t>
            </a:r>
            <a:endParaRPr lang="en-US" dirty="0"/>
          </a:p>
        </p:txBody>
      </p:sp>
      <p:sp>
        <p:nvSpPr>
          <p:cNvPr id="3" name="Content Placeholder 2"/>
          <p:cNvSpPr>
            <a:spLocks noGrp="1"/>
          </p:cNvSpPr>
          <p:nvPr>
            <p:ph idx="1"/>
          </p:nvPr>
        </p:nvSpPr>
        <p:spPr/>
        <p:txBody>
          <a:bodyPr/>
          <a:lstStyle/>
          <a:p>
            <a:r>
              <a:rPr lang="en-US" dirty="0" smtClean="0"/>
              <a:t>Fit to trawl survey abundance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39</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815246" y="1807564"/>
            <a:ext cx="7513509" cy="4472465"/>
          </a:xfrm>
          <a:prstGeom prst="rect">
            <a:avLst/>
          </a:prstGeom>
        </p:spPr>
      </p:pic>
    </p:spTree>
    <p:extLst>
      <p:ext uri="{BB962C8B-B14F-4D97-AF65-F5344CB8AC3E}">
        <p14:creationId xmlns:p14="http://schemas.microsoft.com/office/powerpoint/2010/main" val="342090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assessments in general </a:t>
            </a:r>
            <a:r>
              <a:rPr lang="en-US" dirty="0" smtClean="0"/>
              <a:t>(2 </a:t>
            </a:r>
            <a:r>
              <a:rPr lang="en-US" dirty="0"/>
              <a:t>of </a:t>
            </a:r>
            <a:r>
              <a:rPr lang="en-US" dirty="0" smtClean="0"/>
              <a:t>8)</a:t>
            </a:r>
            <a:endParaRPr lang="en-US" dirty="0"/>
          </a:p>
        </p:txBody>
      </p:sp>
      <p:sp>
        <p:nvSpPr>
          <p:cNvPr id="3" name="Content Placeholder 2"/>
          <p:cNvSpPr>
            <a:spLocks noGrp="1"/>
          </p:cNvSpPr>
          <p:nvPr>
            <p:ph idx="1"/>
          </p:nvPr>
        </p:nvSpPr>
        <p:spPr>
          <a:xfrm>
            <a:off x="457200" y="1207293"/>
            <a:ext cx="8456064" cy="5147787"/>
          </a:xfrm>
        </p:spPr>
        <p:txBody>
          <a:bodyPr>
            <a:normAutofit/>
          </a:bodyPr>
          <a:lstStyle/>
          <a:p>
            <a:r>
              <a:rPr lang="en-US" dirty="0" err="1"/>
              <a:t>SSC3</a:t>
            </a:r>
            <a:r>
              <a:rPr lang="en-US" dirty="0"/>
              <a:t>: “</a:t>
            </a:r>
            <a:r>
              <a:rPr lang="en-US" u="sng" dirty="0"/>
              <a:t>The </a:t>
            </a:r>
            <a:r>
              <a:rPr lang="en-US" u="sng" dirty="0" err="1"/>
              <a:t>SSC</a:t>
            </a:r>
            <a:r>
              <a:rPr lang="en-US" u="sng" dirty="0"/>
              <a:t> recognizes that within the context of the risk tables, ‘risk’ is the risk of the ABC exceeding the true (but unknown) </a:t>
            </a:r>
            <a:r>
              <a:rPr lang="en-US" u="sng" dirty="0" err="1"/>
              <a:t>OFL</a:t>
            </a:r>
            <a:r>
              <a:rPr lang="en-US" dirty="0"/>
              <a:t>. The risk tables are intended to inform the process of adjusting the ABC from the maximum permissible when needed. Recommendations of an ABC reduction from the maximum permissible requires justification. The risk tables provide an avenue for articulating that justification.”  </a:t>
            </a:r>
            <a:r>
              <a:rPr lang="en-US" i="1" dirty="0">
                <a:solidFill>
                  <a:schemeClr val="accent1"/>
                </a:solidFill>
              </a:rPr>
              <a:t>Response:</a:t>
            </a:r>
            <a:r>
              <a:rPr lang="en-US" dirty="0"/>
              <a:t>  The approach described by Thompson (2021), which was used to complete the risk table in this assessment, addresses the </a:t>
            </a:r>
            <a:r>
              <a:rPr lang="en-US" dirty="0" err="1"/>
              <a:t>SSC’s</a:t>
            </a:r>
            <a:r>
              <a:rPr lang="en-US" dirty="0"/>
              <a:t> recommendation explicitly.</a:t>
            </a:r>
          </a:p>
          <a:p>
            <a:r>
              <a:rPr lang="en-US" dirty="0" err="1"/>
              <a:t>SSC4</a:t>
            </a:r>
            <a:r>
              <a:rPr lang="en-US" dirty="0"/>
              <a:t>: “The </a:t>
            </a:r>
            <a:r>
              <a:rPr lang="en-US" dirty="0" err="1"/>
              <a:t>SSC</a:t>
            </a:r>
            <a:r>
              <a:rPr lang="en-US" dirty="0"/>
              <a:t> recommends that consideration for </a:t>
            </a:r>
            <a:r>
              <a:rPr lang="en-US" u="sng" dirty="0"/>
              <a:t>reductions from </a:t>
            </a:r>
            <a:r>
              <a:rPr lang="en-US" u="sng" dirty="0" err="1"/>
              <a:t>maxABC</a:t>
            </a:r>
            <a:r>
              <a:rPr lang="en-US" u="sng" dirty="0"/>
              <a:t> be based on current year information</a:t>
            </a:r>
            <a:r>
              <a:rPr lang="en-US" dirty="0"/>
              <a:t> unless relevant risk factors for a stock continue to be present from previous years.”  </a:t>
            </a:r>
            <a:r>
              <a:rPr lang="en-US" i="1" dirty="0">
                <a:solidFill>
                  <a:schemeClr val="accent1"/>
                </a:solidFill>
              </a:rPr>
              <a:t>Response:</a:t>
            </a:r>
            <a:r>
              <a:rPr lang="en-US" dirty="0"/>
              <a:t>  All information used to consider a reduction from </a:t>
            </a:r>
            <a:r>
              <a:rPr lang="en-US" dirty="0" err="1"/>
              <a:t>maxABC</a:t>
            </a:r>
            <a:r>
              <a:rPr lang="en-US" dirty="0"/>
              <a:t> in this assessment is consistent with the </a:t>
            </a:r>
            <a:r>
              <a:rPr lang="en-US" dirty="0" err="1"/>
              <a:t>SSC’s</a:t>
            </a:r>
            <a:r>
              <a:rPr lang="en-US" dirty="0"/>
              <a:t> recommendation</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949158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Goodness of fit: abundance indices </a:t>
            </a:r>
            <a:r>
              <a:rPr lang="en-US" dirty="0" smtClean="0"/>
              <a:t>(3 </a:t>
            </a:r>
            <a:r>
              <a:rPr lang="en-US" dirty="0"/>
              <a:t>of 3)</a:t>
            </a:r>
          </a:p>
        </p:txBody>
      </p:sp>
      <p:sp>
        <p:nvSpPr>
          <p:cNvPr id="3" name="Content Placeholder 2"/>
          <p:cNvSpPr>
            <a:spLocks noGrp="1"/>
          </p:cNvSpPr>
          <p:nvPr>
            <p:ph idx="1"/>
          </p:nvPr>
        </p:nvSpPr>
        <p:spPr/>
        <p:txBody>
          <a:bodyPr/>
          <a:lstStyle/>
          <a:p>
            <a:r>
              <a:rPr lang="en-US" dirty="0" smtClean="0"/>
              <a:t>Fit to fishery </a:t>
            </a:r>
            <a:r>
              <a:rPr lang="en-US" dirty="0" err="1" smtClean="0"/>
              <a:t>CPUE</a:t>
            </a:r>
            <a:r>
              <a:rPr lang="en-US" dirty="0" smtClean="0"/>
              <a:t> (Model 21.2 only)</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40</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789317" y="1755805"/>
            <a:ext cx="7565366" cy="4503333"/>
          </a:xfrm>
          <a:prstGeom prst="rect">
            <a:avLst/>
          </a:prstGeom>
        </p:spPr>
      </p:pic>
    </p:spTree>
    <p:extLst>
      <p:ext uri="{BB962C8B-B14F-4D97-AF65-F5344CB8AC3E}">
        <p14:creationId xmlns:p14="http://schemas.microsoft.com/office/powerpoint/2010/main" val="4231007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Goodness of fit: size and age composition</a:t>
            </a:r>
            <a:endParaRPr lang="en-US" dirty="0"/>
          </a:p>
        </p:txBody>
      </p:sp>
      <p:sp>
        <p:nvSpPr>
          <p:cNvPr id="3" name="Content Placeholder 2"/>
          <p:cNvSpPr>
            <a:spLocks noGrp="1"/>
          </p:cNvSpPr>
          <p:nvPr>
            <p:ph idx="1"/>
          </p:nvPr>
        </p:nvSpPr>
        <p:spPr/>
        <p:txBody>
          <a:bodyPr/>
          <a:lstStyle/>
          <a:p>
            <a:r>
              <a:rPr lang="en-US" dirty="0" smtClean="0"/>
              <a:t>Size composition</a:t>
            </a:r>
          </a:p>
          <a:p>
            <a:endParaRPr lang="en-US" sz="2600" dirty="0"/>
          </a:p>
          <a:p>
            <a:endParaRPr lang="en-US" sz="2600" dirty="0" smtClean="0"/>
          </a:p>
          <a:p>
            <a:endParaRPr lang="en-US" sz="2600" dirty="0"/>
          </a:p>
          <a:p>
            <a:pPr marL="0" indent="0">
              <a:buNone/>
            </a:pPr>
            <a:endParaRPr lang="en-US" sz="2600" dirty="0" smtClean="0"/>
          </a:p>
          <a:p>
            <a:r>
              <a:rPr lang="en-US" dirty="0" smtClean="0"/>
              <a:t>Age composition</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41</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7" name="Picture 6"/>
          <p:cNvPicPr>
            <a:picLocks noChangeAspect="1"/>
          </p:cNvPicPr>
          <p:nvPr/>
        </p:nvPicPr>
        <p:blipFill>
          <a:blip r:embed="rId2"/>
          <a:stretch>
            <a:fillRect/>
          </a:stretch>
        </p:blipFill>
        <p:spPr>
          <a:xfrm>
            <a:off x="457199" y="1718368"/>
            <a:ext cx="8096725" cy="1611428"/>
          </a:xfrm>
          <a:prstGeom prst="rect">
            <a:avLst/>
          </a:prstGeom>
        </p:spPr>
      </p:pic>
      <p:pic>
        <p:nvPicPr>
          <p:cNvPr id="8" name="Picture 7"/>
          <p:cNvPicPr>
            <a:picLocks noChangeAspect="1"/>
          </p:cNvPicPr>
          <p:nvPr/>
        </p:nvPicPr>
        <p:blipFill>
          <a:blip r:embed="rId3"/>
          <a:stretch>
            <a:fillRect/>
          </a:stretch>
        </p:blipFill>
        <p:spPr>
          <a:xfrm>
            <a:off x="457200" y="3976473"/>
            <a:ext cx="4811090" cy="1593908"/>
          </a:xfrm>
          <a:prstGeom prst="rect">
            <a:avLst/>
          </a:prstGeom>
        </p:spPr>
      </p:pic>
    </p:spTree>
    <p:extLst>
      <p:ext uri="{BB962C8B-B14F-4D97-AF65-F5344CB8AC3E}">
        <p14:creationId xmlns:p14="http://schemas.microsoft.com/office/powerpoint/2010/main" val="527262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the model weights</a:t>
            </a:r>
            <a:endParaRPr lang="en-US" dirty="0"/>
          </a:p>
        </p:txBody>
      </p:sp>
      <p:sp>
        <p:nvSpPr>
          <p:cNvPr id="3" name="Content Placeholder 2"/>
          <p:cNvSpPr>
            <a:spLocks noGrp="1"/>
          </p:cNvSpPr>
          <p:nvPr>
            <p:ph idx="1"/>
          </p:nvPr>
        </p:nvSpPr>
        <p:spPr/>
        <p:txBody>
          <a:bodyPr/>
          <a:lstStyle/>
          <a:p>
            <a:r>
              <a:rPr lang="en-US" dirty="0" smtClean="0"/>
              <a:t>Same as in CIE/</a:t>
            </a:r>
            <a:r>
              <a:rPr lang="en-US" dirty="0" err="1" smtClean="0"/>
              <a:t>GPT</a:t>
            </a:r>
            <a:r>
              <a:rPr lang="en-US" dirty="0" smtClean="0"/>
              <a:t> ensemble, but rescaled after dropping </a:t>
            </a:r>
            <a:r>
              <a:rPr lang="en-US" dirty="0" err="1" smtClean="0"/>
              <a:t>M21.3</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42</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475307" y="1854821"/>
            <a:ext cx="8193386" cy="3852729"/>
          </a:xfrm>
          <a:prstGeom prst="rect">
            <a:avLst/>
          </a:prstGeom>
        </p:spPr>
      </p:pic>
    </p:spTree>
    <p:extLst>
      <p:ext uri="{BB962C8B-B14F-4D97-AF65-F5344CB8AC3E}">
        <p14:creationId xmlns:p14="http://schemas.microsoft.com/office/powerpoint/2010/main" val="1219439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Retrospective analysis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43</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901166" y="1290945"/>
            <a:ext cx="7341668" cy="4833809"/>
          </a:xfrm>
          <a:prstGeom prst="rect">
            <a:avLst/>
          </a:prstGeom>
        </p:spPr>
      </p:pic>
    </p:spTree>
    <p:extLst>
      <p:ext uri="{BB962C8B-B14F-4D97-AF65-F5344CB8AC3E}">
        <p14:creationId xmlns:p14="http://schemas.microsoft.com/office/powerpoint/2010/main" val="3060618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(non-deviation) parameters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44</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3" name="Picture 2"/>
          <p:cNvPicPr>
            <a:picLocks noChangeAspect="1"/>
          </p:cNvPicPr>
          <p:nvPr/>
        </p:nvPicPr>
        <p:blipFill>
          <a:blip r:embed="rId2"/>
          <a:stretch>
            <a:fillRect/>
          </a:stretch>
        </p:blipFill>
        <p:spPr>
          <a:xfrm>
            <a:off x="483870" y="1201353"/>
            <a:ext cx="8176260" cy="5085588"/>
          </a:xfrm>
          <a:prstGeom prst="rect">
            <a:avLst/>
          </a:prstGeom>
        </p:spPr>
      </p:pic>
    </p:spTree>
    <p:extLst>
      <p:ext uri="{BB962C8B-B14F-4D97-AF65-F5344CB8AC3E}">
        <p14:creationId xmlns:p14="http://schemas.microsoft.com/office/powerpoint/2010/main" val="168164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t>
            </a:r>
            <a:r>
              <a:rPr lang="en-US" dirty="0" err="1" smtClean="0"/>
              <a:t>igmas</a:t>
            </a:r>
            <a:r>
              <a:rPr lang="en-US" dirty="0" smtClean="0"/>
              <a:t> for annual deviations (except </a:t>
            </a:r>
            <a:r>
              <a:rPr lang="en-US" dirty="0" smtClean="0">
                <a:latin typeface="Times New Roman" panose="02020603050405020304" pitchFamily="18" charset="0"/>
                <a:cs typeface="Times New Roman" panose="02020603050405020304" pitchFamily="18" charset="0"/>
              </a:rPr>
              <a:t>ln(</a:t>
            </a:r>
            <a:r>
              <a:rPr lang="en-US" i="1" dirty="0" smtClean="0">
                <a:latin typeface="Times New Roman" panose="02020603050405020304" pitchFamily="18" charset="0"/>
                <a:cs typeface="Times New Roman" panose="02020603050405020304" pitchFamily="18" charset="0"/>
              </a:rPr>
              <a:t>Q</a:t>
            </a:r>
            <a:r>
              <a:rPr lang="en-US" dirty="0" smtClean="0">
                <a:latin typeface="Times New Roman" panose="02020603050405020304" pitchFamily="18" charset="0"/>
                <a:cs typeface="Times New Roman" panose="02020603050405020304" pitchFamily="18" charset="0"/>
              </a:rPr>
              <a:t>)</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45</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3" name="Picture 2"/>
          <p:cNvPicPr>
            <a:picLocks noChangeAspect="1"/>
          </p:cNvPicPr>
          <p:nvPr/>
        </p:nvPicPr>
        <p:blipFill>
          <a:blip r:embed="rId2"/>
          <a:stretch>
            <a:fillRect/>
          </a:stretch>
        </p:blipFill>
        <p:spPr>
          <a:xfrm>
            <a:off x="437658" y="1437376"/>
            <a:ext cx="8268685" cy="1348955"/>
          </a:xfrm>
          <a:prstGeom prst="rect">
            <a:avLst/>
          </a:prstGeom>
        </p:spPr>
      </p:pic>
    </p:spTree>
    <p:extLst>
      <p:ext uri="{BB962C8B-B14F-4D97-AF65-F5344CB8AC3E}">
        <p14:creationId xmlns:p14="http://schemas.microsoft.com/office/powerpoint/2010/main" val="2505348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Sigma for </a:t>
            </a:r>
            <a:r>
              <a:rPr lang="en-US" dirty="0" smtClean="0">
                <a:latin typeface="Times New Roman" panose="02020603050405020304" pitchFamily="18" charset="0"/>
                <a:cs typeface="Times New Roman" panose="02020603050405020304" pitchFamily="18" charset="0"/>
              </a:rPr>
              <a:t>ln(</a:t>
            </a:r>
            <a:r>
              <a:rPr lang="en-US" i="1" dirty="0" smtClean="0">
                <a:latin typeface="Times New Roman" panose="02020603050405020304" pitchFamily="18" charset="0"/>
                <a:cs typeface="Times New Roman" panose="02020603050405020304" pitchFamily="18" charset="0"/>
              </a:rPr>
              <a:t>Q</a:t>
            </a:r>
            <a:r>
              <a:rPr lang="en-US" dirty="0" smtClean="0">
                <a:latin typeface="Times New Roman" panose="02020603050405020304" pitchFamily="18" charset="0"/>
                <a:cs typeface="Times New Roman" panose="02020603050405020304" pitchFamily="18" charset="0"/>
              </a:rPr>
              <a:t>)</a:t>
            </a:r>
            <a:r>
              <a:rPr lang="en-US" dirty="0" smtClean="0"/>
              <a:t> and </a:t>
            </a:r>
            <a:r>
              <a:rPr lang="en-US" i="1" dirty="0" smtClean="0">
                <a:latin typeface="Times New Roman" panose="02020603050405020304" pitchFamily="18" charset="0"/>
                <a:cs typeface="Times New Roman" panose="02020603050405020304" pitchFamily="18" charset="0"/>
              </a:rPr>
              <a:t>Q</a:t>
            </a:r>
            <a:r>
              <a:rPr lang="en-US" dirty="0" smtClean="0"/>
              <a:t> time series (</a:t>
            </a:r>
            <a:r>
              <a:rPr lang="en-US" dirty="0" err="1" smtClean="0"/>
              <a:t>M19.12</a:t>
            </a:r>
            <a:r>
              <a:rPr lang="en-US" dirty="0" smtClean="0"/>
              <a:t>) </a:t>
            </a:r>
            <a:endParaRPr lang="en-US" dirty="0"/>
          </a:p>
        </p:txBody>
      </p:sp>
      <p:sp>
        <p:nvSpPr>
          <p:cNvPr id="3" name="Content Placeholder 2"/>
          <p:cNvSpPr>
            <a:spLocks noGrp="1"/>
          </p:cNvSpPr>
          <p:nvPr>
            <p:ph idx="1"/>
          </p:nvPr>
        </p:nvSpPr>
        <p:spPr/>
        <p:txBody>
          <a:bodyPr/>
          <a:lstStyle/>
          <a:p>
            <a:r>
              <a:rPr lang="en-US" dirty="0">
                <a:latin typeface="Symbol" panose="05050102010706020507" pitchFamily="18" charset="2"/>
              </a:rPr>
              <a:t>s</a:t>
            </a:r>
            <a:r>
              <a:rPr lang="en-US" dirty="0" smtClean="0"/>
              <a:t> = 0.0765</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46</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9" name="Picture 8"/>
          <p:cNvPicPr>
            <a:picLocks noChangeAspect="1"/>
          </p:cNvPicPr>
          <p:nvPr/>
        </p:nvPicPr>
        <p:blipFill>
          <a:blip r:embed="rId2"/>
          <a:stretch>
            <a:fillRect/>
          </a:stretch>
        </p:blipFill>
        <p:spPr>
          <a:xfrm>
            <a:off x="806168" y="1797729"/>
            <a:ext cx="7531664" cy="4483272"/>
          </a:xfrm>
          <a:prstGeom prst="rect">
            <a:avLst/>
          </a:prstGeom>
        </p:spPr>
      </p:pic>
    </p:spTree>
    <p:extLst>
      <p:ext uri="{BB962C8B-B14F-4D97-AF65-F5344CB8AC3E}">
        <p14:creationId xmlns:p14="http://schemas.microsoft.com/office/powerpoint/2010/main" val="838789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Fishery selectivity</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47</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3" name="Picture 2"/>
          <p:cNvPicPr>
            <a:picLocks noChangeAspect="1"/>
          </p:cNvPicPr>
          <p:nvPr/>
        </p:nvPicPr>
        <p:blipFill>
          <a:blip r:embed="rId2"/>
          <a:stretch>
            <a:fillRect/>
          </a:stretch>
        </p:blipFill>
        <p:spPr>
          <a:xfrm>
            <a:off x="863448" y="1133214"/>
            <a:ext cx="7417105" cy="5068703"/>
          </a:xfrm>
          <a:prstGeom prst="rect">
            <a:avLst/>
          </a:prstGeom>
        </p:spPr>
      </p:pic>
    </p:spTree>
    <p:extLst>
      <p:ext uri="{BB962C8B-B14F-4D97-AF65-F5344CB8AC3E}">
        <p14:creationId xmlns:p14="http://schemas.microsoft.com/office/powerpoint/2010/main" val="2532203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urvey selectivity</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48</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3" name="Picture 2"/>
          <p:cNvPicPr>
            <a:picLocks noChangeAspect="1"/>
          </p:cNvPicPr>
          <p:nvPr/>
        </p:nvPicPr>
        <p:blipFill>
          <a:blip r:embed="rId2"/>
          <a:stretch>
            <a:fillRect/>
          </a:stretch>
        </p:blipFill>
        <p:spPr>
          <a:xfrm>
            <a:off x="863448" y="1133214"/>
            <a:ext cx="7417104" cy="5068703"/>
          </a:xfrm>
          <a:prstGeom prst="rect">
            <a:avLst/>
          </a:prstGeom>
        </p:spPr>
      </p:pic>
    </p:spTree>
    <p:extLst>
      <p:ext uri="{BB962C8B-B14F-4D97-AF65-F5344CB8AC3E}">
        <p14:creationId xmlns:p14="http://schemas.microsoft.com/office/powerpoint/2010/main" val="3068409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female spawning biomass</a:t>
            </a:r>
            <a:endParaRPr lang="en-US" dirty="0"/>
          </a:p>
        </p:txBody>
      </p:sp>
      <p:sp>
        <p:nvSpPr>
          <p:cNvPr id="3" name="Content Placeholder 2"/>
          <p:cNvSpPr>
            <a:spLocks noGrp="1"/>
          </p:cNvSpPr>
          <p:nvPr>
            <p:ph idx="1"/>
          </p:nvPr>
        </p:nvSpPr>
        <p:spPr/>
        <p:txBody>
          <a:bodyPr/>
          <a:lstStyle/>
          <a:p>
            <a:r>
              <a:rPr lang="en-US" dirty="0" smtClean="0"/>
              <a:t>Values are in millions of 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49</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777455" y="1763545"/>
            <a:ext cx="7589090" cy="4517455"/>
          </a:xfrm>
          <a:prstGeom prst="rect">
            <a:avLst/>
          </a:prstGeom>
        </p:spPr>
      </p:pic>
    </p:spTree>
    <p:extLst>
      <p:ext uri="{BB962C8B-B14F-4D97-AF65-F5344CB8AC3E}">
        <p14:creationId xmlns:p14="http://schemas.microsoft.com/office/powerpoint/2010/main" val="396361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assessments in general </a:t>
            </a:r>
            <a:r>
              <a:rPr lang="en-US" dirty="0" smtClean="0"/>
              <a:t>(3 </a:t>
            </a:r>
            <a:r>
              <a:rPr lang="en-US" dirty="0"/>
              <a:t>of </a:t>
            </a:r>
            <a:r>
              <a:rPr lang="en-US" dirty="0" smtClean="0"/>
              <a:t>8)</a:t>
            </a:r>
            <a:endParaRPr lang="en-US" dirty="0"/>
          </a:p>
        </p:txBody>
      </p:sp>
      <p:sp>
        <p:nvSpPr>
          <p:cNvPr id="3" name="Content Placeholder 2"/>
          <p:cNvSpPr>
            <a:spLocks noGrp="1"/>
          </p:cNvSpPr>
          <p:nvPr>
            <p:ph idx="1"/>
          </p:nvPr>
        </p:nvSpPr>
        <p:spPr>
          <a:xfrm>
            <a:off x="457200" y="1207293"/>
            <a:ext cx="8541521" cy="5147787"/>
          </a:xfrm>
        </p:spPr>
        <p:txBody>
          <a:bodyPr>
            <a:normAutofit/>
          </a:bodyPr>
          <a:lstStyle/>
          <a:p>
            <a:pPr>
              <a:lnSpc>
                <a:spcPct val="90000"/>
              </a:lnSpc>
            </a:pPr>
            <a:r>
              <a:rPr lang="en-US" dirty="0" err="1"/>
              <a:t>SSC5</a:t>
            </a:r>
            <a:r>
              <a:rPr lang="en-US" dirty="0"/>
              <a:t>: “The </a:t>
            </a:r>
            <a:r>
              <a:rPr lang="en-US" dirty="0" err="1"/>
              <a:t>SSC</a:t>
            </a:r>
            <a:r>
              <a:rPr lang="en-US" dirty="0"/>
              <a:t> recommends that </a:t>
            </a:r>
            <a:r>
              <a:rPr lang="en-US" u="sng" dirty="0"/>
              <a:t>for stocks managed in Tiers 1-3, that risk tables are produced for all full assessments of </a:t>
            </a:r>
            <a:r>
              <a:rPr lang="en-US" u="sng" dirty="0" err="1"/>
              <a:t>groundfish</a:t>
            </a:r>
            <a:r>
              <a:rPr lang="en-US" u="sng" dirty="0"/>
              <a:t> </a:t>
            </a:r>
            <a:r>
              <a:rPr lang="en-US" dirty="0"/>
              <a:t>(and perhaps crab) stocks and stock complexes in the fishery. Risk tables can be produced in other years at the discretion of the lead author if there have been notable changes to previous conditions.”  </a:t>
            </a:r>
            <a:r>
              <a:rPr lang="en-US" i="1" dirty="0">
                <a:solidFill>
                  <a:schemeClr val="accent1"/>
                </a:solidFill>
              </a:rPr>
              <a:t>Response:</a:t>
            </a:r>
            <a:r>
              <a:rPr lang="en-US" dirty="0"/>
              <a:t>  The </a:t>
            </a:r>
            <a:r>
              <a:rPr lang="en-US" dirty="0" err="1"/>
              <a:t>EBS</a:t>
            </a:r>
            <a:r>
              <a:rPr lang="en-US" dirty="0"/>
              <a:t> Pacific cod stock is subject to a full assessment </a:t>
            </a:r>
            <a:r>
              <a:rPr lang="en-US" dirty="0" smtClean="0"/>
              <a:t>annually.</a:t>
            </a:r>
            <a:endParaRPr lang="en-US" dirty="0"/>
          </a:p>
          <a:p>
            <a:pPr>
              <a:lnSpc>
                <a:spcPct val="90000"/>
              </a:lnSpc>
            </a:pPr>
            <a:r>
              <a:rPr lang="en-US" dirty="0" err="1" smtClean="0"/>
              <a:t>SSC6</a:t>
            </a:r>
            <a:r>
              <a:rPr lang="en-US" dirty="0"/>
              <a:t> </a:t>
            </a:r>
            <a:r>
              <a:rPr lang="en-US" dirty="0" smtClean="0"/>
              <a:t>and </a:t>
            </a:r>
            <a:r>
              <a:rPr lang="en-US" dirty="0" err="1" smtClean="0"/>
              <a:t>SSC7</a:t>
            </a:r>
            <a:r>
              <a:rPr lang="en-US" dirty="0" smtClean="0"/>
              <a:t> pertain to stocks in Tiers 4-6 and stock complexes, and so are not </a:t>
            </a:r>
            <a:r>
              <a:rPr lang="en-US" dirty="0"/>
              <a:t>relevant to the </a:t>
            </a:r>
            <a:r>
              <a:rPr lang="en-US" dirty="0" err="1"/>
              <a:t>EBS</a:t>
            </a:r>
            <a:r>
              <a:rPr lang="en-US" dirty="0"/>
              <a:t> Pacific cod assessment</a:t>
            </a:r>
            <a:r>
              <a:rPr lang="en-US" dirty="0" smtClean="0"/>
              <a:t>.</a:t>
            </a:r>
          </a:p>
          <a:p>
            <a:pPr>
              <a:lnSpc>
                <a:spcPct val="90000"/>
              </a:lnSpc>
            </a:pPr>
            <a:r>
              <a:rPr lang="en-US" dirty="0" err="1"/>
              <a:t>SSC8</a:t>
            </a:r>
            <a:r>
              <a:rPr lang="en-US" dirty="0"/>
              <a:t>: “The </a:t>
            </a:r>
            <a:r>
              <a:rPr lang="en-US" dirty="0" err="1"/>
              <a:t>SSC</a:t>
            </a:r>
            <a:r>
              <a:rPr lang="en-US" dirty="0"/>
              <a:t> recommended maintaining the status quo, where </a:t>
            </a:r>
            <a:r>
              <a:rPr lang="en-US" u="sng" dirty="0"/>
              <a:t>authors are encouraged (but not required) to provide a recommendation on a reduction from </a:t>
            </a:r>
            <a:r>
              <a:rPr lang="en-US" u="sng" dirty="0" err="1"/>
              <a:t>maxABC</a:t>
            </a:r>
            <a:r>
              <a:rPr lang="en-US" u="sng" dirty="0"/>
              <a:t>, if warranted</a:t>
            </a:r>
            <a:r>
              <a:rPr lang="en-US" dirty="0"/>
              <a:t>, and the Plan Teams and </a:t>
            </a:r>
            <a:r>
              <a:rPr lang="en-US" dirty="0" err="1"/>
              <a:t>SSC</a:t>
            </a:r>
            <a:r>
              <a:rPr lang="en-US" dirty="0"/>
              <a:t> would then evaluate and modify the reductions (if needed) based on the information available for the stock.”  </a:t>
            </a:r>
            <a:r>
              <a:rPr lang="en-US" i="1" dirty="0">
                <a:solidFill>
                  <a:schemeClr val="accent1"/>
                </a:solidFill>
              </a:rPr>
              <a:t>Response:</a:t>
            </a:r>
            <a:r>
              <a:rPr lang="en-US" dirty="0"/>
              <a:t>  No reduction from </a:t>
            </a:r>
            <a:r>
              <a:rPr lang="en-US" dirty="0" err="1"/>
              <a:t>maxABC</a:t>
            </a:r>
            <a:r>
              <a:rPr lang="en-US" dirty="0"/>
              <a:t> is recommended in this assessment</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479524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relative spawning biomass</a:t>
            </a:r>
            <a:endParaRPr lang="en-US" dirty="0"/>
          </a:p>
        </p:txBody>
      </p:sp>
      <p:sp>
        <p:nvSpPr>
          <p:cNvPr id="3" name="Content Placeholder 2"/>
          <p:cNvSpPr>
            <a:spLocks noGrp="1"/>
          </p:cNvSpPr>
          <p:nvPr>
            <p:ph idx="1"/>
          </p:nvPr>
        </p:nvSpPr>
        <p:spPr/>
        <p:txBody>
          <a:bodyPr/>
          <a:lstStyle/>
          <a:p>
            <a:r>
              <a:rPr lang="en-US" dirty="0" smtClean="0"/>
              <a:t>Relative to </a:t>
            </a:r>
            <a:r>
              <a:rPr lang="en-US" i="1" dirty="0" smtClean="0">
                <a:latin typeface="Times New Roman" panose="02020603050405020304" pitchFamily="18" charset="0"/>
                <a:cs typeface="Times New Roman" panose="02020603050405020304" pitchFamily="18" charset="0"/>
              </a:rPr>
              <a:t>B</a:t>
            </a:r>
            <a:r>
              <a:rPr lang="en-US" i="1" baseline="-25000" dirty="0" smtClean="0">
                <a:latin typeface="Times New Roman" panose="02020603050405020304" pitchFamily="18" charset="0"/>
                <a:cs typeface="Times New Roman" panose="02020603050405020304" pitchFamily="18" charset="0"/>
              </a:rPr>
              <a:t>100%</a:t>
            </a:r>
            <a:r>
              <a:rPr lang="en-US" i="1" dirty="0" smtClean="0">
                <a:latin typeface="Times New Roman" panose="02020603050405020304" pitchFamily="18" charset="0"/>
                <a:cs typeface="Times New Roman" panose="02020603050405020304" pitchFamily="18" charset="0"/>
              </a:rPr>
              <a:t> </a:t>
            </a:r>
            <a:endParaRPr lang="en-US" i="1" baseline="-25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50</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791812" y="1780637"/>
            <a:ext cx="7560376" cy="4500363"/>
          </a:xfrm>
          <a:prstGeom prst="rect">
            <a:avLst/>
          </a:prstGeom>
        </p:spPr>
      </p:pic>
    </p:spTree>
    <p:extLst>
      <p:ext uri="{BB962C8B-B14F-4D97-AF65-F5344CB8AC3E}">
        <p14:creationId xmlns:p14="http://schemas.microsoft.com/office/powerpoint/2010/main" val="1343121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age 0 recruitment</a:t>
            </a:r>
            <a:endParaRPr lang="en-US" dirty="0"/>
          </a:p>
        </p:txBody>
      </p:sp>
      <p:sp>
        <p:nvSpPr>
          <p:cNvPr id="3" name="Content Placeholder 2"/>
          <p:cNvSpPr>
            <a:spLocks noGrp="1"/>
          </p:cNvSpPr>
          <p:nvPr>
            <p:ph idx="1"/>
          </p:nvPr>
        </p:nvSpPr>
        <p:spPr/>
        <p:txBody>
          <a:bodyPr/>
          <a:lstStyle/>
          <a:p>
            <a:r>
              <a:rPr lang="en-US" dirty="0" smtClean="0"/>
              <a:t>Values are in billions of fish</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51</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777455" y="1763545"/>
            <a:ext cx="7589090" cy="4517455"/>
          </a:xfrm>
          <a:prstGeom prst="rect">
            <a:avLst/>
          </a:prstGeom>
        </p:spPr>
      </p:pic>
    </p:spTree>
    <p:extLst>
      <p:ext uri="{BB962C8B-B14F-4D97-AF65-F5344CB8AC3E}">
        <p14:creationId xmlns:p14="http://schemas.microsoft.com/office/powerpoint/2010/main" val="2631499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fishing mortality</a:t>
            </a:r>
            <a:endParaRPr lang="en-US" dirty="0"/>
          </a:p>
        </p:txBody>
      </p:sp>
      <p:sp>
        <p:nvSpPr>
          <p:cNvPr id="3" name="Content Placeholder 2"/>
          <p:cNvSpPr>
            <a:spLocks noGrp="1"/>
          </p:cNvSpPr>
          <p:nvPr>
            <p:ph idx="1"/>
          </p:nvPr>
        </p:nvSpPr>
        <p:spPr/>
        <p:txBody>
          <a:bodyPr/>
          <a:lstStyle/>
          <a:p>
            <a:r>
              <a:rPr lang="en-US" dirty="0" smtClean="0"/>
              <a:t>Instantaneous full-selection fishing mortality rate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52</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806168" y="1797729"/>
            <a:ext cx="7531664" cy="4483272"/>
          </a:xfrm>
          <a:prstGeom prst="rect">
            <a:avLst/>
          </a:prstGeom>
        </p:spPr>
      </p:pic>
    </p:spTree>
    <p:extLst>
      <p:ext uri="{BB962C8B-B14F-4D97-AF65-F5344CB8AC3E}">
        <p14:creationId xmlns:p14="http://schemas.microsoft.com/office/powerpoint/2010/main" val="1634103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time series: fem. spawn. biomass</a:t>
            </a:r>
            <a:endParaRPr lang="en-US" dirty="0"/>
          </a:p>
        </p:txBody>
      </p:sp>
      <p:sp>
        <p:nvSpPr>
          <p:cNvPr id="3" name="Content Placeholder 2"/>
          <p:cNvSpPr>
            <a:spLocks noGrp="1"/>
          </p:cNvSpPr>
          <p:nvPr>
            <p:ph idx="1"/>
          </p:nvPr>
        </p:nvSpPr>
        <p:spPr/>
        <p:txBody>
          <a:bodyPr/>
          <a:lstStyle/>
          <a:p>
            <a:r>
              <a:rPr lang="en-US" dirty="0" smtClean="0"/>
              <a:t>Values are in millions of 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53</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770276" y="1754999"/>
            <a:ext cx="7603448" cy="4526002"/>
          </a:xfrm>
          <a:prstGeom prst="rect">
            <a:avLst/>
          </a:prstGeom>
        </p:spPr>
      </p:pic>
    </p:spTree>
    <p:extLst>
      <p:ext uri="{BB962C8B-B14F-4D97-AF65-F5344CB8AC3E}">
        <p14:creationId xmlns:p14="http://schemas.microsoft.com/office/powerpoint/2010/main" val="3919376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time series: rel. spawning biomass</a:t>
            </a:r>
            <a:endParaRPr lang="en-US" dirty="0"/>
          </a:p>
        </p:txBody>
      </p:sp>
      <p:sp>
        <p:nvSpPr>
          <p:cNvPr id="3" name="Content Placeholder 2"/>
          <p:cNvSpPr>
            <a:spLocks noGrp="1"/>
          </p:cNvSpPr>
          <p:nvPr>
            <p:ph idx="1"/>
          </p:nvPr>
        </p:nvSpPr>
        <p:spPr/>
        <p:txBody>
          <a:bodyPr/>
          <a:lstStyle/>
          <a:p>
            <a:r>
              <a:rPr lang="en-US" dirty="0" smtClean="0"/>
              <a:t>Relative </a:t>
            </a:r>
            <a:r>
              <a:rPr lang="en-US" dirty="0"/>
              <a:t>to </a:t>
            </a:r>
            <a:r>
              <a:rPr lang="en-US" i="1" dirty="0">
                <a:latin typeface="Times New Roman" panose="02020603050405020304" pitchFamily="18" charset="0"/>
                <a:cs typeface="Times New Roman" panose="02020603050405020304" pitchFamily="18" charset="0"/>
              </a:rPr>
              <a:t>B</a:t>
            </a:r>
            <a:r>
              <a:rPr lang="en-US" i="1" baseline="-25000" dirty="0">
                <a:latin typeface="Times New Roman" panose="02020603050405020304" pitchFamily="18" charset="0"/>
                <a:cs typeface="Times New Roman" panose="02020603050405020304" pitchFamily="18" charset="0"/>
              </a:rPr>
              <a:t>100%</a:t>
            </a:r>
            <a:r>
              <a:rPr lang="en-US" i="1" dirty="0">
                <a:latin typeface="Times New Roman" panose="02020603050405020304" pitchFamily="18" charset="0"/>
                <a:cs typeface="Times New Roman" panose="02020603050405020304" pitchFamily="18" charset="0"/>
              </a:rPr>
              <a:t> </a:t>
            </a:r>
            <a:endParaRPr lang="en-US" i="1" baseline="-25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54</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7" name="Picture 6"/>
          <p:cNvPicPr>
            <a:picLocks noChangeAspect="1"/>
          </p:cNvPicPr>
          <p:nvPr/>
        </p:nvPicPr>
        <p:blipFill>
          <a:blip r:embed="rId2"/>
          <a:stretch>
            <a:fillRect/>
          </a:stretch>
        </p:blipFill>
        <p:spPr>
          <a:xfrm>
            <a:off x="770277" y="1754999"/>
            <a:ext cx="7603446" cy="4526001"/>
          </a:xfrm>
          <a:prstGeom prst="rect">
            <a:avLst/>
          </a:prstGeom>
        </p:spPr>
      </p:pic>
    </p:spTree>
    <p:extLst>
      <p:ext uri="{BB962C8B-B14F-4D97-AF65-F5344CB8AC3E}">
        <p14:creationId xmlns:p14="http://schemas.microsoft.com/office/powerpoint/2010/main" val="1629296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time series: age 0 recruitment</a:t>
            </a:r>
            <a:endParaRPr lang="en-US" dirty="0"/>
          </a:p>
        </p:txBody>
      </p:sp>
      <p:sp>
        <p:nvSpPr>
          <p:cNvPr id="3" name="Content Placeholder 2"/>
          <p:cNvSpPr>
            <a:spLocks noGrp="1"/>
          </p:cNvSpPr>
          <p:nvPr>
            <p:ph idx="1"/>
          </p:nvPr>
        </p:nvSpPr>
        <p:spPr/>
        <p:txBody>
          <a:bodyPr/>
          <a:lstStyle/>
          <a:p>
            <a:r>
              <a:rPr lang="en-US" dirty="0" smtClean="0"/>
              <a:t>Values are in billions of fish</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55</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798990" y="1789183"/>
            <a:ext cx="7546021" cy="4491818"/>
          </a:xfrm>
          <a:prstGeom prst="rect">
            <a:avLst/>
          </a:prstGeom>
        </p:spPr>
      </p:pic>
    </p:spTree>
    <p:extLst>
      <p:ext uri="{BB962C8B-B14F-4D97-AF65-F5344CB8AC3E}">
        <p14:creationId xmlns:p14="http://schemas.microsoft.com/office/powerpoint/2010/main" val="2720328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 time series: fishing mortality </a:t>
            </a:r>
            <a:endParaRPr lang="en-US" dirty="0"/>
          </a:p>
        </p:txBody>
      </p:sp>
      <p:sp>
        <p:nvSpPr>
          <p:cNvPr id="3" name="Content Placeholder 2"/>
          <p:cNvSpPr>
            <a:spLocks noGrp="1"/>
          </p:cNvSpPr>
          <p:nvPr>
            <p:ph idx="1"/>
          </p:nvPr>
        </p:nvSpPr>
        <p:spPr/>
        <p:txBody>
          <a:bodyPr/>
          <a:lstStyle/>
          <a:p>
            <a:r>
              <a:rPr lang="en-US" dirty="0" smtClean="0"/>
              <a:t>Instantaneous, full selection fishing mortality rate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56</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784634" y="1772091"/>
            <a:ext cx="7574733" cy="4508909"/>
          </a:xfrm>
          <a:prstGeom prst="rect">
            <a:avLst/>
          </a:prstGeom>
        </p:spPr>
      </p:pic>
    </p:spTree>
    <p:extLst>
      <p:ext uri="{BB962C8B-B14F-4D97-AF65-F5344CB8AC3E}">
        <p14:creationId xmlns:p14="http://schemas.microsoft.com/office/powerpoint/2010/main" val="1391445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plane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57</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3" name="Picture 2"/>
          <p:cNvPicPr>
            <a:picLocks noChangeAspect="1"/>
          </p:cNvPicPr>
          <p:nvPr/>
        </p:nvPicPr>
        <p:blipFill>
          <a:blip r:embed="rId2"/>
          <a:stretch>
            <a:fillRect/>
          </a:stretch>
        </p:blipFill>
        <p:spPr>
          <a:xfrm>
            <a:off x="541405" y="1292679"/>
            <a:ext cx="8061191" cy="4902936"/>
          </a:xfrm>
          <a:prstGeom prst="rect">
            <a:avLst/>
          </a:prstGeom>
        </p:spPr>
      </p:pic>
    </p:spTree>
    <p:extLst>
      <p:ext uri="{BB962C8B-B14F-4D97-AF65-F5344CB8AC3E}">
        <p14:creationId xmlns:p14="http://schemas.microsoft.com/office/powerpoint/2010/main" val="2691812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densities: 2022 ABC</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58</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3" name="Picture 2"/>
          <p:cNvPicPr>
            <a:picLocks noChangeAspect="1"/>
          </p:cNvPicPr>
          <p:nvPr/>
        </p:nvPicPr>
        <p:blipFill>
          <a:blip r:embed="rId2"/>
          <a:stretch>
            <a:fillRect/>
          </a:stretch>
        </p:blipFill>
        <p:spPr>
          <a:xfrm>
            <a:off x="457199" y="1133213"/>
            <a:ext cx="8231943" cy="4900118"/>
          </a:xfrm>
          <a:prstGeom prst="rect">
            <a:avLst/>
          </a:prstGeom>
        </p:spPr>
      </p:pic>
    </p:spTree>
    <p:extLst>
      <p:ext uri="{BB962C8B-B14F-4D97-AF65-F5344CB8AC3E}">
        <p14:creationId xmlns:p14="http://schemas.microsoft.com/office/powerpoint/2010/main" val="685835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densities: 2022 OFL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59</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3" name="Picture 2"/>
          <p:cNvPicPr>
            <a:picLocks noChangeAspect="1"/>
          </p:cNvPicPr>
          <p:nvPr/>
        </p:nvPicPr>
        <p:blipFill>
          <a:blip r:embed="rId2"/>
          <a:stretch>
            <a:fillRect/>
          </a:stretch>
        </p:blipFill>
        <p:spPr>
          <a:xfrm>
            <a:off x="457200" y="1133213"/>
            <a:ext cx="8231942" cy="4900117"/>
          </a:xfrm>
          <a:prstGeom prst="rect">
            <a:avLst/>
          </a:prstGeom>
        </p:spPr>
      </p:pic>
    </p:spTree>
    <p:extLst>
      <p:ext uri="{BB962C8B-B14F-4D97-AF65-F5344CB8AC3E}">
        <p14:creationId xmlns:p14="http://schemas.microsoft.com/office/powerpoint/2010/main" val="174720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assessments in general </a:t>
            </a:r>
            <a:r>
              <a:rPr lang="en-US" dirty="0" smtClean="0"/>
              <a:t>(4 </a:t>
            </a:r>
            <a:r>
              <a:rPr lang="en-US" dirty="0"/>
              <a:t>of </a:t>
            </a:r>
            <a:r>
              <a:rPr lang="en-US" dirty="0" smtClean="0"/>
              <a:t>8)</a:t>
            </a:r>
            <a:endParaRPr lang="en-US" dirty="0"/>
          </a:p>
        </p:txBody>
      </p:sp>
      <p:sp>
        <p:nvSpPr>
          <p:cNvPr id="3" name="Content Placeholder 2"/>
          <p:cNvSpPr>
            <a:spLocks noGrp="1"/>
          </p:cNvSpPr>
          <p:nvPr>
            <p:ph idx="1"/>
          </p:nvPr>
        </p:nvSpPr>
        <p:spPr>
          <a:xfrm>
            <a:off x="457200" y="1207293"/>
            <a:ext cx="8498793" cy="5147787"/>
          </a:xfrm>
        </p:spPr>
        <p:txBody>
          <a:bodyPr>
            <a:normAutofit lnSpcReduction="10000"/>
          </a:bodyPr>
          <a:lstStyle/>
          <a:p>
            <a:pPr>
              <a:lnSpc>
                <a:spcPct val="100000"/>
              </a:lnSpc>
            </a:pPr>
            <a:r>
              <a:rPr lang="en-US" dirty="0" err="1"/>
              <a:t>SSC9</a:t>
            </a:r>
            <a:r>
              <a:rPr lang="en-US" dirty="0"/>
              <a:t>: “Risk scores should be specific to a given stock or stock complex. While comparison across species (e.g., within a tier, with similar life histories) or stocks is useful for consistency, the </a:t>
            </a:r>
            <a:r>
              <a:rPr lang="en-US" dirty="0" err="1"/>
              <a:t>SSC</a:t>
            </a:r>
            <a:r>
              <a:rPr lang="en-US" dirty="0"/>
              <a:t> does not support trying to prescribe a common reduction from the maximum permissible ABC for a given risk score across species or stocks because the processes underlying the score may differ among species and stocks. The </a:t>
            </a:r>
            <a:r>
              <a:rPr lang="en-US" dirty="0" err="1"/>
              <a:t>SSC</a:t>
            </a:r>
            <a:r>
              <a:rPr lang="en-US" dirty="0"/>
              <a:t> recommends that considerations of reductions in ABCs below the maximum permissible continue to be made on a case-by-case basis with justification based on risk scoring. The risk table rankings include qualitative information that requires a certain amount of subjective but well-informed interpretation of the available data by the author(s), the Plan Teams and the </a:t>
            </a:r>
            <a:r>
              <a:rPr lang="en-US" dirty="0" err="1"/>
              <a:t>SSC</a:t>
            </a:r>
            <a:r>
              <a:rPr lang="en-US" dirty="0"/>
              <a:t>, and as such, the </a:t>
            </a:r>
            <a:r>
              <a:rPr lang="en-US" dirty="0" err="1"/>
              <a:t>SSC</a:t>
            </a:r>
            <a:r>
              <a:rPr lang="en-US" dirty="0"/>
              <a:t> feels that blanket comparisons across species or stocks for the purpose of explicitly defining reductions in ABC below the maximum permissible are not prudent.” </a:t>
            </a:r>
            <a:r>
              <a:rPr lang="en-US" i="1" dirty="0" smtClean="0">
                <a:solidFill>
                  <a:schemeClr val="accent1"/>
                </a:solidFill>
              </a:rPr>
              <a:t>Response</a:t>
            </a:r>
            <a:r>
              <a:rPr lang="en-US" dirty="0" smtClean="0">
                <a:solidFill>
                  <a:schemeClr val="accent1"/>
                </a:solidFill>
              </a:rPr>
              <a:t>:</a:t>
            </a:r>
            <a:r>
              <a:rPr lang="en-US" dirty="0" smtClean="0"/>
              <a:t> see next slide</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535189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densities: 2023 ABC</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60</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3" name="Picture 2"/>
          <p:cNvPicPr>
            <a:picLocks noChangeAspect="1"/>
          </p:cNvPicPr>
          <p:nvPr/>
        </p:nvPicPr>
        <p:blipFill>
          <a:blip r:embed="rId2"/>
          <a:stretch>
            <a:fillRect/>
          </a:stretch>
        </p:blipFill>
        <p:spPr>
          <a:xfrm>
            <a:off x="457200" y="1133213"/>
            <a:ext cx="8231942" cy="4900117"/>
          </a:xfrm>
          <a:prstGeom prst="rect">
            <a:avLst/>
          </a:prstGeom>
        </p:spPr>
      </p:pic>
    </p:spTree>
    <p:extLst>
      <p:ext uri="{BB962C8B-B14F-4D97-AF65-F5344CB8AC3E}">
        <p14:creationId xmlns:p14="http://schemas.microsoft.com/office/powerpoint/2010/main" val="1521800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densities: 2023 OFL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61</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3" name="Picture 2"/>
          <p:cNvPicPr>
            <a:picLocks noChangeAspect="1"/>
          </p:cNvPicPr>
          <p:nvPr/>
        </p:nvPicPr>
        <p:blipFill>
          <a:blip r:embed="rId2"/>
          <a:stretch>
            <a:fillRect/>
          </a:stretch>
        </p:blipFill>
        <p:spPr>
          <a:xfrm>
            <a:off x="457200" y="1133213"/>
            <a:ext cx="8231942" cy="4900117"/>
          </a:xfrm>
          <a:prstGeom prst="rect">
            <a:avLst/>
          </a:prstGeom>
        </p:spPr>
      </p:pic>
    </p:spTree>
    <p:extLst>
      <p:ext uri="{BB962C8B-B14F-4D97-AF65-F5344CB8AC3E}">
        <p14:creationId xmlns:p14="http://schemas.microsoft.com/office/powerpoint/2010/main" val="1207379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reference points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62</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1522215" y="1349916"/>
            <a:ext cx="6099570" cy="4871421"/>
          </a:xfrm>
          <a:prstGeom prst="rect">
            <a:avLst/>
          </a:prstGeom>
        </p:spPr>
      </p:pic>
    </p:spTree>
    <p:extLst>
      <p:ext uri="{BB962C8B-B14F-4D97-AF65-F5344CB8AC3E}">
        <p14:creationId xmlns:p14="http://schemas.microsoft.com/office/powerpoint/2010/main" val="2730654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63</a:t>
            </a:fld>
            <a:endParaRPr lang="en-US" dirty="0"/>
          </a:p>
        </p:txBody>
      </p:sp>
    </p:spTree>
    <p:extLst>
      <p:ext uri="{BB962C8B-B14F-4D97-AF65-F5344CB8AC3E}">
        <p14:creationId xmlns:p14="http://schemas.microsoft.com/office/powerpoint/2010/main" val="1532947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recommendation</a:t>
            </a:r>
            <a:endParaRPr lang="en-US" dirty="0"/>
          </a:p>
        </p:txBody>
      </p:sp>
      <p:sp>
        <p:nvSpPr>
          <p:cNvPr id="3" name="Content Placeholder 2"/>
          <p:cNvSpPr>
            <a:spLocks noGrp="1"/>
          </p:cNvSpPr>
          <p:nvPr>
            <p:ph idx="1"/>
          </p:nvPr>
        </p:nvSpPr>
        <p:spPr>
          <a:xfrm>
            <a:off x="457200" y="1207293"/>
            <a:ext cx="8229600" cy="5147787"/>
          </a:xfrm>
        </p:spPr>
        <p:txBody>
          <a:bodyPr>
            <a:normAutofit/>
          </a:bodyPr>
          <a:lstStyle/>
          <a:p>
            <a:pPr>
              <a:lnSpc>
                <a:spcPct val="100000"/>
              </a:lnSpc>
            </a:pPr>
            <a:r>
              <a:rPr lang="en-US" dirty="0"/>
              <a:t>There is nearly a complete </a:t>
            </a:r>
            <a:r>
              <a:rPr lang="en-US" dirty="0" err="1"/>
              <a:t>consenus</a:t>
            </a:r>
            <a:r>
              <a:rPr lang="en-US" dirty="0"/>
              <a:t> among the CIE reviewers, the </a:t>
            </a:r>
            <a:r>
              <a:rPr lang="en-US" dirty="0" err="1"/>
              <a:t>GPT</a:t>
            </a:r>
            <a:r>
              <a:rPr lang="en-US" dirty="0"/>
              <a:t>, and the </a:t>
            </a:r>
            <a:r>
              <a:rPr lang="en-US" dirty="0" err="1"/>
              <a:t>SSC</a:t>
            </a:r>
            <a:r>
              <a:rPr lang="en-US" dirty="0"/>
              <a:t> regarding the preferred model for this </a:t>
            </a:r>
            <a:r>
              <a:rPr lang="en-US" dirty="0" smtClean="0"/>
              <a:t>year</a:t>
            </a:r>
          </a:p>
          <a:p>
            <a:pPr lvl="1">
              <a:lnSpc>
                <a:spcPct val="100000"/>
              </a:lnSpc>
            </a:pPr>
            <a:r>
              <a:rPr lang="en-US" dirty="0"/>
              <a:t>T</a:t>
            </a:r>
            <a:r>
              <a:rPr lang="en-US" dirty="0" smtClean="0"/>
              <a:t>he </a:t>
            </a:r>
            <a:r>
              <a:rPr lang="en-US" dirty="0"/>
              <a:t>only disagreement being whether Model 21.3 should be included in the ensemble (as recommended by the </a:t>
            </a:r>
            <a:r>
              <a:rPr lang="en-US" dirty="0" smtClean="0"/>
              <a:t>CIE/</a:t>
            </a:r>
            <a:r>
              <a:rPr lang="en-US" dirty="0" err="1" smtClean="0"/>
              <a:t>GPT</a:t>
            </a:r>
            <a:r>
              <a:rPr lang="en-US" dirty="0"/>
              <a:t>) or excluded (as recommended by the </a:t>
            </a:r>
            <a:r>
              <a:rPr lang="en-US" dirty="0" err="1"/>
              <a:t>SSC</a:t>
            </a:r>
            <a:r>
              <a:rPr lang="en-US" dirty="0" smtClean="0"/>
              <a:t>) </a:t>
            </a:r>
          </a:p>
          <a:p>
            <a:pPr>
              <a:lnSpc>
                <a:spcPct val="100000"/>
              </a:lnSpc>
            </a:pPr>
            <a:r>
              <a:rPr lang="en-US" dirty="0" smtClean="0"/>
              <a:t>Given </a:t>
            </a:r>
            <a:r>
              <a:rPr lang="en-US" dirty="0"/>
              <a:t>that time was insufficient to </a:t>
            </a:r>
            <a:r>
              <a:rPr lang="en-US" dirty="0" smtClean="0"/>
              <a:t>include </a:t>
            </a:r>
            <a:r>
              <a:rPr lang="en-US" dirty="0"/>
              <a:t>both the CIE/</a:t>
            </a:r>
            <a:r>
              <a:rPr lang="en-US" dirty="0" err="1"/>
              <a:t>GPT</a:t>
            </a:r>
            <a:r>
              <a:rPr lang="en-US" dirty="0"/>
              <a:t> ensemble and the </a:t>
            </a:r>
            <a:r>
              <a:rPr lang="en-US" dirty="0" err="1"/>
              <a:t>SSC</a:t>
            </a:r>
            <a:r>
              <a:rPr lang="en-US" dirty="0"/>
              <a:t> </a:t>
            </a:r>
            <a:r>
              <a:rPr lang="en-US" dirty="0" smtClean="0"/>
              <a:t>ensemble in the assessment, </a:t>
            </a:r>
            <a:r>
              <a:rPr lang="en-US" dirty="0"/>
              <a:t>the pragmatic choice is to adopt the </a:t>
            </a:r>
            <a:r>
              <a:rPr lang="en-US" dirty="0" err="1"/>
              <a:t>SSC</a:t>
            </a:r>
            <a:r>
              <a:rPr lang="en-US" dirty="0"/>
              <a:t> ensemble as the final </a:t>
            </a:r>
            <a:r>
              <a:rPr lang="en-US" dirty="0" smtClean="0"/>
              <a:t>model</a:t>
            </a:r>
            <a:endParaRPr lang="en-US" dirty="0"/>
          </a:p>
          <a:p>
            <a:pPr>
              <a:lnSpc>
                <a:spcPct val="100000"/>
              </a:lnSpc>
            </a:pP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64</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2965823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(1 of 8)</a:t>
            </a:r>
            <a:endParaRPr lang="en-US" dirty="0"/>
          </a:p>
        </p:txBody>
      </p:sp>
      <p:sp>
        <p:nvSpPr>
          <p:cNvPr id="3" name="Content Placeholder 2"/>
          <p:cNvSpPr>
            <a:spLocks noGrp="1"/>
          </p:cNvSpPr>
          <p:nvPr>
            <p:ph idx="1"/>
          </p:nvPr>
        </p:nvSpPr>
        <p:spPr>
          <a:xfrm>
            <a:off x="457200" y="1207293"/>
            <a:ext cx="8229600" cy="5147787"/>
          </a:xfrm>
        </p:spPr>
        <p:txBody>
          <a:bodyPr/>
          <a:lstStyle/>
          <a:p>
            <a:r>
              <a:rPr lang="en-US" dirty="0" smtClean="0"/>
              <a:t>Short version:</a:t>
            </a:r>
          </a:p>
          <a:p>
            <a:pPr lvl="1"/>
            <a:r>
              <a:rPr lang="en-US" dirty="0" smtClean="0"/>
              <a:t>Levels are the same as in previous two assessments</a:t>
            </a:r>
          </a:p>
          <a:p>
            <a:pPr lvl="2"/>
            <a:r>
              <a:rPr lang="en-US" dirty="0" smtClean="0"/>
              <a:t>Assessment: level 1</a:t>
            </a:r>
          </a:p>
          <a:p>
            <a:pPr lvl="2"/>
            <a:r>
              <a:rPr lang="en-US" dirty="0" smtClean="0"/>
              <a:t>Population dynamics: level 1</a:t>
            </a:r>
          </a:p>
          <a:p>
            <a:pPr lvl="2"/>
            <a:r>
              <a:rPr lang="en-US" dirty="0" smtClean="0"/>
              <a:t>Environmental/ecosystem: level 2</a:t>
            </a:r>
          </a:p>
          <a:p>
            <a:pPr lvl="2"/>
            <a:r>
              <a:rPr lang="en-US" dirty="0" smtClean="0"/>
              <a:t>Fishery performance: level 1</a:t>
            </a:r>
          </a:p>
          <a:p>
            <a:pPr lvl="1"/>
            <a:r>
              <a:rPr lang="en-US" dirty="0" smtClean="0"/>
              <a:t>Recommendation is the same as in </a:t>
            </a:r>
            <a:r>
              <a:rPr lang="en-US" dirty="0" smtClean="0"/>
              <a:t>last year’s</a:t>
            </a:r>
            <a:r>
              <a:rPr lang="en-US" dirty="0" smtClean="0"/>
              <a:t> assessment</a:t>
            </a:r>
            <a:endParaRPr lang="en-US" dirty="0" smtClean="0"/>
          </a:p>
          <a:p>
            <a:pPr lvl="2"/>
            <a:r>
              <a:rPr lang="en-US" dirty="0" smtClean="0"/>
              <a:t>No reduction from </a:t>
            </a:r>
            <a:r>
              <a:rPr lang="en-US" dirty="0" err="1" smtClean="0"/>
              <a:t>maxABC</a:t>
            </a:r>
            <a:endParaRPr lang="en-US" dirty="0" smtClean="0"/>
          </a:p>
          <a:p>
            <a:pPr lvl="2"/>
            <a:r>
              <a:rPr lang="en-US" dirty="0" smtClean="0"/>
              <a:t>(Note, however, that the </a:t>
            </a:r>
            <a:r>
              <a:rPr lang="en-US" dirty="0" err="1" smtClean="0"/>
              <a:t>SSC</a:t>
            </a:r>
            <a:r>
              <a:rPr lang="en-US" dirty="0" smtClean="0"/>
              <a:t> did institute a reduction at the end of the 2019 cycle, based on the same risk levels)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65</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4013595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(2 of 8)</a:t>
            </a:r>
            <a:endParaRPr lang="en-US" dirty="0"/>
          </a:p>
        </p:txBody>
      </p:sp>
      <p:sp>
        <p:nvSpPr>
          <p:cNvPr id="3" name="Content Placeholder 2"/>
          <p:cNvSpPr>
            <a:spLocks noGrp="1"/>
          </p:cNvSpPr>
          <p:nvPr>
            <p:ph idx="1"/>
          </p:nvPr>
        </p:nvSpPr>
        <p:spPr/>
        <p:txBody>
          <a:bodyPr/>
          <a:lstStyle/>
          <a:p>
            <a:r>
              <a:rPr lang="en-US" dirty="0" smtClean="0"/>
              <a:t>Approach was described in “Discussion 8” of the </a:t>
            </a:r>
            <a:r>
              <a:rPr lang="en-US" dirty="0" err="1" smtClean="0"/>
              <a:t>SSC</a:t>
            </a:r>
            <a:r>
              <a:rPr lang="en-US" dirty="0" smtClean="0"/>
              <a:t> workshop report</a:t>
            </a:r>
          </a:p>
          <a:p>
            <a:r>
              <a:rPr lang="en-US" dirty="0" smtClean="0"/>
              <a:t>Great care was taken to comply with </a:t>
            </a:r>
            <a:r>
              <a:rPr lang="en-US" dirty="0" err="1" smtClean="0"/>
              <a:t>SSC</a:t>
            </a:r>
            <a:r>
              <a:rPr lang="en-US" dirty="0" smtClean="0"/>
              <a:t> guidance on risk tables</a:t>
            </a:r>
          </a:p>
          <a:p>
            <a:r>
              <a:rPr lang="en-US" dirty="0" smtClean="0"/>
              <a:t>The approach views </a:t>
            </a:r>
            <a:r>
              <a:rPr lang="en-US" dirty="0"/>
              <a:t>the risk table in the context of the probability that ABC exceeds the true-but-unknown </a:t>
            </a:r>
            <a:r>
              <a:rPr lang="en-US" dirty="0" err="1"/>
              <a:t>OFL</a:t>
            </a:r>
            <a:r>
              <a:rPr lang="en-US" dirty="0"/>
              <a:t> (comment </a:t>
            </a:r>
            <a:r>
              <a:rPr lang="en-US" dirty="0" err="1" smtClean="0"/>
              <a:t>SSC3</a:t>
            </a:r>
            <a:r>
              <a:rPr lang="en-US" dirty="0" smtClean="0"/>
              <a:t>)</a:t>
            </a:r>
          </a:p>
          <a:p>
            <a:r>
              <a:rPr lang="en-US" dirty="0" smtClean="0"/>
              <a:t>This </a:t>
            </a:r>
            <a:r>
              <a:rPr lang="en-US" dirty="0"/>
              <a:t>probability </a:t>
            </a:r>
            <a:r>
              <a:rPr lang="en-US" dirty="0" smtClean="0"/>
              <a:t>is portioned into </a:t>
            </a:r>
            <a:r>
              <a:rPr lang="en-US" i="1" dirty="0"/>
              <a:t>internal</a:t>
            </a:r>
            <a:r>
              <a:rPr lang="en-US" dirty="0"/>
              <a:t> and </a:t>
            </a:r>
            <a:r>
              <a:rPr lang="en-US" i="1" dirty="0"/>
              <a:t>external</a:t>
            </a:r>
            <a:r>
              <a:rPr lang="en-US" dirty="0"/>
              <a:t> </a:t>
            </a:r>
            <a:r>
              <a:rPr lang="en-US" dirty="0" smtClean="0"/>
              <a:t>components</a:t>
            </a:r>
          </a:p>
          <a:p>
            <a:pPr lvl="1"/>
            <a:r>
              <a:rPr lang="en-US" dirty="0" smtClean="0"/>
              <a:t>The </a:t>
            </a:r>
            <a:r>
              <a:rPr lang="en-US" i="1" dirty="0"/>
              <a:t>internal</a:t>
            </a:r>
            <a:r>
              <a:rPr lang="en-US" dirty="0"/>
              <a:t> probability is that which is routinely computed from the stock assessment </a:t>
            </a:r>
            <a:r>
              <a:rPr lang="en-US" dirty="0" smtClean="0"/>
              <a:t>model</a:t>
            </a:r>
          </a:p>
          <a:p>
            <a:pPr lvl="2"/>
            <a:r>
              <a:rPr lang="en-US" dirty="0"/>
              <a:t>F</a:t>
            </a:r>
            <a:r>
              <a:rPr lang="en-US" dirty="0" smtClean="0"/>
              <a:t>or </a:t>
            </a:r>
            <a:r>
              <a:rPr lang="en-US" dirty="0"/>
              <a:t>example, </a:t>
            </a:r>
            <a:r>
              <a:rPr lang="en-US" dirty="0" smtClean="0"/>
              <a:t>if </a:t>
            </a:r>
            <a:r>
              <a:rPr lang="en-US" dirty="0"/>
              <a:t>the 2022 catch were to equal the 2022 </a:t>
            </a:r>
            <a:r>
              <a:rPr lang="en-US" dirty="0" err="1"/>
              <a:t>maxABC</a:t>
            </a:r>
            <a:r>
              <a:rPr lang="en-US" dirty="0"/>
              <a:t>, the internal probability for the ensemble is </a:t>
            </a:r>
            <a:r>
              <a:rPr lang="en-US" dirty="0" smtClean="0"/>
              <a:t>0.28 (</a:t>
            </a:r>
            <a:r>
              <a:rPr lang="en-US" dirty="0"/>
              <a:t>Table </a:t>
            </a:r>
            <a:r>
              <a:rPr lang="en-US" dirty="0" smtClean="0"/>
              <a:t>2.29)</a:t>
            </a:r>
          </a:p>
          <a:p>
            <a:pPr lvl="1"/>
            <a:r>
              <a:rPr lang="en-US" dirty="0" smtClean="0"/>
              <a:t>The </a:t>
            </a:r>
            <a:r>
              <a:rPr lang="en-US" i="1" dirty="0"/>
              <a:t>external </a:t>
            </a:r>
            <a:r>
              <a:rPr lang="en-US" dirty="0"/>
              <a:t>probability is that which cannot be computed from the stock assessment model, because it involves factors that are external to the </a:t>
            </a:r>
            <a:r>
              <a:rPr lang="en-US" dirty="0" smtClean="0"/>
              <a:t>model</a:t>
            </a:r>
            <a:r>
              <a:rPr lang="en-US" dirty="0"/>
              <a:t>, and hence is evaluated using the risk </a:t>
            </a:r>
            <a:r>
              <a:rPr lang="en-US" dirty="0" smtClean="0"/>
              <a:t>table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66</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2904718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(3 of 8)</a:t>
            </a:r>
            <a:endParaRPr lang="en-US" dirty="0"/>
          </a:p>
        </p:txBody>
      </p:sp>
      <p:sp>
        <p:nvSpPr>
          <p:cNvPr id="3" name="Content Placeholder 2"/>
          <p:cNvSpPr>
            <a:spLocks noGrp="1"/>
          </p:cNvSpPr>
          <p:nvPr>
            <p:ph idx="1"/>
          </p:nvPr>
        </p:nvSpPr>
        <p:spPr/>
        <p:txBody>
          <a:bodyPr/>
          <a:lstStyle/>
          <a:p>
            <a:r>
              <a:rPr lang="en-US" dirty="0"/>
              <a:t>The approach also includes an option whereby the integer levels in the risk table template can be supplemented by specifying an </a:t>
            </a:r>
            <a:r>
              <a:rPr lang="en-US" i="1" dirty="0" err="1"/>
              <a:t>intralevel</a:t>
            </a:r>
            <a:r>
              <a:rPr lang="en-US" dirty="0"/>
              <a:t> fraction between 0 and </a:t>
            </a:r>
            <a:r>
              <a:rPr lang="en-US" dirty="0" smtClean="0"/>
              <a:t>1</a:t>
            </a:r>
          </a:p>
          <a:p>
            <a:r>
              <a:rPr lang="en-US" dirty="0" smtClean="0"/>
              <a:t>These describe </a:t>
            </a:r>
            <a:r>
              <a:rPr lang="en-US" dirty="0"/>
              <a:t>where the stock falls within the assigned </a:t>
            </a:r>
            <a:r>
              <a:rPr lang="en-US" dirty="0" smtClean="0"/>
              <a:t>level</a:t>
            </a:r>
          </a:p>
          <a:p>
            <a:pPr lvl="1"/>
            <a:r>
              <a:rPr lang="en-US" dirty="0" smtClean="0"/>
              <a:t>For </a:t>
            </a:r>
            <a:r>
              <a:rPr lang="en-US" dirty="0"/>
              <a:t>example, does the stock barely qualify for the assigned level, does it lie squarely in the middle of the assigned level, or does it nearly qualify for the next higher </a:t>
            </a:r>
            <a:r>
              <a:rPr lang="en-US" dirty="0" smtClean="0"/>
              <a:t>level?</a:t>
            </a:r>
          </a:p>
          <a:p>
            <a:r>
              <a:rPr lang="en-US" dirty="0" smtClean="0"/>
              <a:t>The </a:t>
            </a:r>
            <a:r>
              <a:rPr lang="en-US" dirty="0" err="1"/>
              <a:t>intralevel</a:t>
            </a:r>
            <a:r>
              <a:rPr lang="en-US" dirty="0"/>
              <a:t> fractions, like the integer risk levels, are based on “subjective but well-informed interpretation of the available data” (comment </a:t>
            </a:r>
            <a:r>
              <a:rPr lang="en-US" dirty="0" err="1"/>
              <a:t>SSC9</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67</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5911216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a:t>
            </a:r>
            <a:r>
              <a:rPr lang="en-US" dirty="0"/>
              <a:t> </a:t>
            </a:r>
            <a:r>
              <a:rPr lang="en-US" dirty="0" smtClean="0"/>
              <a:t>(4 of </a:t>
            </a:r>
            <a:r>
              <a:rPr lang="en-US" dirty="0"/>
              <a:t>8</a:t>
            </a:r>
            <a:r>
              <a:rPr lang="en-US" dirty="0" smtClean="0"/>
              <a:t>)</a:t>
            </a:r>
            <a:endParaRPr lang="en-US" dirty="0"/>
          </a:p>
        </p:txBody>
      </p:sp>
      <p:sp>
        <p:nvSpPr>
          <p:cNvPr id="3" name="Content Placeholder 2"/>
          <p:cNvSpPr>
            <a:spLocks noGrp="1"/>
          </p:cNvSpPr>
          <p:nvPr>
            <p:ph idx="1"/>
          </p:nvPr>
        </p:nvSpPr>
        <p:spPr>
          <a:xfrm>
            <a:off x="457200" y="1207293"/>
            <a:ext cx="8686800" cy="5147787"/>
          </a:xfrm>
        </p:spPr>
        <p:txBody>
          <a:bodyPr/>
          <a:lstStyle/>
          <a:p>
            <a:r>
              <a:rPr lang="en-US" dirty="0" smtClean="0"/>
              <a:t>Assessment considerations:</a:t>
            </a:r>
          </a:p>
          <a:p>
            <a:pPr lvl="1"/>
            <a:r>
              <a:rPr lang="en-US" dirty="0"/>
              <a:t>Recognizing the </a:t>
            </a:r>
            <a:r>
              <a:rPr lang="en-US" dirty="0" err="1"/>
              <a:t>SSC’s</a:t>
            </a:r>
            <a:r>
              <a:rPr lang="en-US" dirty="0"/>
              <a:t> recommendation that, “Risk scores should be specific to a given stock or stock complex” (comment </a:t>
            </a:r>
            <a:r>
              <a:rPr lang="en-US" dirty="0" err="1"/>
              <a:t>SSC9</a:t>
            </a:r>
            <a:r>
              <a:rPr lang="en-US" dirty="0"/>
              <a:t>), the assessment considerations </a:t>
            </a:r>
            <a:r>
              <a:rPr lang="en-US" dirty="0" smtClean="0"/>
              <a:t>were </a:t>
            </a:r>
            <a:r>
              <a:rPr lang="en-US" dirty="0"/>
              <a:t>limited to a comparison of the present assessment with previous assessments of the same </a:t>
            </a:r>
            <a:r>
              <a:rPr lang="en-US" dirty="0" smtClean="0"/>
              <a:t>stock</a:t>
            </a:r>
          </a:p>
          <a:p>
            <a:pPr lvl="1"/>
            <a:r>
              <a:rPr lang="en-US" dirty="0" smtClean="0"/>
              <a:t>Use of VAST has made it possible </a:t>
            </a:r>
            <a:r>
              <a:rPr lang="en-US" dirty="0"/>
              <a:t>to treat the combined </a:t>
            </a:r>
            <a:r>
              <a:rPr lang="en-US" dirty="0" err="1"/>
              <a:t>EBS</a:t>
            </a:r>
            <a:r>
              <a:rPr lang="en-US" dirty="0"/>
              <a:t> and NBS surveys </a:t>
            </a:r>
            <a:r>
              <a:rPr lang="en-US" dirty="0" smtClean="0"/>
              <a:t>coherently, </a:t>
            </a:r>
            <a:r>
              <a:rPr lang="en-US" dirty="0"/>
              <a:t>eliminating the need to treat those surveys separately, either with or without explicit </a:t>
            </a:r>
            <a:r>
              <a:rPr lang="en-US" dirty="0" err="1"/>
              <a:t>movment</a:t>
            </a:r>
            <a:r>
              <a:rPr lang="en-US" dirty="0"/>
              <a:t> between </a:t>
            </a:r>
            <a:r>
              <a:rPr lang="en-US" dirty="0" smtClean="0"/>
              <a:t>areas</a:t>
            </a:r>
          </a:p>
          <a:p>
            <a:pPr lvl="1"/>
            <a:r>
              <a:rPr lang="en-US" dirty="0" smtClean="0"/>
              <a:t>Much greater agreement between </a:t>
            </a:r>
            <a:r>
              <a:rPr lang="en-US" dirty="0" err="1" smtClean="0"/>
              <a:t>GPT</a:t>
            </a:r>
            <a:r>
              <a:rPr lang="en-US" dirty="0" smtClean="0"/>
              <a:t> and </a:t>
            </a:r>
            <a:r>
              <a:rPr lang="en-US" dirty="0" err="1" smtClean="0"/>
              <a:t>SSC</a:t>
            </a:r>
            <a:r>
              <a:rPr lang="en-US" dirty="0" smtClean="0"/>
              <a:t> on models, weights</a:t>
            </a:r>
          </a:p>
          <a:p>
            <a:pPr lvl="1"/>
            <a:r>
              <a:rPr lang="en-US" dirty="0" smtClean="0"/>
              <a:t>Use of an ensemble mitigates concerns regarding single models</a:t>
            </a:r>
          </a:p>
          <a:p>
            <a:pPr lvl="1"/>
            <a:r>
              <a:rPr lang="en-US" dirty="0" smtClean="0"/>
              <a:t>CIE review gives additional confidence that the models are adequate</a:t>
            </a:r>
          </a:p>
          <a:p>
            <a:pPr lvl="1"/>
            <a:r>
              <a:rPr lang="en-US" dirty="0" smtClean="0"/>
              <a:t>Result: level = 1, </a:t>
            </a:r>
            <a:r>
              <a:rPr lang="en-US" dirty="0" err="1" smtClean="0"/>
              <a:t>intralevel</a:t>
            </a:r>
            <a:r>
              <a:rPr lang="en-US" dirty="0" smtClean="0"/>
              <a:t> fraction = 0.0</a:t>
            </a:r>
          </a:p>
          <a:p>
            <a:pPr lvl="1"/>
            <a:endParaRPr lang="en-US" dirty="0" smtClean="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68</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28441544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a:t>
            </a:r>
            <a:r>
              <a:rPr lang="en-US" dirty="0"/>
              <a:t> </a:t>
            </a:r>
            <a:r>
              <a:rPr lang="en-US" dirty="0" smtClean="0"/>
              <a:t>(5 of 8)</a:t>
            </a:r>
            <a:endParaRPr lang="en-US" dirty="0"/>
          </a:p>
        </p:txBody>
      </p:sp>
      <p:sp>
        <p:nvSpPr>
          <p:cNvPr id="3" name="Content Placeholder 2"/>
          <p:cNvSpPr>
            <a:spLocks noGrp="1"/>
          </p:cNvSpPr>
          <p:nvPr>
            <p:ph idx="1"/>
          </p:nvPr>
        </p:nvSpPr>
        <p:spPr>
          <a:xfrm>
            <a:off x="457200" y="1207293"/>
            <a:ext cx="8575705" cy="5147787"/>
          </a:xfrm>
        </p:spPr>
        <p:txBody>
          <a:bodyPr>
            <a:normAutofit/>
          </a:bodyPr>
          <a:lstStyle/>
          <a:p>
            <a:pPr>
              <a:lnSpc>
                <a:spcPct val="90000"/>
              </a:lnSpc>
            </a:pPr>
            <a:r>
              <a:rPr lang="en-US" dirty="0" smtClean="0"/>
              <a:t>Population dynamics considerations:</a:t>
            </a:r>
          </a:p>
          <a:p>
            <a:pPr lvl="1">
              <a:lnSpc>
                <a:spcPct val="90000"/>
              </a:lnSpc>
            </a:pPr>
            <a:r>
              <a:rPr lang="en-US" dirty="0"/>
              <a:t>S</a:t>
            </a:r>
            <a:r>
              <a:rPr lang="en-US" dirty="0" smtClean="0"/>
              <a:t>ix </a:t>
            </a:r>
            <a:r>
              <a:rPr lang="en-US" dirty="0"/>
              <a:t>out of </a:t>
            </a:r>
            <a:r>
              <a:rPr lang="en-US" dirty="0" smtClean="0"/>
              <a:t>7 </a:t>
            </a:r>
            <a:r>
              <a:rPr lang="en-US" dirty="0"/>
              <a:t>most recent </a:t>
            </a:r>
            <a:r>
              <a:rPr lang="en-US" dirty="0" smtClean="0"/>
              <a:t>cohorts are &lt; </a:t>
            </a:r>
            <a:r>
              <a:rPr lang="en-US" dirty="0"/>
              <a:t>average, </a:t>
            </a:r>
            <a:r>
              <a:rPr lang="en-US" dirty="0" smtClean="0"/>
              <a:t>and 7 </a:t>
            </a:r>
            <a:r>
              <a:rPr lang="en-US" dirty="0"/>
              <a:t>out of </a:t>
            </a:r>
            <a:r>
              <a:rPr lang="en-US" dirty="0" smtClean="0"/>
              <a:t>last 9</a:t>
            </a:r>
          </a:p>
          <a:p>
            <a:pPr lvl="2">
              <a:lnSpc>
                <a:spcPct val="90000"/>
              </a:lnSpc>
            </a:pPr>
            <a:r>
              <a:rPr lang="en-US" dirty="0"/>
              <a:t>O</a:t>
            </a:r>
            <a:r>
              <a:rPr lang="en-US" dirty="0" smtClean="0"/>
              <a:t>ne </a:t>
            </a:r>
            <a:r>
              <a:rPr lang="en-US" dirty="0"/>
              <a:t>previous </a:t>
            </a:r>
            <a:r>
              <a:rPr lang="en-US" dirty="0" smtClean="0"/>
              <a:t>6-out-of-7 </a:t>
            </a:r>
            <a:r>
              <a:rPr lang="en-US" dirty="0"/>
              <a:t>string and 3</a:t>
            </a:r>
            <a:r>
              <a:rPr lang="en-US" dirty="0" smtClean="0"/>
              <a:t> </a:t>
            </a:r>
            <a:r>
              <a:rPr lang="en-US" dirty="0"/>
              <a:t>previous </a:t>
            </a:r>
            <a:r>
              <a:rPr lang="en-US" dirty="0" smtClean="0"/>
              <a:t>7-out-of-9 strings</a:t>
            </a:r>
          </a:p>
          <a:p>
            <a:pPr lvl="2">
              <a:lnSpc>
                <a:spcPct val="90000"/>
              </a:lnSpc>
            </a:pPr>
            <a:r>
              <a:rPr lang="en-US" dirty="0" smtClean="0"/>
              <a:t>Could be a harbinger </a:t>
            </a:r>
            <a:r>
              <a:rPr lang="en-US" dirty="0"/>
              <a:t>of a long-term change in mean </a:t>
            </a:r>
            <a:r>
              <a:rPr lang="en-US" dirty="0" smtClean="0"/>
              <a:t>recruitment, which is not addressed by the assessment model</a:t>
            </a:r>
          </a:p>
          <a:p>
            <a:pPr lvl="1">
              <a:lnSpc>
                <a:spcPct val="90000"/>
              </a:lnSpc>
            </a:pPr>
            <a:r>
              <a:rPr lang="en-US" dirty="0" smtClean="0"/>
              <a:t>Age </a:t>
            </a:r>
            <a:r>
              <a:rPr lang="en-US" dirty="0"/>
              <a:t>0+ biomass for 2022 is only 0.29 </a:t>
            </a:r>
            <a:r>
              <a:rPr lang="en-US" dirty="0" err="1" smtClean="0"/>
              <a:t>SDs</a:t>
            </a:r>
            <a:r>
              <a:rPr lang="en-US" dirty="0" smtClean="0"/>
              <a:t> from the mean</a:t>
            </a:r>
            <a:r>
              <a:rPr lang="en-US" dirty="0"/>
              <a:t>, and </a:t>
            </a:r>
            <a:r>
              <a:rPr lang="en-US" dirty="0" smtClean="0"/>
              <a:t>spawning </a:t>
            </a:r>
            <a:r>
              <a:rPr lang="en-US" dirty="0"/>
              <a:t>biomass for 2022 is only 0.12 </a:t>
            </a:r>
            <a:r>
              <a:rPr lang="en-US" dirty="0" err="1" smtClean="0"/>
              <a:t>SDs</a:t>
            </a:r>
            <a:r>
              <a:rPr lang="en-US" dirty="0" smtClean="0"/>
              <a:t> from </a:t>
            </a:r>
            <a:r>
              <a:rPr lang="en-US" dirty="0"/>
              <a:t>the </a:t>
            </a:r>
            <a:r>
              <a:rPr lang="en-US" dirty="0" smtClean="0"/>
              <a:t>mean</a:t>
            </a:r>
          </a:p>
          <a:p>
            <a:pPr lvl="1">
              <a:lnSpc>
                <a:spcPct val="90000"/>
              </a:lnSpc>
            </a:pPr>
            <a:r>
              <a:rPr lang="en-US" dirty="0"/>
              <a:t>B</a:t>
            </a:r>
            <a:r>
              <a:rPr lang="en-US" dirty="0" smtClean="0"/>
              <a:t>iomass is not “increasing </a:t>
            </a:r>
            <a:r>
              <a:rPr lang="en-US" dirty="0"/>
              <a:t>or decreasing faster than has been </a:t>
            </a:r>
            <a:r>
              <a:rPr lang="en-US" dirty="0" smtClean="0"/>
              <a:t>seen”</a:t>
            </a:r>
          </a:p>
          <a:p>
            <a:pPr lvl="2">
              <a:lnSpc>
                <a:spcPct val="90000"/>
              </a:lnSpc>
            </a:pPr>
            <a:r>
              <a:rPr lang="en-US" dirty="0" smtClean="0"/>
              <a:t>Rate </a:t>
            </a:r>
            <a:r>
              <a:rPr lang="en-US" dirty="0"/>
              <a:t>of change in age 0+ biomass from 2021 to 2022 is 4.9%, which is within 0.19 </a:t>
            </a:r>
            <a:r>
              <a:rPr lang="en-US" dirty="0" err="1" smtClean="0"/>
              <a:t>SDs</a:t>
            </a:r>
            <a:r>
              <a:rPr lang="en-US" dirty="0" smtClean="0"/>
              <a:t> </a:t>
            </a:r>
            <a:r>
              <a:rPr lang="en-US" dirty="0"/>
              <a:t>of the </a:t>
            </a:r>
            <a:r>
              <a:rPr lang="en-US" dirty="0" smtClean="0"/>
              <a:t>mean</a:t>
            </a:r>
          </a:p>
          <a:p>
            <a:pPr lvl="2">
              <a:lnSpc>
                <a:spcPct val="90000"/>
              </a:lnSpc>
            </a:pPr>
            <a:r>
              <a:rPr lang="en-US" dirty="0"/>
              <a:t>R</a:t>
            </a:r>
            <a:r>
              <a:rPr lang="en-US" dirty="0" smtClean="0"/>
              <a:t>ate </a:t>
            </a:r>
            <a:r>
              <a:rPr lang="en-US" dirty="0"/>
              <a:t>of change in female spawning biomass from 2021 to 2022 is 2.0%, which is within 0.04 </a:t>
            </a:r>
            <a:r>
              <a:rPr lang="en-US" dirty="0" err="1" smtClean="0"/>
              <a:t>SDs</a:t>
            </a:r>
            <a:r>
              <a:rPr lang="en-US" dirty="0" smtClean="0"/>
              <a:t> of </a:t>
            </a:r>
            <a:r>
              <a:rPr lang="en-US" dirty="0"/>
              <a:t>the </a:t>
            </a:r>
            <a:r>
              <a:rPr lang="en-US" dirty="0" smtClean="0"/>
              <a:t>mean</a:t>
            </a:r>
          </a:p>
          <a:p>
            <a:pPr lvl="1">
              <a:lnSpc>
                <a:spcPct val="90000"/>
              </a:lnSpc>
            </a:pPr>
            <a:r>
              <a:rPr lang="en-US" dirty="0"/>
              <a:t>Result: level = 1, </a:t>
            </a:r>
            <a:r>
              <a:rPr lang="en-US" dirty="0" err="1"/>
              <a:t>intralevel</a:t>
            </a:r>
            <a:r>
              <a:rPr lang="en-US" dirty="0"/>
              <a:t> fraction = </a:t>
            </a:r>
            <a:r>
              <a:rPr lang="en-US" dirty="0" smtClean="0"/>
              <a:t>0.2</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69</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57365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assessments in general </a:t>
            </a:r>
            <a:r>
              <a:rPr lang="en-US" dirty="0" smtClean="0"/>
              <a:t>(5 </a:t>
            </a:r>
            <a:r>
              <a:rPr lang="en-US" dirty="0"/>
              <a:t>of </a:t>
            </a:r>
            <a:r>
              <a:rPr lang="en-US" dirty="0" smtClean="0"/>
              <a:t>8)</a:t>
            </a:r>
            <a:endParaRPr lang="en-US" dirty="0"/>
          </a:p>
        </p:txBody>
      </p:sp>
      <p:sp>
        <p:nvSpPr>
          <p:cNvPr id="3" name="Content Placeholder 2"/>
          <p:cNvSpPr>
            <a:spLocks noGrp="1"/>
          </p:cNvSpPr>
          <p:nvPr>
            <p:ph idx="1"/>
          </p:nvPr>
        </p:nvSpPr>
        <p:spPr>
          <a:xfrm>
            <a:off x="457200" y="1207293"/>
            <a:ext cx="8558613" cy="5147787"/>
          </a:xfrm>
        </p:spPr>
        <p:txBody>
          <a:bodyPr>
            <a:normAutofit lnSpcReduction="10000"/>
          </a:bodyPr>
          <a:lstStyle/>
          <a:p>
            <a:pPr>
              <a:lnSpc>
                <a:spcPct val="100000"/>
              </a:lnSpc>
            </a:pPr>
            <a:r>
              <a:rPr lang="en-US" i="1" dirty="0" smtClean="0">
                <a:solidFill>
                  <a:schemeClr val="accent1"/>
                </a:solidFill>
              </a:rPr>
              <a:t>Response:</a:t>
            </a:r>
            <a:r>
              <a:rPr lang="en-US" dirty="0" smtClean="0">
                <a:solidFill>
                  <a:schemeClr val="accent1"/>
                </a:solidFill>
              </a:rPr>
              <a:t> </a:t>
            </a:r>
            <a:r>
              <a:rPr lang="en-US" dirty="0"/>
              <a:t>The approach </a:t>
            </a:r>
            <a:r>
              <a:rPr lang="en-US" dirty="0" smtClean="0"/>
              <a:t>used </a:t>
            </a:r>
            <a:r>
              <a:rPr lang="en-US" dirty="0"/>
              <a:t>to complete the risk table in this </a:t>
            </a:r>
            <a:r>
              <a:rPr lang="en-US" dirty="0" smtClean="0"/>
              <a:t>assessment </a:t>
            </a:r>
            <a:r>
              <a:rPr lang="en-US" dirty="0"/>
              <a:t>is completely consistent with </a:t>
            </a:r>
            <a:r>
              <a:rPr lang="en-US" dirty="0" err="1" smtClean="0"/>
              <a:t>SSC9</a:t>
            </a:r>
            <a:r>
              <a:rPr lang="en-US" dirty="0" smtClean="0"/>
              <a:t>.  </a:t>
            </a:r>
            <a:r>
              <a:rPr lang="en-US" dirty="0"/>
              <a:t>Specifically: 1) it does not prescribe a common reduction from </a:t>
            </a:r>
            <a:r>
              <a:rPr lang="en-US" dirty="0" err="1" smtClean="0"/>
              <a:t>maxABC</a:t>
            </a:r>
            <a:r>
              <a:rPr lang="en-US" dirty="0" smtClean="0"/>
              <a:t> </a:t>
            </a:r>
            <a:r>
              <a:rPr lang="en-US" dirty="0"/>
              <a:t>for a given risk score across species or stocks, 2) considerations of reductions in ABCs below the maximum permissible continue to be made on a case-by-case basis with justification based on risk scoring, 3) the risk table rankings include qualitative information that requires a certain amount of subjective but well-informed interpretation of the available data, and 4) it does not make blanket comparisons across species or stocks for the purpose of explicitly defining reductions in ABC below the maximum permissible.  One of the main advantages of the approach, in fact, is that it shows </a:t>
            </a:r>
            <a:r>
              <a:rPr lang="en-US" i="1" dirty="0"/>
              <a:t>how</a:t>
            </a:r>
            <a:r>
              <a:rPr lang="en-US" dirty="0"/>
              <a:t> and </a:t>
            </a:r>
            <a:r>
              <a:rPr lang="en-US" i="1" dirty="0"/>
              <a:t>why</a:t>
            </a:r>
            <a:r>
              <a:rPr lang="en-US" dirty="0"/>
              <a:t> it can be perfectly reasonable for two assessments to have the same risk scores but different amounts of reduction, including the case in which no reduction is appropriate for one of the assessments but some amount of reduction is appropriate for the other</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4171157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 (6 of </a:t>
            </a:r>
            <a:r>
              <a:rPr lang="en-US" dirty="0"/>
              <a:t>8</a:t>
            </a:r>
            <a:r>
              <a:rPr lang="en-US" dirty="0" smtClean="0"/>
              <a:t>)</a:t>
            </a:r>
            <a:endParaRPr lang="en-US" dirty="0"/>
          </a:p>
        </p:txBody>
      </p:sp>
      <p:sp>
        <p:nvSpPr>
          <p:cNvPr id="3" name="Content Placeholder 2"/>
          <p:cNvSpPr>
            <a:spLocks noGrp="1"/>
          </p:cNvSpPr>
          <p:nvPr>
            <p:ph idx="1"/>
          </p:nvPr>
        </p:nvSpPr>
        <p:spPr>
          <a:xfrm>
            <a:off x="457200" y="1207293"/>
            <a:ext cx="8515884" cy="5147787"/>
          </a:xfrm>
        </p:spPr>
        <p:txBody>
          <a:bodyPr>
            <a:normAutofit/>
          </a:bodyPr>
          <a:lstStyle/>
          <a:p>
            <a:r>
              <a:rPr lang="en-US" dirty="0" smtClean="0"/>
              <a:t>Environmental/ecosystem considerations:</a:t>
            </a:r>
          </a:p>
          <a:p>
            <a:pPr lvl="1"/>
            <a:r>
              <a:rPr lang="en-US" dirty="0" smtClean="0"/>
              <a:t>Environmental processes: warm temperatures, thin ice, small cold pool, smaller area occupied, “red flags” in NBS (crab and </a:t>
            </a:r>
            <a:r>
              <a:rPr lang="en-US" dirty="0" err="1" smtClean="0"/>
              <a:t>groundfish</a:t>
            </a:r>
            <a:r>
              <a:rPr lang="en-US" dirty="0" smtClean="0"/>
              <a:t> down, salmon run failures, seabird die-offs, gray whale UME)</a:t>
            </a:r>
          </a:p>
          <a:p>
            <a:pPr lvl="1"/>
            <a:r>
              <a:rPr lang="en-US" dirty="0" smtClean="0"/>
              <a:t>Prey: spring bloom late, copepods average, adult </a:t>
            </a:r>
            <a:r>
              <a:rPr lang="en-US" dirty="0" err="1" smtClean="0"/>
              <a:t>euphasiids</a:t>
            </a:r>
            <a:r>
              <a:rPr lang="en-US" dirty="0" smtClean="0"/>
              <a:t> up, motile </a:t>
            </a:r>
            <a:r>
              <a:rPr lang="en-US" dirty="0" err="1" smtClean="0"/>
              <a:t>epifauna</a:t>
            </a:r>
            <a:r>
              <a:rPr lang="en-US" dirty="0" smtClean="0"/>
              <a:t> up, crab down, daily food requirements up, juvenile condition average, adult condition slightly below average</a:t>
            </a:r>
          </a:p>
          <a:p>
            <a:pPr lvl="1"/>
            <a:r>
              <a:rPr lang="en-US" dirty="0" smtClean="0"/>
              <a:t>Predators: cannibalism may rise as population ages, total predation on Pacific cod remains low due to declines in total predator biomass</a:t>
            </a:r>
          </a:p>
          <a:p>
            <a:pPr lvl="1"/>
            <a:r>
              <a:rPr lang="en-US" dirty="0" smtClean="0"/>
              <a:t>Competitors: gray whales down, </a:t>
            </a:r>
            <a:r>
              <a:rPr lang="en-US" dirty="0" err="1" smtClean="0"/>
              <a:t>arrowtooth</a:t>
            </a:r>
            <a:r>
              <a:rPr lang="en-US" dirty="0" smtClean="0"/>
              <a:t> flounder has been increasing steadily and remains high</a:t>
            </a:r>
          </a:p>
          <a:p>
            <a:pPr lvl="1"/>
            <a:r>
              <a:rPr lang="en-US" dirty="0" smtClean="0"/>
              <a:t>Result</a:t>
            </a:r>
            <a:r>
              <a:rPr lang="en-US" dirty="0"/>
              <a:t>: level = 2</a:t>
            </a:r>
            <a:r>
              <a:rPr lang="en-US" dirty="0" smtClean="0"/>
              <a:t>, </a:t>
            </a:r>
            <a:r>
              <a:rPr lang="en-US" dirty="0" err="1"/>
              <a:t>intralevel</a:t>
            </a:r>
            <a:r>
              <a:rPr lang="en-US" dirty="0"/>
              <a:t> fraction = </a:t>
            </a:r>
            <a:r>
              <a:rPr lang="en-US" dirty="0" smtClean="0"/>
              <a:t>0.5</a:t>
            </a:r>
            <a:endParaRPr lang="en-US" dirty="0"/>
          </a:p>
          <a:p>
            <a:pPr lvl="1"/>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70</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2904700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a:t>
            </a:r>
            <a:r>
              <a:rPr lang="en-US" dirty="0"/>
              <a:t> </a:t>
            </a:r>
            <a:r>
              <a:rPr lang="en-US" dirty="0" smtClean="0"/>
              <a:t>(7 of 8)</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Fishery performance:</a:t>
            </a:r>
          </a:p>
          <a:p>
            <a:pPr lvl="1">
              <a:lnSpc>
                <a:spcPct val="90000"/>
              </a:lnSpc>
            </a:pPr>
            <a:r>
              <a:rPr lang="en-US" dirty="0" smtClean="0"/>
              <a:t>For the main gear types, the “conventional” analysis (not used in the assessment models) indicates that 2021 </a:t>
            </a:r>
            <a:r>
              <a:rPr lang="en-US" dirty="0" err="1" smtClean="0"/>
              <a:t>CPUE</a:t>
            </a:r>
            <a:r>
              <a:rPr lang="en-US" dirty="0" smtClean="0"/>
              <a:t> is above average</a:t>
            </a:r>
          </a:p>
          <a:p>
            <a:pPr lvl="2">
              <a:lnSpc>
                <a:spcPct val="90000"/>
              </a:lnSpc>
            </a:pPr>
            <a:r>
              <a:rPr lang="en-US" dirty="0" smtClean="0"/>
              <a:t>Longline </a:t>
            </a:r>
            <a:r>
              <a:rPr lang="en-US" dirty="0" err="1"/>
              <a:t>CPUE</a:t>
            </a:r>
            <a:r>
              <a:rPr lang="en-US" dirty="0"/>
              <a:t> was &gt;</a:t>
            </a:r>
            <a:r>
              <a:rPr lang="en-US" dirty="0" smtClean="0"/>
              <a:t> </a:t>
            </a:r>
            <a:r>
              <a:rPr lang="en-US" dirty="0"/>
              <a:t>average for every month from </a:t>
            </a:r>
            <a:r>
              <a:rPr lang="en-US" dirty="0" smtClean="0"/>
              <a:t>Jan-Aug </a:t>
            </a:r>
            <a:r>
              <a:rPr lang="en-US" dirty="0"/>
              <a:t>except for </a:t>
            </a:r>
            <a:r>
              <a:rPr lang="en-US" dirty="0" smtClean="0"/>
              <a:t>May</a:t>
            </a:r>
            <a:endParaRPr lang="en-US" sz="2800" dirty="0"/>
          </a:p>
          <a:p>
            <a:pPr lvl="2">
              <a:lnSpc>
                <a:spcPct val="90000"/>
              </a:lnSpc>
            </a:pPr>
            <a:r>
              <a:rPr lang="en-US" dirty="0"/>
              <a:t>Bottom trawl </a:t>
            </a:r>
            <a:r>
              <a:rPr lang="en-US" dirty="0" err="1"/>
              <a:t>CPUE</a:t>
            </a:r>
            <a:r>
              <a:rPr lang="en-US" dirty="0"/>
              <a:t> was &gt;</a:t>
            </a:r>
            <a:r>
              <a:rPr lang="en-US" dirty="0" smtClean="0"/>
              <a:t> </a:t>
            </a:r>
            <a:r>
              <a:rPr lang="en-US" dirty="0"/>
              <a:t>average for every month from </a:t>
            </a:r>
            <a:r>
              <a:rPr lang="en-US" dirty="0" smtClean="0"/>
              <a:t>Feb-Apr</a:t>
            </a:r>
          </a:p>
          <a:p>
            <a:pPr lvl="3">
              <a:lnSpc>
                <a:spcPct val="90000"/>
              </a:lnSpc>
            </a:pPr>
            <a:r>
              <a:rPr lang="en-US" dirty="0"/>
              <a:t>I</a:t>
            </a:r>
            <a:r>
              <a:rPr lang="en-US" dirty="0" smtClean="0"/>
              <a:t>n </a:t>
            </a:r>
            <a:r>
              <a:rPr lang="en-US" dirty="0"/>
              <a:t>particular, </a:t>
            </a:r>
            <a:r>
              <a:rPr lang="en-US" dirty="0" err="1"/>
              <a:t>CPUE</a:t>
            </a:r>
            <a:r>
              <a:rPr lang="en-US" dirty="0"/>
              <a:t> for February was extremely high (more than triple the 1996-2020 average</a:t>
            </a:r>
            <a:r>
              <a:rPr lang="en-US" dirty="0" smtClean="0"/>
              <a:t>), similar to 2020</a:t>
            </a:r>
          </a:p>
          <a:p>
            <a:pPr lvl="1">
              <a:lnSpc>
                <a:spcPct val="90000"/>
              </a:lnSpc>
            </a:pPr>
            <a:r>
              <a:rPr lang="en-US" dirty="0" smtClean="0"/>
              <a:t>Local knowledge: Dawn </a:t>
            </a:r>
            <a:r>
              <a:rPr lang="en-US" dirty="0" err="1"/>
              <a:t>Wehde</a:t>
            </a:r>
            <a:r>
              <a:rPr lang="en-US" dirty="0"/>
              <a:t> (</a:t>
            </a:r>
            <a:r>
              <a:rPr lang="en-US" dirty="0" smtClean="0"/>
              <a:t>Norton </a:t>
            </a:r>
            <a:r>
              <a:rPr lang="en-US" dirty="0"/>
              <a:t>Sound Economic Development </a:t>
            </a:r>
            <a:r>
              <a:rPr lang="en-US" dirty="0" smtClean="0"/>
              <a:t>Corp.) </a:t>
            </a:r>
            <a:r>
              <a:rPr lang="en-US" dirty="0"/>
              <a:t>reported that </a:t>
            </a:r>
            <a:r>
              <a:rPr lang="en-US" dirty="0" smtClean="0"/>
              <a:t>she had </a:t>
            </a:r>
            <a:r>
              <a:rPr lang="en-US" dirty="0"/>
              <a:t>“received numerous reports from </a:t>
            </a:r>
            <a:r>
              <a:rPr lang="en-US" dirty="0" err="1"/>
              <a:t>Savoonga</a:t>
            </a:r>
            <a:r>
              <a:rPr lang="en-US" dirty="0"/>
              <a:t> fishermen describing lower catch rates of Pacific cod this year compared to the past few </a:t>
            </a:r>
            <a:r>
              <a:rPr lang="en-US" dirty="0" smtClean="0"/>
              <a:t>years” </a:t>
            </a:r>
          </a:p>
          <a:p>
            <a:pPr lvl="1">
              <a:lnSpc>
                <a:spcPct val="90000"/>
              </a:lnSpc>
            </a:pPr>
            <a:r>
              <a:rPr lang="en-US" dirty="0"/>
              <a:t>Result: level = 1, </a:t>
            </a:r>
            <a:r>
              <a:rPr lang="en-US" dirty="0" err="1"/>
              <a:t>intralevel</a:t>
            </a:r>
            <a:r>
              <a:rPr lang="en-US" dirty="0"/>
              <a:t> fraction = </a:t>
            </a:r>
            <a:r>
              <a:rPr lang="en-US" dirty="0" smtClean="0"/>
              <a:t>0.1</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71</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2021122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table</a:t>
            </a:r>
            <a:r>
              <a:rPr lang="en-US" dirty="0"/>
              <a:t> </a:t>
            </a:r>
            <a:r>
              <a:rPr lang="en-US" dirty="0" smtClean="0"/>
              <a:t>(8 of 8)</a:t>
            </a:r>
            <a:endParaRPr lang="en-US" dirty="0"/>
          </a:p>
        </p:txBody>
      </p:sp>
      <p:sp>
        <p:nvSpPr>
          <p:cNvPr id="3" name="Content Placeholder 2"/>
          <p:cNvSpPr>
            <a:spLocks noGrp="1"/>
          </p:cNvSpPr>
          <p:nvPr>
            <p:ph idx="1"/>
          </p:nvPr>
        </p:nvSpPr>
        <p:spPr/>
        <p:txBody>
          <a:bodyPr>
            <a:normAutofit/>
          </a:bodyPr>
          <a:lstStyle/>
          <a:p>
            <a:r>
              <a:rPr lang="en-US" dirty="0" smtClean="0"/>
              <a:t>Summary:</a:t>
            </a:r>
          </a:p>
          <a:p>
            <a:pPr lvl="1"/>
            <a:r>
              <a:rPr lang="en-US" dirty="0" smtClean="0"/>
              <a:t>The approach uses a parameter </a:t>
            </a:r>
            <a:r>
              <a:rPr lang="en-US" dirty="0" smtClean="0">
                <a:latin typeface="Symbol" panose="05050102010706020507" pitchFamily="18" charset="2"/>
              </a:rPr>
              <a:t>a</a:t>
            </a:r>
            <a:r>
              <a:rPr lang="en-US" dirty="0" smtClean="0"/>
              <a:t> to convert risk levels and intra-level fractions into category-specific external probabilities</a:t>
            </a:r>
          </a:p>
          <a:p>
            <a:pPr lvl="1"/>
            <a:r>
              <a:rPr lang="en-US" dirty="0" smtClean="0"/>
              <a:t>Results corresponding to a pair of values of </a:t>
            </a:r>
            <a:r>
              <a:rPr lang="en-US" dirty="0">
                <a:latin typeface="Symbol" panose="05050102010706020507" pitchFamily="18" charset="2"/>
              </a:rPr>
              <a:t>a</a:t>
            </a:r>
            <a:r>
              <a:rPr lang="en-US" dirty="0" smtClean="0"/>
              <a:t> are </a:t>
            </a:r>
            <a:r>
              <a:rPr lang="en-US" dirty="0" smtClean="0"/>
              <a:t>presented, both based on previous risk tables and ABC/</a:t>
            </a:r>
            <a:r>
              <a:rPr lang="en-US" dirty="0" err="1" smtClean="0"/>
              <a:t>maxABC</a:t>
            </a:r>
            <a:r>
              <a:rPr lang="en-US" dirty="0" smtClean="0"/>
              <a:t> ratios:</a:t>
            </a:r>
            <a:endParaRPr lang="en-US" dirty="0" smtClean="0"/>
          </a:p>
          <a:p>
            <a:pPr marL="1371600" lvl="2" indent="-457200">
              <a:buFont typeface="+mj-lt"/>
              <a:buAutoNum type="arabicPeriod"/>
            </a:pPr>
            <a:r>
              <a:rPr lang="en-US" dirty="0" smtClean="0">
                <a:latin typeface="Symbol" panose="05050102010706020507" pitchFamily="18" charset="2"/>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=0.2, </a:t>
            </a:r>
            <a:r>
              <a:rPr lang="en-US" dirty="0" smtClean="0"/>
              <a:t>based on</a:t>
            </a:r>
            <a:r>
              <a:rPr lang="en-US" dirty="0" smtClean="0"/>
              <a:t> data from all stocks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=48</a:t>
            </a:r>
            <a:r>
              <a:rPr lang="en-US" dirty="0" smtClean="0"/>
              <a:t>)</a:t>
            </a:r>
          </a:p>
          <a:p>
            <a:pPr marL="1371600" lvl="2" indent="-457200">
              <a:buFont typeface="+mj-lt"/>
              <a:buAutoNum type="arabicPeriod"/>
            </a:pPr>
            <a:r>
              <a:rPr lang="en-US" dirty="0" smtClean="0">
                <a:latin typeface="Symbol" panose="05050102010706020507" pitchFamily="18" charset="2"/>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=0.4, </a:t>
            </a:r>
            <a:r>
              <a:rPr lang="en-US" dirty="0" smtClean="0"/>
              <a:t>based on</a:t>
            </a:r>
            <a:r>
              <a:rPr lang="en-US" dirty="0" smtClean="0"/>
              <a:t> data from </a:t>
            </a:r>
            <a:r>
              <a:rPr lang="en-US" dirty="0" err="1" smtClean="0"/>
              <a:t>EBS</a:t>
            </a:r>
            <a:r>
              <a:rPr lang="en-US" dirty="0" smtClean="0"/>
              <a:t> </a:t>
            </a:r>
            <a:r>
              <a:rPr lang="en-US" dirty="0" smtClean="0"/>
              <a:t>Pacific cod </a:t>
            </a:r>
            <a:r>
              <a:rPr lang="en-US" dirty="0" smtClean="0"/>
              <a:t>only </a:t>
            </a:r>
            <a:r>
              <a:rPr lang="en-US" dirty="0" smtClean="0"/>
              <a:t>(</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=2</a:t>
            </a:r>
            <a:r>
              <a:rPr lang="en-US" dirty="0" smtClean="0"/>
              <a:t>)</a:t>
            </a:r>
          </a:p>
          <a:p>
            <a:pPr marL="857250" lvl="1" indent="-342900"/>
            <a:r>
              <a:rPr lang="en-US" dirty="0" smtClean="0">
                <a:cs typeface="Times New Roman" panose="02020603050405020304" pitchFamily="18" charset="0"/>
              </a:rPr>
              <a:t>Joint external probability of overfishing :</a:t>
            </a:r>
          </a:p>
          <a:p>
            <a:pPr lvl="2"/>
            <a:r>
              <a:rPr lang="en-US" dirty="0" smtClean="0">
                <a:cs typeface="Times New Roman" panose="02020603050405020304" pitchFamily="18" charset="0"/>
              </a:rPr>
              <a:t>0.27 </a:t>
            </a:r>
            <a:r>
              <a:rPr lang="en-US" dirty="0" smtClean="0">
                <a:cs typeface="Times New Roman" panose="02020603050405020304" pitchFamily="18" charset="0"/>
              </a:rPr>
              <a:t>in the </a:t>
            </a:r>
            <a:r>
              <a:rPr lang="en-US" dirty="0" smtClean="0">
                <a:latin typeface="Symbol" panose="05050102010706020507" pitchFamily="18" charset="2"/>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=0.2</a:t>
            </a:r>
            <a:r>
              <a:rPr lang="en-US" dirty="0" smtClean="0">
                <a:cs typeface="Times New Roman" panose="02020603050405020304" pitchFamily="18" charset="0"/>
              </a:rPr>
              <a:t> case, 0.18 in the </a:t>
            </a:r>
            <a:r>
              <a:rPr lang="en-US" dirty="0" smtClean="0">
                <a:latin typeface="Symbol" panose="05050102010706020507" pitchFamily="18" charset="2"/>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=0.4</a:t>
            </a:r>
            <a:r>
              <a:rPr lang="en-US" dirty="0" smtClean="0">
                <a:cs typeface="Times New Roman" panose="02020603050405020304" pitchFamily="18" charset="0"/>
              </a:rPr>
              <a:t> case</a:t>
            </a:r>
          </a:p>
          <a:p>
            <a:pPr lvl="1"/>
            <a:r>
              <a:rPr lang="en-US" dirty="0" smtClean="0">
                <a:cs typeface="Times New Roman" panose="02020603050405020304" pitchFamily="18" charset="0"/>
              </a:rPr>
              <a:t>Overall probability of overfishing if catch=</a:t>
            </a:r>
            <a:r>
              <a:rPr lang="en-US" dirty="0" err="1" smtClean="0">
                <a:cs typeface="Times New Roman" panose="02020603050405020304" pitchFamily="18" charset="0"/>
              </a:rPr>
              <a:t>maxABC</a:t>
            </a:r>
            <a:r>
              <a:rPr lang="en-US" dirty="0" smtClean="0">
                <a:cs typeface="Times New Roman" panose="02020603050405020304" pitchFamily="18" charset="0"/>
              </a:rPr>
              <a:t>:</a:t>
            </a:r>
          </a:p>
          <a:p>
            <a:pPr lvl="2"/>
            <a:r>
              <a:rPr lang="en-US" dirty="0" smtClean="0">
                <a:cs typeface="Times New Roman" panose="02020603050405020304" pitchFamily="18" charset="0"/>
              </a:rPr>
              <a:t>0.47 in the </a:t>
            </a:r>
            <a:r>
              <a:rPr lang="en-US" dirty="0" smtClean="0">
                <a:latin typeface="Symbol" panose="05050102010706020507" pitchFamily="18" charset="2"/>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=0.2</a:t>
            </a:r>
            <a:r>
              <a:rPr lang="en-US" dirty="0" smtClean="0">
                <a:cs typeface="Times New Roman" panose="02020603050405020304" pitchFamily="18" charset="0"/>
              </a:rPr>
              <a:t> case, 0.41 in the </a:t>
            </a:r>
            <a:r>
              <a:rPr lang="en-US" dirty="0" smtClean="0">
                <a:latin typeface="Symbol" panose="05050102010706020507" pitchFamily="18" charset="2"/>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=0.4</a:t>
            </a:r>
            <a:r>
              <a:rPr lang="en-US" dirty="0" smtClean="0">
                <a:cs typeface="Times New Roman" panose="02020603050405020304" pitchFamily="18" charset="0"/>
              </a:rPr>
              <a:t> case</a:t>
            </a:r>
          </a:p>
          <a:p>
            <a:pPr lvl="1"/>
            <a:r>
              <a:rPr lang="en-US" dirty="0" smtClean="0">
                <a:cs typeface="Times New Roman" panose="02020603050405020304" pitchFamily="18" charset="0"/>
              </a:rPr>
              <a:t>Final recommendation: no reduction from </a:t>
            </a:r>
            <a:r>
              <a:rPr lang="en-US" dirty="0" err="1" smtClean="0">
                <a:cs typeface="Times New Roman" panose="02020603050405020304" pitchFamily="18" charset="0"/>
              </a:rPr>
              <a:t>maxABC</a:t>
            </a:r>
            <a:r>
              <a:rPr lang="en-US" dirty="0" smtClean="0">
                <a:cs typeface="Times New Roman" panose="02020603050405020304" pitchFamily="18" charset="0"/>
              </a:rPr>
              <a:t> (in either case)</a:t>
            </a:r>
          </a:p>
          <a:p>
            <a:pPr lvl="1"/>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72</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3615331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the increase in ABC</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73</a:t>
            </a:fld>
            <a:endParaRPr lang="en-US" dirty="0"/>
          </a:p>
        </p:txBody>
      </p:sp>
    </p:spTree>
    <p:extLst>
      <p:ext uri="{BB962C8B-B14F-4D97-AF65-F5344CB8AC3E}">
        <p14:creationId xmlns:p14="http://schemas.microsoft.com/office/powerpoint/2010/main" val="2339833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for the recommended 2022 ABC</a:t>
            </a:r>
            <a:endParaRPr lang="en-US" dirty="0"/>
          </a:p>
        </p:txBody>
      </p:sp>
      <p:sp>
        <p:nvSpPr>
          <p:cNvPr id="3" name="Content Placeholder 2"/>
          <p:cNvSpPr>
            <a:spLocks noGrp="1"/>
          </p:cNvSpPr>
          <p:nvPr>
            <p:ph idx="1"/>
          </p:nvPr>
        </p:nvSpPr>
        <p:spPr/>
        <p:txBody>
          <a:bodyPr/>
          <a:lstStyle/>
          <a:p>
            <a:r>
              <a:rPr lang="en-US" dirty="0"/>
              <a:t>Change in </a:t>
            </a:r>
            <a:r>
              <a:rPr lang="en-US" dirty="0">
                <a:solidFill>
                  <a:srgbClr val="FF0000"/>
                </a:solidFill>
              </a:rPr>
              <a:t>2022</a:t>
            </a:r>
            <a:r>
              <a:rPr lang="en-US" dirty="0"/>
              <a:t> ABC relative to </a:t>
            </a:r>
            <a:r>
              <a:rPr lang="en-US" dirty="0">
                <a:solidFill>
                  <a:srgbClr val="00B050"/>
                </a:solidFill>
              </a:rPr>
              <a:t>2021</a:t>
            </a:r>
            <a:r>
              <a:rPr lang="en-US" dirty="0"/>
              <a:t> ABC:</a:t>
            </a:r>
          </a:p>
          <a:p>
            <a:endParaRPr lang="en-US" sz="1400" dirty="0"/>
          </a:p>
          <a:p>
            <a:endParaRPr lang="en-US" sz="1400" dirty="0"/>
          </a:p>
          <a:p>
            <a:endParaRPr lang="en-US" sz="1400" dirty="0"/>
          </a:p>
          <a:p>
            <a:r>
              <a:rPr lang="en-US" dirty="0"/>
              <a:t>Change in </a:t>
            </a:r>
            <a:r>
              <a:rPr lang="en-US" dirty="0">
                <a:solidFill>
                  <a:srgbClr val="FF0000"/>
                </a:solidFill>
              </a:rPr>
              <a:t>2022</a:t>
            </a:r>
            <a:r>
              <a:rPr lang="en-US" dirty="0"/>
              <a:t> ABC relative to </a:t>
            </a:r>
            <a:r>
              <a:rPr lang="en-US" dirty="0">
                <a:solidFill>
                  <a:srgbClr val="FF0000"/>
                </a:solidFill>
              </a:rPr>
              <a:t>2022</a:t>
            </a:r>
            <a:r>
              <a:rPr lang="en-US" dirty="0"/>
              <a:t> ABC </a:t>
            </a:r>
            <a:r>
              <a:rPr lang="en-US" i="1" dirty="0"/>
              <a:t>as currently specified</a:t>
            </a:r>
            <a:r>
              <a:rPr lang="en-US" dirty="0"/>
              <a:t>:</a:t>
            </a:r>
          </a:p>
          <a:p>
            <a:pPr marL="0" indent="0">
              <a:buNone/>
            </a:pPr>
            <a:endParaRPr lang="en-US" sz="1400" b="1" dirty="0"/>
          </a:p>
          <a:p>
            <a:pPr marL="0" indent="0">
              <a:buNone/>
            </a:pPr>
            <a:endParaRPr lang="en-US" sz="1400" b="1" dirty="0"/>
          </a:p>
          <a:p>
            <a:pPr marL="0" indent="0">
              <a:buNone/>
            </a:pPr>
            <a:endParaRPr lang="en-US" sz="1400" dirty="0"/>
          </a:p>
          <a:p>
            <a:r>
              <a:rPr lang="en-US" dirty="0" smtClean="0"/>
              <a:t>All models showed increases from the preliminary assessment: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74</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7" name="Picture 6"/>
          <p:cNvPicPr>
            <a:picLocks noChangeAspect="1"/>
          </p:cNvPicPr>
          <p:nvPr/>
        </p:nvPicPr>
        <p:blipFill>
          <a:blip r:embed="rId2"/>
          <a:stretch>
            <a:fillRect/>
          </a:stretch>
        </p:blipFill>
        <p:spPr>
          <a:xfrm>
            <a:off x="905257" y="1680879"/>
            <a:ext cx="7059424" cy="713951"/>
          </a:xfrm>
          <a:prstGeom prst="rect">
            <a:avLst/>
          </a:prstGeom>
        </p:spPr>
      </p:pic>
      <p:pic>
        <p:nvPicPr>
          <p:cNvPr id="10" name="Picture 9"/>
          <p:cNvPicPr>
            <a:picLocks noChangeAspect="1"/>
          </p:cNvPicPr>
          <p:nvPr/>
        </p:nvPicPr>
        <p:blipFill>
          <a:blip r:embed="rId3"/>
          <a:stretch>
            <a:fillRect/>
          </a:stretch>
        </p:blipFill>
        <p:spPr>
          <a:xfrm>
            <a:off x="905256" y="2996101"/>
            <a:ext cx="7059425" cy="713952"/>
          </a:xfrm>
          <a:prstGeom prst="rect">
            <a:avLst/>
          </a:prstGeom>
        </p:spPr>
      </p:pic>
      <p:pic>
        <p:nvPicPr>
          <p:cNvPr id="11" name="Picture 10"/>
          <p:cNvPicPr>
            <a:picLocks noChangeAspect="1"/>
          </p:cNvPicPr>
          <p:nvPr/>
        </p:nvPicPr>
        <p:blipFill>
          <a:blip r:embed="rId4"/>
          <a:stretch>
            <a:fillRect/>
          </a:stretch>
        </p:blipFill>
        <p:spPr>
          <a:xfrm>
            <a:off x="515270" y="4311324"/>
            <a:ext cx="8113460" cy="1877798"/>
          </a:xfrm>
          <a:prstGeom prst="rect">
            <a:avLst/>
          </a:prstGeom>
        </p:spPr>
      </p:pic>
    </p:spTree>
    <p:extLst>
      <p:ext uri="{BB962C8B-B14F-4D97-AF65-F5344CB8AC3E}">
        <p14:creationId xmlns:p14="http://schemas.microsoft.com/office/powerpoint/2010/main" val="3741846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Bridging analysis: overview</a:t>
            </a:r>
            <a:endParaRPr lang="en-US" dirty="0"/>
          </a:p>
        </p:txBody>
      </p:sp>
      <p:sp>
        <p:nvSpPr>
          <p:cNvPr id="3" name="Content Placeholder 2"/>
          <p:cNvSpPr>
            <a:spLocks noGrp="1"/>
          </p:cNvSpPr>
          <p:nvPr>
            <p:ph idx="1"/>
          </p:nvPr>
        </p:nvSpPr>
        <p:spPr>
          <a:xfrm>
            <a:off x="457200" y="1207293"/>
            <a:ext cx="8430425" cy="5147787"/>
          </a:xfrm>
        </p:spPr>
        <p:txBody>
          <a:bodyPr>
            <a:normAutofit/>
          </a:bodyPr>
          <a:lstStyle/>
          <a:p>
            <a:pPr>
              <a:lnSpc>
                <a:spcPct val="90000"/>
              </a:lnSpc>
            </a:pPr>
            <a:r>
              <a:rPr lang="en-US" dirty="0" smtClean="0"/>
              <a:t>Appendix 2.4 describes a “bridging analysis” based on Model </a:t>
            </a:r>
            <a:r>
              <a:rPr lang="en-US" dirty="0" err="1" smtClean="0"/>
              <a:t>19.12a</a:t>
            </a:r>
            <a:endParaRPr lang="en-US" dirty="0" smtClean="0"/>
          </a:p>
          <a:p>
            <a:pPr>
              <a:lnSpc>
                <a:spcPct val="90000"/>
              </a:lnSpc>
            </a:pPr>
            <a:r>
              <a:rPr lang="en-US" dirty="0" smtClean="0"/>
              <a:t>Bridging involved looking at the cumulative effects of changes in the data, incorporating one change at a time from the following candidates:</a:t>
            </a:r>
          </a:p>
          <a:p>
            <a:pPr marL="457200" lvl="1" indent="0">
              <a:lnSpc>
                <a:spcPct val="90000"/>
              </a:lnSpc>
              <a:buNone/>
            </a:pPr>
            <a:r>
              <a:rPr lang="en-US" dirty="0" err="1" smtClean="0">
                <a:solidFill>
                  <a:srgbClr val="FF0000"/>
                </a:solidFill>
              </a:rPr>
              <a:t>1</a:t>
            </a:r>
            <a:r>
              <a:rPr lang="en-US" dirty="0" err="1" smtClean="0"/>
              <a:t>a</a:t>
            </a:r>
            <a:r>
              <a:rPr lang="en-US" dirty="0" smtClean="0"/>
              <a:t>.  Include </a:t>
            </a:r>
            <a:r>
              <a:rPr lang="en-US" dirty="0"/>
              <a:t>any revisions to the historic </a:t>
            </a:r>
            <a:r>
              <a:rPr lang="en-US" dirty="0">
                <a:solidFill>
                  <a:srgbClr val="FF0000"/>
                </a:solidFill>
              </a:rPr>
              <a:t>survey index </a:t>
            </a:r>
            <a:r>
              <a:rPr lang="en-US" dirty="0" smtClean="0"/>
              <a:t>data</a:t>
            </a:r>
            <a:endParaRPr lang="en-US" dirty="0"/>
          </a:p>
          <a:p>
            <a:pPr marL="457200" lvl="1" indent="0">
              <a:lnSpc>
                <a:spcPct val="90000"/>
              </a:lnSpc>
              <a:buNone/>
            </a:pPr>
            <a:r>
              <a:rPr lang="en-US" dirty="0" err="1" smtClean="0">
                <a:solidFill>
                  <a:srgbClr val="FF0000"/>
                </a:solidFill>
              </a:rPr>
              <a:t>1</a:t>
            </a:r>
            <a:r>
              <a:rPr lang="en-US" dirty="0" err="1" smtClean="0"/>
              <a:t>b</a:t>
            </a:r>
            <a:r>
              <a:rPr lang="en-US" dirty="0" smtClean="0"/>
              <a:t>.  Add </a:t>
            </a:r>
            <a:r>
              <a:rPr lang="en-US" dirty="0"/>
              <a:t>the 2021 </a:t>
            </a:r>
            <a:r>
              <a:rPr lang="en-US" dirty="0">
                <a:solidFill>
                  <a:srgbClr val="FF0000"/>
                </a:solidFill>
              </a:rPr>
              <a:t>survey index </a:t>
            </a:r>
            <a:r>
              <a:rPr lang="en-US" dirty="0" smtClean="0"/>
              <a:t>data</a:t>
            </a:r>
          </a:p>
          <a:p>
            <a:pPr marL="457200" lvl="1" indent="0">
              <a:lnSpc>
                <a:spcPct val="90000"/>
              </a:lnSpc>
              <a:buNone/>
            </a:pPr>
            <a:r>
              <a:rPr lang="en-US" dirty="0" err="1" smtClean="0">
                <a:solidFill>
                  <a:srgbClr val="FFC000"/>
                </a:solidFill>
              </a:rPr>
              <a:t>2</a:t>
            </a:r>
            <a:r>
              <a:rPr lang="en-US" dirty="0" err="1" smtClean="0"/>
              <a:t>a</a:t>
            </a:r>
            <a:r>
              <a:rPr lang="en-US" dirty="0" smtClean="0"/>
              <a:t>.  Include </a:t>
            </a:r>
            <a:r>
              <a:rPr lang="en-US" dirty="0"/>
              <a:t>any revisions to the historic </a:t>
            </a:r>
            <a:r>
              <a:rPr lang="en-US" dirty="0">
                <a:solidFill>
                  <a:srgbClr val="FFC000"/>
                </a:solidFill>
              </a:rPr>
              <a:t>fishery </a:t>
            </a:r>
            <a:r>
              <a:rPr lang="en-US" dirty="0" err="1">
                <a:solidFill>
                  <a:srgbClr val="FFC000"/>
                </a:solidFill>
              </a:rPr>
              <a:t>sizecomp</a:t>
            </a:r>
            <a:r>
              <a:rPr lang="en-US" dirty="0">
                <a:solidFill>
                  <a:srgbClr val="FFC000"/>
                </a:solidFill>
              </a:rPr>
              <a:t> </a:t>
            </a:r>
            <a:r>
              <a:rPr lang="en-US" dirty="0" smtClean="0"/>
              <a:t>data</a:t>
            </a:r>
            <a:endParaRPr lang="en-US" dirty="0"/>
          </a:p>
          <a:p>
            <a:pPr marL="457200" lvl="1" indent="0">
              <a:lnSpc>
                <a:spcPct val="90000"/>
              </a:lnSpc>
              <a:buNone/>
            </a:pPr>
            <a:r>
              <a:rPr lang="en-US" dirty="0" err="1" smtClean="0">
                <a:solidFill>
                  <a:srgbClr val="FFC000"/>
                </a:solidFill>
              </a:rPr>
              <a:t>2</a:t>
            </a:r>
            <a:r>
              <a:rPr lang="en-US" dirty="0" err="1" smtClean="0"/>
              <a:t>b</a:t>
            </a:r>
            <a:r>
              <a:rPr lang="en-US" dirty="0" smtClean="0"/>
              <a:t>.  Add </a:t>
            </a:r>
            <a:r>
              <a:rPr lang="en-US" dirty="0"/>
              <a:t>the 2021 </a:t>
            </a:r>
            <a:r>
              <a:rPr lang="en-US" dirty="0">
                <a:solidFill>
                  <a:srgbClr val="FFC000"/>
                </a:solidFill>
              </a:rPr>
              <a:t>fishery </a:t>
            </a:r>
            <a:r>
              <a:rPr lang="en-US" dirty="0" err="1">
                <a:solidFill>
                  <a:srgbClr val="FFC000"/>
                </a:solidFill>
              </a:rPr>
              <a:t>sizecomp</a:t>
            </a:r>
            <a:r>
              <a:rPr lang="en-US" dirty="0">
                <a:solidFill>
                  <a:srgbClr val="FFC000"/>
                </a:solidFill>
              </a:rPr>
              <a:t> </a:t>
            </a:r>
            <a:r>
              <a:rPr lang="en-US" dirty="0" smtClean="0"/>
              <a:t>data</a:t>
            </a:r>
          </a:p>
          <a:p>
            <a:pPr marL="457200" lvl="1" indent="0">
              <a:lnSpc>
                <a:spcPct val="90000"/>
              </a:lnSpc>
              <a:buNone/>
            </a:pPr>
            <a:r>
              <a:rPr lang="en-US" dirty="0" err="1" smtClean="0">
                <a:solidFill>
                  <a:srgbClr val="00B050"/>
                </a:solidFill>
              </a:rPr>
              <a:t>3</a:t>
            </a:r>
            <a:r>
              <a:rPr lang="en-US" dirty="0" err="1" smtClean="0"/>
              <a:t>a</a:t>
            </a:r>
            <a:r>
              <a:rPr lang="en-US" dirty="0" smtClean="0"/>
              <a:t>.  Include </a:t>
            </a:r>
            <a:r>
              <a:rPr lang="en-US" dirty="0"/>
              <a:t>any revisions to the historic </a:t>
            </a:r>
            <a:r>
              <a:rPr lang="en-US" dirty="0">
                <a:solidFill>
                  <a:srgbClr val="00B050"/>
                </a:solidFill>
              </a:rPr>
              <a:t>survey </a:t>
            </a:r>
            <a:r>
              <a:rPr lang="en-US" dirty="0" err="1">
                <a:solidFill>
                  <a:srgbClr val="00B050"/>
                </a:solidFill>
              </a:rPr>
              <a:t>sizecomp</a:t>
            </a:r>
            <a:r>
              <a:rPr lang="en-US" dirty="0">
                <a:solidFill>
                  <a:srgbClr val="00B050"/>
                </a:solidFill>
              </a:rPr>
              <a:t> </a:t>
            </a:r>
            <a:r>
              <a:rPr lang="en-US" dirty="0" smtClean="0"/>
              <a:t>data</a:t>
            </a:r>
          </a:p>
          <a:p>
            <a:pPr marL="457200" lvl="1" indent="0">
              <a:lnSpc>
                <a:spcPct val="90000"/>
              </a:lnSpc>
              <a:buNone/>
            </a:pPr>
            <a:r>
              <a:rPr lang="en-US" dirty="0" err="1" smtClean="0">
                <a:solidFill>
                  <a:srgbClr val="00B050"/>
                </a:solidFill>
              </a:rPr>
              <a:t>3</a:t>
            </a:r>
            <a:r>
              <a:rPr lang="en-US" dirty="0" err="1" smtClean="0"/>
              <a:t>b</a:t>
            </a:r>
            <a:r>
              <a:rPr lang="en-US" dirty="0" smtClean="0"/>
              <a:t>.  Add </a:t>
            </a:r>
            <a:r>
              <a:rPr lang="en-US" dirty="0"/>
              <a:t>the 2021 </a:t>
            </a:r>
            <a:r>
              <a:rPr lang="en-US" dirty="0">
                <a:solidFill>
                  <a:srgbClr val="00B050"/>
                </a:solidFill>
              </a:rPr>
              <a:t>survey </a:t>
            </a:r>
            <a:r>
              <a:rPr lang="en-US" dirty="0" err="1">
                <a:solidFill>
                  <a:srgbClr val="00B050"/>
                </a:solidFill>
              </a:rPr>
              <a:t>sizecomp</a:t>
            </a:r>
            <a:r>
              <a:rPr lang="en-US" dirty="0">
                <a:solidFill>
                  <a:srgbClr val="00B050"/>
                </a:solidFill>
              </a:rPr>
              <a:t> </a:t>
            </a:r>
            <a:r>
              <a:rPr lang="en-US" dirty="0" smtClean="0"/>
              <a:t>data</a:t>
            </a:r>
          </a:p>
          <a:p>
            <a:pPr marL="457200" lvl="1" indent="0">
              <a:lnSpc>
                <a:spcPct val="90000"/>
              </a:lnSpc>
              <a:buNone/>
            </a:pPr>
            <a:r>
              <a:rPr lang="en-US" dirty="0" err="1" smtClean="0">
                <a:solidFill>
                  <a:srgbClr val="00B0F0"/>
                </a:solidFill>
              </a:rPr>
              <a:t>4</a:t>
            </a:r>
            <a:r>
              <a:rPr lang="en-US" dirty="0" err="1" smtClean="0"/>
              <a:t>a</a:t>
            </a:r>
            <a:r>
              <a:rPr lang="en-US" dirty="0" smtClean="0"/>
              <a:t>.  Include </a:t>
            </a:r>
            <a:r>
              <a:rPr lang="en-US" dirty="0"/>
              <a:t>any revisions to the historic </a:t>
            </a:r>
            <a:r>
              <a:rPr lang="en-US" dirty="0">
                <a:solidFill>
                  <a:srgbClr val="00B0F0"/>
                </a:solidFill>
              </a:rPr>
              <a:t>survey </a:t>
            </a:r>
            <a:r>
              <a:rPr lang="en-US" dirty="0" err="1">
                <a:solidFill>
                  <a:srgbClr val="00B0F0"/>
                </a:solidFill>
              </a:rPr>
              <a:t>agecomp</a:t>
            </a:r>
            <a:r>
              <a:rPr lang="en-US" dirty="0">
                <a:solidFill>
                  <a:srgbClr val="00B0F0"/>
                </a:solidFill>
              </a:rPr>
              <a:t> </a:t>
            </a:r>
            <a:r>
              <a:rPr lang="en-US" dirty="0" smtClean="0"/>
              <a:t>data</a:t>
            </a:r>
          </a:p>
          <a:p>
            <a:pPr marL="457200" lvl="1" indent="0">
              <a:lnSpc>
                <a:spcPct val="90000"/>
              </a:lnSpc>
              <a:buNone/>
            </a:pPr>
            <a:r>
              <a:rPr lang="en-US" dirty="0" err="1" smtClean="0">
                <a:solidFill>
                  <a:srgbClr val="7030A0"/>
                </a:solidFill>
              </a:rPr>
              <a:t>5</a:t>
            </a:r>
            <a:r>
              <a:rPr lang="en-US" dirty="0" err="1" smtClean="0"/>
              <a:t>a</a:t>
            </a:r>
            <a:r>
              <a:rPr lang="en-US" dirty="0" smtClean="0"/>
              <a:t>.  Include </a:t>
            </a:r>
            <a:r>
              <a:rPr lang="en-US" dirty="0"/>
              <a:t>any revisions to the historic </a:t>
            </a:r>
            <a:r>
              <a:rPr lang="en-US" dirty="0">
                <a:solidFill>
                  <a:srgbClr val="7030A0"/>
                </a:solidFill>
              </a:rPr>
              <a:t>weight-at-length </a:t>
            </a:r>
            <a:r>
              <a:rPr lang="en-US" dirty="0" smtClean="0">
                <a:solidFill>
                  <a:srgbClr val="7030A0"/>
                </a:solidFill>
              </a:rPr>
              <a:t>offsets</a:t>
            </a:r>
          </a:p>
          <a:p>
            <a:pPr marL="457200" lvl="1" indent="0">
              <a:lnSpc>
                <a:spcPct val="90000"/>
              </a:lnSpc>
              <a:buNone/>
            </a:pPr>
            <a:r>
              <a:rPr lang="en-US" dirty="0" err="1" smtClean="0">
                <a:solidFill>
                  <a:srgbClr val="7030A0"/>
                </a:solidFill>
              </a:rPr>
              <a:t>5</a:t>
            </a:r>
            <a:r>
              <a:rPr lang="en-US" dirty="0" err="1" smtClean="0"/>
              <a:t>b</a:t>
            </a:r>
            <a:r>
              <a:rPr lang="en-US" dirty="0" smtClean="0"/>
              <a:t>.  Add </a:t>
            </a:r>
            <a:r>
              <a:rPr lang="en-US" dirty="0"/>
              <a:t>the 2021 </a:t>
            </a:r>
            <a:r>
              <a:rPr lang="en-US" dirty="0">
                <a:solidFill>
                  <a:srgbClr val="7030A0"/>
                </a:solidFill>
              </a:rPr>
              <a:t>weight-at-length </a:t>
            </a:r>
            <a:r>
              <a:rPr lang="en-US" dirty="0" smtClean="0">
                <a:solidFill>
                  <a:srgbClr val="7030A0"/>
                </a:solidFill>
              </a:rPr>
              <a:t>offsets</a:t>
            </a:r>
            <a:endParaRPr lang="en-US" dirty="0">
              <a:solidFill>
                <a:srgbClr val="7030A0"/>
              </a:solidFill>
            </a:endParaRPr>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75</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11656417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changes to the data file</a:t>
            </a:r>
            <a:endParaRPr lang="en-US" dirty="0"/>
          </a:p>
        </p:txBody>
      </p:sp>
      <p:sp>
        <p:nvSpPr>
          <p:cNvPr id="3" name="Content Placeholder 2"/>
          <p:cNvSpPr>
            <a:spLocks noGrp="1"/>
          </p:cNvSpPr>
          <p:nvPr>
            <p:ph idx="1"/>
          </p:nvPr>
        </p:nvSpPr>
        <p:spPr/>
        <p:txBody>
          <a:bodyPr/>
          <a:lstStyle/>
          <a:p>
            <a:r>
              <a:rPr lang="en-US" dirty="0" smtClean="0"/>
              <a:t>The order of changes was determined by impact on 2022 ABC</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76</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959533" y="1776457"/>
            <a:ext cx="7224935" cy="4504544"/>
          </a:xfrm>
          <a:prstGeom prst="rect">
            <a:avLst/>
          </a:prstGeom>
        </p:spPr>
      </p:pic>
    </p:spTree>
    <p:extLst>
      <p:ext uri="{BB962C8B-B14F-4D97-AF65-F5344CB8AC3E}">
        <p14:creationId xmlns:p14="http://schemas.microsoft.com/office/powerpoint/2010/main" val="1278993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parameters vary across passes (1 of 4)</a:t>
            </a:r>
            <a:endParaRPr lang="en-US" dirty="0"/>
          </a:p>
        </p:txBody>
      </p:sp>
      <p:sp>
        <p:nvSpPr>
          <p:cNvPr id="3" name="Content Placeholder 2"/>
          <p:cNvSpPr>
            <a:spLocks noGrp="1"/>
          </p:cNvSpPr>
          <p:nvPr>
            <p:ph idx="1"/>
          </p:nvPr>
        </p:nvSpPr>
        <p:spPr/>
        <p:txBody>
          <a:bodyPr/>
          <a:lstStyle/>
          <a:p>
            <a:r>
              <a:rPr lang="en-US" dirty="0" smtClean="0"/>
              <a:t>Main parameters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77</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467868" y="1831228"/>
            <a:ext cx="8208264" cy="3899916"/>
          </a:xfrm>
          <a:prstGeom prst="rect">
            <a:avLst/>
          </a:prstGeom>
        </p:spPr>
      </p:pic>
    </p:spTree>
    <p:extLst>
      <p:ext uri="{BB962C8B-B14F-4D97-AF65-F5344CB8AC3E}">
        <p14:creationId xmlns:p14="http://schemas.microsoft.com/office/powerpoint/2010/main" val="2455830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parameters vary across passes </a:t>
            </a:r>
            <a:r>
              <a:rPr lang="en-US" dirty="0" smtClean="0"/>
              <a:t>(2 </a:t>
            </a:r>
            <a:r>
              <a:rPr lang="en-US" dirty="0"/>
              <a:t>of 4)</a:t>
            </a:r>
          </a:p>
        </p:txBody>
      </p:sp>
      <p:sp>
        <p:nvSpPr>
          <p:cNvPr id="3" name="Content Placeholder 2"/>
          <p:cNvSpPr>
            <a:spLocks noGrp="1"/>
          </p:cNvSpPr>
          <p:nvPr>
            <p:ph idx="1"/>
          </p:nvPr>
        </p:nvSpPr>
        <p:spPr/>
        <p:txBody>
          <a:bodyPr/>
          <a:lstStyle/>
          <a:p>
            <a:r>
              <a:rPr lang="en-US" dirty="0" smtClean="0"/>
              <a:t>Recruitment </a:t>
            </a:r>
            <a:r>
              <a:rPr lang="en-US" dirty="0" err="1" smtClean="0"/>
              <a:t>devs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78</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485101" y="1812797"/>
            <a:ext cx="8173799" cy="4468203"/>
          </a:xfrm>
          <a:prstGeom prst="rect">
            <a:avLst/>
          </a:prstGeom>
        </p:spPr>
      </p:pic>
    </p:spTree>
    <p:extLst>
      <p:ext uri="{BB962C8B-B14F-4D97-AF65-F5344CB8AC3E}">
        <p14:creationId xmlns:p14="http://schemas.microsoft.com/office/powerpoint/2010/main" val="2379163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parameters vary across passes </a:t>
            </a:r>
            <a:r>
              <a:rPr lang="en-US" dirty="0" smtClean="0"/>
              <a:t>(3 </a:t>
            </a:r>
            <a:r>
              <a:rPr lang="en-US" dirty="0"/>
              <a:t>of 4)</a:t>
            </a:r>
          </a:p>
        </p:txBody>
      </p:sp>
      <p:sp>
        <p:nvSpPr>
          <p:cNvPr id="3" name="Content Placeholder 2"/>
          <p:cNvSpPr>
            <a:spLocks noGrp="1"/>
          </p:cNvSpPr>
          <p:nvPr>
            <p:ph idx="1"/>
          </p:nvPr>
        </p:nvSpPr>
        <p:spPr/>
        <p:txBody>
          <a:bodyPr/>
          <a:lstStyle/>
          <a:p>
            <a:r>
              <a:rPr lang="en-US" dirty="0" smtClean="0"/>
              <a:t>Recruitment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79</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531976" y="1812797"/>
            <a:ext cx="8080049" cy="4416955"/>
          </a:xfrm>
          <a:prstGeom prst="rect">
            <a:avLst/>
          </a:prstGeom>
        </p:spPr>
      </p:pic>
    </p:spTree>
    <p:extLst>
      <p:ext uri="{BB962C8B-B14F-4D97-AF65-F5344CB8AC3E}">
        <p14:creationId xmlns:p14="http://schemas.microsoft.com/office/powerpoint/2010/main" val="164471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assessments in general </a:t>
            </a:r>
            <a:r>
              <a:rPr lang="en-US" dirty="0" smtClean="0"/>
              <a:t>(6 </a:t>
            </a:r>
            <a:r>
              <a:rPr lang="en-US" dirty="0"/>
              <a:t>of </a:t>
            </a:r>
            <a:r>
              <a:rPr lang="en-US" dirty="0" smtClean="0"/>
              <a:t>8)</a:t>
            </a:r>
            <a:endParaRPr lang="en-US" dirty="0"/>
          </a:p>
        </p:txBody>
      </p:sp>
      <p:sp>
        <p:nvSpPr>
          <p:cNvPr id="3" name="Content Placeholder 2"/>
          <p:cNvSpPr>
            <a:spLocks noGrp="1"/>
          </p:cNvSpPr>
          <p:nvPr>
            <p:ph idx="1"/>
          </p:nvPr>
        </p:nvSpPr>
        <p:spPr>
          <a:xfrm>
            <a:off x="457200" y="1207293"/>
            <a:ext cx="8686800" cy="5147787"/>
          </a:xfrm>
        </p:spPr>
        <p:txBody>
          <a:bodyPr>
            <a:normAutofit lnSpcReduction="10000"/>
          </a:bodyPr>
          <a:lstStyle/>
          <a:p>
            <a:pPr>
              <a:lnSpc>
                <a:spcPct val="100000"/>
              </a:lnSpc>
            </a:pPr>
            <a:r>
              <a:rPr lang="en-US" dirty="0" err="1"/>
              <a:t>SSC10</a:t>
            </a:r>
            <a:r>
              <a:rPr lang="en-US" dirty="0"/>
              <a:t>: “</a:t>
            </a:r>
            <a:r>
              <a:rPr lang="en-US" u="sng" dirty="0"/>
              <a:t>The </a:t>
            </a:r>
            <a:r>
              <a:rPr lang="en-US" u="sng" dirty="0" err="1"/>
              <a:t>SSC</a:t>
            </a:r>
            <a:r>
              <a:rPr lang="en-US" u="sng" dirty="0"/>
              <a:t> encourages the inclusion of LK/TK/S </a:t>
            </a:r>
            <a:r>
              <a:rPr lang="en-US" dirty="0"/>
              <a:t>as a source of knowledge about the condition of the stock, a shift in the spatial or temporal distribution of the resource, or changes in the size or condition of species in the fishery.”  </a:t>
            </a:r>
            <a:r>
              <a:rPr lang="en-US" i="1" dirty="0">
                <a:solidFill>
                  <a:schemeClr val="accent1"/>
                </a:solidFill>
              </a:rPr>
              <a:t>Response:</a:t>
            </a:r>
            <a:r>
              <a:rPr lang="en-US" dirty="0"/>
              <a:t>  Local knowledge is mentioned in the “fishery performance” category of this year’s risk table. </a:t>
            </a:r>
            <a:endParaRPr lang="en-US" dirty="0" smtClean="0"/>
          </a:p>
          <a:p>
            <a:pPr>
              <a:lnSpc>
                <a:spcPct val="100000"/>
              </a:lnSpc>
            </a:pPr>
            <a:r>
              <a:rPr lang="en-US" dirty="0" err="1" smtClean="0"/>
              <a:t>SSC11</a:t>
            </a:r>
            <a:r>
              <a:rPr lang="en-US" dirty="0"/>
              <a:t>: “</a:t>
            </a:r>
            <a:r>
              <a:rPr lang="en-US" u="sng" dirty="0"/>
              <a:t>The </a:t>
            </a:r>
            <a:r>
              <a:rPr lang="en-US" u="sng" dirty="0" err="1"/>
              <a:t>SSC</a:t>
            </a:r>
            <a:r>
              <a:rPr lang="en-US" u="sng" dirty="0"/>
              <a:t> recommends that the fishery/community performance column should focus on information that would inform the biological status of the resource </a:t>
            </a:r>
            <a:r>
              <a:rPr lang="en-US" dirty="0"/>
              <a:t>(e.g., an unexplained drop in </a:t>
            </a:r>
            <a:r>
              <a:rPr lang="en-US" dirty="0" err="1"/>
              <a:t>CPUE</a:t>
            </a:r>
            <a:r>
              <a:rPr lang="en-US" dirty="0"/>
              <a:t> that could indicate un-modelled stock decline, or a spatial shift indicating changes in species’ range), and not the effects of proposed ABCs on the fishery or communities or bycatch-related considerations. The </a:t>
            </a:r>
            <a:r>
              <a:rPr lang="en-US" dirty="0" err="1"/>
              <a:t>SSC</a:t>
            </a:r>
            <a:r>
              <a:rPr lang="en-US" dirty="0"/>
              <a:t> recognizes that the community impact information is critical for Council decision making and supports efforts to effectively communicate where this information can be accessed.”  </a:t>
            </a:r>
            <a:r>
              <a:rPr lang="en-US" i="1" dirty="0">
                <a:solidFill>
                  <a:schemeClr val="accent1"/>
                </a:solidFill>
              </a:rPr>
              <a:t>Response:</a:t>
            </a:r>
            <a:r>
              <a:rPr lang="en-US" dirty="0"/>
              <a:t>  All of the information used in the fishery/performance column in the risk table </a:t>
            </a:r>
            <a:r>
              <a:rPr lang="en-US" dirty="0" smtClean="0"/>
              <a:t>is </a:t>
            </a:r>
            <a:r>
              <a:rPr lang="en-US" dirty="0"/>
              <a:t>consistent with </a:t>
            </a:r>
            <a:r>
              <a:rPr lang="en-US" dirty="0" err="1" smtClean="0"/>
              <a:t>SSC11</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17781046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parameters vary across passes </a:t>
            </a:r>
            <a:r>
              <a:rPr lang="en-US" dirty="0" smtClean="0"/>
              <a:t>(4 </a:t>
            </a:r>
            <a:r>
              <a:rPr lang="en-US" dirty="0"/>
              <a:t>of 4)</a:t>
            </a:r>
          </a:p>
        </p:txBody>
      </p:sp>
      <p:sp>
        <p:nvSpPr>
          <p:cNvPr id="3" name="Content Placeholder 2"/>
          <p:cNvSpPr>
            <a:spLocks noGrp="1"/>
          </p:cNvSpPr>
          <p:nvPr>
            <p:ph idx="1"/>
          </p:nvPr>
        </p:nvSpPr>
        <p:spPr/>
        <p:txBody>
          <a:bodyPr/>
          <a:lstStyle/>
          <a:p>
            <a:r>
              <a:rPr lang="en-US" dirty="0" smtClean="0"/>
              <a:t>Parameters with abs(correlation)&gt;0.95</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80</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467868" y="1785066"/>
            <a:ext cx="8208264" cy="4210812"/>
          </a:xfrm>
          <a:prstGeom prst="rect">
            <a:avLst/>
          </a:prstGeom>
        </p:spPr>
      </p:pic>
    </p:spTree>
    <p:extLst>
      <p:ext uri="{BB962C8B-B14F-4D97-AF65-F5344CB8AC3E}">
        <p14:creationId xmlns:p14="http://schemas.microsoft.com/office/powerpoint/2010/main" val="39055801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log likelihoods vary across passes (1 of 4)</a:t>
            </a:r>
            <a:endParaRPr lang="en-US" dirty="0"/>
          </a:p>
        </p:txBody>
      </p:sp>
      <p:sp>
        <p:nvSpPr>
          <p:cNvPr id="3" name="Content Placeholder 2"/>
          <p:cNvSpPr>
            <a:spLocks noGrp="1"/>
          </p:cNvSpPr>
          <p:nvPr>
            <p:ph idx="1"/>
          </p:nvPr>
        </p:nvSpPr>
        <p:spPr>
          <a:xfrm>
            <a:off x="457200" y="1207293"/>
            <a:ext cx="8344968" cy="5147787"/>
          </a:xfrm>
        </p:spPr>
        <p:txBody>
          <a:bodyPr/>
          <a:lstStyle/>
          <a:p>
            <a:r>
              <a:rPr lang="en-US" dirty="0" smtClean="0"/>
              <a:t>Changes in log likelihood between passes, by component</a:t>
            </a:r>
          </a:p>
          <a:p>
            <a:pPr lvl="1"/>
            <a:r>
              <a:rPr lang="en-US" dirty="0" smtClean="0"/>
              <a:t>Usually, changes larger than +/- 6.0 are accounted for almost entirely by the addition of a single datum (Pass 3 is the exception)</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81</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1009988" y="2504189"/>
            <a:ext cx="7124025" cy="3776812"/>
          </a:xfrm>
          <a:prstGeom prst="rect">
            <a:avLst/>
          </a:prstGeom>
        </p:spPr>
      </p:pic>
    </p:spTree>
    <p:extLst>
      <p:ext uri="{BB962C8B-B14F-4D97-AF65-F5344CB8AC3E}">
        <p14:creationId xmlns:p14="http://schemas.microsoft.com/office/powerpoint/2010/main" val="11749023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log likelihoods vary across passes </a:t>
            </a:r>
            <a:r>
              <a:rPr lang="en-US" dirty="0" smtClean="0"/>
              <a:t>(2 </a:t>
            </a:r>
            <a:r>
              <a:rPr lang="en-US" dirty="0"/>
              <a:t>of 4)</a:t>
            </a:r>
          </a:p>
        </p:txBody>
      </p:sp>
      <p:sp>
        <p:nvSpPr>
          <p:cNvPr id="3" name="Content Placeholder 2"/>
          <p:cNvSpPr>
            <a:spLocks noGrp="1"/>
          </p:cNvSpPr>
          <p:nvPr>
            <p:ph idx="1"/>
          </p:nvPr>
        </p:nvSpPr>
        <p:spPr/>
        <p:txBody>
          <a:bodyPr/>
          <a:lstStyle/>
          <a:p>
            <a:r>
              <a:rPr lang="en-US" dirty="0" smtClean="0"/>
              <a:t>Changes in log likelihood, by component </a:t>
            </a:r>
            <a:r>
              <a:rPr lang="en-US" i="1" dirty="0" smtClean="0"/>
              <a:t>and year </a:t>
            </a:r>
            <a:r>
              <a:rPr lang="en-US" dirty="0" smtClean="0"/>
              <a:t>(Pass 0 to Pass 1)</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82</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1143000" y="1736046"/>
            <a:ext cx="6858001" cy="4544955"/>
          </a:xfrm>
          <a:prstGeom prst="rect">
            <a:avLst/>
          </a:prstGeom>
        </p:spPr>
      </p:pic>
    </p:spTree>
    <p:extLst>
      <p:ext uri="{BB962C8B-B14F-4D97-AF65-F5344CB8AC3E}">
        <p14:creationId xmlns:p14="http://schemas.microsoft.com/office/powerpoint/2010/main" val="42526263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log likelihoods vary across passes </a:t>
            </a:r>
            <a:r>
              <a:rPr lang="en-US" dirty="0" smtClean="0"/>
              <a:t>(3 </a:t>
            </a:r>
            <a:r>
              <a:rPr lang="en-US" dirty="0"/>
              <a:t>of 4)</a:t>
            </a:r>
          </a:p>
        </p:txBody>
      </p:sp>
      <p:sp>
        <p:nvSpPr>
          <p:cNvPr id="3" name="Content Placeholder 2"/>
          <p:cNvSpPr>
            <a:spLocks noGrp="1"/>
          </p:cNvSpPr>
          <p:nvPr>
            <p:ph idx="1"/>
          </p:nvPr>
        </p:nvSpPr>
        <p:spPr/>
        <p:txBody>
          <a:bodyPr/>
          <a:lstStyle/>
          <a:p>
            <a:r>
              <a:rPr lang="en-US" dirty="0" smtClean="0"/>
              <a:t>Changes in log likelihood, by component </a:t>
            </a:r>
            <a:r>
              <a:rPr lang="en-US" i="1" dirty="0" smtClean="0"/>
              <a:t>and year </a:t>
            </a:r>
            <a:r>
              <a:rPr lang="en-US" dirty="0" smtClean="0"/>
              <a:t>(Pass 1 to Pass 2)</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83</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1143000" y="1736046"/>
            <a:ext cx="6858001" cy="4544955"/>
          </a:xfrm>
          <a:prstGeom prst="rect">
            <a:avLst/>
          </a:prstGeom>
        </p:spPr>
      </p:pic>
    </p:spTree>
    <p:extLst>
      <p:ext uri="{BB962C8B-B14F-4D97-AF65-F5344CB8AC3E}">
        <p14:creationId xmlns:p14="http://schemas.microsoft.com/office/powerpoint/2010/main" val="28210858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log likelihoods vary across passes </a:t>
            </a:r>
            <a:r>
              <a:rPr lang="en-US" dirty="0" smtClean="0"/>
              <a:t>(4 </a:t>
            </a:r>
            <a:r>
              <a:rPr lang="en-US" dirty="0"/>
              <a:t>of 4)</a:t>
            </a:r>
          </a:p>
        </p:txBody>
      </p:sp>
      <p:sp>
        <p:nvSpPr>
          <p:cNvPr id="3" name="Content Placeholder 2"/>
          <p:cNvSpPr>
            <a:spLocks noGrp="1"/>
          </p:cNvSpPr>
          <p:nvPr>
            <p:ph idx="1"/>
          </p:nvPr>
        </p:nvSpPr>
        <p:spPr/>
        <p:txBody>
          <a:bodyPr/>
          <a:lstStyle/>
          <a:p>
            <a:r>
              <a:rPr lang="en-US" dirty="0" smtClean="0"/>
              <a:t>Changes in log likelihood, by component </a:t>
            </a:r>
            <a:r>
              <a:rPr lang="en-US" i="1" dirty="0" smtClean="0"/>
              <a:t>and year </a:t>
            </a:r>
            <a:r>
              <a:rPr lang="en-US" dirty="0" smtClean="0"/>
              <a:t>(Pass 2 to Pass 3)</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84</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1143000" y="1736046"/>
            <a:ext cx="6858001" cy="4544955"/>
          </a:xfrm>
          <a:prstGeom prst="rect">
            <a:avLst/>
          </a:prstGeom>
        </p:spPr>
      </p:pic>
    </p:spTree>
    <p:extLst>
      <p:ext uri="{BB962C8B-B14F-4D97-AF65-F5344CB8AC3E}">
        <p14:creationId xmlns:p14="http://schemas.microsoft.com/office/powerpoint/2010/main" val="10454139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fit to data where </a:t>
            </a:r>
            <a:r>
              <a:rPr lang="en-US" dirty="0" err="1" smtClean="0">
                <a:latin typeface="Symbol" panose="05050102010706020507" pitchFamily="18" charset="2"/>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lnL</a:t>
            </a:r>
            <a:r>
              <a:rPr lang="en-US" dirty="0">
                <a:latin typeface="Times New Roman" panose="02020603050405020304" pitchFamily="18" charset="0"/>
                <a:cs typeface="Times New Roman" panose="02020603050405020304" pitchFamily="18" charset="0"/>
              </a:rPr>
              <a:t>&gt;</a:t>
            </a:r>
            <a:r>
              <a:rPr lang="en-US" dirty="0" smtClean="0">
                <a:latin typeface="Times New Roman" panose="02020603050405020304" pitchFamily="18" charset="0"/>
                <a:cs typeface="Times New Roman" panose="02020603050405020304" pitchFamily="18" charset="0"/>
              </a:rPr>
              <a:t>2</a:t>
            </a:r>
            <a:r>
              <a:rPr lang="en-US" dirty="0" smtClean="0">
                <a:latin typeface="Calibri" panose="020F0502020204030204" pitchFamily="34" charset="0"/>
                <a:cs typeface="Calibri" panose="020F0502020204030204" pitchFamily="34" charset="0"/>
              </a:rPr>
              <a:t> </a:t>
            </a:r>
            <a:r>
              <a:rPr lang="en-US" dirty="0" smtClean="0">
                <a:cs typeface="Calibri" panose="020F0502020204030204" pitchFamily="34" charset="0"/>
              </a:rPr>
              <a:t>(1 of 5)</a:t>
            </a:r>
            <a:endParaRPr lang="en-US" dirty="0"/>
          </a:p>
        </p:txBody>
      </p:sp>
      <p:sp>
        <p:nvSpPr>
          <p:cNvPr id="3" name="Content Placeholder 2"/>
          <p:cNvSpPr>
            <a:spLocks noGrp="1"/>
          </p:cNvSpPr>
          <p:nvPr>
            <p:ph idx="1"/>
          </p:nvPr>
        </p:nvSpPr>
        <p:spPr/>
        <p:txBody>
          <a:bodyPr/>
          <a:lstStyle/>
          <a:p>
            <a:r>
              <a:rPr lang="en-US" dirty="0" smtClean="0"/>
              <a:t>Pass 0 to Pass 1: add 2021 survey </a:t>
            </a:r>
            <a:r>
              <a:rPr lang="en-US" dirty="0" err="1" smtClean="0"/>
              <a:t>sizecomp</a:t>
            </a:r>
            <a:endParaRPr lang="en-US" dirty="0" smtClean="0"/>
          </a:p>
          <a:p>
            <a:pPr lvl="1"/>
            <a:r>
              <a:rPr lang="en-US" dirty="0"/>
              <a:t>Change in fit to 2021 survey </a:t>
            </a:r>
            <a:r>
              <a:rPr lang="en-US" dirty="0" err="1"/>
              <a:t>sizecomp</a:t>
            </a:r>
            <a:r>
              <a:rPr lang="en-US" dirty="0"/>
              <a:t> </a:t>
            </a:r>
            <a:r>
              <a:rPr lang="en-US" dirty="0" smtClean="0"/>
              <a:t>data</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85</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1182320" y="2195029"/>
            <a:ext cx="6779360" cy="4163041"/>
          </a:xfrm>
          <a:prstGeom prst="rect">
            <a:avLst/>
          </a:prstGeom>
        </p:spPr>
      </p:pic>
    </p:spTree>
    <p:extLst>
      <p:ext uri="{BB962C8B-B14F-4D97-AF65-F5344CB8AC3E}">
        <p14:creationId xmlns:p14="http://schemas.microsoft.com/office/powerpoint/2010/main" val="30471443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fit to data where </a:t>
            </a:r>
            <a:r>
              <a:rPr lang="en-US" dirty="0" err="1" smtClean="0">
                <a:latin typeface="Symbol" panose="05050102010706020507" pitchFamily="18" charset="2"/>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lnL</a:t>
            </a:r>
            <a:r>
              <a:rPr lang="en-US" dirty="0">
                <a:latin typeface="Times New Roman" panose="02020603050405020304" pitchFamily="18" charset="0"/>
                <a:cs typeface="Times New Roman" panose="02020603050405020304" pitchFamily="18" charset="0"/>
              </a:rPr>
              <a:t>&gt;</a:t>
            </a:r>
            <a:r>
              <a:rPr lang="en-US" dirty="0" smtClean="0">
                <a:latin typeface="Times New Roman" panose="02020603050405020304" pitchFamily="18" charset="0"/>
                <a:cs typeface="Times New Roman" panose="02020603050405020304" pitchFamily="18" charset="0"/>
              </a:rPr>
              <a:t>2</a:t>
            </a:r>
            <a:r>
              <a:rPr lang="en-US" dirty="0" smtClean="0">
                <a:latin typeface="Calibri" panose="020F0502020204030204" pitchFamily="34" charset="0"/>
                <a:cs typeface="Calibri" panose="020F0502020204030204" pitchFamily="34" charset="0"/>
              </a:rPr>
              <a:t> </a:t>
            </a:r>
            <a:r>
              <a:rPr lang="en-US" dirty="0" smtClean="0">
                <a:cs typeface="Calibri" panose="020F0502020204030204" pitchFamily="34" charset="0"/>
              </a:rPr>
              <a:t>(2 </a:t>
            </a:r>
            <a:r>
              <a:rPr lang="en-US" dirty="0">
                <a:cs typeface="Calibri" panose="020F0502020204030204" pitchFamily="34" charset="0"/>
              </a:rPr>
              <a:t>of 5)</a:t>
            </a:r>
            <a:endParaRPr lang="en-US" dirty="0"/>
          </a:p>
        </p:txBody>
      </p:sp>
      <p:sp>
        <p:nvSpPr>
          <p:cNvPr id="3" name="Content Placeholder 2"/>
          <p:cNvSpPr>
            <a:spLocks noGrp="1"/>
          </p:cNvSpPr>
          <p:nvPr>
            <p:ph idx="1"/>
          </p:nvPr>
        </p:nvSpPr>
        <p:spPr/>
        <p:txBody>
          <a:bodyPr/>
          <a:lstStyle/>
          <a:p>
            <a:r>
              <a:rPr lang="en-US" dirty="0" smtClean="0"/>
              <a:t>Pass 1 to Pass 2: add 2021 survey index</a:t>
            </a:r>
          </a:p>
          <a:p>
            <a:pPr lvl="1"/>
            <a:r>
              <a:rPr lang="en-US" dirty="0" smtClean="0"/>
              <a:t>Change </a:t>
            </a:r>
            <a:r>
              <a:rPr lang="en-US" dirty="0"/>
              <a:t>in fit to survey index time series</a:t>
            </a:r>
          </a:p>
          <a:p>
            <a:pPr marL="0" indent="0">
              <a:buNone/>
            </a:pP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86</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1231157" y="2177939"/>
            <a:ext cx="6681687" cy="4103062"/>
          </a:xfrm>
          <a:prstGeom prst="rect">
            <a:avLst/>
          </a:prstGeom>
        </p:spPr>
      </p:pic>
    </p:spTree>
    <p:extLst>
      <p:ext uri="{BB962C8B-B14F-4D97-AF65-F5344CB8AC3E}">
        <p14:creationId xmlns:p14="http://schemas.microsoft.com/office/powerpoint/2010/main" val="13186912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fit to data where </a:t>
            </a:r>
            <a:r>
              <a:rPr lang="en-US" dirty="0" err="1" smtClean="0">
                <a:latin typeface="Symbol" panose="05050102010706020507" pitchFamily="18" charset="2"/>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lnL</a:t>
            </a:r>
            <a:r>
              <a:rPr lang="en-US" dirty="0" smtClean="0">
                <a:latin typeface="Times New Roman" panose="02020603050405020304" pitchFamily="18" charset="0"/>
                <a:cs typeface="Times New Roman" panose="02020603050405020304" pitchFamily="18" charset="0"/>
              </a:rPr>
              <a:t>&gt;2</a:t>
            </a:r>
            <a:r>
              <a:rPr lang="en-US" dirty="0" smtClean="0">
                <a:latin typeface="Calibri" panose="020F0502020204030204" pitchFamily="34" charset="0"/>
                <a:cs typeface="Calibri" panose="020F0502020204030204" pitchFamily="34" charset="0"/>
              </a:rPr>
              <a:t> </a:t>
            </a:r>
            <a:r>
              <a:rPr lang="en-US" dirty="0" smtClean="0">
                <a:cs typeface="Calibri" panose="020F0502020204030204" pitchFamily="34" charset="0"/>
              </a:rPr>
              <a:t>(3 </a:t>
            </a:r>
            <a:r>
              <a:rPr lang="en-US" dirty="0">
                <a:cs typeface="Calibri" panose="020F0502020204030204" pitchFamily="34" charset="0"/>
              </a:rPr>
              <a:t>of 5)</a:t>
            </a:r>
            <a:endParaRPr lang="en-US" dirty="0"/>
          </a:p>
        </p:txBody>
      </p:sp>
      <p:sp>
        <p:nvSpPr>
          <p:cNvPr id="3" name="Content Placeholder 2"/>
          <p:cNvSpPr>
            <a:spLocks noGrp="1"/>
          </p:cNvSpPr>
          <p:nvPr>
            <p:ph idx="1"/>
          </p:nvPr>
        </p:nvSpPr>
        <p:spPr/>
        <p:txBody>
          <a:bodyPr/>
          <a:lstStyle/>
          <a:p>
            <a:r>
              <a:rPr lang="en-US" dirty="0" smtClean="0"/>
              <a:t>Pass 2 to Pass 3: revise historic survey index</a:t>
            </a:r>
          </a:p>
          <a:p>
            <a:pPr lvl="1"/>
            <a:r>
              <a:rPr lang="en-US" dirty="0"/>
              <a:t>Change in fit to survey index time series</a:t>
            </a:r>
          </a:p>
          <a:p>
            <a:pPr marL="0" indent="0">
              <a:buNone/>
            </a:pP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87</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1237040" y="2185165"/>
            <a:ext cx="6669920" cy="4095836"/>
          </a:xfrm>
          <a:prstGeom prst="rect">
            <a:avLst/>
          </a:prstGeom>
        </p:spPr>
      </p:pic>
    </p:spTree>
    <p:extLst>
      <p:ext uri="{BB962C8B-B14F-4D97-AF65-F5344CB8AC3E}">
        <p14:creationId xmlns:p14="http://schemas.microsoft.com/office/powerpoint/2010/main" val="31667658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fit to data where </a:t>
            </a:r>
            <a:r>
              <a:rPr lang="en-US" dirty="0" err="1" smtClean="0">
                <a:latin typeface="Symbol" panose="05050102010706020507" pitchFamily="18" charset="2"/>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lnL</a:t>
            </a:r>
            <a:r>
              <a:rPr lang="en-US" dirty="0" smtClean="0">
                <a:latin typeface="Times New Roman" panose="02020603050405020304" pitchFamily="18" charset="0"/>
                <a:cs typeface="Times New Roman" panose="02020603050405020304" pitchFamily="18" charset="0"/>
              </a:rPr>
              <a:t>&gt;2</a:t>
            </a:r>
            <a:r>
              <a:rPr lang="en-US" dirty="0" smtClean="0">
                <a:latin typeface="Calibri" panose="020F0502020204030204" pitchFamily="34" charset="0"/>
                <a:cs typeface="Calibri" panose="020F0502020204030204" pitchFamily="34" charset="0"/>
              </a:rPr>
              <a:t> </a:t>
            </a:r>
            <a:r>
              <a:rPr lang="en-US" dirty="0" smtClean="0">
                <a:cs typeface="Calibri" panose="020F0502020204030204" pitchFamily="34" charset="0"/>
              </a:rPr>
              <a:t>(4 </a:t>
            </a:r>
            <a:r>
              <a:rPr lang="en-US" dirty="0">
                <a:cs typeface="Calibri" panose="020F0502020204030204" pitchFamily="34" charset="0"/>
              </a:rPr>
              <a:t>of 5)</a:t>
            </a:r>
            <a:endParaRPr lang="en-US" dirty="0"/>
          </a:p>
        </p:txBody>
      </p:sp>
      <p:sp>
        <p:nvSpPr>
          <p:cNvPr id="3" name="Content Placeholder 2"/>
          <p:cNvSpPr>
            <a:spLocks noGrp="1"/>
          </p:cNvSpPr>
          <p:nvPr>
            <p:ph idx="1"/>
          </p:nvPr>
        </p:nvSpPr>
        <p:spPr/>
        <p:txBody>
          <a:bodyPr/>
          <a:lstStyle/>
          <a:p>
            <a:r>
              <a:rPr lang="en-US" dirty="0" smtClean="0"/>
              <a:t>Pass 4 to Pass 5: revise historic survey </a:t>
            </a:r>
            <a:r>
              <a:rPr lang="en-US" dirty="0" err="1" smtClean="0"/>
              <a:t>sizecomps</a:t>
            </a:r>
            <a:endParaRPr lang="en-US" dirty="0" smtClean="0"/>
          </a:p>
          <a:p>
            <a:pPr lvl="1"/>
            <a:r>
              <a:rPr lang="en-US" dirty="0"/>
              <a:t>Change in fit to 2018 survey </a:t>
            </a:r>
            <a:r>
              <a:rPr lang="en-US" dirty="0" err="1"/>
              <a:t>sizecomp</a:t>
            </a:r>
            <a:r>
              <a:rPr lang="en-US" dirty="0"/>
              <a:t> </a:t>
            </a:r>
            <a:r>
              <a:rPr lang="en-US" dirty="0" smtClean="0"/>
              <a:t>data</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88</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7" name="Picture 6"/>
          <p:cNvPicPr>
            <a:picLocks noChangeAspect="1"/>
          </p:cNvPicPr>
          <p:nvPr/>
        </p:nvPicPr>
        <p:blipFill>
          <a:blip r:embed="rId2"/>
          <a:stretch>
            <a:fillRect/>
          </a:stretch>
        </p:blipFill>
        <p:spPr>
          <a:xfrm>
            <a:off x="1198548" y="2212121"/>
            <a:ext cx="6746905" cy="4143111"/>
          </a:xfrm>
          <a:prstGeom prst="rect">
            <a:avLst/>
          </a:prstGeom>
        </p:spPr>
      </p:pic>
    </p:spTree>
    <p:extLst>
      <p:ext uri="{BB962C8B-B14F-4D97-AF65-F5344CB8AC3E}">
        <p14:creationId xmlns:p14="http://schemas.microsoft.com/office/powerpoint/2010/main" val="20815996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fit to data where </a:t>
            </a:r>
            <a:r>
              <a:rPr lang="en-US" dirty="0" err="1" smtClean="0">
                <a:latin typeface="Symbol" panose="05050102010706020507" pitchFamily="18" charset="2"/>
                <a:cs typeface="Times New Roman" panose="02020603050405020304" pitchFamily="18" charset="0"/>
              </a:rPr>
              <a:t>D</a:t>
            </a:r>
            <a:r>
              <a:rPr lang="en-US" dirty="0" err="1" smtClean="0">
                <a:latin typeface="Times New Roman" panose="02020603050405020304" pitchFamily="18" charset="0"/>
                <a:cs typeface="Times New Roman" panose="02020603050405020304" pitchFamily="18" charset="0"/>
              </a:rPr>
              <a:t>lnL</a:t>
            </a:r>
            <a:r>
              <a:rPr lang="en-US" dirty="0" smtClean="0">
                <a:latin typeface="Times New Roman" panose="02020603050405020304" pitchFamily="18" charset="0"/>
                <a:cs typeface="Times New Roman" panose="02020603050405020304" pitchFamily="18" charset="0"/>
              </a:rPr>
              <a:t>&gt;2</a:t>
            </a:r>
            <a:r>
              <a:rPr lang="en-US" dirty="0" smtClean="0">
                <a:latin typeface="Calibri" panose="020F0502020204030204" pitchFamily="34" charset="0"/>
                <a:cs typeface="Calibri" panose="020F0502020204030204" pitchFamily="34" charset="0"/>
              </a:rPr>
              <a:t> </a:t>
            </a:r>
            <a:r>
              <a:rPr lang="en-US" dirty="0" smtClean="0">
                <a:cs typeface="Calibri" panose="020F0502020204030204" pitchFamily="34" charset="0"/>
              </a:rPr>
              <a:t>(5 </a:t>
            </a:r>
            <a:r>
              <a:rPr lang="en-US" dirty="0">
                <a:cs typeface="Calibri" panose="020F0502020204030204" pitchFamily="34" charset="0"/>
              </a:rPr>
              <a:t>of 5)</a:t>
            </a:r>
            <a:endParaRPr lang="en-US" dirty="0"/>
          </a:p>
        </p:txBody>
      </p:sp>
      <p:sp>
        <p:nvSpPr>
          <p:cNvPr id="3" name="Content Placeholder 2"/>
          <p:cNvSpPr>
            <a:spLocks noGrp="1"/>
          </p:cNvSpPr>
          <p:nvPr>
            <p:ph idx="1"/>
          </p:nvPr>
        </p:nvSpPr>
        <p:spPr/>
        <p:txBody>
          <a:bodyPr/>
          <a:lstStyle/>
          <a:p>
            <a:r>
              <a:rPr lang="en-US" dirty="0" smtClean="0"/>
              <a:t>Pass 7 to Pass 8: add 2021 fishery </a:t>
            </a:r>
            <a:r>
              <a:rPr lang="en-US" dirty="0" err="1" smtClean="0"/>
              <a:t>sizecomp</a:t>
            </a:r>
            <a:endParaRPr lang="en-US" dirty="0" smtClean="0"/>
          </a:p>
          <a:p>
            <a:pPr lvl="1"/>
            <a:r>
              <a:rPr lang="en-US" dirty="0"/>
              <a:t>Change in fit to 2021 fishery </a:t>
            </a:r>
            <a:r>
              <a:rPr lang="en-US" dirty="0" err="1"/>
              <a:t>sizecomp</a:t>
            </a:r>
            <a:r>
              <a:rPr lang="en-US" dirty="0"/>
              <a:t> </a:t>
            </a:r>
            <a:r>
              <a:rPr lang="en-US" dirty="0" smtClean="0"/>
              <a:t>data</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89</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7" name="Picture 6"/>
          <p:cNvPicPr>
            <a:picLocks noChangeAspect="1"/>
          </p:cNvPicPr>
          <p:nvPr/>
        </p:nvPicPr>
        <p:blipFill>
          <a:blip r:embed="rId2"/>
          <a:stretch>
            <a:fillRect/>
          </a:stretch>
        </p:blipFill>
        <p:spPr>
          <a:xfrm>
            <a:off x="1185729" y="2195029"/>
            <a:ext cx="6772542" cy="4158854"/>
          </a:xfrm>
          <a:prstGeom prst="rect">
            <a:avLst/>
          </a:prstGeom>
        </p:spPr>
      </p:pic>
    </p:spTree>
    <p:extLst>
      <p:ext uri="{BB962C8B-B14F-4D97-AF65-F5344CB8AC3E}">
        <p14:creationId xmlns:p14="http://schemas.microsoft.com/office/powerpoint/2010/main" val="369822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assessments in general </a:t>
            </a:r>
            <a:r>
              <a:rPr lang="en-US" dirty="0" smtClean="0"/>
              <a:t>(7 </a:t>
            </a:r>
            <a:r>
              <a:rPr lang="en-US" dirty="0"/>
              <a:t>of </a:t>
            </a:r>
            <a:r>
              <a:rPr lang="en-US" dirty="0" smtClean="0"/>
              <a:t>8)</a:t>
            </a:r>
            <a:endParaRPr lang="en-US" dirty="0"/>
          </a:p>
        </p:txBody>
      </p:sp>
      <p:sp>
        <p:nvSpPr>
          <p:cNvPr id="3" name="Content Placeholder 2"/>
          <p:cNvSpPr>
            <a:spLocks noGrp="1"/>
          </p:cNvSpPr>
          <p:nvPr>
            <p:ph idx="1"/>
          </p:nvPr>
        </p:nvSpPr>
        <p:spPr>
          <a:xfrm>
            <a:off x="457200" y="1207293"/>
            <a:ext cx="8387697" cy="5147787"/>
          </a:xfrm>
        </p:spPr>
        <p:txBody>
          <a:bodyPr>
            <a:normAutofit/>
          </a:bodyPr>
          <a:lstStyle/>
          <a:p>
            <a:r>
              <a:rPr lang="en-US" dirty="0" err="1"/>
              <a:t>SSC12</a:t>
            </a:r>
            <a:r>
              <a:rPr lang="en-US" dirty="0"/>
              <a:t>: “The </a:t>
            </a:r>
            <a:r>
              <a:rPr lang="en-US" dirty="0" err="1"/>
              <a:t>SSC</a:t>
            </a:r>
            <a:r>
              <a:rPr lang="en-US" dirty="0"/>
              <a:t> appreciates the discussion of avoiding double-counting information, in the assessment/Tier system and risk table, or among columns of the risk table. The </a:t>
            </a:r>
            <a:r>
              <a:rPr lang="en-US" dirty="0" err="1"/>
              <a:t>SSC</a:t>
            </a:r>
            <a:r>
              <a:rPr lang="en-US" dirty="0"/>
              <a:t> agrees that </a:t>
            </a:r>
            <a:r>
              <a:rPr lang="en-US" u="sng" dirty="0"/>
              <a:t>authors should avoid inclusion of stock trends/processes that are incorporated in the assessment or reflected in the Tier when scoring the risk tables</a:t>
            </a:r>
            <a:r>
              <a:rPr lang="en-US" dirty="0"/>
              <a:t>. For cases where a process external to the assessment is relevant to two or more risk categories, the </a:t>
            </a:r>
            <a:r>
              <a:rPr lang="en-US" dirty="0" err="1"/>
              <a:t>SSC</a:t>
            </a:r>
            <a:r>
              <a:rPr lang="en-US" dirty="0"/>
              <a:t> recommends that the narrative reflect the interconnected relationships that exist between rankings among risk categories.”  </a:t>
            </a:r>
            <a:r>
              <a:rPr lang="en-US" i="1" dirty="0">
                <a:solidFill>
                  <a:schemeClr val="accent1"/>
                </a:solidFill>
              </a:rPr>
              <a:t>Response:</a:t>
            </a:r>
            <a:r>
              <a:rPr lang="en-US" dirty="0"/>
              <a:t>  The approach </a:t>
            </a:r>
            <a:r>
              <a:rPr lang="en-US" dirty="0" smtClean="0"/>
              <a:t>used </a:t>
            </a:r>
            <a:r>
              <a:rPr lang="en-US" dirty="0"/>
              <a:t>to complete the risk table in this </a:t>
            </a:r>
            <a:r>
              <a:rPr lang="en-US" dirty="0" smtClean="0"/>
              <a:t>assessment </a:t>
            </a:r>
            <a:r>
              <a:rPr lang="en-US" dirty="0"/>
              <a:t>is explicitly designed to avoid double-counting information, by partitioning the various uncertainties according to whether they or internal or external to the assessment model</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11573002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Quantities related to 2022 ABC (1 of 8)</a:t>
            </a:r>
            <a:endParaRPr lang="en-US" dirty="0"/>
          </a:p>
        </p:txBody>
      </p:sp>
      <p:sp>
        <p:nvSpPr>
          <p:cNvPr id="3" name="Content Placeholder 2"/>
          <p:cNvSpPr>
            <a:spLocks noGrp="1"/>
          </p:cNvSpPr>
          <p:nvPr>
            <p:ph idx="1"/>
          </p:nvPr>
        </p:nvSpPr>
        <p:spPr/>
        <p:txBody>
          <a:bodyPr/>
          <a:lstStyle/>
          <a:p>
            <a:r>
              <a:rPr lang="en-US" dirty="0" smtClean="0"/>
              <a:t>ABC calculations: Pass 0 to Pass 1 (add 2021 survey </a:t>
            </a:r>
            <a:r>
              <a:rPr lang="en-US" dirty="0" err="1" smtClean="0"/>
              <a:t>sizecomp</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90</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1139780" y="1733592"/>
            <a:ext cx="6864440" cy="4547409"/>
          </a:xfrm>
          <a:prstGeom prst="rect">
            <a:avLst/>
          </a:prstGeom>
        </p:spPr>
      </p:pic>
      <p:sp>
        <p:nvSpPr>
          <p:cNvPr id="6" name="Rectangle 5"/>
          <p:cNvSpPr/>
          <p:nvPr/>
        </p:nvSpPr>
        <p:spPr>
          <a:xfrm>
            <a:off x="5042019" y="2025353"/>
            <a:ext cx="2563738"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7" name="Rectangle 6"/>
          <p:cNvSpPr/>
          <p:nvPr/>
        </p:nvSpPr>
        <p:spPr>
          <a:xfrm>
            <a:off x="5042019" y="2666288"/>
            <a:ext cx="2962201" cy="145278"/>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79933" y="2982482"/>
            <a:ext cx="5124287" cy="1247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56703" y="3623417"/>
            <a:ext cx="4047517" cy="15776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42018" y="3932269"/>
            <a:ext cx="2962201" cy="145278"/>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879934" y="4548829"/>
            <a:ext cx="4725824" cy="145278"/>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79933" y="5503112"/>
            <a:ext cx="4725824" cy="145278"/>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324172" y="6135342"/>
            <a:ext cx="3680048" cy="145278"/>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383993" y="1733592"/>
            <a:ext cx="307648" cy="4547409"/>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3742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Quantities related </a:t>
            </a:r>
            <a:r>
              <a:rPr lang="en-US" dirty="0" smtClean="0"/>
              <a:t>to 2022 ABC (2 </a:t>
            </a:r>
            <a:r>
              <a:rPr lang="en-US" dirty="0"/>
              <a:t>of 8)</a:t>
            </a:r>
          </a:p>
        </p:txBody>
      </p:sp>
      <p:sp>
        <p:nvSpPr>
          <p:cNvPr id="3" name="Content Placeholder 2"/>
          <p:cNvSpPr>
            <a:spLocks noGrp="1"/>
          </p:cNvSpPr>
          <p:nvPr>
            <p:ph idx="1"/>
          </p:nvPr>
        </p:nvSpPr>
        <p:spPr/>
        <p:txBody>
          <a:bodyPr/>
          <a:lstStyle/>
          <a:p>
            <a:r>
              <a:rPr lang="en-US" dirty="0" smtClean="0"/>
              <a:t>Age-specific highlights: </a:t>
            </a:r>
            <a:r>
              <a:rPr lang="en-US" dirty="0"/>
              <a:t>Pass 0 to Pass </a:t>
            </a:r>
            <a:r>
              <a:rPr lang="en-US" dirty="0" smtClean="0"/>
              <a:t>1 (add 2021 survey </a:t>
            </a:r>
            <a:r>
              <a:rPr lang="en-US" dirty="0" err="1" smtClean="0"/>
              <a:t>sizecomp</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91</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386334" y="1817205"/>
            <a:ext cx="8371332" cy="4463796"/>
          </a:xfrm>
          <a:prstGeom prst="rect">
            <a:avLst/>
          </a:prstGeom>
        </p:spPr>
      </p:pic>
    </p:spTree>
    <p:extLst>
      <p:ext uri="{BB962C8B-B14F-4D97-AF65-F5344CB8AC3E}">
        <p14:creationId xmlns:p14="http://schemas.microsoft.com/office/powerpoint/2010/main" val="33203844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Quantities related </a:t>
            </a:r>
            <a:r>
              <a:rPr lang="en-US" dirty="0" smtClean="0"/>
              <a:t>to 2022 ABC (3 </a:t>
            </a:r>
            <a:r>
              <a:rPr lang="en-US" dirty="0"/>
              <a:t>of 8)</a:t>
            </a:r>
          </a:p>
        </p:txBody>
      </p:sp>
      <p:sp>
        <p:nvSpPr>
          <p:cNvPr id="3" name="Content Placeholder 2"/>
          <p:cNvSpPr>
            <a:spLocks noGrp="1"/>
          </p:cNvSpPr>
          <p:nvPr>
            <p:ph idx="1"/>
          </p:nvPr>
        </p:nvSpPr>
        <p:spPr/>
        <p:txBody>
          <a:bodyPr/>
          <a:lstStyle/>
          <a:p>
            <a:r>
              <a:rPr lang="en-US" dirty="0" smtClean="0"/>
              <a:t>ABC calculations: Pass 1 to Pass 2 (add 2021 survey index)</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92</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1143000" y="1737858"/>
            <a:ext cx="6858000" cy="4543142"/>
          </a:xfrm>
          <a:prstGeom prst="rect">
            <a:avLst/>
          </a:prstGeom>
        </p:spPr>
      </p:pic>
      <p:sp>
        <p:nvSpPr>
          <p:cNvPr id="7" name="Rectangle 6"/>
          <p:cNvSpPr/>
          <p:nvPr/>
        </p:nvSpPr>
        <p:spPr>
          <a:xfrm>
            <a:off x="3221764" y="2025353"/>
            <a:ext cx="4383993"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 name="Rectangle 7"/>
          <p:cNvSpPr/>
          <p:nvPr/>
        </p:nvSpPr>
        <p:spPr>
          <a:xfrm>
            <a:off x="3221764" y="2340123"/>
            <a:ext cx="4383993"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Rectangle 8"/>
          <p:cNvSpPr/>
          <p:nvPr/>
        </p:nvSpPr>
        <p:spPr>
          <a:xfrm>
            <a:off x="3221765" y="2654893"/>
            <a:ext cx="4779236"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0" name="Rectangle 9"/>
          <p:cNvSpPr/>
          <p:nvPr/>
        </p:nvSpPr>
        <p:spPr>
          <a:xfrm>
            <a:off x="3221765" y="3914606"/>
            <a:ext cx="4779236"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1" name="Rectangle 10"/>
          <p:cNvSpPr/>
          <p:nvPr/>
        </p:nvSpPr>
        <p:spPr>
          <a:xfrm>
            <a:off x="2895600" y="4526356"/>
            <a:ext cx="4710157"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2" name="Rectangle 11"/>
          <p:cNvSpPr/>
          <p:nvPr/>
        </p:nvSpPr>
        <p:spPr>
          <a:xfrm>
            <a:off x="2895600" y="5524576"/>
            <a:ext cx="4710157" cy="13274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4" name="Rectangle 13"/>
          <p:cNvSpPr/>
          <p:nvPr/>
        </p:nvSpPr>
        <p:spPr>
          <a:xfrm>
            <a:off x="2861060" y="5786069"/>
            <a:ext cx="4744697" cy="183089"/>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 name="Rectangle 14"/>
          <p:cNvSpPr/>
          <p:nvPr/>
        </p:nvSpPr>
        <p:spPr>
          <a:xfrm>
            <a:off x="2895599" y="6131518"/>
            <a:ext cx="5105401" cy="149482"/>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6" name="Rectangle 15"/>
          <p:cNvSpPr/>
          <p:nvPr/>
        </p:nvSpPr>
        <p:spPr>
          <a:xfrm>
            <a:off x="4383993" y="1733592"/>
            <a:ext cx="307648" cy="4547409"/>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5138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Quantities related </a:t>
            </a:r>
            <a:r>
              <a:rPr lang="en-US" dirty="0" smtClean="0"/>
              <a:t>to 2022 ABC (4 </a:t>
            </a:r>
            <a:r>
              <a:rPr lang="en-US" dirty="0"/>
              <a:t>of 8)</a:t>
            </a:r>
          </a:p>
        </p:txBody>
      </p:sp>
      <p:sp>
        <p:nvSpPr>
          <p:cNvPr id="3" name="Content Placeholder 2"/>
          <p:cNvSpPr>
            <a:spLocks noGrp="1"/>
          </p:cNvSpPr>
          <p:nvPr>
            <p:ph idx="1"/>
          </p:nvPr>
        </p:nvSpPr>
        <p:spPr/>
        <p:txBody>
          <a:bodyPr/>
          <a:lstStyle/>
          <a:p>
            <a:r>
              <a:rPr lang="en-US" dirty="0" smtClean="0"/>
              <a:t>Age-specific highlights: </a:t>
            </a:r>
            <a:r>
              <a:rPr lang="en-US" dirty="0"/>
              <a:t>Pass 1</a:t>
            </a:r>
            <a:r>
              <a:rPr lang="en-US" dirty="0" smtClean="0"/>
              <a:t> </a:t>
            </a:r>
            <a:r>
              <a:rPr lang="en-US" dirty="0"/>
              <a:t>to Pass </a:t>
            </a:r>
            <a:r>
              <a:rPr lang="en-US" dirty="0" smtClean="0"/>
              <a:t>2 (add 2021 survey index)</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93</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386334" y="1817205"/>
            <a:ext cx="8371332" cy="4463796"/>
          </a:xfrm>
          <a:prstGeom prst="rect">
            <a:avLst/>
          </a:prstGeom>
        </p:spPr>
      </p:pic>
    </p:spTree>
    <p:extLst>
      <p:ext uri="{BB962C8B-B14F-4D97-AF65-F5344CB8AC3E}">
        <p14:creationId xmlns:p14="http://schemas.microsoft.com/office/powerpoint/2010/main" val="14171811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Quantities related </a:t>
            </a:r>
            <a:r>
              <a:rPr lang="en-US" dirty="0" smtClean="0"/>
              <a:t>to 2022 ABC (5 </a:t>
            </a:r>
            <a:r>
              <a:rPr lang="en-US" dirty="0"/>
              <a:t>of 8)</a:t>
            </a:r>
          </a:p>
        </p:txBody>
      </p:sp>
      <p:sp>
        <p:nvSpPr>
          <p:cNvPr id="3" name="Content Placeholder 2"/>
          <p:cNvSpPr>
            <a:spLocks noGrp="1"/>
          </p:cNvSpPr>
          <p:nvPr>
            <p:ph idx="1"/>
          </p:nvPr>
        </p:nvSpPr>
        <p:spPr/>
        <p:txBody>
          <a:bodyPr/>
          <a:lstStyle/>
          <a:p>
            <a:r>
              <a:rPr lang="en-US" dirty="0" smtClean="0"/>
              <a:t>ABC calculations: Pass 2 to Pass 3 (revise historic survey index)</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94</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1143000" y="1737857"/>
            <a:ext cx="6858001" cy="4543143"/>
          </a:xfrm>
          <a:prstGeom prst="rect">
            <a:avLst/>
          </a:prstGeom>
        </p:spPr>
      </p:pic>
      <p:sp>
        <p:nvSpPr>
          <p:cNvPr id="7" name="Rectangle 6"/>
          <p:cNvSpPr/>
          <p:nvPr/>
        </p:nvSpPr>
        <p:spPr>
          <a:xfrm>
            <a:off x="2871388" y="2025353"/>
            <a:ext cx="4734370"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 name="Rectangle 7"/>
          <p:cNvSpPr/>
          <p:nvPr/>
        </p:nvSpPr>
        <p:spPr>
          <a:xfrm>
            <a:off x="3221765" y="2637102"/>
            <a:ext cx="4779236"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Rectangle 8"/>
          <p:cNvSpPr/>
          <p:nvPr/>
        </p:nvSpPr>
        <p:spPr>
          <a:xfrm>
            <a:off x="5042019" y="3928243"/>
            <a:ext cx="2958982"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0" name="Rectangle 9"/>
          <p:cNvSpPr/>
          <p:nvPr/>
        </p:nvSpPr>
        <p:spPr>
          <a:xfrm>
            <a:off x="3965249" y="3928243"/>
            <a:ext cx="385630"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1" name="Rectangle 10"/>
          <p:cNvSpPr/>
          <p:nvPr/>
        </p:nvSpPr>
        <p:spPr>
          <a:xfrm>
            <a:off x="2871388" y="4260887"/>
            <a:ext cx="4734370" cy="139663"/>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2" name="Rectangle 11"/>
          <p:cNvSpPr/>
          <p:nvPr/>
        </p:nvSpPr>
        <p:spPr>
          <a:xfrm>
            <a:off x="2871388" y="4539992"/>
            <a:ext cx="4734370"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3" name="Rectangle 12"/>
          <p:cNvSpPr/>
          <p:nvPr/>
        </p:nvSpPr>
        <p:spPr>
          <a:xfrm>
            <a:off x="2871388" y="5470843"/>
            <a:ext cx="4734370"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4" name="Rectangle 13"/>
          <p:cNvSpPr/>
          <p:nvPr/>
        </p:nvSpPr>
        <p:spPr>
          <a:xfrm>
            <a:off x="2871387" y="6118630"/>
            <a:ext cx="5129613" cy="1424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 name="Rectangle 14"/>
          <p:cNvSpPr/>
          <p:nvPr/>
        </p:nvSpPr>
        <p:spPr>
          <a:xfrm>
            <a:off x="4383993" y="1733592"/>
            <a:ext cx="307648" cy="4547409"/>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89700" y="2982482"/>
            <a:ext cx="1116058" cy="1247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65800" y="3304404"/>
            <a:ext cx="1839958" cy="13842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115050" y="3618013"/>
            <a:ext cx="1885950" cy="13995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6657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Quantities related </a:t>
            </a:r>
            <a:r>
              <a:rPr lang="en-US" dirty="0" smtClean="0"/>
              <a:t>to 2022 ABC (6 </a:t>
            </a:r>
            <a:r>
              <a:rPr lang="en-US" dirty="0"/>
              <a:t>of 8)</a:t>
            </a:r>
          </a:p>
        </p:txBody>
      </p:sp>
      <p:sp>
        <p:nvSpPr>
          <p:cNvPr id="3" name="Content Placeholder 2"/>
          <p:cNvSpPr>
            <a:spLocks noGrp="1"/>
          </p:cNvSpPr>
          <p:nvPr>
            <p:ph idx="1"/>
          </p:nvPr>
        </p:nvSpPr>
        <p:spPr/>
        <p:txBody>
          <a:bodyPr/>
          <a:lstStyle/>
          <a:p>
            <a:r>
              <a:rPr lang="en-US" dirty="0" smtClean="0"/>
              <a:t>Age-specific highlights: </a:t>
            </a:r>
            <a:r>
              <a:rPr lang="en-US" dirty="0"/>
              <a:t>Pass 2</a:t>
            </a:r>
            <a:r>
              <a:rPr lang="en-US" dirty="0" smtClean="0"/>
              <a:t> </a:t>
            </a:r>
            <a:r>
              <a:rPr lang="en-US" dirty="0"/>
              <a:t>to Pass </a:t>
            </a:r>
            <a:r>
              <a:rPr lang="en-US" dirty="0" smtClean="0"/>
              <a:t>3 (revise historic survey index)</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95</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a:picLocks noChangeAspect="1"/>
          </p:cNvPicPr>
          <p:nvPr/>
        </p:nvPicPr>
        <p:blipFill>
          <a:blip r:embed="rId2"/>
          <a:stretch>
            <a:fillRect/>
          </a:stretch>
        </p:blipFill>
        <p:spPr>
          <a:xfrm>
            <a:off x="386334" y="1817205"/>
            <a:ext cx="8371332" cy="4463796"/>
          </a:xfrm>
          <a:prstGeom prst="rect">
            <a:avLst/>
          </a:prstGeom>
        </p:spPr>
      </p:pic>
    </p:spTree>
    <p:extLst>
      <p:ext uri="{BB962C8B-B14F-4D97-AF65-F5344CB8AC3E}">
        <p14:creationId xmlns:p14="http://schemas.microsoft.com/office/powerpoint/2010/main" val="20445027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Quantities related </a:t>
            </a:r>
            <a:r>
              <a:rPr lang="en-US" dirty="0" smtClean="0"/>
              <a:t>to 2022 ABC (7 </a:t>
            </a:r>
            <a:r>
              <a:rPr lang="en-US" dirty="0"/>
              <a:t>of 8)</a:t>
            </a:r>
          </a:p>
        </p:txBody>
      </p:sp>
      <p:sp>
        <p:nvSpPr>
          <p:cNvPr id="3" name="Content Placeholder 2"/>
          <p:cNvSpPr>
            <a:spLocks noGrp="1"/>
          </p:cNvSpPr>
          <p:nvPr>
            <p:ph idx="1"/>
          </p:nvPr>
        </p:nvSpPr>
        <p:spPr/>
        <p:txBody>
          <a:bodyPr/>
          <a:lstStyle/>
          <a:p>
            <a:r>
              <a:rPr lang="en-US" dirty="0" smtClean="0"/>
              <a:t>Comparing ABC calculations: Last year’s </a:t>
            </a:r>
            <a:r>
              <a:rPr lang="en-US" dirty="0" err="1" smtClean="0"/>
              <a:t>M19.12a</a:t>
            </a:r>
            <a:r>
              <a:rPr lang="en-US" dirty="0" smtClean="0"/>
              <a:t> to this year’s</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96</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1143000" y="1737857"/>
            <a:ext cx="6858001" cy="4543143"/>
          </a:xfrm>
          <a:prstGeom prst="rect">
            <a:avLst/>
          </a:prstGeom>
        </p:spPr>
      </p:pic>
      <p:sp>
        <p:nvSpPr>
          <p:cNvPr id="7" name="Rectangle 6"/>
          <p:cNvSpPr/>
          <p:nvPr/>
        </p:nvSpPr>
        <p:spPr>
          <a:xfrm>
            <a:off x="4318000" y="2025353"/>
            <a:ext cx="3287758" cy="16237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 name="Rectangle 7"/>
          <p:cNvSpPr/>
          <p:nvPr/>
        </p:nvSpPr>
        <p:spPr>
          <a:xfrm>
            <a:off x="3975099" y="2667000"/>
            <a:ext cx="4025901" cy="132471"/>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Rectangle 8"/>
          <p:cNvSpPr/>
          <p:nvPr/>
        </p:nvSpPr>
        <p:spPr>
          <a:xfrm>
            <a:off x="6489700" y="2982482"/>
            <a:ext cx="1116058" cy="1247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410200" y="3313049"/>
            <a:ext cx="2195558" cy="1247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05443" y="3620792"/>
            <a:ext cx="2195558" cy="1247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75100" y="3928535"/>
            <a:ext cx="4025901" cy="132471"/>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3" name="Rectangle 12"/>
          <p:cNvSpPr/>
          <p:nvPr/>
        </p:nvSpPr>
        <p:spPr>
          <a:xfrm>
            <a:off x="2895601" y="4243138"/>
            <a:ext cx="4710158" cy="132471"/>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4" name="Rectangle 13"/>
          <p:cNvSpPr/>
          <p:nvPr/>
        </p:nvSpPr>
        <p:spPr>
          <a:xfrm>
            <a:off x="2895601" y="4560566"/>
            <a:ext cx="4710158" cy="132471"/>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 name="Rectangle 14"/>
          <p:cNvSpPr/>
          <p:nvPr/>
        </p:nvSpPr>
        <p:spPr>
          <a:xfrm>
            <a:off x="2895600" y="5505132"/>
            <a:ext cx="4710158" cy="132471"/>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6" name="Rectangle 15"/>
          <p:cNvSpPr/>
          <p:nvPr/>
        </p:nvSpPr>
        <p:spPr>
          <a:xfrm>
            <a:off x="3975099" y="4873101"/>
            <a:ext cx="723901" cy="129112"/>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7" name="Rectangle 16"/>
          <p:cNvSpPr/>
          <p:nvPr/>
        </p:nvSpPr>
        <p:spPr>
          <a:xfrm>
            <a:off x="3975100" y="5830189"/>
            <a:ext cx="723901" cy="129112"/>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8" name="Rectangle 17"/>
          <p:cNvSpPr/>
          <p:nvPr/>
        </p:nvSpPr>
        <p:spPr>
          <a:xfrm>
            <a:off x="2895599" y="6140522"/>
            <a:ext cx="5105401" cy="132471"/>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9" name="Rectangle 18"/>
          <p:cNvSpPr/>
          <p:nvPr/>
        </p:nvSpPr>
        <p:spPr>
          <a:xfrm>
            <a:off x="4383993" y="1733592"/>
            <a:ext cx="307648" cy="4547409"/>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3221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Quantities related </a:t>
            </a:r>
            <a:r>
              <a:rPr lang="en-US" dirty="0" smtClean="0"/>
              <a:t>to 2022 ABC (8 </a:t>
            </a:r>
            <a:r>
              <a:rPr lang="en-US" dirty="0"/>
              <a:t>of 8)</a:t>
            </a:r>
          </a:p>
        </p:txBody>
      </p:sp>
      <p:sp>
        <p:nvSpPr>
          <p:cNvPr id="3" name="Content Placeholder 2"/>
          <p:cNvSpPr>
            <a:spLocks noGrp="1"/>
          </p:cNvSpPr>
          <p:nvPr>
            <p:ph idx="1"/>
          </p:nvPr>
        </p:nvSpPr>
        <p:spPr/>
        <p:txBody>
          <a:bodyPr/>
          <a:lstStyle/>
          <a:p>
            <a:r>
              <a:rPr lang="en-US" dirty="0" smtClean="0"/>
              <a:t>Age-specific highlights: Last year’s </a:t>
            </a:r>
            <a:r>
              <a:rPr lang="en-US" dirty="0" err="1" smtClean="0"/>
              <a:t>M19.12a</a:t>
            </a:r>
            <a:r>
              <a:rPr lang="en-US" dirty="0" smtClean="0"/>
              <a:t> to this year’s</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97</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6" name="Picture 5"/>
          <p:cNvPicPr>
            <a:picLocks noChangeAspect="1"/>
          </p:cNvPicPr>
          <p:nvPr/>
        </p:nvPicPr>
        <p:blipFill>
          <a:blip r:embed="rId2"/>
          <a:stretch>
            <a:fillRect/>
          </a:stretch>
        </p:blipFill>
        <p:spPr>
          <a:xfrm>
            <a:off x="386334" y="1817205"/>
            <a:ext cx="8371332" cy="4463796"/>
          </a:xfrm>
          <a:prstGeom prst="rect">
            <a:avLst/>
          </a:prstGeom>
        </p:spPr>
      </p:pic>
    </p:spTree>
    <p:extLst>
      <p:ext uri="{BB962C8B-B14F-4D97-AF65-F5344CB8AC3E}">
        <p14:creationId xmlns:p14="http://schemas.microsoft.com/office/powerpoint/2010/main" val="25185724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(1 of 3)</a:t>
            </a:r>
            <a:endParaRPr lang="en-US" dirty="0"/>
          </a:p>
        </p:txBody>
      </p:sp>
      <p:sp>
        <p:nvSpPr>
          <p:cNvPr id="3" name="Content Placeholder 2"/>
          <p:cNvSpPr>
            <a:spLocks noGrp="1"/>
          </p:cNvSpPr>
          <p:nvPr>
            <p:ph idx="1"/>
          </p:nvPr>
        </p:nvSpPr>
        <p:spPr>
          <a:xfrm>
            <a:off x="457200" y="1207293"/>
            <a:ext cx="8601342" cy="5147787"/>
          </a:xfrm>
        </p:spPr>
        <p:txBody>
          <a:bodyPr/>
          <a:lstStyle/>
          <a:p>
            <a:r>
              <a:rPr lang="en-US" dirty="0"/>
              <a:t>I</a:t>
            </a:r>
            <a:r>
              <a:rPr lang="en-US" dirty="0" smtClean="0"/>
              <a:t>t </a:t>
            </a:r>
            <a:r>
              <a:rPr lang="en-US" dirty="0"/>
              <a:t>is difficult to </a:t>
            </a:r>
            <a:r>
              <a:rPr lang="en-US" dirty="0" smtClean="0"/>
              <a:t>find </a:t>
            </a:r>
            <a:r>
              <a:rPr lang="en-US" dirty="0"/>
              <a:t>a simple explanation of why the </a:t>
            </a:r>
            <a:r>
              <a:rPr lang="en-US" dirty="0" smtClean="0"/>
              <a:t>2022 </a:t>
            </a:r>
            <a:r>
              <a:rPr lang="en-US" dirty="0"/>
              <a:t>ABC changed so dramatically between last year’s </a:t>
            </a:r>
            <a:r>
              <a:rPr lang="en-US" dirty="0" smtClean="0"/>
              <a:t>Model </a:t>
            </a:r>
            <a:r>
              <a:rPr lang="en-US" dirty="0" err="1"/>
              <a:t>19.12a</a:t>
            </a:r>
            <a:r>
              <a:rPr lang="en-US" dirty="0"/>
              <a:t> and this </a:t>
            </a:r>
            <a:r>
              <a:rPr lang="en-US" dirty="0" smtClean="0"/>
              <a:t>year’s</a:t>
            </a:r>
          </a:p>
          <a:p>
            <a:r>
              <a:rPr lang="en-US" dirty="0" smtClean="0"/>
              <a:t>Although </a:t>
            </a:r>
            <a:r>
              <a:rPr lang="en-US" dirty="0"/>
              <a:t>it is perhaps best thought of as a complex, and often subtle, interaction between many factors, it seems safe to say that some pieces of the puzzle include the following</a:t>
            </a:r>
            <a:r>
              <a:rPr lang="en-US" dirty="0" smtClean="0"/>
              <a:t>:</a:t>
            </a:r>
          </a:p>
          <a:p>
            <a:pPr lvl="1"/>
            <a:r>
              <a:rPr lang="en-US" dirty="0"/>
              <a:t>The bulk of the change is not attributable to any single element of the revised data file, although, taken in combination, the 2021 survey </a:t>
            </a:r>
            <a:r>
              <a:rPr lang="en-US" dirty="0" err="1"/>
              <a:t>sizecomp</a:t>
            </a:r>
            <a:r>
              <a:rPr lang="en-US" dirty="0"/>
              <a:t> data, the 2021 survey index data, and the revisions to the historic survey index data account for 85% of the </a:t>
            </a:r>
            <a:r>
              <a:rPr lang="en-US" dirty="0" smtClean="0"/>
              <a:t>change</a:t>
            </a:r>
          </a:p>
          <a:p>
            <a:pPr lvl="1"/>
            <a:r>
              <a:rPr lang="en-US" dirty="0" smtClean="0"/>
              <a:t>Two parameters that have an obvious impact:</a:t>
            </a:r>
          </a:p>
          <a:p>
            <a:pPr lvl="1"/>
            <a:endParaRPr lang="en-US" dirty="0" smtClean="0"/>
          </a:p>
          <a:p>
            <a:pPr lvl="1"/>
            <a:endParaRPr lang="en-US" dirty="0"/>
          </a:p>
          <a:p>
            <a:pPr lvl="1"/>
            <a:r>
              <a:rPr lang="en-US" dirty="0" smtClean="0"/>
              <a:t>(Continued on next slide)</a:t>
            </a:r>
            <a:endParaRPr lang="en-US" dirty="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98</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81868" y="5018517"/>
            <a:ext cx="4700188" cy="843898"/>
          </a:xfrm>
          <a:prstGeom prst="rect">
            <a:avLst/>
          </a:prstGeom>
          <a:noFill/>
          <a:ln>
            <a:noFill/>
          </a:ln>
        </p:spPr>
      </p:pic>
    </p:spTree>
    <p:extLst>
      <p:ext uri="{BB962C8B-B14F-4D97-AF65-F5344CB8AC3E}">
        <p14:creationId xmlns:p14="http://schemas.microsoft.com/office/powerpoint/2010/main" val="1828073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(2 of 3)</a:t>
            </a:r>
            <a:endParaRPr lang="en-US" dirty="0"/>
          </a:p>
        </p:txBody>
      </p:sp>
      <p:sp>
        <p:nvSpPr>
          <p:cNvPr id="3" name="Content Placeholder 2"/>
          <p:cNvSpPr>
            <a:spLocks noGrp="1"/>
          </p:cNvSpPr>
          <p:nvPr>
            <p:ph idx="1"/>
          </p:nvPr>
        </p:nvSpPr>
        <p:spPr>
          <a:xfrm>
            <a:off x="457200" y="1207293"/>
            <a:ext cx="8618434" cy="5740438"/>
          </a:xfrm>
        </p:spPr>
        <p:txBody>
          <a:bodyPr>
            <a:normAutofit/>
          </a:bodyPr>
          <a:lstStyle/>
          <a:p>
            <a:pPr>
              <a:lnSpc>
                <a:spcPct val="90000"/>
              </a:lnSpc>
            </a:pPr>
            <a:r>
              <a:rPr lang="en-US" dirty="0" smtClean="0"/>
              <a:t>Pieces of the puzzle, continued:</a:t>
            </a:r>
          </a:p>
          <a:p>
            <a:pPr lvl="1">
              <a:lnSpc>
                <a:spcPct val="90000"/>
              </a:lnSpc>
            </a:pPr>
            <a:r>
              <a:rPr lang="en-US" dirty="0" smtClean="0"/>
              <a:t>All </a:t>
            </a:r>
            <a:r>
              <a:rPr lang="en-US" dirty="0"/>
              <a:t>year classes in the 1977-2018 time series increased from last year’s </a:t>
            </a:r>
            <a:r>
              <a:rPr lang="en-US" dirty="0" smtClean="0"/>
              <a:t>Model </a:t>
            </a:r>
            <a:r>
              <a:rPr lang="en-US" dirty="0" err="1"/>
              <a:t>19.12a</a:t>
            </a:r>
            <a:r>
              <a:rPr lang="en-US" dirty="0"/>
              <a:t> to this year’s, </a:t>
            </a:r>
            <a:r>
              <a:rPr lang="en-US" dirty="0" smtClean="0"/>
              <a:t>with the 2018 year class increase being in the middle of the pack in both absolute and relative terms</a:t>
            </a:r>
          </a:p>
          <a:p>
            <a:pPr lvl="1">
              <a:lnSpc>
                <a:spcPct val="90000"/>
              </a:lnSpc>
            </a:pPr>
            <a:r>
              <a:rPr lang="en-US" dirty="0" smtClean="0"/>
              <a:t>Within </a:t>
            </a:r>
            <a:r>
              <a:rPr lang="en-US" dirty="0"/>
              <a:t>the </a:t>
            </a:r>
            <a:r>
              <a:rPr lang="en-US" dirty="0" smtClean="0"/>
              <a:t>sloping </a:t>
            </a:r>
            <a:r>
              <a:rPr lang="en-US" dirty="0"/>
              <a:t>portion of the harvest control </a:t>
            </a:r>
            <a:r>
              <a:rPr lang="en-US" dirty="0" smtClean="0"/>
              <a:t>rule, ABC changes much more rapidly than biomass (e.g., as a first approximation, if biomass increases by a factor of </a:t>
            </a:r>
            <a:r>
              <a:rPr lang="en-US" dirty="0" smtClean="0">
                <a:latin typeface="Times New Roman" panose="02020603050405020304" pitchFamily="18" charset="0"/>
                <a:cs typeface="Times New Roman" panose="02020603050405020304" pitchFamily="18" charset="0"/>
              </a:rPr>
              <a:t>X</a:t>
            </a:r>
            <a:r>
              <a:rPr lang="en-US" dirty="0" smtClean="0"/>
              <a:t>, ABC increases by a factor of </a:t>
            </a:r>
            <a:r>
              <a:rPr lang="en-US" dirty="0" err="1" smtClean="0">
                <a:latin typeface="Times New Roman" panose="02020603050405020304" pitchFamily="18" charset="0"/>
                <a:cs typeface="Times New Roman" panose="02020603050405020304" pitchFamily="18" charset="0"/>
              </a:rPr>
              <a:t>X</a:t>
            </a:r>
            <a:r>
              <a:rPr lang="en-US" baseline="30000" dirty="0" err="1" smtClean="0">
                <a:latin typeface="Times New Roman" panose="02020603050405020304" pitchFamily="18" charset="0"/>
                <a:cs typeface="Times New Roman" panose="02020603050405020304" pitchFamily="18" charset="0"/>
              </a:rPr>
              <a:t>2</a:t>
            </a:r>
            <a:r>
              <a:rPr lang="en-US" dirty="0" smtClean="0"/>
              <a:t>)</a:t>
            </a:r>
          </a:p>
          <a:p>
            <a:pPr>
              <a:lnSpc>
                <a:spcPct val="90000"/>
              </a:lnSpc>
            </a:pPr>
            <a:r>
              <a:rPr lang="en-US" dirty="0"/>
              <a:t>The increase seems more likely to be a genuine result of changes to the data than an error in the model</a:t>
            </a:r>
          </a:p>
          <a:p>
            <a:pPr lvl="1">
              <a:lnSpc>
                <a:spcPct val="90000"/>
              </a:lnSpc>
            </a:pPr>
            <a:r>
              <a:rPr lang="en-US" dirty="0"/>
              <a:t>Models 19.12 and 21.1 also showed large increases in ABC, either with respect to last year’s version, the September draft, or both</a:t>
            </a:r>
          </a:p>
          <a:p>
            <a:pPr lvl="1">
              <a:lnSpc>
                <a:spcPct val="90000"/>
              </a:lnSpc>
            </a:pPr>
            <a:r>
              <a:rPr lang="en-US" dirty="0"/>
              <a:t>Running this year’s version of Model </a:t>
            </a:r>
            <a:r>
              <a:rPr lang="en-US" dirty="0" err="1"/>
              <a:t>19.12a</a:t>
            </a:r>
            <a:r>
              <a:rPr lang="en-US" dirty="0"/>
              <a:t> “backwards,” by applying this year’s parameter file to last year’s data file, reproduced essentially the same results as last year’s </a:t>
            </a:r>
            <a:r>
              <a:rPr lang="en-US" dirty="0" smtClean="0"/>
              <a:t>model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99</a:t>
            </a:fld>
            <a:endParaRPr lang="en-US" smtClean="0"/>
          </a:p>
          <a:p>
            <a:r>
              <a:rPr lang="en-US" smtClean="0"/>
              <a:t>This information is distributed solely for the purpose of pre-dissemination peer review under applicable information quality guidelines.</a:t>
            </a:r>
          </a:p>
          <a:p>
            <a:r>
              <a:rPr lang="en-US" smtClean="0"/>
              <a:t>It has not been formally disseminated by the National Marine Fisheries Service and should not be construed to represent any agency determination or policy.</a:t>
            </a:r>
            <a:endParaRPr lang="en-US" dirty="0"/>
          </a:p>
        </p:txBody>
      </p:sp>
    </p:spTree>
    <p:extLst>
      <p:ext uri="{BB962C8B-B14F-4D97-AF65-F5344CB8AC3E}">
        <p14:creationId xmlns:p14="http://schemas.microsoft.com/office/powerpoint/2010/main" val="4089477379"/>
      </p:ext>
    </p:extLst>
  </p:cSld>
  <p:clrMapOvr>
    <a:masterClrMapping/>
  </p:clrMapOvr>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30982</TotalTime>
  <Words>12466</Words>
  <Application>Microsoft Office PowerPoint</Application>
  <PresentationFormat>On-screen Show (4:3)</PresentationFormat>
  <Paragraphs>623</Paragraphs>
  <Slides>102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102</vt:i4>
      </vt:variant>
    </vt:vector>
  </HeadingPairs>
  <TitlesOfParts>
    <vt:vector size="111" baseType="lpstr">
      <vt:lpstr>Arial</vt:lpstr>
      <vt:lpstr>Arial Narrow</vt:lpstr>
      <vt:lpstr>Arial Narrow Bold</vt:lpstr>
      <vt:lpstr>Calibri</vt:lpstr>
      <vt:lpstr>Symbol</vt:lpstr>
      <vt:lpstr>Times New Roman</vt:lpstr>
      <vt:lpstr>NOAA Fisheries Content Slides</vt:lpstr>
      <vt:lpstr>NOAA Divider Slides</vt:lpstr>
      <vt:lpstr>NOAA Title Options</vt:lpstr>
      <vt:lpstr>Assessment of Pacific cod in the Eastern Bering Sea</vt:lpstr>
      <vt:lpstr>Team and SSC comments</vt:lpstr>
      <vt:lpstr>Comments on assessments in general (1 of 8)</vt:lpstr>
      <vt:lpstr>Comments on assessments in general (2 of 8)</vt:lpstr>
      <vt:lpstr>Comments on assessments in general (3 of 8)</vt:lpstr>
      <vt:lpstr>Comments on assessments in general (4 of 8)</vt:lpstr>
      <vt:lpstr>Comments on assessments in general (5 of 8)</vt:lpstr>
      <vt:lpstr>Comments on assessments in general (6 of 8)</vt:lpstr>
      <vt:lpstr>Comments on assessments in general (7 of 8)</vt:lpstr>
      <vt:lpstr>Comments on assessments in general (8 of 8)</vt:lpstr>
      <vt:lpstr>Comments specific to this assessment (1 of 12)</vt:lpstr>
      <vt:lpstr>Comments specific to this assessment (2 of 12)</vt:lpstr>
      <vt:lpstr>Comments specific to this assessment (3 of 12)</vt:lpstr>
      <vt:lpstr>Comments specific to this assessment (4 of 12)</vt:lpstr>
      <vt:lpstr>Comments specific to this assessment (5 of 12)</vt:lpstr>
      <vt:lpstr>Comments specific to this assessment (6 of 12)</vt:lpstr>
      <vt:lpstr>Comments specific to this assessment (7 of 12)</vt:lpstr>
      <vt:lpstr>Comments specific to this assessment (8 of 12)</vt:lpstr>
      <vt:lpstr>Comments specific to this assessment (9 of 12)</vt:lpstr>
      <vt:lpstr>Comments specific to this assessment (10 of 12)</vt:lpstr>
      <vt:lpstr>Comments specific to this assessment (11 of 12)</vt:lpstr>
      <vt:lpstr>Comments specific to this assessment (12 of 12)</vt:lpstr>
      <vt:lpstr>Data</vt:lpstr>
      <vt:lpstr>Catch time series, 1977-2021 (by gear)</vt:lpstr>
      <vt:lpstr>January-February longline fishery CPUE</vt:lpstr>
      <vt:lpstr>Survey abundance (VAST)</vt:lpstr>
      <vt:lpstr>Recent survey sizecomps (EBS)</vt:lpstr>
      <vt:lpstr>Recent survey sizecomps (NBS)</vt:lpstr>
      <vt:lpstr>Data provided for context only (1 of 3)</vt:lpstr>
      <vt:lpstr>Data provided for context only (2 of 3)</vt:lpstr>
      <vt:lpstr>Data provided for context only (1 of x)</vt:lpstr>
      <vt:lpstr>Models</vt:lpstr>
      <vt:lpstr>Model set</vt:lpstr>
      <vt:lpstr>Base model (1 of 2)</vt:lpstr>
      <vt:lpstr>Base model (2 of 2)</vt:lpstr>
      <vt:lpstr>Alternative models: changes from base</vt:lpstr>
      <vt:lpstr>Results</vt:lpstr>
      <vt:lpstr>Goodness of fit: abundance indices (1 of 3)</vt:lpstr>
      <vt:lpstr>Goodness of fit: abundance indices (2 of 3)</vt:lpstr>
      <vt:lpstr>Goodness of fit: abundance indices (3 of 3)</vt:lpstr>
      <vt:lpstr>Goodness of fit: size and age composition</vt:lpstr>
      <vt:lpstr>Computing the model weights</vt:lpstr>
      <vt:lpstr>Retrospective analysis</vt:lpstr>
      <vt:lpstr>“True” (non-deviation) parameters</vt:lpstr>
      <vt:lpstr>Sigmas for annual deviations (except ln(Q))</vt:lpstr>
      <vt:lpstr>Sigma for ln(Q) and Q time series (M19.12) </vt:lpstr>
      <vt:lpstr>Fishery selectivity</vt:lpstr>
      <vt:lpstr>Survey selectivity</vt:lpstr>
      <vt:lpstr>Time series: female spawning biomass</vt:lpstr>
      <vt:lpstr>Time series: relative spawning biomass</vt:lpstr>
      <vt:lpstr>Time series: age 0 recruitment</vt:lpstr>
      <vt:lpstr>Time series: fishing mortality</vt:lpstr>
      <vt:lpstr>Ensemble time series: fem. spawn. biomass</vt:lpstr>
      <vt:lpstr>Ensemble time series: rel. spawning biomass</vt:lpstr>
      <vt:lpstr>Ensemble time series: age 0 recruitment</vt:lpstr>
      <vt:lpstr>Ensemble time series: fishing mortality </vt:lpstr>
      <vt:lpstr>Phase plane</vt:lpstr>
      <vt:lpstr>Probability densities: 2022 ABC</vt:lpstr>
      <vt:lpstr>Probability densities: 2022 OFL</vt:lpstr>
      <vt:lpstr>Probability densities: 2023 ABC</vt:lpstr>
      <vt:lpstr>Probability densities: 2023 OFL</vt:lpstr>
      <vt:lpstr>Management reference points</vt:lpstr>
      <vt:lpstr>Recommendations</vt:lpstr>
      <vt:lpstr>Model recommendation</vt:lpstr>
      <vt:lpstr>Risk table (1 of 8)</vt:lpstr>
      <vt:lpstr>Risk table (2 of 8)</vt:lpstr>
      <vt:lpstr>Risk table (3 of 8)</vt:lpstr>
      <vt:lpstr>Risk table (4 of 8)</vt:lpstr>
      <vt:lpstr>Risk table (5 of 8)</vt:lpstr>
      <vt:lpstr>Risk table (6 of 8)</vt:lpstr>
      <vt:lpstr>Risk table (7 of 8)</vt:lpstr>
      <vt:lpstr>Risk table (8 of 8)</vt:lpstr>
      <vt:lpstr>Investigating the increase in ABC</vt:lpstr>
      <vt:lpstr>Some context for the recommended 2022 ABC</vt:lpstr>
      <vt:lpstr>Bridging analysis: overview</vt:lpstr>
      <vt:lpstr>Incremental changes to the data file</vt:lpstr>
      <vt:lpstr>How parameters vary across passes (1 of 4)</vt:lpstr>
      <vt:lpstr>How parameters vary across passes (2 of 4)</vt:lpstr>
      <vt:lpstr>How parameters vary across passes (3 of 4)</vt:lpstr>
      <vt:lpstr>How parameters vary across passes (4 of 4)</vt:lpstr>
      <vt:lpstr>How log likelihoods vary across passes (1 of 4)</vt:lpstr>
      <vt:lpstr>How log likelihoods vary across passes (2 of 4)</vt:lpstr>
      <vt:lpstr>How log likelihoods vary across passes (3 of 4)</vt:lpstr>
      <vt:lpstr>How log likelihoods vary across passes (4 of 4)</vt:lpstr>
      <vt:lpstr>Changes in fit to data where DlnL&gt;2 (1 of 5)</vt:lpstr>
      <vt:lpstr>Changes in fit to data where DlnL&gt;2 (2 of 5)</vt:lpstr>
      <vt:lpstr>Changes in fit to data where DlnL&gt;2 (3 of 5)</vt:lpstr>
      <vt:lpstr>Changes in fit to data where DlnL&gt;2 (4 of 5)</vt:lpstr>
      <vt:lpstr>Changes in fit to data where DlnL&gt;2 (5 of 5)</vt:lpstr>
      <vt:lpstr>Quantities related to 2022 ABC (1 of 8)</vt:lpstr>
      <vt:lpstr>Quantities related to 2022 ABC (2 of 8)</vt:lpstr>
      <vt:lpstr>Quantities related to 2022 ABC (3 of 8)</vt:lpstr>
      <vt:lpstr>Quantities related to 2022 ABC (4 of 8)</vt:lpstr>
      <vt:lpstr>Quantities related to 2022 ABC (5 of 8)</vt:lpstr>
      <vt:lpstr>Quantities related to 2022 ABC (6 of 8)</vt:lpstr>
      <vt:lpstr>Quantities related to 2022 ABC (7 of 8)</vt:lpstr>
      <vt:lpstr>Quantities related to 2022 ABC (8 of 8)</vt:lpstr>
      <vt:lpstr>Conclusion (1 of 3)</vt:lpstr>
      <vt:lpstr>Conclusion (2 of 3)</vt:lpstr>
      <vt:lpstr>Conclusion (3 of 3)</vt:lpstr>
      <vt:lpstr>Final thoughts</vt:lpstr>
      <vt:lpstr>Thank you, and a suggestion</vt:lpstr>
    </vt:vector>
  </TitlesOfParts>
  <Company>Janin/Cliff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Grant Thompson</cp:lastModifiedBy>
  <cp:revision>498</cp:revision>
  <dcterms:created xsi:type="dcterms:W3CDTF">2012-07-23T20:47:30Z</dcterms:created>
  <dcterms:modified xsi:type="dcterms:W3CDTF">2021-11-16T03:20:27Z</dcterms:modified>
</cp:coreProperties>
</file>