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9"/>
  </p:notesMasterIdLst>
  <p:sldIdLst>
    <p:sldId id="279" r:id="rId4"/>
    <p:sldId id="264" r:id="rId5"/>
    <p:sldId id="265" r:id="rId6"/>
    <p:sldId id="266" r:id="rId7"/>
    <p:sldId id="280" r:id="rId8"/>
    <p:sldId id="257" r:id="rId9"/>
    <p:sldId id="258" r:id="rId10"/>
    <p:sldId id="275" r:id="rId11"/>
    <p:sldId id="267" r:id="rId12"/>
    <p:sldId id="269" r:id="rId13"/>
    <p:sldId id="276" r:id="rId14"/>
    <p:sldId id="259" r:id="rId15"/>
    <p:sldId id="273" r:id="rId16"/>
    <p:sldId id="270" r:id="rId17"/>
    <p:sldId id="262" r:id="rId18"/>
    <p:sldId id="263" r:id="rId19"/>
    <p:sldId id="271" r:id="rId20"/>
    <p:sldId id="272" r:id="rId21"/>
    <p:sldId id="277" r:id="rId22"/>
    <p:sldId id="281" r:id="rId23"/>
    <p:sldId id="278" r:id="rId24"/>
    <p:sldId id="282" r:id="rId25"/>
    <p:sldId id="283" r:id="rId26"/>
    <p:sldId id="260"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AD2CE"/>
    <a:srgbClr val="00CCFF"/>
    <a:srgbClr val="33CCCC"/>
    <a:srgbClr val="DE1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081" autoAdjust="0"/>
    <p:restoredTop sz="94660" autoAdjust="0"/>
  </p:normalViewPr>
  <p:slideViewPr>
    <p:cSldViewPr snapToGrid="0">
      <p:cViewPr varScale="1">
        <p:scale>
          <a:sx n="109" d="100"/>
          <a:sy n="109" d="100"/>
        </p:scale>
        <p:origin x="840" y="108"/>
      </p:cViewPr>
      <p:guideLst/>
    </p:cSldViewPr>
  </p:slideViewPr>
  <p:outlineViewPr>
    <p:cViewPr>
      <p:scale>
        <a:sx n="33" d="100"/>
        <a:sy n="33" d="100"/>
      </p:scale>
      <p:origin x="0" y="-413"/>
    </p:cViewPr>
  </p:outlineViewPr>
  <p:notesTextViewPr>
    <p:cViewPr>
      <p:scale>
        <a:sx n="3" d="2"/>
        <a:sy n="3" d="2"/>
      </p:scale>
      <p:origin x="0" y="0"/>
    </p:cViewPr>
  </p:notesTextViewPr>
  <p:sorterViewPr>
    <p:cViewPr>
      <p:scale>
        <a:sx n="100" d="100"/>
        <a:sy n="100" d="100"/>
      </p:scale>
      <p:origin x="0" y="-2190"/>
    </p:cViewPr>
  </p:sorterViewPr>
  <p:notesViewPr>
    <p:cSldViewPr snapToGrid="0">
      <p:cViewPr>
        <p:scale>
          <a:sx n="100" d="100"/>
          <a:sy n="100" d="100"/>
        </p:scale>
        <p:origin x="1824" y="-8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14" tIns="45708" rIns="91414" bIns="45708"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14" tIns="45708" rIns="91414" bIns="45708" rtlCol="0"/>
          <a:lstStyle>
            <a:lvl1pPr algn="r">
              <a:defRPr sz="1200"/>
            </a:lvl1pPr>
          </a:lstStyle>
          <a:p>
            <a:fld id="{21F0D996-583B-4BD6-8130-F5F279C55E9A}" type="datetimeFigureOut">
              <a:rPr lang="en-US" smtClean="0"/>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14" tIns="45708" rIns="91414" bIns="45708"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14" tIns="45708" rIns="91414"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14" tIns="45708" rIns="91414"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5"/>
            <a:ext cx="2971800" cy="458787"/>
          </a:xfrm>
          <a:prstGeom prst="rect">
            <a:avLst/>
          </a:prstGeom>
        </p:spPr>
        <p:txBody>
          <a:bodyPr vert="horz" lIns="91414" tIns="45708" rIns="91414" bIns="45708" rtlCol="0" anchor="b"/>
          <a:lstStyle>
            <a:lvl1pPr algn="r">
              <a:defRPr sz="1200"/>
            </a:lvl1pPr>
          </a:lstStyle>
          <a:p>
            <a:fld id="{5FAA5CE3-F549-4860-85B1-4C469ECD474C}" type="slidenum">
              <a:rPr lang="en-US" smtClean="0"/>
              <a:t>‹#›</a:t>
            </a:fld>
            <a:endParaRPr lang="en-US"/>
          </a:p>
        </p:txBody>
      </p:sp>
    </p:spTree>
    <p:extLst>
      <p:ext uri="{BB962C8B-B14F-4D97-AF65-F5344CB8AC3E}">
        <p14:creationId xmlns:p14="http://schemas.microsoft.com/office/powerpoint/2010/main" val="502975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Dani </a:t>
            </a:r>
            <a:r>
              <a:rPr lang="en-US" dirty="0" err="1"/>
              <a:t>Evenson</a:t>
            </a:r>
            <a:r>
              <a:rPr lang="en-US" dirty="0"/>
              <a:t> will speak about chinook and Hatchery production at the end</a:t>
            </a:r>
          </a:p>
        </p:txBody>
      </p:sp>
      <p:sp>
        <p:nvSpPr>
          <p:cNvPr id="4" name="Slide Number Placeholder 3"/>
          <p:cNvSpPr>
            <a:spLocks noGrp="1"/>
          </p:cNvSpPr>
          <p:nvPr>
            <p:ph type="sldNum" sz="quarter" idx="10"/>
          </p:nvPr>
        </p:nvSpPr>
        <p:spPr/>
        <p:txBody>
          <a:bodyPr/>
          <a:lstStyle/>
          <a:p>
            <a:fld id="{4FF68CC5-9B2F-654B-A985-9D929854450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5064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stock compositions of the two strata, with error bars. The true stock compositions fall btw the upper and lower ends of the error bars. </a:t>
            </a:r>
          </a:p>
        </p:txBody>
      </p:sp>
      <p:sp>
        <p:nvSpPr>
          <p:cNvPr id="4" name="Slide Number Placeholder 3"/>
          <p:cNvSpPr>
            <a:spLocks noGrp="1"/>
          </p:cNvSpPr>
          <p:nvPr>
            <p:ph type="sldNum" sz="quarter" idx="10"/>
          </p:nvPr>
        </p:nvSpPr>
        <p:spPr/>
        <p:txBody>
          <a:bodyPr/>
          <a:lstStyle/>
          <a:p>
            <a:fld id="{5FAA5CE3-F549-4860-85B1-4C469ECD474C}" type="slidenum">
              <a:rPr lang="en-US" smtClean="0"/>
              <a:t>10</a:t>
            </a:fld>
            <a:endParaRPr lang="en-US"/>
          </a:p>
        </p:txBody>
      </p:sp>
    </p:spTree>
    <p:extLst>
      <p:ext uri="{BB962C8B-B14F-4D97-AF65-F5344CB8AC3E}">
        <p14:creationId xmlns:p14="http://schemas.microsoft.com/office/powerpoint/2010/main" val="179385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different way to visualize the same data, without error bars, which can make tends easier to see, for example the downward trend in coastal western </a:t>
            </a:r>
            <a:r>
              <a:rPr lang="en-US" dirty="0" err="1"/>
              <a:t>ak</a:t>
            </a:r>
            <a:r>
              <a:rPr lang="en-US" dirty="0"/>
              <a:t> region. Be mindful though if those differences aren’t greater than the standard error, it may not be real.</a:t>
            </a:r>
          </a:p>
        </p:txBody>
      </p:sp>
      <p:sp>
        <p:nvSpPr>
          <p:cNvPr id="4" name="Slide Number Placeholder 3"/>
          <p:cNvSpPr>
            <a:spLocks noGrp="1"/>
          </p:cNvSpPr>
          <p:nvPr>
            <p:ph type="sldNum" sz="quarter" idx="10"/>
          </p:nvPr>
        </p:nvSpPr>
        <p:spPr/>
        <p:txBody>
          <a:bodyPr/>
          <a:lstStyle/>
          <a:p>
            <a:fld id="{5FAA5CE3-F549-4860-85B1-4C469ECD474C}" type="slidenum">
              <a:rPr lang="en-US" smtClean="0"/>
              <a:t>11</a:t>
            </a:fld>
            <a:endParaRPr lang="en-US"/>
          </a:p>
        </p:txBody>
      </p:sp>
    </p:spTree>
    <p:extLst>
      <p:ext uri="{BB962C8B-B14F-4D97-AF65-F5344CB8AC3E}">
        <p14:creationId xmlns:p14="http://schemas.microsoft.com/office/powerpoint/2010/main" val="8289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 the samples that were collected during the “B” season, which is typically a smaller number than the  a, (except for  2012)</a:t>
            </a:r>
          </a:p>
          <a:p>
            <a:endParaRPr lang="en-US" dirty="0"/>
          </a:p>
        </p:txBody>
      </p:sp>
      <p:sp>
        <p:nvSpPr>
          <p:cNvPr id="4" name="Slide Number Placeholder 3"/>
          <p:cNvSpPr>
            <a:spLocks noGrp="1"/>
          </p:cNvSpPr>
          <p:nvPr>
            <p:ph type="sldNum" sz="quarter" idx="10"/>
          </p:nvPr>
        </p:nvSpPr>
        <p:spPr/>
        <p:txBody>
          <a:bodyPr/>
          <a:lstStyle/>
          <a:p>
            <a:fld id="{5FAA5CE3-F549-4860-85B1-4C469ECD474C}" type="slidenum">
              <a:rPr lang="en-US" smtClean="0"/>
              <a:t>12</a:t>
            </a:fld>
            <a:endParaRPr lang="en-US"/>
          </a:p>
        </p:txBody>
      </p:sp>
    </p:spTree>
    <p:extLst>
      <p:ext uri="{BB962C8B-B14F-4D97-AF65-F5344CB8AC3E}">
        <p14:creationId xmlns:p14="http://schemas.microsoft.com/office/powerpoint/2010/main" val="359992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analysis of the “B” season in 2017, notice that there were only 2 strata due to the absence of adequate samples.</a:t>
            </a:r>
          </a:p>
        </p:txBody>
      </p:sp>
      <p:sp>
        <p:nvSpPr>
          <p:cNvPr id="4" name="Slide Number Placeholder 3"/>
          <p:cNvSpPr>
            <a:spLocks noGrp="1"/>
          </p:cNvSpPr>
          <p:nvPr>
            <p:ph type="sldNum" sz="quarter" idx="10"/>
          </p:nvPr>
        </p:nvSpPr>
        <p:spPr/>
        <p:txBody>
          <a:bodyPr/>
          <a:lstStyle/>
          <a:p>
            <a:fld id="{5FAA5CE3-F549-4860-85B1-4C469ECD474C}" type="slidenum">
              <a:rPr lang="en-US" smtClean="0"/>
              <a:t>13</a:t>
            </a:fld>
            <a:endParaRPr lang="en-US"/>
          </a:p>
        </p:txBody>
      </p:sp>
    </p:spTree>
    <p:extLst>
      <p:ext uri="{BB962C8B-B14F-4D97-AF65-F5344CB8AC3E}">
        <p14:creationId xmlns:p14="http://schemas.microsoft.com/office/powerpoint/2010/main" val="271862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nice comparison of the “A” and “B” seasons which shows the downward trend of the regional stock groups which flow into the </a:t>
            </a:r>
            <a:r>
              <a:rPr lang="en-US" dirty="0" err="1"/>
              <a:t>bering</a:t>
            </a:r>
            <a:r>
              <a:rPr lang="en-US" dirty="0"/>
              <a:t> sea and the uptick of those from more southern regions</a:t>
            </a:r>
          </a:p>
        </p:txBody>
      </p:sp>
      <p:sp>
        <p:nvSpPr>
          <p:cNvPr id="4" name="Slide Number Placeholder 3"/>
          <p:cNvSpPr>
            <a:spLocks noGrp="1"/>
          </p:cNvSpPr>
          <p:nvPr>
            <p:ph type="sldNum" sz="quarter" idx="10"/>
          </p:nvPr>
        </p:nvSpPr>
        <p:spPr/>
        <p:txBody>
          <a:bodyPr/>
          <a:lstStyle/>
          <a:p>
            <a:fld id="{5FAA5CE3-F549-4860-85B1-4C469ECD474C}" type="slidenum">
              <a:rPr lang="en-US" smtClean="0"/>
              <a:t>14</a:t>
            </a:fld>
            <a:endParaRPr lang="en-US"/>
          </a:p>
        </p:txBody>
      </p:sp>
    </p:spTree>
    <p:extLst>
      <p:ext uri="{BB962C8B-B14F-4D97-AF65-F5344CB8AC3E}">
        <p14:creationId xmlns:p14="http://schemas.microsoft.com/office/powerpoint/2010/main" val="263565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samples have been collected from in the GOA, the different strata I have looked at are circles in red. This does not include those collected by industry.</a:t>
            </a:r>
          </a:p>
        </p:txBody>
      </p:sp>
      <p:sp>
        <p:nvSpPr>
          <p:cNvPr id="4" name="Slide Number Placeholder 3"/>
          <p:cNvSpPr>
            <a:spLocks noGrp="1"/>
          </p:cNvSpPr>
          <p:nvPr>
            <p:ph type="sldNum" sz="quarter" idx="10"/>
          </p:nvPr>
        </p:nvSpPr>
        <p:spPr/>
        <p:txBody>
          <a:bodyPr/>
          <a:lstStyle/>
          <a:p>
            <a:fld id="{5FAA5CE3-F549-4860-85B1-4C469ECD474C}" type="slidenum">
              <a:rPr lang="en-US" smtClean="0"/>
              <a:t>15</a:t>
            </a:fld>
            <a:endParaRPr lang="en-US"/>
          </a:p>
        </p:txBody>
      </p:sp>
    </p:spTree>
    <p:extLst>
      <p:ext uri="{BB962C8B-B14F-4D97-AF65-F5344CB8AC3E}">
        <p14:creationId xmlns:p14="http://schemas.microsoft.com/office/powerpoint/2010/main" val="427979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Bayes analyses of the available samples form the strata shown on the previous map.</a:t>
            </a:r>
          </a:p>
        </p:txBody>
      </p:sp>
      <p:sp>
        <p:nvSpPr>
          <p:cNvPr id="4" name="Slide Number Placeholder 3"/>
          <p:cNvSpPr>
            <a:spLocks noGrp="1"/>
          </p:cNvSpPr>
          <p:nvPr>
            <p:ph type="sldNum" sz="quarter" idx="10"/>
          </p:nvPr>
        </p:nvSpPr>
        <p:spPr/>
        <p:txBody>
          <a:bodyPr/>
          <a:lstStyle/>
          <a:p>
            <a:fld id="{5FAA5CE3-F549-4860-85B1-4C469ECD474C}" type="slidenum">
              <a:rPr lang="en-US" smtClean="0"/>
              <a:t>16</a:t>
            </a:fld>
            <a:endParaRPr lang="en-US"/>
          </a:p>
        </p:txBody>
      </p:sp>
    </p:spTree>
    <p:extLst>
      <p:ext uri="{BB962C8B-B14F-4D97-AF65-F5344CB8AC3E}">
        <p14:creationId xmlns:p14="http://schemas.microsoft.com/office/powerpoint/2010/main" val="96520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the previous data another way. Notice that most of the fish in the GOA are from the Southern stock groups, although fish from south of </a:t>
            </a:r>
            <a:r>
              <a:rPr lang="en-US" dirty="0" err="1"/>
              <a:t>Akutan</a:t>
            </a:r>
            <a:r>
              <a:rPr lang="en-US" dirty="0"/>
              <a:t> show some of the more Northern stock groups. However, Sample sizes were on the small size from there. 2016 (140), 2017(193)</a:t>
            </a:r>
          </a:p>
        </p:txBody>
      </p:sp>
      <p:sp>
        <p:nvSpPr>
          <p:cNvPr id="4" name="Slide Number Placeholder 3"/>
          <p:cNvSpPr>
            <a:spLocks noGrp="1"/>
          </p:cNvSpPr>
          <p:nvPr>
            <p:ph type="sldNum" sz="quarter" idx="10"/>
          </p:nvPr>
        </p:nvSpPr>
        <p:spPr/>
        <p:txBody>
          <a:bodyPr/>
          <a:lstStyle/>
          <a:p>
            <a:fld id="{5FAA5CE3-F549-4860-85B1-4C469ECD474C}" type="slidenum">
              <a:rPr lang="en-US" smtClean="0"/>
              <a:t>17</a:t>
            </a:fld>
            <a:endParaRPr lang="en-US"/>
          </a:p>
        </p:txBody>
      </p:sp>
    </p:spTree>
    <p:extLst>
      <p:ext uri="{BB962C8B-B14F-4D97-AF65-F5344CB8AC3E}">
        <p14:creationId xmlns:p14="http://schemas.microsoft.com/office/powerpoint/2010/main" val="163555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can be done with a large amount of samples.</a:t>
            </a:r>
          </a:p>
          <a:p>
            <a:r>
              <a:rPr lang="en-US" dirty="0"/>
              <a:t>In 2016 we were able to develop weekly stock composition estimates for weeks 36-38 and 40-45.  It doesn’t really show any big differences, and the error bars overlap for all weeks.</a:t>
            </a:r>
          </a:p>
          <a:p>
            <a:endParaRPr lang="en-US" dirty="0"/>
          </a:p>
          <a:p>
            <a:r>
              <a:rPr lang="en-US" dirty="0"/>
              <a:t>Across this series of weeks, the West Coast US stock composition estimates ranged from 49% in week 45 to 29% in week 38. The British Columbia contributions ranged from 45% in week 37 to 34% in week 42. Coastal Southeast Alaska ranged from 29% in week 38 to 14% in week 45</a:t>
            </a:r>
          </a:p>
        </p:txBody>
      </p:sp>
      <p:sp>
        <p:nvSpPr>
          <p:cNvPr id="4" name="Slide Number Placeholder 3"/>
          <p:cNvSpPr>
            <a:spLocks noGrp="1"/>
          </p:cNvSpPr>
          <p:nvPr>
            <p:ph type="sldNum" sz="quarter" idx="10"/>
          </p:nvPr>
        </p:nvSpPr>
        <p:spPr/>
        <p:txBody>
          <a:bodyPr/>
          <a:lstStyle/>
          <a:p>
            <a:fld id="{FD4C4471-1FAD-45BE-AAB6-7E50B1DC8340}" type="slidenum">
              <a:rPr lang="en-US" smtClean="0"/>
              <a:t>18</a:t>
            </a:fld>
            <a:endParaRPr lang="en-US"/>
          </a:p>
        </p:txBody>
      </p:sp>
    </p:spTree>
    <p:extLst>
      <p:ext uri="{BB962C8B-B14F-4D97-AF65-F5344CB8AC3E}">
        <p14:creationId xmlns:p14="http://schemas.microsoft.com/office/powerpoint/2010/main" val="184427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rough processing</a:t>
            </a:r>
            <a:r>
              <a:rPr lang="en-US" baseline="0" dirty="0"/>
              <a:t> time line of chinook salmon samples from receipt to the time the tech memo is published. Sample processing begins with the first large shipment or when we get over 500 samples.</a:t>
            </a:r>
          </a:p>
          <a:p>
            <a:endParaRPr lang="en-US" baseline="0" dirty="0"/>
          </a:p>
          <a:p>
            <a:r>
              <a:rPr lang="en-US" baseline="0" dirty="0"/>
              <a:t> When the samples are received, an individual ID is developed for each fish which is associated with catch info from the observer database. Then in the lab the samples are inventoried checking for missing samples, and samples which are not in the database. Once the samples are verified the DNA is extracted, after which some were genotyped in house on the </a:t>
            </a:r>
            <a:r>
              <a:rPr lang="en-US" baseline="0" dirty="0" err="1"/>
              <a:t>quantstudio</a:t>
            </a:r>
            <a:r>
              <a:rPr lang="en-US" baseline="0" dirty="0"/>
              <a:t> (</a:t>
            </a:r>
            <a:r>
              <a:rPr lang="en-US" baseline="0" dirty="0" err="1"/>
              <a:t>taqman</a:t>
            </a:r>
            <a:r>
              <a:rPr lang="en-US" baseline="0" dirty="0"/>
              <a:t> assays, or shipped to the outside contractor for using </a:t>
            </a:r>
            <a:r>
              <a:rPr lang="en-US" baseline="0" dirty="0" err="1"/>
              <a:t>maldi-tof</a:t>
            </a:r>
            <a:r>
              <a:rPr lang="en-US" baseline="0" dirty="0"/>
              <a:t> assays. Genotype scoring involves rerunning poor samples or markers, after which the data goes through QC. The data is analyzed, and the report is written</a:t>
            </a:r>
            <a:endParaRPr lang="en-US" dirty="0"/>
          </a:p>
        </p:txBody>
      </p:sp>
      <p:sp>
        <p:nvSpPr>
          <p:cNvPr id="4" name="Slide Number Placeholder 3"/>
          <p:cNvSpPr>
            <a:spLocks noGrp="1"/>
          </p:cNvSpPr>
          <p:nvPr>
            <p:ph type="sldNum" sz="quarter" idx="10"/>
          </p:nvPr>
        </p:nvSpPr>
        <p:spPr/>
        <p:txBody>
          <a:bodyPr/>
          <a:lstStyle/>
          <a:p>
            <a:fld id="{FD4C4471-1FAD-45BE-AAB6-7E50B1DC834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0359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map of the 172 current baseline populations developed by the ADF&amp;G gene conservation laboratory for 43 SNP markers. This baseline is used for both Bering Sea and GOA analyses</a:t>
            </a:r>
            <a:endParaRPr lang="en-US" dirty="0"/>
          </a:p>
        </p:txBody>
      </p:sp>
      <p:sp>
        <p:nvSpPr>
          <p:cNvPr id="4" name="Slide Number Placeholder 3"/>
          <p:cNvSpPr>
            <a:spLocks noGrp="1"/>
          </p:cNvSpPr>
          <p:nvPr>
            <p:ph type="sldNum" sz="quarter" idx="10"/>
          </p:nvPr>
        </p:nvSpPr>
        <p:spPr/>
        <p:txBody>
          <a:bodyPr/>
          <a:lstStyle/>
          <a:p>
            <a:fld id="{FD4C4471-1FAD-45BE-AAB6-7E50B1DC8340}" type="slidenum">
              <a:rPr lang="en-US" smtClean="0"/>
              <a:t>2</a:t>
            </a:fld>
            <a:endParaRPr lang="en-US"/>
          </a:p>
        </p:txBody>
      </p:sp>
    </p:spTree>
    <p:extLst>
      <p:ext uri="{BB962C8B-B14F-4D97-AF65-F5344CB8AC3E}">
        <p14:creationId xmlns:p14="http://schemas.microsoft.com/office/powerpoint/2010/main" val="129735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similar the timeline for the GOA samples.</a:t>
            </a:r>
          </a:p>
        </p:txBody>
      </p:sp>
      <p:sp>
        <p:nvSpPr>
          <p:cNvPr id="4" name="Slide Number Placeholder 3"/>
          <p:cNvSpPr>
            <a:spLocks noGrp="1"/>
          </p:cNvSpPr>
          <p:nvPr>
            <p:ph type="sldNum" sz="quarter" idx="10"/>
          </p:nvPr>
        </p:nvSpPr>
        <p:spPr/>
        <p:txBody>
          <a:bodyPr/>
          <a:lstStyle/>
          <a:p>
            <a:fld id="{5FAA5CE3-F549-4860-85B1-4C469ECD474C}" type="slidenum">
              <a:rPr lang="en-US" smtClean="0"/>
              <a:t>20</a:t>
            </a:fld>
            <a:endParaRPr lang="en-US"/>
          </a:p>
        </p:txBody>
      </p:sp>
    </p:spTree>
    <p:extLst>
      <p:ext uri="{BB962C8B-B14F-4D97-AF65-F5344CB8AC3E}">
        <p14:creationId xmlns:p14="http://schemas.microsoft.com/office/powerpoint/2010/main" val="68556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Total numbers above are for all samples genotyped, and might not match tech memo numbers for samples </a:t>
            </a:r>
            <a:r>
              <a:rPr lang="en-US" i="1" dirty="0"/>
              <a:t>successfully</a:t>
            </a:r>
            <a:r>
              <a:rPr lang="en-US" dirty="0"/>
              <a:t> genotyped. "Genotypes scored" timeline involves initial scoring, </a:t>
            </a:r>
            <a:r>
              <a:rPr lang="en-US" dirty="0" err="1"/>
              <a:t>doublescoring</a:t>
            </a:r>
            <a:r>
              <a:rPr lang="en-US" dirty="0"/>
              <a:t>, and conflict resolution (a two to three person process). "Data analyses" timeline refers to running BAYES for spatial/temporal subsets. Cluster sample processing performed a month after all other sample processing, thus extending timeline (especially for "Data analyses".) </a:t>
            </a:r>
            <a:endParaRPr lang="en-US" i="1" u="sng" dirty="0"/>
          </a:p>
          <a:p>
            <a:endParaRPr lang="en-US" i="1" u="sng" dirty="0"/>
          </a:p>
          <a:p>
            <a:r>
              <a:rPr lang="en-US" i="1" u="sng" dirty="0"/>
              <a:t>Scoring microsatellite genotypes (Applied Biosystems </a:t>
            </a:r>
            <a:r>
              <a:rPr lang="en-US" i="1" u="sng" dirty="0" err="1"/>
              <a:t>GeneMapper</a:t>
            </a:r>
            <a:r>
              <a:rPr lang="en-US" i="1" u="sng" dirty="0"/>
              <a:t> 5 software)</a:t>
            </a:r>
            <a:endParaRPr lang="en-US" i="1" dirty="0"/>
          </a:p>
          <a:p>
            <a:r>
              <a:rPr lang="en-US" i="1" dirty="0"/>
              <a:t> </a:t>
            </a:r>
            <a:r>
              <a:rPr lang="en-US" i="1" dirty="0" err="1"/>
              <a:t>GeneMapper</a:t>
            </a:r>
            <a:r>
              <a:rPr lang="en-US" i="1" dirty="0"/>
              <a:t> software automatically calls (scores) allele peaks, but often calls incorrect peaks.</a:t>
            </a:r>
          </a:p>
          <a:p>
            <a:r>
              <a:rPr lang="en-US" i="1" dirty="0"/>
              <a:t> Initial scorer visually looks at every sample for 13 microsatellite and makes corrections where necessary (selecting correct peaks and deselecting incorrectly-called peaks).</a:t>
            </a:r>
          </a:p>
          <a:p>
            <a:r>
              <a:rPr lang="en-US" i="1" dirty="0"/>
              <a:t> These corrected results are then reviewed by a second scorer.  Second scorer reviews every sample for 13 microsatellites and corrects where necessary.</a:t>
            </a:r>
          </a:p>
          <a:p>
            <a:r>
              <a:rPr lang="en-US" i="1" dirty="0"/>
              <a:t> Scored genotypes by both scorers are copied into an Excel spreadsheet, where any conflicts are automatically highlighted.  A third party reviews and resolves conflicts.</a:t>
            </a:r>
          </a:p>
          <a:p>
            <a:r>
              <a:rPr lang="en-US" i="1" dirty="0"/>
              <a:t> This process of “</a:t>
            </a:r>
            <a:r>
              <a:rPr lang="en-US" i="1" dirty="0" err="1"/>
              <a:t>doublescoring</a:t>
            </a:r>
            <a:r>
              <a:rPr lang="en-US" i="1" dirty="0"/>
              <a:t>” microsatellites in </a:t>
            </a:r>
            <a:r>
              <a:rPr lang="en-US" i="1" dirty="0" err="1"/>
              <a:t>GeneMapper</a:t>
            </a:r>
            <a:r>
              <a:rPr lang="en-US" i="1" dirty="0"/>
              <a:t> software is standard in many labs.</a:t>
            </a:r>
          </a:p>
          <a:p>
            <a:r>
              <a:rPr lang="en-US" i="1" dirty="0"/>
              <a:t> For the 2016 chum bycatch, 3,965 samples were individually reviewed for 13 microsatellite markers by two scorers (=51,545 individual sample records).</a:t>
            </a:r>
          </a:p>
          <a:p>
            <a:r>
              <a:rPr lang="en-US" i="1" dirty="0"/>
              <a:t> Note to Chuck:  we only use results of 11 microsatellites (=43,615 individual sample records) for final analyses in Tech Memo, but 13 microsatellites are actually scored.  </a:t>
            </a:r>
          </a:p>
          <a:p>
            <a:r>
              <a:rPr lang="en-US" i="1" dirty="0"/>
              <a:t> </a:t>
            </a:r>
          </a:p>
          <a:p>
            <a:endParaRPr lang="en-US" dirty="0"/>
          </a:p>
        </p:txBody>
      </p:sp>
      <p:sp>
        <p:nvSpPr>
          <p:cNvPr id="4" name="Slide Number Placeholder 3"/>
          <p:cNvSpPr>
            <a:spLocks noGrp="1"/>
          </p:cNvSpPr>
          <p:nvPr>
            <p:ph type="sldNum" sz="quarter" idx="10"/>
          </p:nvPr>
        </p:nvSpPr>
        <p:spPr/>
        <p:txBody>
          <a:bodyPr/>
          <a:lstStyle/>
          <a:p>
            <a:fld id="{FD4C4471-1FAD-45BE-AAB6-7E50B1DC834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6597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5CE3-F549-4860-85B1-4C469ECD474C}" type="slidenum">
              <a:rPr lang="en-US" smtClean="0"/>
              <a:t>22</a:t>
            </a:fld>
            <a:endParaRPr lang="en-US"/>
          </a:p>
        </p:txBody>
      </p:sp>
    </p:spTree>
    <p:extLst>
      <p:ext uri="{BB962C8B-B14F-4D97-AF65-F5344CB8AC3E}">
        <p14:creationId xmlns:p14="http://schemas.microsoft.com/office/powerpoint/2010/main" val="1048563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 is 47% or 113 M release annually</a:t>
            </a:r>
          </a:p>
          <a:p>
            <a:r>
              <a:rPr lang="en-US" dirty="0"/>
              <a:t>BC is 15% or 37M</a:t>
            </a:r>
          </a:p>
          <a:p>
            <a:endParaRPr lang="en-US" dirty="0"/>
          </a:p>
          <a:p>
            <a:r>
              <a:rPr lang="en-US" dirty="0"/>
              <a:t>CA (38M) and ID (15M) are rare occurrences in GOA</a:t>
            </a:r>
          </a:p>
        </p:txBody>
      </p:sp>
      <p:sp>
        <p:nvSpPr>
          <p:cNvPr id="4" name="Slide Number Placeholder 3"/>
          <p:cNvSpPr>
            <a:spLocks noGrp="1"/>
          </p:cNvSpPr>
          <p:nvPr>
            <p:ph type="sldNum" sz="quarter" idx="5"/>
          </p:nvPr>
        </p:nvSpPr>
        <p:spPr/>
        <p:txBody>
          <a:bodyPr/>
          <a:lstStyle/>
          <a:p>
            <a:fld id="{7442B476-A30E-4B82-91DA-751D7DA210EB}" type="slidenum">
              <a:rPr lang="en-US" smtClean="0"/>
              <a:t>23</a:t>
            </a:fld>
            <a:endParaRPr lang="en-US"/>
          </a:p>
        </p:txBody>
      </p:sp>
    </p:spTree>
    <p:extLst>
      <p:ext uri="{BB962C8B-B14F-4D97-AF65-F5344CB8AC3E}">
        <p14:creationId xmlns:p14="http://schemas.microsoft.com/office/powerpoint/2010/main" val="378848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5CE3-F549-4860-85B1-4C469ECD474C}" type="slidenum">
              <a:rPr lang="en-US" smtClean="0"/>
              <a:t>25</a:t>
            </a:fld>
            <a:endParaRPr lang="en-US"/>
          </a:p>
        </p:txBody>
      </p:sp>
    </p:spTree>
    <p:extLst>
      <p:ext uri="{BB962C8B-B14F-4D97-AF65-F5344CB8AC3E}">
        <p14:creationId xmlns:p14="http://schemas.microsoft.com/office/powerpoint/2010/main" val="297154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highlights the eleven stock groups (also known as reporting groups) for which stock composition</a:t>
            </a:r>
            <a:r>
              <a:rPr lang="en-US" baseline="0" dirty="0"/>
              <a:t> data is developed.</a:t>
            </a:r>
            <a:endParaRPr lang="en-US" dirty="0"/>
          </a:p>
        </p:txBody>
      </p:sp>
      <p:sp>
        <p:nvSpPr>
          <p:cNvPr id="4" name="Slide Number Placeholder 3"/>
          <p:cNvSpPr>
            <a:spLocks noGrp="1"/>
          </p:cNvSpPr>
          <p:nvPr>
            <p:ph type="sldNum" sz="quarter" idx="10"/>
          </p:nvPr>
        </p:nvSpPr>
        <p:spPr/>
        <p:txBody>
          <a:bodyPr/>
          <a:lstStyle/>
          <a:p>
            <a:fld id="{FD4C4471-1FAD-45BE-AAB6-7E50B1DC8340}" type="slidenum">
              <a:rPr lang="en-US" smtClean="0"/>
              <a:t>3</a:t>
            </a:fld>
            <a:endParaRPr lang="en-US"/>
          </a:p>
        </p:txBody>
      </p:sp>
    </p:spTree>
    <p:extLst>
      <p:ext uri="{BB962C8B-B14F-4D97-AF65-F5344CB8AC3E}">
        <p14:creationId xmlns:p14="http://schemas.microsoft.com/office/powerpoint/2010/main" val="235113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 the statistical areas associated with the Bering Sea and Gulf of Alaska </a:t>
            </a:r>
            <a:r>
              <a:rPr lang="en-US" dirty="0" err="1"/>
              <a:t>groundfish</a:t>
            </a:r>
            <a:r>
              <a:rPr lang="en-US" dirty="0"/>
              <a:t> fisheries which are used in analyses -- NMFS (outlined in black) and ADF&amp;G (outlined in light gray) The CVOA is highlighted in blue in blue</a:t>
            </a:r>
          </a:p>
        </p:txBody>
      </p:sp>
      <p:sp>
        <p:nvSpPr>
          <p:cNvPr id="4" name="Slide Number Placeholder 3"/>
          <p:cNvSpPr>
            <a:spLocks noGrp="1"/>
          </p:cNvSpPr>
          <p:nvPr>
            <p:ph type="sldNum" sz="quarter" idx="10"/>
          </p:nvPr>
        </p:nvSpPr>
        <p:spPr/>
        <p:txBody>
          <a:bodyPr/>
          <a:lstStyle/>
          <a:p>
            <a:fld id="{FD4C4471-1FAD-45BE-AAB6-7E50B1DC8340}" type="slidenum">
              <a:rPr lang="en-US" smtClean="0"/>
              <a:t>4</a:t>
            </a:fld>
            <a:endParaRPr lang="en-US"/>
          </a:p>
        </p:txBody>
      </p:sp>
    </p:spTree>
    <p:extLst>
      <p:ext uri="{BB962C8B-B14F-4D97-AF65-F5344CB8AC3E}">
        <p14:creationId xmlns:p14="http://schemas.microsoft.com/office/powerpoint/2010/main" val="204379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these strata using information from the ANSWERS tool provided by AKFIN (NMFS 2018), geographical (ADF&amp;G statistical areas) aggregations were developed to provide stock compositions with greater spatial precision than the existing NMFS statistical areas. We developed this tool with AKFIN in late 2015. On the right are the sortable fields in AKFIN, on the left are the data fields for each sample. We can do a Bayes stock composition analysis on any of these fields for which there is an adequate sample size. Recently a field was added that includes SST which Jordan Watson will talk about later.</a:t>
            </a:r>
          </a:p>
        </p:txBody>
      </p:sp>
      <p:sp>
        <p:nvSpPr>
          <p:cNvPr id="4" name="Slide Number Placeholder 3"/>
          <p:cNvSpPr>
            <a:spLocks noGrp="1"/>
          </p:cNvSpPr>
          <p:nvPr>
            <p:ph type="sldNum" sz="quarter" idx="10"/>
          </p:nvPr>
        </p:nvSpPr>
        <p:spPr/>
        <p:txBody>
          <a:bodyPr/>
          <a:lstStyle/>
          <a:p>
            <a:fld id="{5FAA5CE3-F549-4860-85B1-4C469ECD474C}" type="slidenum">
              <a:rPr lang="en-US" smtClean="0"/>
              <a:t>5</a:t>
            </a:fld>
            <a:endParaRPr lang="en-US"/>
          </a:p>
        </p:txBody>
      </p:sp>
    </p:spTree>
    <p:extLst>
      <p:ext uri="{BB962C8B-B14F-4D97-AF65-F5344CB8AC3E}">
        <p14:creationId xmlns:p14="http://schemas.microsoft.com/office/powerpoint/2010/main" val="300075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which was pulled from answers shows where the Bering </a:t>
            </a:r>
            <a:r>
              <a:rPr lang="en-US" dirty="0" err="1"/>
              <a:t>Seasamples</a:t>
            </a:r>
            <a:r>
              <a:rPr lang="en-US" dirty="0"/>
              <a:t> were collected since the introduction of systematic sampling protocols in 2011, 1 in 10 for chinook. The samples from 2010 previous are excluded. The ADF&amp;G statistical areas shaded depending on the number of samples collected, darker more samples.</a:t>
            </a:r>
          </a:p>
        </p:txBody>
      </p:sp>
      <p:sp>
        <p:nvSpPr>
          <p:cNvPr id="4" name="Slide Number Placeholder 3"/>
          <p:cNvSpPr>
            <a:spLocks noGrp="1"/>
          </p:cNvSpPr>
          <p:nvPr>
            <p:ph type="sldNum" sz="quarter" idx="10"/>
          </p:nvPr>
        </p:nvSpPr>
        <p:spPr/>
        <p:txBody>
          <a:bodyPr/>
          <a:lstStyle/>
          <a:p>
            <a:fld id="{5FAA5CE3-F549-4860-85B1-4C469ECD474C}" type="slidenum">
              <a:rPr lang="en-US" smtClean="0"/>
              <a:t>6</a:t>
            </a:fld>
            <a:endParaRPr lang="en-US"/>
          </a:p>
        </p:txBody>
      </p:sp>
    </p:spTree>
    <p:extLst>
      <p:ext uri="{BB962C8B-B14F-4D97-AF65-F5344CB8AC3E}">
        <p14:creationId xmlns:p14="http://schemas.microsoft.com/office/powerpoint/2010/main" val="212933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samples collected in the “A” season</a:t>
            </a:r>
          </a:p>
        </p:txBody>
      </p:sp>
      <p:sp>
        <p:nvSpPr>
          <p:cNvPr id="4" name="Slide Number Placeholder 3"/>
          <p:cNvSpPr>
            <a:spLocks noGrp="1"/>
          </p:cNvSpPr>
          <p:nvPr>
            <p:ph type="sldNum" sz="quarter" idx="10"/>
          </p:nvPr>
        </p:nvSpPr>
        <p:spPr/>
        <p:txBody>
          <a:bodyPr/>
          <a:lstStyle/>
          <a:p>
            <a:fld id="{5FAA5CE3-F549-4860-85B1-4C469ECD474C}" type="slidenum">
              <a:rPr lang="en-US" smtClean="0"/>
              <a:t>7</a:t>
            </a:fld>
            <a:endParaRPr lang="en-US"/>
          </a:p>
        </p:txBody>
      </p:sp>
    </p:spTree>
    <p:extLst>
      <p:ext uri="{BB962C8B-B14F-4D97-AF65-F5344CB8AC3E}">
        <p14:creationId xmlns:p14="http://schemas.microsoft.com/office/powerpoint/2010/main" val="317124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analyses performed on the samples from the 2017 “A” season, a </a:t>
            </a:r>
            <a:r>
              <a:rPr lang="en-US" dirty="0" err="1"/>
              <a:t>bayes</a:t>
            </a:r>
            <a:r>
              <a:rPr lang="en-US" dirty="0"/>
              <a:t> analysis was performed on each of these stratum. Notice that the Northwest Bering is different from the others</a:t>
            </a:r>
          </a:p>
        </p:txBody>
      </p:sp>
      <p:sp>
        <p:nvSpPr>
          <p:cNvPr id="4" name="Slide Number Placeholder 3"/>
          <p:cNvSpPr>
            <a:spLocks noGrp="1"/>
          </p:cNvSpPr>
          <p:nvPr>
            <p:ph type="sldNum" sz="quarter" idx="10"/>
          </p:nvPr>
        </p:nvSpPr>
        <p:spPr/>
        <p:txBody>
          <a:bodyPr/>
          <a:lstStyle/>
          <a:p>
            <a:fld id="{5FAA5CE3-F549-4860-85B1-4C469ECD474C}" type="slidenum">
              <a:rPr lang="en-US" smtClean="0"/>
              <a:t>8</a:t>
            </a:fld>
            <a:endParaRPr lang="en-US"/>
          </a:p>
        </p:txBody>
      </p:sp>
    </p:spTree>
    <p:extLst>
      <p:ext uri="{BB962C8B-B14F-4D97-AF65-F5344CB8AC3E}">
        <p14:creationId xmlns:p14="http://schemas.microsoft.com/office/powerpoint/2010/main" val="359248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9">
              <a:defRPr/>
            </a:pPr>
            <a:r>
              <a:rPr lang="en-US" dirty="0">
                <a:solidFill>
                  <a:schemeClr val="bg1"/>
                </a:solidFill>
                <a:latin typeface="Times New Roman" panose="02020603050405020304" pitchFamily="18" charset="0"/>
                <a:cs typeface="Times New Roman" panose="02020603050405020304" pitchFamily="18" charset="0"/>
              </a:rPr>
              <a:t>Here are the locations of the Northwest Bering and Southeast Bering Chinook genetic samples 2013-2016. As you can see the locations between years is not </a:t>
            </a:r>
            <a:r>
              <a:rPr lang="en-US" dirty="0" err="1">
                <a:solidFill>
                  <a:schemeClr val="bg1"/>
                </a:solidFill>
                <a:latin typeface="Times New Roman" panose="02020603050405020304" pitchFamily="18" charset="0"/>
                <a:cs typeface="Times New Roman" panose="02020603050405020304" pitchFamily="18" charset="0"/>
              </a:rPr>
              <a:t>indentical</a:t>
            </a:r>
            <a:endParaRPr lang="en-US" dirty="0">
              <a:solidFill>
                <a:schemeClr val="bg1"/>
              </a:solidFill>
              <a:latin typeface="Times New Roman" panose="02020603050405020304" pitchFamily="18" charset="0"/>
              <a:cs typeface="Times New Roman" panose="02020603050405020304" pitchFamily="18" charset="0"/>
            </a:endParaRPr>
          </a:p>
          <a:p>
            <a:r>
              <a:rPr lang="en-US" dirty="0"/>
              <a:t>This shows the locations of the 2 strata for which Bayes analyses was performed for multiple years; although data is available for 2011 and 2012, the sample sizes were not adequate.</a:t>
            </a:r>
          </a:p>
        </p:txBody>
      </p:sp>
      <p:sp>
        <p:nvSpPr>
          <p:cNvPr id="4" name="Slide Number Placeholder 3"/>
          <p:cNvSpPr>
            <a:spLocks noGrp="1"/>
          </p:cNvSpPr>
          <p:nvPr>
            <p:ph type="sldNum" sz="quarter" idx="10"/>
          </p:nvPr>
        </p:nvSpPr>
        <p:spPr/>
        <p:txBody>
          <a:bodyPr/>
          <a:lstStyle/>
          <a:p>
            <a:fld id="{FD4C4471-1FAD-45BE-AAB6-7E50B1DC8340}" type="slidenum">
              <a:rPr lang="en-US" smtClean="0"/>
              <a:t>9</a:t>
            </a:fld>
            <a:endParaRPr lang="en-US"/>
          </a:p>
        </p:txBody>
      </p:sp>
    </p:spTree>
    <p:extLst>
      <p:ext uri="{BB962C8B-B14F-4D97-AF65-F5344CB8AC3E}">
        <p14:creationId xmlns:p14="http://schemas.microsoft.com/office/powerpoint/2010/main" val="394306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136FC9-7E43-4565-81E0-3718FA3AFEC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286536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136FC9-7E43-4565-81E0-3718FA3AFEC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76690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136FC9-7E43-4565-81E0-3718FA3AFEC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279021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45B9EB-BF78-479E-AC2A-3C82534DFFF2}"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DRAFT - not for distribution</a:t>
            </a:r>
          </a:p>
        </p:txBody>
      </p:sp>
      <p:sp>
        <p:nvSpPr>
          <p:cNvPr id="6" name="Slide Number Placeholder 5"/>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0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BEBD4-A267-4F44-83DC-D5A878A849FD}"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DRAFT - not for distribution</a:t>
            </a:r>
          </a:p>
        </p:txBody>
      </p:sp>
      <p:sp>
        <p:nvSpPr>
          <p:cNvPr id="6" name="Slide Number Placeholder 5"/>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85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121D1-BA5B-43A4-99D4-2FDEB3A589F1}"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DRAFT - not for distribution</a:t>
            </a:r>
          </a:p>
        </p:txBody>
      </p:sp>
      <p:sp>
        <p:nvSpPr>
          <p:cNvPr id="6" name="Slide Number Placeholder 5"/>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60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95BED6-B79B-49EA-BA2C-2633D5CEDBDB}" type="datetime1">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DRAFT - not for distribution</a:t>
            </a:r>
          </a:p>
        </p:txBody>
      </p:sp>
      <p:sp>
        <p:nvSpPr>
          <p:cNvPr id="7" name="Slide Number Placeholder 6"/>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0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F71A7-3515-4EA5-B2A4-2B2B620AC94D}" type="datetime1">
              <a:rPr lang="en-US" smtClean="0">
                <a:solidFill>
                  <a:prstClr val="black">
                    <a:tint val="75000"/>
                  </a:prstClr>
                </a:solidFill>
              </a:rPr>
              <a:pPr/>
              <a:t>4/19/2019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DRAFT - not for distribution</a:t>
            </a:r>
          </a:p>
        </p:txBody>
      </p:sp>
      <p:sp>
        <p:nvSpPr>
          <p:cNvPr id="9" name="Slide Number Placeholder 8"/>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76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23D61-F2C2-4743-9343-B42DFE6B63CB}" type="datetime1">
              <a:rPr lang="en-US" smtClean="0">
                <a:solidFill>
                  <a:prstClr val="black">
                    <a:tint val="75000"/>
                  </a:prstClr>
                </a:solidFill>
              </a:rPr>
              <a:pPr/>
              <a:t>4/19/2019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DRAFT - not for distribution</a:t>
            </a:r>
          </a:p>
        </p:txBody>
      </p:sp>
      <p:sp>
        <p:nvSpPr>
          <p:cNvPr id="5" name="Slide Number Placeholder 4"/>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43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3527A-FFB1-47AD-A409-C93C16E67E81}" type="datetime1">
              <a:rPr lang="en-US" smtClean="0">
                <a:solidFill>
                  <a:prstClr val="black">
                    <a:tint val="75000"/>
                  </a:prstClr>
                </a:solidFill>
              </a:rPr>
              <a:pPr/>
              <a:t>4/19/2019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DRAFT - not for distribution</a:t>
            </a:r>
          </a:p>
        </p:txBody>
      </p:sp>
      <p:sp>
        <p:nvSpPr>
          <p:cNvPr id="4" name="Slide Number Placeholder 3"/>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4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722F0-DBD5-4773-8785-FC89751E9E8D}" type="datetime1">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DRAFT - not for distribution</a:t>
            </a:r>
          </a:p>
        </p:txBody>
      </p:sp>
      <p:sp>
        <p:nvSpPr>
          <p:cNvPr id="7" name="Slide Number Placeholder 6"/>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62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136FC9-7E43-4565-81E0-3718FA3AFEC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4134358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90FDB-4397-4E8F-B606-E9D50F7E30FD}" type="datetime1">
              <a:rPr lang="en-US" smtClean="0">
                <a:solidFill>
                  <a:prstClr val="black">
                    <a:tint val="75000"/>
                  </a:prstClr>
                </a:solidFill>
              </a:rPr>
              <a:pPr/>
              <a:t>4/19/2019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DRAFT - not for distribution</a:t>
            </a:r>
          </a:p>
        </p:txBody>
      </p:sp>
      <p:sp>
        <p:nvSpPr>
          <p:cNvPr id="7" name="Slide Number Placeholder 6"/>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8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0F37F-AD26-40FC-AC44-A170FEBF5C14}"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DRAFT - not for distribution</a:t>
            </a:r>
          </a:p>
        </p:txBody>
      </p:sp>
      <p:sp>
        <p:nvSpPr>
          <p:cNvPr id="6" name="Slide Number Placeholder 5"/>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94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C3E23-B726-470E-86A0-273A205B1380}"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DRAFT - not for distribution</a:t>
            </a:r>
          </a:p>
        </p:txBody>
      </p:sp>
      <p:sp>
        <p:nvSpPr>
          <p:cNvPr id="6" name="Slide Number Placeholder 5"/>
          <p:cNvSpPr>
            <a:spLocks noGrp="1"/>
          </p:cNvSpPr>
          <p:nvPr>
            <p:ph type="sldNum" sz="quarter" idx="12"/>
          </p:nvPr>
        </p:nvSpPr>
        <p:spPr/>
        <p:txBody>
          <a:body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41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fld id="{88C3BEDE-368E-4757-9CED-E4938E323106}" type="datetime1">
              <a:rPr lang="en-US" smtClean="0">
                <a:solidFill>
                  <a:prstClr val="black">
                    <a:tint val="75000"/>
                  </a:prstClr>
                </a:solidFill>
              </a:rPr>
              <a:pPr/>
              <a:t>4/19/2019</a:t>
            </a:fld>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r>
              <a:rPr lang="en-US">
                <a:solidFill>
                  <a:prstClr val="black">
                    <a:tint val="75000"/>
                  </a:prstClr>
                </a:solidFill>
              </a:rPr>
              <a:t>DRAFT - not for distribution</a:t>
            </a: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3E932082-275B-4135-AD93-2A652B709D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1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7299"/>
            <a:ext cx="9144000" cy="1772793"/>
          </a:xfrm>
        </p:spPr>
        <p:txBody>
          <a:bodyPr lIns="0" tIns="0" rIns="0" bIns="0" anchor="b"/>
          <a:lstStyle>
            <a:lvl1pPr algn="l">
              <a:defRPr sz="7200"/>
            </a:lvl1pPr>
          </a:lstStyle>
          <a:p>
            <a:r>
              <a:rPr lang="en-US" dirty="0"/>
              <a:t>Click to edit Master title style</a:t>
            </a:r>
          </a:p>
        </p:txBody>
      </p:sp>
      <p:sp>
        <p:nvSpPr>
          <p:cNvPr id="3" name="Subtitle 2"/>
          <p:cNvSpPr>
            <a:spLocks noGrp="1"/>
          </p:cNvSpPr>
          <p:nvPr>
            <p:ph type="subTitle" idx="1"/>
          </p:nvPr>
        </p:nvSpPr>
        <p:spPr>
          <a:xfrm>
            <a:off x="1524000" y="4340089"/>
            <a:ext cx="9144000" cy="1655763"/>
          </a:xfrm>
        </p:spPr>
        <p:txBody>
          <a:bodyPr lIns="0" tIns="0" rIns="0" bIns="0">
            <a:noAutofit/>
          </a:bodyPr>
          <a:lstStyle>
            <a:lvl1pPr marL="0" indent="0" algn="l">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p:cNvSpPr txBox="1">
            <a:spLocks/>
          </p:cNvSpPr>
          <p:nvPr userDrawn="1"/>
        </p:nvSpPr>
        <p:spPr>
          <a:xfrm>
            <a:off x="1524001" y="6317619"/>
            <a:ext cx="8930391"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rgbClr val="C6E7FC">
                    <a:lumMod val="25000"/>
                  </a:srgbClr>
                </a:solidFill>
              </a:rPr>
              <a:t>U.S. Department of Commerce | National Oceanic and Atmospheric Administration | National Marine Fisheries Service</a:t>
            </a:r>
          </a:p>
        </p:txBody>
      </p:sp>
      <p:sp>
        <p:nvSpPr>
          <p:cNvPr id="5" name="TextBox 4"/>
          <p:cNvSpPr txBox="1"/>
          <p:nvPr userDrawn="1"/>
        </p:nvSpPr>
        <p:spPr>
          <a:xfrm>
            <a:off x="429421" y="6304131"/>
            <a:ext cx="746235" cy="553871"/>
          </a:xfrm>
          <a:prstGeom prst="rect">
            <a:avLst/>
          </a:prstGeom>
          <a:noFill/>
        </p:spPr>
        <p:txBody>
          <a:bodyPr wrap="square" lIns="0" tIns="0" rIns="0" bIns="0" rtlCol="0" anchor="ctr" anchorCtr="0">
            <a:noAutofit/>
          </a:bodyPr>
          <a:lstStyle/>
          <a:p>
            <a:pPr defTabSz="914377">
              <a:defRPr/>
            </a:pPr>
            <a:r>
              <a:rPr lang="en-US" sz="1200" b="1" dirty="0">
                <a:solidFill>
                  <a:srgbClr val="FFFFFF"/>
                </a:solidFill>
                <a:latin typeface="Arial Narrow" charset="0"/>
                <a:ea typeface="Arial Narrow" charset="0"/>
                <a:cs typeface="Arial Narrow" charset="0"/>
              </a:rPr>
              <a:t>Page </a:t>
            </a:r>
            <a:fld id="{632D3AEB-7CBE-3049-91AC-335C6B4F5BF6}" type="slidenum">
              <a:rPr lang="en-US" sz="1200" b="1" smtClean="0">
                <a:solidFill>
                  <a:srgbClr val="FFFFFF"/>
                </a:solidFill>
                <a:latin typeface="Arial Narrow" charset="0"/>
                <a:ea typeface="Arial Narrow" charset="0"/>
                <a:cs typeface="Arial Narrow" charset="0"/>
              </a:rPr>
              <a:pPr defTabSz="914377">
                <a:defRPr/>
              </a:pPr>
              <a:t>‹#›</a:t>
            </a:fld>
            <a:endParaRPr lang="en-US" sz="1200" b="1" dirty="0">
              <a:solidFill>
                <a:srgbClr val="FFFFFF"/>
              </a:solidFill>
              <a:latin typeface="Arial Narrow" charset="0"/>
              <a:ea typeface="Arial Narrow" charset="0"/>
              <a:cs typeface="Arial Narrow" charset="0"/>
            </a:endParaRPr>
          </a:p>
        </p:txBody>
      </p:sp>
    </p:spTree>
    <p:extLst>
      <p:ext uri="{BB962C8B-B14F-4D97-AF65-F5344CB8AC3E}">
        <p14:creationId xmlns:p14="http://schemas.microsoft.com/office/powerpoint/2010/main" val="270963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136FC9-7E43-4565-81E0-3718FA3AFEC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107255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136FC9-7E43-4565-81E0-3718FA3AFEC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23549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136FC9-7E43-4565-81E0-3718FA3AFEC1}"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273848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136FC9-7E43-4565-81E0-3718FA3AFEC1}"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288526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36FC9-7E43-4565-81E0-3718FA3AFEC1}"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52026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136FC9-7E43-4565-81E0-3718FA3AFEC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66712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136FC9-7E43-4565-81E0-3718FA3AFEC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EC4BC-5F63-42D8-B116-E63D6753A2C5}" type="slidenum">
              <a:rPr lang="en-US" smtClean="0"/>
              <a:t>‹#›</a:t>
            </a:fld>
            <a:endParaRPr lang="en-US"/>
          </a:p>
        </p:txBody>
      </p:sp>
    </p:spTree>
    <p:extLst>
      <p:ext uri="{BB962C8B-B14F-4D97-AF65-F5344CB8AC3E}">
        <p14:creationId xmlns:p14="http://schemas.microsoft.com/office/powerpoint/2010/main" val="426419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36FC9-7E43-4565-81E0-3718FA3AFEC1}" type="datetimeFigureOut">
              <a:rPr lang="en-US" smtClean="0"/>
              <a:t>4/19/2019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EC4BC-5F63-42D8-B116-E63D6753A2C5}" type="slidenum">
              <a:rPr lang="en-US" smtClean="0"/>
              <a:t>‹#›</a:t>
            </a:fld>
            <a:endParaRPr lang="en-US"/>
          </a:p>
        </p:txBody>
      </p:sp>
    </p:spTree>
    <p:extLst>
      <p:ext uri="{BB962C8B-B14F-4D97-AF65-F5344CB8AC3E}">
        <p14:creationId xmlns:p14="http://schemas.microsoft.com/office/powerpoint/2010/main" val="18858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9F002-C354-49CB-A739-F58FF5033E38}" type="datetime1">
              <a:rPr lang="en-US" smtClean="0">
                <a:solidFill>
                  <a:prstClr val="black">
                    <a:tint val="75000"/>
                  </a:prstClr>
                </a:solidFill>
              </a:rPr>
              <a:pPr/>
              <a:t>4/19/2019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DRAFT - not for distribution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AA6E-8027-4CA2-B959-8CA48675E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0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6878155"/>
          </a:xfrm>
          <a:prstGeom prst="rect">
            <a:avLst/>
          </a:prstGeom>
          <a:solidFill>
            <a:srgbClr val="13B9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1">
              <a:solidFill>
                <a:srgbClr val="FFFFFF"/>
              </a:solidFill>
            </a:endParaRPr>
          </a:p>
        </p:txBody>
      </p:sp>
      <p:sp>
        <p:nvSpPr>
          <p:cNvPr id="2" name="Title Placeholder 1"/>
          <p:cNvSpPr>
            <a:spLocks noGrp="1"/>
          </p:cNvSpPr>
          <p:nvPr>
            <p:ph type="title"/>
          </p:nvPr>
        </p:nvSpPr>
        <p:spPr>
          <a:xfrm>
            <a:off x="1277257" y="2712117"/>
            <a:ext cx="10070512" cy="2062103"/>
          </a:xfrm>
          <a:prstGeom prst="rect">
            <a:avLst/>
          </a:prstGeom>
        </p:spPr>
        <p:txBody>
          <a:bodyPr vert="horz" wrap="square" lIns="91440" tIns="45720" rIns="9144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1277258" y="4805754"/>
            <a:ext cx="10070513" cy="942811"/>
          </a:xfrm>
          <a:prstGeom prst="rect">
            <a:avLst/>
          </a:prstGeom>
        </p:spPr>
        <p:txBody>
          <a:bodyPr vert="horz" lIns="91440" tIns="45720" rIns="91440" bIns="45720" rtlCol="0">
            <a:normAutofit/>
          </a:bodyPr>
          <a:lstStyle/>
          <a:p>
            <a:pPr lvl="0"/>
            <a:r>
              <a:rPr lang="en-US" dirty="0"/>
              <a:t>Click to edit Master text styles</a:t>
            </a:r>
          </a:p>
        </p:txBody>
      </p:sp>
      <p:sp>
        <p:nvSpPr>
          <p:cNvPr id="13" name="Freeform 12"/>
          <p:cNvSpPr/>
          <p:nvPr userDrawn="1"/>
        </p:nvSpPr>
        <p:spPr>
          <a:xfrm rot="5400000" flipH="1">
            <a:off x="4678310" y="-4125010"/>
            <a:ext cx="3511074" cy="11740637"/>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5" name="Freeform 14"/>
          <p:cNvSpPr/>
          <p:nvPr userDrawn="1"/>
        </p:nvSpPr>
        <p:spPr>
          <a:xfrm rot="10800000">
            <a:off x="1" y="1"/>
            <a:ext cx="292811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165" y="358151"/>
            <a:ext cx="3070416" cy="1049059"/>
          </a:xfrm>
          <a:prstGeom prst="rect">
            <a:avLst/>
          </a:prstGeom>
          <a:noFill/>
          <a:ln>
            <a:noFill/>
          </a:ln>
        </p:spPr>
      </p:pic>
    </p:spTree>
    <p:extLst>
      <p:ext uri="{BB962C8B-B14F-4D97-AF65-F5344CB8AC3E}">
        <p14:creationId xmlns:p14="http://schemas.microsoft.com/office/powerpoint/2010/main" val="106741615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377" rtl="0" eaLnBrk="1" latinLnBrk="0" hangingPunct="1">
        <a:lnSpc>
          <a:spcPct val="80000"/>
        </a:lnSpc>
        <a:spcBef>
          <a:spcPct val="0"/>
        </a:spcBef>
        <a:buNone/>
        <a:defRPr sz="8000" kern="1200">
          <a:solidFill>
            <a:schemeClr val="accent2">
              <a:lumMod val="20000"/>
              <a:lumOff val="80000"/>
            </a:schemeClr>
          </a:solidFill>
          <a:latin typeface="Cambria" charset="0"/>
          <a:ea typeface="Cambria" charset="0"/>
          <a:cs typeface="Cambria" charset="0"/>
        </a:defRPr>
      </a:lvl1pPr>
    </p:titleStyle>
    <p:bodyStyle>
      <a:lvl1pPr marL="0" indent="0" algn="l" defTabSz="914377" rtl="0" eaLnBrk="1" latinLnBrk="0" hangingPunct="1">
        <a:lnSpc>
          <a:spcPct val="90000"/>
        </a:lnSpc>
        <a:spcBef>
          <a:spcPts val="1000"/>
        </a:spcBef>
        <a:buFont typeface="Arial"/>
        <a:buNone/>
        <a:defRPr sz="3600" b="0" i="0" kern="1200">
          <a:solidFill>
            <a:schemeClr val="tx1"/>
          </a:solidFill>
          <a:latin typeface="Cambria" charset="0"/>
          <a:ea typeface="Cambria" charset="0"/>
          <a:cs typeface="Cambria"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30.emf"/><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51538" y="2267907"/>
            <a:ext cx="9070428" cy="2265236"/>
          </a:xfrm>
        </p:spPr>
        <p:txBody>
          <a:bodyPr/>
          <a:lstStyle/>
          <a:p>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Chinook Salmon Bycatch Genetic Stock Composition: Current Capabilities and </a:t>
            </a:r>
            <a:r>
              <a:rPr lang="en-US" sz="4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Analyses…</a:t>
            </a:r>
            <a:r>
              <a:rPr lang="en-US" sz="4000" dirty="0">
                <a:solidFill>
                  <a:srgbClr val="FFC000"/>
                </a:solidFill>
                <a:latin typeface="Times New Roman" panose="02020603050405020304" pitchFamily="18" charset="0"/>
                <a:ea typeface="Arial" panose="020B0604020202020204" pitchFamily="34" charset="0"/>
                <a:cs typeface="Times New Roman" panose="02020603050405020304" pitchFamily="18" charset="0"/>
              </a:rPr>
              <a:t>with a word on Hatchery production</a:t>
            </a:r>
            <a:endParaRPr lang="en-US" sz="4000" dirty="0">
              <a:solidFill>
                <a:srgbClr val="FFC000"/>
              </a:solidFill>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a:xfrm>
            <a:off x="2326680" y="4723775"/>
            <a:ext cx="8397767" cy="1549673"/>
          </a:xfrm>
          <a:prstGeom prst="rect">
            <a:avLst/>
          </a:prstGeom>
        </p:spPr>
        <p:txBody>
          <a:bodyPr>
            <a:normAutofit fontScale="92500" lnSpcReduction="20000"/>
          </a:bodyPr>
          <a:lstStyle/>
          <a:p>
            <a:pPr>
              <a:lnSpc>
                <a:spcPct val="100000"/>
              </a:lnSpc>
            </a:pPr>
            <a:r>
              <a:rPr lang="en-US" sz="2400" dirty="0">
                <a:solidFill>
                  <a:srgbClr val="FFCCFF"/>
                </a:solidFill>
              </a:rPr>
              <a:t>Chuck Guthrie, NOAA/AFSC/Auke Bay Laboratories</a:t>
            </a:r>
          </a:p>
          <a:p>
            <a:pPr>
              <a:lnSpc>
                <a:spcPct val="100000"/>
              </a:lnSpc>
            </a:pPr>
            <a:r>
              <a:rPr lang="en-US" sz="2400" dirty="0">
                <a:solidFill>
                  <a:srgbClr val="FFCCFF"/>
                </a:solidFill>
              </a:rPr>
              <a:t>Dani </a:t>
            </a:r>
            <a:r>
              <a:rPr lang="en-US" sz="2400" dirty="0" err="1">
                <a:solidFill>
                  <a:srgbClr val="FFCCFF"/>
                </a:solidFill>
              </a:rPr>
              <a:t>Evenson</a:t>
            </a:r>
            <a:r>
              <a:rPr lang="en-US" sz="2400" dirty="0">
                <a:solidFill>
                  <a:srgbClr val="FFCCFF"/>
                </a:solidFill>
              </a:rPr>
              <a:t>, ADF&amp;G (Hatchery Production)</a:t>
            </a:r>
          </a:p>
          <a:p>
            <a:pPr>
              <a:lnSpc>
                <a:spcPct val="100000"/>
              </a:lnSpc>
            </a:pPr>
            <a:r>
              <a:rPr lang="en-US" sz="2400" dirty="0">
                <a:solidFill>
                  <a:srgbClr val="FFCCFF"/>
                </a:solidFill>
              </a:rPr>
              <a:t>NPFMC Salmon Bycatch Workshop</a:t>
            </a:r>
          </a:p>
          <a:p>
            <a:pPr>
              <a:lnSpc>
                <a:spcPct val="100000"/>
              </a:lnSpc>
            </a:pPr>
            <a:r>
              <a:rPr lang="en-US" sz="2400" dirty="0">
                <a:solidFill>
                  <a:srgbClr val="FFCCFF"/>
                </a:solidFill>
              </a:rPr>
              <a:t>April 15-16, 2019, Seattle, WA</a:t>
            </a:r>
          </a:p>
        </p:txBody>
      </p:sp>
      <p:pic>
        <p:nvPicPr>
          <p:cNvPr id="7" name="Picture 6"/>
          <p:cNvPicPr>
            <a:picLocks noChangeAspect="1"/>
          </p:cNvPicPr>
          <p:nvPr/>
        </p:nvPicPr>
        <p:blipFill>
          <a:blip r:embed="rId3"/>
          <a:stretch>
            <a:fillRect/>
          </a:stretch>
        </p:blipFill>
        <p:spPr>
          <a:xfrm>
            <a:off x="360057" y="6517393"/>
            <a:ext cx="628650" cy="257175"/>
          </a:xfrm>
          <a:prstGeom prst="rect">
            <a:avLst/>
          </a:prstGeom>
        </p:spPr>
      </p:pic>
    </p:spTree>
    <p:extLst>
      <p:ext uri="{BB962C8B-B14F-4D97-AF65-F5344CB8AC3E}">
        <p14:creationId xmlns:p14="http://schemas.microsoft.com/office/powerpoint/2010/main" val="12581164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0894" y="350253"/>
            <a:ext cx="5950212" cy="6157494"/>
          </a:xfrm>
          <a:prstGeom prst="rect">
            <a:avLst/>
          </a:prstGeom>
        </p:spPr>
      </p:pic>
    </p:spTree>
    <p:extLst>
      <p:ext uri="{BB962C8B-B14F-4D97-AF65-F5344CB8AC3E}">
        <p14:creationId xmlns:p14="http://schemas.microsoft.com/office/powerpoint/2010/main" val="152028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392" y="-107706"/>
            <a:ext cx="9187962" cy="6890972"/>
          </a:xfrm>
          <a:prstGeom prst="rect">
            <a:avLst/>
          </a:prstGeom>
        </p:spPr>
      </p:pic>
      <p:sp>
        <p:nvSpPr>
          <p:cNvPr id="3" name="TextBox 2"/>
          <p:cNvSpPr txBox="1"/>
          <p:nvPr/>
        </p:nvSpPr>
        <p:spPr>
          <a:xfrm>
            <a:off x="8918222" y="1772359"/>
            <a:ext cx="1650132" cy="369332"/>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Stock Group</a:t>
            </a:r>
          </a:p>
        </p:txBody>
      </p:sp>
    </p:spTree>
    <p:extLst>
      <p:ext uri="{BB962C8B-B14F-4D97-AF65-F5344CB8AC3E}">
        <p14:creationId xmlns:p14="http://schemas.microsoft.com/office/powerpoint/2010/main" val="110095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85975" y="161925"/>
            <a:ext cx="8020050" cy="6534150"/>
          </a:xfrm>
          <a:prstGeom prst="rect">
            <a:avLst/>
          </a:prstGeom>
        </p:spPr>
      </p:pic>
      <p:sp>
        <p:nvSpPr>
          <p:cNvPr id="3" name="Rectangle 2"/>
          <p:cNvSpPr/>
          <p:nvPr/>
        </p:nvSpPr>
        <p:spPr>
          <a:xfrm>
            <a:off x="7655959" y="161925"/>
            <a:ext cx="2358453" cy="923330"/>
          </a:xfrm>
          <a:prstGeom prst="rect">
            <a:avLst/>
          </a:prstGeom>
          <a:solidFill>
            <a:srgbClr val="FFCC00"/>
          </a:solidFill>
          <a:ln>
            <a:noFill/>
          </a:ln>
        </p:spPr>
        <p:txBody>
          <a:bodyPr wrap="square">
            <a:spAutoFit/>
          </a:bodyPr>
          <a:lstStyle/>
          <a:p>
            <a:pPr algn="ctr"/>
            <a:r>
              <a:rPr lang="en-US" dirty="0">
                <a:latin typeface="Times New Roman" panose="02020603050405020304" pitchFamily="18" charset="0"/>
                <a:cs typeface="Times New Roman" panose="02020603050405020304" pitchFamily="18" charset="0"/>
              </a:rPr>
              <a:t>2011-18</a:t>
            </a:r>
            <a:r>
              <a:rPr lang="en-US" i="1" dirty="0">
                <a:latin typeface="Times New Roman" panose="02020603050405020304" pitchFamily="18" charset="0"/>
                <a:cs typeface="Times New Roman" panose="02020603050405020304" pitchFamily="18" charset="0"/>
              </a:rPr>
              <a:t> Bering Sea </a:t>
            </a:r>
          </a:p>
          <a:p>
            <a:pPr algn="ctr"/>
            <a:r>
              <a:rPr lang="en-US" dirty="0">
                <a:latin typeface="Times New Roman" panose="02020603050405020304" pitchFamily="18" charset="0"/>
                <a:cs typeface="Times New Roman" panose="02020603050405020304" pitchFamily="18" charset="0"/>
              </a:rPr>
              <a:t>Genetic Samples</a:t>
            </a:r>
          </a:p>
          <a:p>
            <a:pPr algn="ctr"/>
            <a:r>
              <a:rPr lang="en-US" dirty="0">
                <a:latin typeface="Times New Roman" panose="02020603050405020304" pitchFamily="18" charset="0"/>
                <a:cs typeface="Times New Roman" panose="02020603050405020304" pitchFamily="18" charset="0"/>
              </a:rPr>
              <a:t>“B” season N=5,384</a:t>
            </a:r>
          </a:p>
        </p:txBody>
      </p:sp>
    </p:spTree>
    <p:extLst>
      <p:ext uri="{BB962C8B-B14F-4D97-AF65-F5344CB8AC3E}">
        <p14:creationId xmlns:p14="http://schemas.microsoft.com/office/powerpoint/2010/main" val="22809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7737" y="483577"/>
            <a:ext cx="10832668" cy="5899638"/>
          </a:xfrm>
          <a:prstGeom prst="rect">
            <a:avLst/>
          </a:prstGeom>
        </p:spPr>
      </p:pic>
    </p:spTree>
    <p:extLst>
      <p:ext uri="{BB962C8B-B14F-4D97-AF65-F5344CB8AC3E}">
        <p14:creationId xmlns:p14="http://schemas.microsoft.com/office/powerpoint/2010/main" val="174748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7" y="609600"/>
            <a:ext cx="12107329" cy="5587999"/>
          </a:xfrm>
          <a:prstGeom prst="rect">
            <a:avLst/>
          </a:prstGeom>
        </p:spPr>
      </p:pic>
    </p:spTree>
    <p:extLst>
      <p:ext uri="{BB962C8B-B14F-4D97-AF65-F5344CB8AC3E}">
        <p14:creationId xmlns:p14="http://schemas.microsoft.com/office/powerpoint/2010/main" val="283044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25956"/>
            <a:ext cx="11858127" cy="6016752"/>
          </a:xfrm>
          <a:prstGeom prst="rect">
            <a:avLst/>
          </a:prstGeom>
          <a:ln>
            <a:noFill/>
          </a:ln>
        </p:spPr>
      </p:pic>
      <p:sp>
        <p:nvSpPr>
          <p:cNvPr id="3" name="Rectangle 2"/>
          <p:cNvSpPr/>
          <p:nvPr/>
        </p:nvSpPr>
        <p:spPr>
          <a:xfrm>
            <a:off x="9173863" y="4210431"/>
            <a:ext cx="2358453" cy="923330"/>
          </a:xfrm>
          <a:prstGeom prst="rect">
            <a:avLst/>
          </a:prstGeom>
          <a:solidFill>
            <a:srgbClr val="FFCC00"/>
          </a:solidFill>
          <a:ln>
            <a:noFill/>
          </a:ln>
        </p:spPr>
        <p:txBody>
          <a:bodyPr wrap="square">
            <a:spAutoFit/>
          </a:bodyPr>
          <a:lstStyle/>
          <a:p>
            <a:pPr algn="ctr"/>
            <a:r>
              <a:rPr lang="en-US" dirty="0">
                <a:latin typeface="Times New Roman" panose="02020603050405020304" pitchFamily="18" charset="0"/>
                <a:cs typeface="Times New Roman" panose="02020603050405020304" pitchFamily="18" charset="0"/>
              </a:rPr>
              <a:t>2011-18</a:t>
            </a:r>
            <a:r>
              <a:rPr lang="en-US" i="1" dirty="0">
                <a:latin typeface="Times New Roman" panose="02020603050405020304" pitchFamily="18" charset="0"/>
                <a:cs typeface="Times New Roman" panose="02020603050405020304" pitchFamily="18" charset="0"/>
              </a:rPr>
              <a:t> GOA </a:t>
            </a:r>
          </a:p>
          <a:p>
            <a:pPr algn="ctr"/>
            <a:r>
              <a:rPr lang="en-US" dirty="0">
                <a:latin typeface="Times New Roman" panose="02020603050405020304" pitchFamily="18" charset="0"/>
                <a:cs typeface="Times New Roman" panose="02020603050405020304" pitchFamily="18" charset="0"/>
              </a:rPr>
              <a:t>Genetic Samples</a:t>
            </a:r>
          </a:p>
          <a:p>
            <a:pPr algn="ctr"/>
            <a:r>
              <a:rPr lang="en-US" dirty="0">
                <a:latin typeface="Times New Roman" panose="02020603050405020304" pitchFamily="18" charset="0"/>
                <a:cs typeface="Times New Roman" panose="02020603050405020304" pitchFamily="18" charset="0"/>
              </a:rPr>
              <a:t>N=18,155</a:t>
            </a:r>
          </a:p>
        </p:txBody>
      </p:sp>
      <p:sp>
        <p:nvSpPr>
          <p:cNvPr id="4" name="Freeform 3"/>
          <p:cNvSpPr/>
          <p:nvPr/>
        </p:nvSpPr>
        <p:spPr>
          <a:xfrm>
            <a:off x="678180" y="4780026"/>
            <a:ext cx="2312670" cy="1448462"/>
          </a:xfrm>
          <a:custGeom>
            <a:avLst/>
            <a:gdLst>
              <a:gd name="connsiteX0" fmla="*/ 1108710 w 2312670"/>
              <a:gd name="connsiteY0" fmla="*/ 99060 h 1448462"/>
              <a:gd name="connsiteX1" fmla="*/ 1078230 w 2312670"/>
              <a:gd name="connsiteY1" fmla="*/ 102870 h 1448462"/>
              <a:gd name="connsiteX2" fmla="*/ 1051560 w 2312670"/>
              <a:gd name="connsiteY2" fmla="*/ 110490 h 1448462"/>
              <a:gd name="connsiteX3" fmla="*/ 1017270 w 2312670"/>
              <a:gd name="connsiteY3" fmla="*/ 129540 h 1448462"/>
              <a:gd name="connsiteX4" fmla="*/ 967740 w 2312670"/>
              <a:gd name="connsiteY4" fmla="*/ 140970 h 1448462"/>
              <a:gd name="connsiteX5" fmla="*/ 925830 w 2312670"/>
              <a:gd name="connsiteY5" fmla="*/ 156210 h 1448462"/>
              <a:gd name="connsiteX6" fmla="*/ 914400 w 2312670"/>
              <a:gd name="connsiteY6" fmla="*/ 160020 h 1448462"/>
              <a:gd name="connsiteX7" fmla="*/ 899160 w 2312670"/>
              <a:gd name="connsiteY7" fmla="*/ 167640 h 1448462"/>
              <a:gd name="connsiteX8" fmla="*/ 876300 w 2312670"/>
              <a:gd name="connsiteY8" fmla="*/ 175260 h 1448462"/>
              <a:gd name="connsiteX9" fmla="*/ 842010 w 2312670"/>
              <a:gd name="connsiteY9" fmla="*/ 190500 h 1448462"/>
              <a:gd name="connsiteX10" fmla="*/ 811530 w 2312670"/>
              <a:gd name="connsiteY10" fmla="*/ 201930 h 1448462"/>
              <a:gd name="connsiteX11" fmla="*/ 796290 w 2312670"/>
              <a:gd name="connsiteY11" fmla="*/ 213360 h 1448462"/>
              <a:gd name="connsiteX12" fmla="*/ 762000 w 2312670"/>
              <a:gd name="connsiteY12" fmla="*/ 224790 h 1448462"/>
              <a:gd name="connsiteX13" fmla="*/ 731520 w 2312670"/>
              <a:gd name="connsiteY13" fmla="*/ 236220 h 1448462"/>
              <a:gd name="connsiteX14" fmla="*/ 720090 w 2312670"/>
              <a:gd name="connsiteY14" fmla="*/ 243840 h 1448462"/>
              <a:gd name="connsiteX15" fmla="*/ 708660 w 2312670"/>
              <a:gd name="connsiteY15" fmla="*/ 247650 h 1448462"/>
              <a:gd name="connsiteX16" fmla="*/ 697230 w 2312670"/>
              <a:gd name="connsiteY16" fmla="*/ 255270 h 1448462"/>
              <a:gd name="connsiteX17" fmla="*/ 670560 w 2312670"/>
              <a:gd name="connsiteY17" fmla="*/ 266700 h 1448462"/>
              <a:gd name="connsiteX18" fmla="*/ 655320 w 2312670"/>
              <a:gd name="connsiteY18" fmla="*/ 274320 h 1448462"/>
              <a:gd name="connsiteX19" fmla="*/ 643890 w 2312670"/>
              <a:gd name="connsiteY19" fmla="*/ 281940 h 1448462"/>
              <a:gd name="connsiteX20" fmla="*/ 628650 w 2312670"/>
              <a:gd name="connsiteY20" fmla="*/ 285750 h 1448462"/>
              <a:gd name="connsiteX21" fmla="*/ 605790 w 2312670"/>
              <a:gd name="connsiteY21" fmla="*/ 300990 h 1448462"/>
              <a:gd name="connsiteX22" fmla="*/ 594360 w 2312670"/>
              <a:gd name="connsiteY22" fmla="*/ 308610 h 1448462"/>
              <a:gd name="connsiteX23" fmla="*/ 563880 w 2312670"/>
              <a:gd name="connsiteY23" fmla="*/ 323850 h 1448462"/>
              <a:gd name="connsiteX24" fmla="*/ 544830 w 2312670"/>
              <a:gd name="connsiteY24" fmla="*/ 342900 h 1448462"/>
              <a:gd name="connsiteX25" fmla="*/ 525780 w 2312670"/>
              <a:gd name="connsiteY25" fmla="*/ 354330 h 1448462"/>
              <a:gd name="connsiteX26" fmla="*/ 502920 w 2312670"/>
              <a:gd name="connsiteY26" fmla="*/ 365760 h 1448462"/>
              <a:gd name="connsiteX27" fmla="*/ 464820 w 2312670"/>
              <a:gd name="connsiteY27" fmla="*/ 403860 h 1448462"/>
              <a:gd name="connsiteX28" fmla="*/ 453390 w 2312670"/>
              <a:gd name="connsiteY28" fmla="*/ 415290 h 1448462"/>
              <a:gd name="connsiteX29" fmla="*/ 426720 w 2312670"/>
              <a:gd name="connsiteY29" fmla="*/ 438150 h 1448462"/>
              <a:gd name="connsiteX30" fmla="*/ 411480 w 2312670"/>
              <a:gd name="connsiteY30" fmla="*/ 449580 h 1448462"/>
              <a:gd name="connsiteX31" fmla="*/ 400050 w 2312670"/>
              <a:gd name="connsiteY31" fmla="*/ 461010 h 1448462"/>
              <a:gd name="connsiteX32" fmla="*/ 373380 w 2312670"/>
              <a:gd name="connsiteY32" fmla="*/ 480060 h 1448462"/>
              <a:gd name="connsiteX33" fmla="*/ 358140 w 2312670"/>
              <a:gd name="connsiteY33" fmla="*/ 499110 h 1448462"/>
              <a:gd name="connsiteX34" fmla="*/ 339090 w 2312670"/>
              <a:gd name="connsiteY34" fmla="*/ 518160 h 1448462"/>
              <a:gd name="connsiteX35" fmla="*/ 308610 w 2312670"/>
              <a:gd name="connsiteY35" fmla="*/ 541020 h 1448462"/>
              <a:gd name="connsiteX36" fmla="*/ 289560 w 2312670"/>
              <a:gd name="connsiteY36" fmla="*/ 563880 h 1448462"/>
              <a:gd name="connsiteX37" fmla="*/ 266700 w 2312670"/>
              <a:gd name="connsiteY37" fmla="*/ 582930 h 1448462"/>
              <a:gd name="connsiteX38" fmla="*/ 236220 w 2312670"/>
              <a:gd name="connsiteY38" fmla="*/ 613410 h 1448462"/>
              <a:gd name="connsiteX39" fmla="*/ 224790 w 2312670"/>
              <a:gd name="connsiteY39" fmla="*/ 632460 h 1448462"/>
              <a:gd name="connsiteX40" fmla="*/ 209550 w 2312670"/>
              <a:gd name="connsiteY40" fmla="*/ 643890 h 1448462"/>
              <a:gd name="connsiteX41" fmla="*/ 198120 w 2312670"/>
              <a:gd name="connsiteY41" fmla="*/ 655320 h 1448462"/>
              <a:gd name="connsiteX42" fmla="*/ 194310 w 2312670"/>
              <a:gd name="connsiteY42" fmla="*/ 666750 h 1448462"/>
              <a:gd name="connsiteX43" fmla="*/ 179070 w 2312670"/>
              <a:gd name="connsiteY43" fmla="*/ 681990 h 1448462"/>
              <a:gd name="connsiteX44" fmla="*/ 152400 w 2312670"/>
              <a:gd name="connsiteY44" fmla="*/ 716280 h 1448462"/>
              <a:gd name="connsiteX45" fmla="*/ 148590 w 2312670"/>
              <a:gd name="connsiteY45" fmla="*/ 727710 h 1448462"/>
              <a:gd name="connsiteX46" fmla="*/ 140970 w 2312670"/>
              <a:gd name="connsiteY46" fmla="*/ 739140 h 1448462"/>
              <a:gd name="connsiteX47" fmla="*/ 129540 w 2312670"/>
              <a:gd name="connsiteY47" fmla="*/ 758190 h 1448462"/>
              <a:gd name="connsiteX48" fmla="*/ 110490 w 2312670"/>
              <a:gd name="connsiteY48" fmla="*/ 784860 h 1448462"/>
              <a:gd name="connsiteX49" fmla="*/ 99060 w 2312670"/>
              <a:gd name="connsiteY49" fmla="*/ 811530 h 1448462"/>
              <a:gd name="connsiteX50" fmla="*/ 76200 w 2312670"/>
              <a:gd name="connsiteY50" fmla="*/ 853440 h 1448462"/>
              <a:gd name="connsiteX51" fmla="*/ 72390 w 2312670"/>
              <a:gd name="connsiteY51" fmla="*/ 868680 h 1448462"/>
              <a:gd name="connsiteX52" fmla="*/ 64770 w 2312670"/>
              <a:gd name="connsiteY52" fmla="*/ 883920 h 1448462"/>
              <a:gd name="connsiteX53" fmla="*/ 60960 w 2312670"/>
              <a:gd name="connsiteY53" fmla="*/ 895350 h 1448462"/>
              <a:gd name="connsiteX54" fmla="*/ 45720 w 2312670"/>
              <a:gd name="connsiteY54" fmla="*/ 933450 h 1448462"/>
              <a:gd name="connsiteX55" fmla="*/ 41910 w 2312670"/>
              <a:gd name="connsiteY55" fmla="*/ 948690 h 1448462"/>
              <a:gd name="connsiteX56" fmla="*/ 26670 w 2312670"/>
              <a:gd name="connsiteY56" fmla="*/ 979170 h 1448462"/>
              <a:gd name="connsiteX57" fmla="*/ 19050 w 2312670"/>
              <a:gd name="connsiteY57" fmla="*/ 1009650 h 1448462"/>
              <a:gd name="connsiteX58" fmla="*/ 15240 w 2312670"/>
              <a:gd name="connsiteY58" fmla="*/ 1024890 h 1448462"/>
              <a:gd name="connsiteX59" fmla="*/ 7620 w 2312670"/>
              <a:gd name="connsiteY59" fmla="*/ 1036320 h 1448462"/>
              <a:gd name="connsiteX60" fmla="*/ 0 w 2312670"/>
              <a:gd name="connsiteY60" fmla="*/ 1062990 h 1448462"/>
              <a:gd name="connsiteX61" fmla="*/ 11430 w 2312670"/>
              <a:gd name="connsiteY61" fmla="*/ 1120140 h 1448462"/>
              <a:gd name="connsiteX62" fmla="*/ 15240 w 2312670"/>
              <a:gd name="connsiteY62" fmla="*/ 1131570 h 1448462"/>
              <a:gd name="connsiteX63" fmla="*/ 30480 w 2312670"/>
              <a:gd name="connsiteY63" fmla="*/ 1162050 h 1448462"/>
              <a:gd name="connsiteX64" fmla="*/ 60960 w 2312670"/>
              <a:gd name="connsiteY64" fmla="*/ 1184910 h 1448462"/>
              <a:gd name="connsiteX65" fmla="*/ 83820 w 2312670"/>
              <a:gd name="connsiteY65" fmla="*/ 1207770 h 1448462"/>
              <a:gd name="connsiteX66" fmla="*/ 102870 w 2312670"/>
              <a:gd name="connsiteY66" fmla="*/ 1219200 h 1448462"/>
              <a:gd name="connsiteX67" fmla="*/ 114300 w 2312670"/>
              <a:gd name="connsiteY67" fmla="*/ 1226820 h 1448462"/>
              <a:gd name="connsiteX68" fmla="*/ 129540 w 2312670"/>
              <a:gd name="connsiteY68" fmla="*/ 1238250 h 1448462"/>
              <a:gd name="connsiteX69" fmla="*/ 144780 w 2312670"/>
              <a:gd name="connsiteY69" fmla="*/ 1245870 h 1448462"/>
              <a:gd name="connsiteX70" fmla="*/ 182880 w 2312670"/>
              <a:gd name="connsiteY70" fmla="*/ 1268730 h 1448462"/>
              <a:gd name="connsiteX71" fmla="*/ 224790 w 2312670"/>
              <a:gd name="connsiteY71" fmla="*/ 1280160 h 1448462"/>
              <a:gd name="connsiteX72" fmla="*/ 289560 w 2312670"/>
              <a:gd name="connsiteY72" fmla="*/ 1303020 h 1448462"/>
              <a:gd name="connsiteX73" fmla="*/ 304800 w 2312670"/>
              <a:gd name="connsiteY73" fmla="*/ 1310640 h 1448462"/>
              <a:gd name="connsiteX74" fmla="*/ 331470 w 2312670"/>
              <a:gd name="connsiteY74" fmla="*/ 1318260 h 1448462"/>
              <a:gd name="connsiteX75" fmla="*/ 365760 w 2312670"/>
              <a:gd name="connsiteY75" fmla="*/ 1329690 h 1448462"/>
              <a:gd name="connsiteX76" fmla="*/ 499110 w 2312670"/>
              <a:gd name="connsiteY76" fmla="*/ 1356360 h 1448462"/>
              <a:gd name="connsiteX77" fmla="*/ 510540 w 2312670"/>
              <a:gd name="connsiteY77" fmla="*/ 1363980 h 1448462"/>
              <a:gd name="connsiteX78" fmla="*/ 533400 w 2312670"/>
              <a:gd name="connsiteY78" fmla="*/ 1367790 h 1448462"/>
              <a:gd name="connsiteX79" fmla="*/ 567690 w 2312670"/>
              <a:gd name="connsiteY79" fmla="*/ 1375410 h 1448462"/>
              <a:gd name="connsiteX80" fmla="*/ 609600 w 2312670"/>
              <a:gd name="connsiteY80" fmla="*/ 1402080 h 1448462"/>
              <a:gd name="connsiteX81" fmla="*/ 701040 w 2312670"/>
              <a:gd name="connsiteY81" fmla="*/ 1413510 h 1448462"/>
              <a:gd name="connsiteX82" fmla="*/ 723900 w 2312670"/>
              <a:gd name="connsiteY82" fmla="*/ 1424940 h 1448462"/>
              <a:gd name="connsiteX83" fmla="*/ 773430 w 2312670"/>
              <a:gd name="connsiteY83" fmla="*/ 1436370 h 1448462"/>
              <a:gd name="connsiteX84" fmla="*/ 788670 w 2312670"/>
              <a:gd name="connsiteY84" fmla="*/ 1440180 h 1448462"/>
              <a:gd name="connsiteX85" fmla="*/ 1013460 w 2312670"/>
              <a:gd name="connsiteY85" fmla="*/ 1447800 h 1448462"/>
              <a:gd name="connsiteX86" fmla="*/ 1405890 w 2312670"/>
              <a:gd name="connsiteY86" fmla="*/ 1443990 h 1448462"/>
              <a:gd name="connsiteX87" fmla="*/ 1436370 w 2312670"/>
              <a:gd name="connsiteY87" fmla="*/ 1432560 h 1448462"/>
              <a:gd name="connsiteX88" fmla="*/ 1466850 w 2312670"/>
              <a:gd name="connsiteY88" fmla="*/ 1421130 h 1448462"/>
              <a:gd name="connsiteX89" fmla="*/ 1497330 w 2312670"/>
              <a:gd name="connsiteY89" fmla="*/ 1409700 h 1448462"/>
              <a:gd name="connsiteX90" fmla="*/ 1546860 w 2312670"/>
              <a:gd name="connsiteY90" fmla="*/ 1375410 h 1448462"/>
              <a:gd name="connsiteX91" fmla="*/ 1562100 w 2312670"/>
              <a:gd name="connsiteY91" fmla="*/ 1360170 h 1448462"/>
              <a:gd name="connsiteX92" fmla="*/ 1577340 w 2312670"/>
              <a:gd name="connsiteY92" fmla="*/ 1348740 h 1448462"/>
              <a:gd name="connsiteX93" fmla="*/ 1592580 w 2312670"/>
              <a:gd name="connsiteY93" fmla="*/ 1333500 h 1448462"/>
              <a:gd name="connsiteX94" fmla="*/ 1619250 w 2312670"/>
              <a:gd name="connsiteY94" fmla="*/ 1303020 h 1448462"/>
              <a:gd name="connsiteX95" fmla="*/ 1638300 w 2312670"/>
              <a:gd name="connsiteY95" fmla="*/ 1291590 h 1448462"/>
              <a:gd name="connsiteX96" fmla="*/ 1676400 w 2312670"/>
              <a:gd name="connsiteY96" fmla="*/ 1257300 h 1448462"/>
              <a:gd name="connsiteX97" fmla="*/ 1687830 w 2312670"/>
              <a:gd name="connsiteY97" fmla="*/ 1253490 h 1448462"/>
              <a:gd name="connsiteX98" fmla="*/ 1710690 w 2312670"/>
              <a:gd name="connsiteY98" fmla="*/ 1223010 h 1448462"/>
              <a:gd name="connsiteX99" fmla="*/ 1729740 w 2312670"/>
              <a:gd name="connsiteY99" fmla="*/ 1211580 h 1448462"/>
              <a:gd name="connsiteX100" fmla="*/ 1764030 w 2312670"/>
              <a:gd name="connsiteY100" fmla="*/ 1184910 h 1448462"/>
              <a:gd name="connsiteX101" fmla="*/ 1779270 w 2312670"/>
              <a:gd name="connsiteY101" fmla="*/ 1173480 h 1448462"/>
              <a:gd name="connsiteX102" fmla="*/ 1790700 w 2312670"/>
              <a:gd name="connsiteY102" fmla="*/ 1169670 h 1448462"/>
              <a:gd name="connsiteX103" fmla="*/ 1813560 w 2312670"/>
              <a:gd name="connsiteY103" fmla="*/ 1146810 h 1448462"/>
              <a:gd name="connsiteX104" fmla="*/ 1828800 w 2312670"/>
              <a:gd name="connsiteY104" fmla="*/ 1135380 h 1448462"/>
              <a:gd name="connsiteX105" fmla="*/ 1847850 w 2312670"/>
              <a:gd name="connsiteY105" fmla="*/ 1116330 h 1448462"/>
              <a:gd name="connsiteX106" fmla="*/ 1859280 w 2312670"/>
              <a:gd name="connsiteY106" fmla="*/ 1108710 h 1448462"/>
              <a:gd name="connsiteX107" fmla="*/ 1870710 w 2312670"/>
              <a:gd name="connsiteY107" fmla="*/ 1097280 h 1448462"/>
              <a:gd name="connsiteX108" fmla="*/ 1885950 w 2312670"/>
              <a:gd name="connsiteY108" fmla="*/ 1085850 h 1448462"/>
              <a:gd name="connsiteX109" fmla="*/ 1908810 w 2312670"/>
              <a:gd name="connsiteY109" fmla="*/ 1062990 h 1448462"/>
              <a:gd name="connsiteX110" fmla="*/ 1920240 w 2312670"/>
              <a:gd name="connsiteY110" fmla="*/ 1055370 h 1448462"/>
              <a:gd name="connsiteX111" fmla="*/ 1958340 w 2312670"/>
              <a:gd name="connsiteY111" fmla="*/ 1028700 h 1448462"/>
              <a:gd name="connsiteX112" fmla="*/ 1981200 w 2312670"/>
              <a:gd name="connsiteY112" fmla="*/ 1013460 h 1448462"/>
              <a:gd name="connsiteX113" fmla="*/ 2034540 w 2312670"/>
              <a:gd name="connsiteY113" fmla="*/ 990600 h 1448462"/>
              <a:gd name="connsiteX114" fmla="*/ 2072640 w 2312670"/>
              <a:gd name="connsiteY114" fmla="*/ 963930 h 1448462"/>
              <a:gd name="connsiteX115" fmla="*/ 2099310 w 2312670"/>
              <a:gd name="connsiteY115" fmla="*/ 948690 h 1448462"/>
              <a:gd name="connsiteX116" fmla="*/ 2129790 w 2312670"/>
              <a:gd name="connsiteY116" fmla="*/ 922020 h 1448462"/>
              <a:gd name="connsiteX117" fmla="*/ 2175510 w 2312670"/>
              <a:gd name="connsiteY117" fmla="*/ 861060 h 1448462"/>
              <a:gd name="connsiteX118" fmla="*/ 2198370 w 2312670"/>
              <a:gd name="connsiteY118" fmla="*/ 830580 h 1448462"/>
              <a:gd name="connsiteX119" fmla="*/ 2217420 w 2312670"/>
              <a:gd name="connsiteY119" fmla="*/ 815340 h 1448462"/>
              <a:gd name="connsiteX120" fmla="*/ 2228850 w 2312670"/>
              <a:gd name="connsiteY120" fmla="*/ 792480 h 1448462"/>
              <a:gd name="connsiteX121" fmla="*/ 2270760 w 2312670"/>
              <a:gd name="connsiteY121" fmla="*/ 704850 h 1448462"/>
              <a:gd name="connsiteX122" fmla="*/ 2286000 w 2312670"/>
              <a:gd name="connsiteY122" fmla="*/ 678180 h 1448462"/>
              <a:gd name="connsiteX123" fmla="*/ 2312670 w 2312670"/>
              <a:gd name="connsiteY123" fmla="*/ 571500 h 1448462"/>
              <a:gd name="connsiteX124" fmla="*/ 2308860 w 2312670"/>
              <a:gd name="connsiteY124" fmla="*/ 464820 h 1448462"/>
              <a:gd name="connsiteX125" fmla="*/ 2305050 w 2312670"/>
              <a:gd name="connsiteY125" fmla="*/ 441960 h 1448462"/>
              <a:gd name="connsiteX126" fmla="*/ 2293620 w 2312670"/>
              <a:gd name="connsiteY126" fmla="*/ 426720 h 1448462"/>
              <a:gd name="connsiteX127" fmla="*/ 2278380 w 2312670"/>
              <a:gd name="connsiteY127" fmla="*/ 384810 h 1448462"/>
              <a:gd name="connsiteX128" fmla="*/ 2251710 w 2312670"/>
              <a:gd name="connsiteY128" fmla="*/ 339090 h 1448462"/>
              <a:gd name="connsiteX129" fmla="*/ 2209800 w 2312670"/>
              <a:gd name="connsiteY129" fmla="*/ 270510 h 1448462"/>
              <a:gd name="connsiteX130" fmla="*/ 2186940 w 2312670"/>
              <a:gd name="connsiteY130" fmla="*/ 247650 h 1448462"/>
              <a:gd name="connsiteX131" fmla="*/ 2175510 w 2312670"/>
              <a:gd name="connsiteY131" fmla="*/ 232410 h 1448462"/>
              <a:gd name="connsiteX132" fmla="*/ 2167890 w 2312670"/>
              <a:gd name="connsiteY132" fmla="*/ 220980 h 1448462"/>
              <a:gd name="connsiteX133" fmla="*/ 2141220 w 2312670"/>
              <a:gd name="connsiteY133" fmla="*/ 205740 h 1448462"/>
              <a:gd name="connsiteX134" fmla="*/ 2122170 w 2312670"/>
              <a:gd name="connsiteY134" fmla="*/ 190500 h 1448462"/>
              <a:gd name="connsiteX135" fmla="*/ 2099310 w 2312670"/>
              <a:gd name="connsiteY135" fmla="*/ 182880 h 1448462"/>
              <a:gd name="connsiteX136" fmla="*/ 2068830 w 2312670"/>
              <a:gd name="connsiteY136" fmla="*/ 175260 h 1448462"/>
              <a:gd name="connsiteX137" fmla="*/ 1973580 w 2312670"/>
              <a:gd name="connsiteY137" fmla="*/ 167640 h 1448462"/>
              <a:gd name="connsiteX138" fmla="*/ 1893570 w 2312670"/>
              <a:gd name="connsiteY138" fmla="*/ 148590 h 1448462"/>
              <a:gd name="connsiteX139" fmla="*/ 1870710 w 2312670"/>
              <a:gd name="connsiteY139" fmla="*/ 140970 h 1448462"/>
              <a:gd name="connsiteX140" fmla="*/ 1805940 w 2312670"/>
              <a:gd name="connsiteY140" fmla="*/ 110490 h 1448462"/>
              <a:gd name="connsiteX141" fmla="*/ 1764030 w 2312670"/>
              <a:gd name="connsiteY141" fmla="*/ 91440 h 1448462"/>
              <a:gd name="connsiteX142" fmla="*/ 1668780 w 2312670"/>
              <a:gd name="connsiteY142" fmla="*/ 34290 h 1448462"/>
              <a:gd name="connsiteX143" fmla="*/ 1623060 w 2312670"/>
              <a:gd name="connsiteY143" fmla="*/ 22860 h 1448462"/>
              <a:gd name="connsiteX144" fmla="*/ 1592580 w 2312670"/>
              <a:gd name="connsiteY144" fmla="*/ 11430 h 1448462"/>
              <a:gd name="connsiteX145" fmla="*/ 1539240 w 2312670"/>
              <a:gd name="connsiteY145" fmla="*/ 7620 h 1448462"/>
              <a:gd name="connsiteX146" fmla="*/ 1474470 w 2312670"/>
              <a:gd name="connsiteY146" fmla="*/ 0 h 1448462"/>
              <a:gd name="connsiteX147" fmla="*/ 1322070 w 2312670"/>
              <a:gd name="connsiteY147" fmla="*/ 3810 h 1448462"/>
              <a:gd name="connsiteX148" fmla="*/ 1238250 w 2312670"/>
              <a:gd name="connsiteY148" fmla="*/ 30480 h 1448462"/>
              <a:gd name="connsiteX149" fmla="*/ 1211580 w 2312670"/>
              <a:gd name="connsiteY149" fmla="*/ 34290 h 1448462"/>
              <a:gd name="connsiteX150" fmla="*/ 1135380 w 2312670"/>
              <a:gd name="connsiteY150" fmla="*/ 76200 h 1448462"/>
              <a:gd name="connsiteX151" fmla="*/ 1059180 w 2312670"/>
              <a:gd name="connsiteY151" fmla="*/ 110490 h 1448462"/>
              <a:gd name="connsiteX152" fmla="*/ 1036320 w 2312670"/>
              <a:gd name="connsiteY152" fmla="*/ 121920 h 1448462"/>
              <a:gd name="connsiteX153" fmla="*/ 1013460 w 2312670"/>
              <a:gd name="connsiteY153" fmla="*/ 133350 h 1448462"/>
              <a:gd name="connsiteX154" fmla="*/ 1002030 w 2312670"/>
              <a:gd name="connsiteY154" fmla="*/ 137160 h 1448462"/>
              <a:gd name="connsiteX155" fmla="*/ 990600 w 2312670"/>
              <a:gd name="connsiteY155" fmla="*/ 144780 h 14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312670" h="1448462">
                <a:moveTo>
                  <a:pt x="1108710" y="99060"/>
                </a:moveTo>
                <a:cubicBezTo>
                  <a:pt x="1098550" y="100330"/>
                  <a:pt x="1088330" y="101187"/>
                  <a:pt x="1078230" y="102870"/>
                </a:cubicBezTo>
                <a:cubicBezTo>
                  <a:pt x="1071024" y="104071"/>
                  <a:pt x="1058807" y="107772"/>
                  <a:pt x="1051560" y="110490"/>
                </a:cubicBezTo>
                <a:cubicBezTo>
                  <a:pt x="986990" y="134704"/>
                  <a:pt x="1074772" y="100789"/>
                  <a:pt x="1017270" y="129540"/>
                </a:cubicBezTo>
                <a:cubicBezTo>
                  <a:pt x="1000534" y="137908"/>
                  <a:pt x="985989" y="138363"/>
                  <a:pt x="967740" y="140970"/>
                </a:cubicBezTo>
                <a:cubicBezTo>
                  <a:pt x="941232" y="151573"/>
                  <a:pt x="955178" y="146427"/>
                  <a:pt x="925830" y="156210"/>
                </a:cubicBezTo>
                <a:cubicBezTo>
                  <a:pt x="922020" y="157480"/>
                  <a:pt x="917992" y="158224"/>
                  <a:pt x="914400" y="160020"/>
                </a:cubicBezTo>
                <a:cubicBezTo>
                  <a:pt x="909320" y="162560"/>
                  <a:pt x="904433" y="165531"/>
                  <a:pt x="899160" y="167640"/>
                </a:cubicBezTo>
                <a:cubicBezTo>
                  <a:pt x="891702" y="170623"/>
                  <a:pt x="882983" y="170805"/>
                  <a:pt x="876300" y="175260"/>
                </a:cubicBezTo>
                <a:cubicBezTo>
                  <a:pt x="854310" y="189920"/>
                  <a:pt x="876015" y="176898"/>
                  <a:pt x="842010" y="190500"/>
                </a:cubicBezTo>
                <a:cubicBezTo>
                  <a:pt x="808804" y="203782"/>
                  <a:pt x="844526" y="193681"/>
                  <a:pt x="811530" y="201930"/>
                </a:cubicBezTo>
                <a:cubicBezTo>
                  <a:pt x="806450" y="205740"/>
                  <a:pt x="801841" y="210276"/>
                  <a:pt x="796290" y="213360"/>
                </a:cubicBezTo>
                <a:cubicBezTo>
                  <a:pt x="782381" y="221087"/>
                  <a:pt x="776216" y="220728"/>
                  <a:pt x="762000" y="224790"/>
                </a:cubicBezTo>
                <a:cubicBezTo>
                  <a:pt x="754306" y="226988"/>
                  <a:pt x="736888" y="233536"/>
                  <a:pt x="731520" y="236220"/>
                </a:cubicBezTo>
                <a:cubicBezTo>
                  <a:pt x="727424" y="238268"/>
                  <a:pt x="724186" y="241792"/>
                  <a:pt x="720090" y="243840"/>
                </a:cubicBezTo>
                <a:cubicBezTo>
                  <a:pt x="716498" y="245636"/>
                  <a:pt x="712252" y="245854"/>
                  <a:pt x="708660" y="247650"/>
                </a:cubicBezTo>
                <a:cubicBezTo>
                  <a:pt x="704564" y="249698"/>
                  <a:pt x="701206" y="252998"/>
                  <a:pt x="697230" y="255270"/>
                </a:cubicBezTo>
                <a:cubicBezTo>
                  <a:pt x="671958" y="269711"/>
                  <a:pt x="691932" y="257541"/>
                  <a:pt x="670560" y="266700"/>
                </a:cubicBezTo>
                <a:cubicBezTo>
                  <a:pt x="665340" y="268937"/>
                  <a:pt x="660251" y="271502"/>
                  <a:pt x="655320" y="274320"/>
                </a:cubicBezTo>
                <a:cubicBezTo>
                  <a:pt x="651344" y="276592"/>
                  <a:pt x="648099" y="280136"/>
                  <a:pt x="643890" y="281940"/>
                </a:cubicBezTo>
                <a:cubicBezTo>
                  <a:pt x="639077" y="284003"/>
                  <a:pt x="633730" y="284480"/>
                  <a:pt x="628650" y="285750"/>
                </a:cubicBezTo>
                <a:lnTo>
                  <a:pt x="605790" y="300990"/>
                </a:lnTo>
                <a:cubicBezTo>
                  <a:pt x="601980" y="303530"/>
                  <a:pt x="598704" y="307162"/>
                  <a:pt x="594360" y="308610"/>
                </a:cubicBezTo>
                <a:cubicBezTo>
                  <a:pt x="581133" y="313019"/>
                  <a:pt x="576734" y="313567"/>
                  <a:pt x="563880" y="323850"/>
                </a:cubicBezTo>
                <a:cubicBezTo>
                  <a:pt x="556868" y="329460"/>
                  <a:pt x="551842" y="337290"/>
                  <a:pt x="544830" y="342900"/>
                </a:cubicBezTo>
                <a:cubicBezTo>
                  <a:pt x="539047" y="347526"/>
                  <a:pt x="532060" y="350405"/>
                  <a:pt x="525780" y="354330"/>
                </a:cubicBezTo>
                <a:cubicBezTo>
                  <a:pt x="508898" y="364881"/>
                  <a:pt x="520545" y="359885"/>
                  <a:pt x="502920" y="365760"/>
                </a:cubicBezTo>
                <a:lnTo>
                  <a:pt x="464820" y="403860"/>
                </a:lnTo>
                <a:cubicBezTo>
                  <a:pt x="461010" y="407670"/>
                  <a:pt x="457873" y="412301"/>
                  <a:pt x="453390" y="415290"/>
                </a:cubicBezTo>
                <a:cubicBezTo>
                  <a:pt x="428916" y="431606"/>
                  <a:pt x="456285" y="412281"/>
                  <a:pt x="426720" y="438150"/>
                </a:cubicBezTo>
                <a:cubicBezTo>
                  <a:pt x="421941" y="442332"/>
                  <a:pt x="416301" y="445447"/>
                  <a:pt x="411480" y="449580"/>
                </a:cubicBezTo>
                <a:cubicBezTo>
                  <a:pt x="407389" y="453087"/>
                  <a:pt x="404257" y="457644"/>
                  <a:pt x="400050" y="461010"/>
                </a:cubicBezTo>
                <a:cubicBezTo>
                  <a:pt x="391519" y="467835"/>
                  <a:pt x="381464" y="472711"/>
                  <a:pt x="373380" y="480060"/>
                </a:cubicBezTo>
                <a:cubicBezTo>
                  <a:pt x="367363" y="485530"/>
                  <a:pt x="363580" y="493066"/>
                  <a:pt x="358140" y="499110"/>
                </a:cubicBezTo>
                <a:cubicBezTo>
                  <a:pt x="352133" y="505785"/>
                  <a:pt x="345945" y="512359"/>
                  <a:pt x="339090" y="518160"/>
                </a:cubicBezTo>
                <a:cubicBezTo>
                  <a:pt x="329395" y="526363"/>
                  <a:pt x="316740" y="531264"/>
                  <a:pt x="308610" y="541020"/>
                </a:cubicBezTo>
                <a:cubicBezTo>
                  <a:pt x="302260" y="548640"/>
                  <a:pt x="296574" y="556866"/>
                  <a:pt x="289560" y="563880"/>
                </a:cubicBezTo>
                <a:cubicBezTo>
                  <a:pt x="282546" y="570894"/>
                  <a:pt x="273335" y="575557"/>
                  <a:pt x="266700" y="582930"/>
                </a:cubicBezTo>
                <a:cubicBezTo>
                  <a:pt x="234895" y="618269"/>
                  <a:pt x="278185" y="588231"/>
                  <a:pt x="236220" y="613410"/>
                </a:cubicBezTo>
                <a:cubicBezTo>
                  <a:pt x="232410" y="619760"/>
                  <a:pt x="229666" y="626887"/>
                  <a:pt x="224790" y="632460"/>
                </a:cubicBezTo>
                <a:cubicBezTo>
                  <a:pt x="220608" y="637239"/>
                  <a:pt x="214371" y="639757"/>
                  <a:pt x="209550" y="643890"/>
                </a:cubicBezTo>
                <a:cubicBezTo>
                  <a:pt x="205459" y="647397"/>
                  <a:pt x="201930" y="651510"/>
                  <a:pt x="198120" y="655320"/>
                </a:cubicBezTo>
                <a:cubicBezTo>
                  <a:pt x="196850" y="659130"/>
                  <a:pt x="196644" y="663482"/>
                  <a:pt x="194310" y="666750"/>
                </a:cubicBezTo>
                <a:cubicBezTo>
                  <a:pt x="190134" y="672596"/>
                  <a:pt x="183876" y="676650"/>
                  <a:pt x="179070" y="681990"/>
                </a:cubicBezTo>
                <a:cubicBezTo>
                  <a:pt x="175276" y="686206"/>
                  <a:pt x="157126" y="706828"/>
                  <a:pt x="152400" y="716280"/>
                </a:cubicBezTo>
                <a:cubicBezTo>
                  <a:pt x="150604" y="719872"/>
                  <a:pt x="150386" y="724118"/>
                  <a:pt x="148590" y="727710"/>
                </a:cubicBezTo>
                <a:cubicBezTo>
                  <a:pt x="146542" y="731806"/>
                  <a:pt x="143397" y="735257"/>
                  <a:pt x="140970" y="739140"/>
                </a:cubicBezTo>
                <a:cubicBezTo>
                  <a:pt x="137045" y="745420"/>
                  <a:pt x="133648" y="752028"/>
                  <a:pt x="129540" y="758190"/>
                </a:cubicBezTo>
                <a:cubicBezTo>
                  <a:pt x="121363" y="770456"/>
                  <a:pt x="117306" y="772933"/>
                  <a:pt x="110490" y="784860"/>
                </a:cubicBezTo>
                <a:cubicBezTo>
                  <a:pt x="92211" y="816849"/>
                  <a:pt x="110933" y="785409"/>
                  <a:pt x="99060" y="811530"/>
                </a:cubicBezTo>
                <a:cubicBezTo>
                  <a:pt x="86712" y="838697"/>
                  <a:pt x="88130" y="835545"/>
                  <a:pt x="76200" y="853440"/>
                </a:cubicBezTo>
                <a:cubicBezTo>
                  <a:pt x="74930" y="858520"/>
                  <a:pt x="74229" y="863777"/>
                  <a:pt x="72390" y="868680"/>
                </a:cubicBezTo>
                <a:cubicBezTo>
                  <a:pt x="70396" y="873998"/>
                  <a:pt x="67007" y="878700"/>
                  <a:pt x="64770" y="883920"/>
                </a:cubicBezTo>
                <a:cubicBezTo>
                  <a:pt x="63188" y="887611"/>
                  <a:pt x="62402" y="891602"/>
                  <a:pt x="60960" y="895350"/>
                </a:cubicBezTo>
                <a:cubicBezTo>
                  <a:pt x="56050" y="908117"/>
                  <a:pt x="49037" y="920180"/>
                  <a:pt x="45720" y="933450"/>
                </a:cubicBezTo>
                <a:cubicBezTo>
                  <a:pt x="44450" y="938530"/>
                  <a:pt x="43924" y="943856"/>
                  <a:pt x="41910" y="948690"/>
                </a:cubicBezTo>
                <a:cubicBezTo>
                  <a:pt x="37541" y="959175"/>
                  <a:pt x="30658" y="968534"/>
                  <a:pt x="26670" y="979170"/>
                </a:cubicBezTo>
                <a:cubicBezTo>
                  <a:pt x="22993" y="988976"/>
                  <a:pt x="21590" y="999490"/>
                  <a:pt x="19050" y="1009650"/>
                </a:cubicBezTo>
                <a:cubicBezTo>
                  <a:pt x="17780" y="1014730"/>
                  <a:pt x="18145" y="1020533"/>
                  <a:pt x="15240" y="1024890"/>
                </a:cubicBezTo>
                <a:cubicBezTo>
                  <a:pt x="12700" y="1028700"/>
                  <a:pt x="9668" y="1032224"/>
                  <a:pt x="7620" y="1036320"/>
                </a:cubicBezTo>
                <a:cubicBezTo>
                  <a:pt x="4887" y="1041786"/>
                  <a:pt x="1221" y="1058107"/>
                  <a:pt x="0" y="1062990"/>
                </a:cubicBezTo>
                <a:cubicBezTo>
                  <a:pt x="3810" y="1082040"/>
                  <a:pt x="7216" y="1101175"/>
                  <a:pt x="11430" y="1120140"/>
                </a:cubicBezTo>
                <a:cubicBezTo>
                  <a:pt x="12301" y="1124060"/>
                  <a:pt x="13578" y="1127914"/>
                  <a:pt x="15240" y="1131570"/>
                </a:cubicBezTo>
                <a:cubicBezTo>
                  <a:pt x="19940" y="1141911"/>
                  <a:pt x="23664" y="1152963"/>
                  <a:pt x="30480" y="1162050"/>
                </a:cubicBezTo>
                <a:cubicBezTo>
                  <a:pt x="42112" y="1177560"/>
                  <a:pt x="48954" y="1174238"/>
                  <a:pt x="60960" y="1184910"/>
                </a:cubicBezTo>
                <a:cubicBezTo>
                  <a:pt x="69014" y="1192069"/>
                  <a:pt x="75480" y="1200946"/>
                  <a:pt x="83820" y="1207770"/>
                </a:cubicBezTo>
                <a:cubicBezTo>
                  <a:pt x="89551" y="1212459"/>
                  <a:pt x="96590" y="1215275"/>
                  <a:pt x="102870" y="1219200"/>
                </a:cubicBezTo>
                <a:cubicBezTo>
                  <a:pt x="106753" y="1221627"/>
                  <a:pt x="110574" y="1224158"/>
                  <a:pt x="114300" y="1226820"/>
                </a:cubicBezTo>
                <a:cubicBezTo>
                  <a:pt x="119467" y="1230511"/>
                  <a:pt x="124155" y="1234885"/>
                  <a:pt x="129540" y="1238250"/>
                </a:cubicBezTo>
                <a:cubicBezTo>
                  <a:pt x="134356" y="1241260"/>
                  <a:pt x="139964" y="1242860"/>
                  <a:pt x="144780" y="1245870"/>
                </a:cubicBezTo>
                <a:cubicBezTo>
                  <a:pt x="165471" y="1258802"/>
                  <a:pt x="156172" y="1259303"/>
                  <a:pt x="182880" y="1268730"/>
                </a:cubicBezTo>
                <a:cubicBezTo>
                  <a:pt x="196535" y="1273549"/>
                  <a:pt x="210820" y="1276350"/>
                  <a:pt x="224790" y="1280160"/>
                </a:cubicBezTo>
                <a:cubicBezTo>
                  <a:pt x="290732" y="1316794"/>
                  <a:pt x="228329" y="1287712"/>
                  <a:pt x="289560" y="1303020"/>
                </a:cubicBezTo>
                <a:cubicBezTo>
                  <a:pt x="295070" y="1304398"/>
                  <a:pt x="299462" y="1308699"/>
                  <a:pt x="304800" y="1310640"/>
                </a:cubicBezTo>
                <a:cubicBezTo>
                  <a:pt x="313489" y="1313800"/>
                  <a:pt x="322645" y="1315502"/>
                  <a:pt x="331470" y="1318260"/>
                </a:cubicBezTo>
                <a:cubicBezTo>
                  <a:pt x="342970" y="1321854"/>
                  <a:pt x="354194" y="1326316"/>
                  <a:pt x="365760" y="1329690"/>
                </a:cubicBezTo>
                <a:cubicBezTo>
                  <a:pt x="433262" y="1349378"/>
                  <a:pt x="422256" y="1344832"/>
                  <a:pt x="499110" y="1356360"/>
                </a:cubicBezTo>
                <a:cubicBezTo>
                  <a:pt x="502920" y="1358900"/>
                  <a:pt x="506196" y="1362532"/>
                  <a:pt x="510540" y="1363980"/>
                </a:cubicBezTo>
                <a:cubicBezTo>
                  <a:pt x="517869" y="1366423"/>
                  <a:pt x="525825" y="1366275"/>
                  <a:pt x="533400" y="1367790"/>
                </a:cubicBezTo>
                <a:cubicBezTo>
                  <a:pt x="544881" y="1370086"/>
                  <a:pt x="556260" y="1372870"/>
                  <a:pt x="567690" y="1375410"/>
                </a:cubicBezTo>
                <a:cubicBezTo>
                  <a:pt x="581660" y="1384300"/>
                  <a:pt x="594020" y="1396471"/>
                  <a:pt x="609600" y="1402080"/>
                </a:cubicBezTo>
                <a:cubicBezTo>
                  <a:pt x="620475" y="1405995"/>
                  <a:pt x="684225" y="1411828"/>
                  <a:pt x="701040" y="1413510"/>
                </a:cubicBezTo>
                <a:cubicBezTo>
                  <a:pt x="708660" y="1417320"/>
                  <a:pt x="715877" y="1422075"/>
                  <a:pt x="723900" y="1424940"/>
                </a:cubicBezTo>
                <a:cubicBezTo>
                  <a:pt x="739278" y="1430432"/>
                  <a:pt x="757333" y="1432793"/>
                  <a:pt x="773430" y="1436370"/>
                </a:cubicBezTo>
                <a:cubicBezTo>
                  <a:pt x="778542" y="1437506"/>
                  <a:pt x="783518" y="1439243"/>
                  <a:pt x="788670" y="1440180"/>
                </a:cubicBezTo>
                <a:cubicBezTo>
                  <a:pt x="858668" y="1452907"/>
                  <a:pt x="968619" y="1446938"/>
                  <a:pt x="1013460" y="1447800"/>
                </a:cubicBezTo>
                <a:lnTo>
                  <a:pt x="1405890" y="1443990"/>
                </a:lnTo>
                <a:cubicBezTo>
                  <a:pt x="1419614" y="1443733"/>
                  <a:pt x="1424068" y="1437173"/>
                  <a:pt x="1436370" y="1432560"/>
                </a:cubicBezTo>
                <a:cubicBezTo>
                  <a:pt x="1530028" y="1397438"/>
                  <a:pt x="1367846" y="1463560"/>
                  <a:pt x="1466850" y="1421130"/>
                </a:cubicBezTo>
                <a:cubicBezTo>
                  <a:pt x="1489932" y="1411238"/>
                  <a:pt x="1465757" y="1425487"/>
                  <a:pt x="1497330" y="1409700"/>
                </a:cubicBezTo>
                <a:cubicBezTo>
                  <a:pt x="1510669" y="1403031"/>
                  <a:pt x="1538927" y="1383343"/>
                  <a:pt x="1546860" y="1375410"/>
                </a:cubicBezTo>
                <a:cubicBezTo>
                  <a:pt x="1551940" y="1370330"/>
                  <a:pt x="1556693" y="1364901"/>
                  <a:pt x="1562100" y="1360170"/>
                </a:cubicBezTo>
                <a:cubicBezTo>
                  <a:pt x="1566879" y="1355988"/>
                  <a:pt x="1572561" y="1352922"/>
                  <a:pt x="1577340" y="1348740"/>
                </a:cubicBezTo>
                <a:cubicBezTo>
                  <a:pt x="1582747" y="1344009"/>
                  <a:pt x="1587807" y="1338870"/>
                  <a:pt x="1592580" y="1333500"/>
                </a:cubicBezTo>
                <a:cubicBezTo>
                  <a:pt x="1600102" y="1325038"/>
                  <a:pt x="1609414" y="1310397"/>
                  <a:pt x="1619250" y="1303020"/>
                </a:cubicBezTo>
                <a:cubicBezTo>
                  <a:pt x="1625174" y="1298577"/>
                  <a:pt x="1632611" y="1296331"/>
                  <a:pt x="1638300" y="1291590"/>
                </a:cubicBezTo>
                <a:cubicBezTo>
                  <a:pt x="1653110" y="1279249"/>
                  <a:pt x="1660008" y="1265496"/>
                  <a:pt x="1676400" y="1257300"/>
                </a:cubicBezTo>
                <a:cubicBezTo>
                  <a:pt x="1679992" y="1255504"/>
                  <a:pt x="1684020" y="1254760"/>
                  <a:pt x="1687830" y="1253490"/>
                </a:cubicBezTo>
                <a:cubicBezTo>
                  <a:pt x="1693938" y="1244328"/>
                  <a:pt x="1703285" y="1229592"/>
                  <a:pt x="1710690" y="1223010"/>
                </a:cubicBezTo>
                <a:cubicBezTo>
                  <a:pt x="1716225" y="1218090"/>
                  <a:pt x="1723714" y="1215884"/>
                  <a:pt x="1729740" y="1211580"/>
                </a:cubicBezTo>
                <a:cubicBezTo>
                  <a:pt x="1741523" y="1203164"/>
                  <a:pt x="1752553" y="1193739"/>
                  <a:pt x="1764030" y="1184910"/>
                </a:cubicBezTo>
                <a:cubicBezTo>
                  <a:pt x="1769063" y="1181038"/>
                  <a:pt x="1773246" y="1175488"/>
                  <a:pt x="1779270" y="1173480"/>
                </a:cubicBezTo>
                <a:lnTo>
                  <a:pt x="1790700" y="1169670"/>
                </a:lnTo>
                <a:cubicBezTo>
                  <a:pt x="1798320" y="1162050"/>
                  <a:pt x="1804939" y="1153276"/>
                  <a:pt x="1813560" y="1146810"/>
                </a:cubicBezTo>
                <a:cubicBezTo>
                  <a:pt x="1818640" y="1143000"/>
                  <a:pt x="1824054" y="1139599"/>
                  <a:pt x="1828800" y="1135380"/>
                </a:cubicBezTo>
                <a:cubicBezTo>
                  <a:pt x="1835512" y="1129414"/>
                  <a:pt x="1841092" y="1122244"/>
                  <a:pt x="1847850" y="1116330"/>
                </a:cubicBezTo>
                <a:cubicBezTo>
                  <a:pt x="1851296" y="1113315"/>
                  <a:pt x="1855762" y="1111641"/>
                  <a:pt x="1859280" y="1108710"/>
                </a:cubicBezTo>
                <a:cubicBezTo>
                  <a:pt x="1863419" y="1105261"/>
                  <a:pt x="1866619" y="1100787"/>
                  <a:pt x="1870710" y="1097280"/>
                </a:cubicBezTo>
                <a:cubicBezTo>
                  <a:pt x="1875531" y="1093147"/>
                  <a:pt x="1881230" y="1090098"/>
                  <a:pt x="1885950" y="1085850"/>
                </a:cubicBezTo>
                <a:cubicBezTo>
                  <a:pt x="1893960" y="1078641"/>
                  <a:pt x="1900756" y="1070149"/>
                  <a:pt x="1908810" y="1062990"/>
                </a:cubicBezTo>
                <a:cubicBezTo>
                  <a:pt x="1912232" y="1059948"/>
                  <a:pt x="1916577" y="1058117"/>
                  <a:pt x="1920240" y="1055370"/>
                </a:cubicBezTo>
                <a:cubicBezTo>
                  <a:pt x="1965143" y="1021692"/>
                  <a:pt x="1914040" y="1056891"/>
                  <a:pt x="1958340" y="1028700"/>
                </a:cubicBezTo>
                <a:cubicBezTo>
                  <a:pt x="1966066" y="1023783"/>
                  <a:pt x="1973009" y="1017556"/>
                  <a:pt x="1981200" y="1013460"/>
                </a:cubicBezTo>
                <a:cubicBezTo>
                  <a:pt x="2018864" y="994628"/>
                  <a:pt x="2000904" y="1001812"/>
                  <a:pt x="2034540" y="990600"/>
                </a:cubicBezTo>
                <a:cubicBezTo>
                  <a:pt x="2047240" y="981710"/>
                  <a:pt x="2059625" y="972352"/>
                  <a:pt x="2072640" y="963930"/>
                </a:cubicBezTo>
                <a:cubicBezTo>
                  <a:pt x="2081236" y="958368"/>
                  <a:pt x="2090791" y="954370"/>
                  <a:pt x="2099310" y="948690"/>
                </a:cubicBezTo>
                <a:cubicBezTo>
                  <a:pt x="2105875" y="944313"/>
                  <a:pt x="2123670" y="929772"/>
                  <a:pt x="2129790" y="922020"/>
                </a:cubicBezTo>
                <a:cubicBezTo>
                  <a:pt x="2145529" y="902084"/>
                  <a:pt x="2160270" y="881380"/>
                  <a:pt x="2175510" y="861060"/>
                </a:cubicBezTo>
                <a:cubicBezTo>
                  <a:pt x="2183130" y="850900"/>
                  <a:pt x="2188453" y="838514"/>
                  <a:pt x="2198370" y="830580"/>
                </a:cubicBezTo>
                <a:lnTo>
                  <a:pt x="2217420" y="815340"/>
                </a:lnTo>
                <a:cubicBezTo>
                  <a:pt x="2225557" y="790929"/>
                  <a:pt x="2215720" y="817099"/>
                  <a:pt x="2228850" y="792480"/>
                </a:cubicBezTo>
                <a:cubicBezTo>
                  <a:pt x="2275219" y="705537"/>
                  <a:pt x="2229667" y="787036"/>
                  <a:pt x="2270760" y="704850"/>
                </a:cubicBezTo>
                <a:cubicBezTo>
                  <a:pt x="2275339" y="695692"/>
                  <a:pt x="2281670" y="687458"/>
                  <a:pt x="2286000" y="678180"/>
                </a:cubicBezTo>
                <a:cubicBezTo>
                  <a:pt x="2301571" y="644813"/>
                  <a:pt x="2306680" y="607441"/>
                  <a:pt x="2312670" y="571500"/>
                </a:cubicBezTo>
                <a:cubicBezTo>
                  <a:pt x="2311400" y="535940"/>
                  <a:pt x="2310949" y="500341"/>
                  <a:pt x="2308860" y="464820"/>
                </a:cubicBezTo>
                <a:cubicBezTo>
                  <a:pt x="2308406" y="457108"/>
                  <a:pt x="2307919" y="449133"/>
                  <a:pt x="2305050" y="441960"/>
                </a:cubicBezTo>
                <a:cubicBezTo>
                  <a:pt x="2302692" y="436064"/>
                  <a:pt x="2297430" y="431800"/>
                  <a:pt x="2293620" y="426720"/>
                </a:cubicBezTo>
                <a:cubicBezTo>
                  <a:pt x="2290064" y="416051"/>
                  <a:pt x="2283682" y="395413"/>
                  <a:pt x="2278380" y="384810"/>
                </a:cubicBezTo>
                <a:cubicBezTo>
                  <a:pt x="2231656" y="291361"/>
                  <a:pt x="2275496" y="380715"/>
                  <a:pt x="2251710" y="339090"/>
                </a:cubicBezTo>
                <a:cubicBezTo>
                  <a:pt x="2229748" y="300656"/>
                  <a:pt x="2265358" y="344587"/>
                  <a:pt x="2209800" y="270510"/>
                </a:cubicBezTo>
                <a:cubicBezTo>
                  <a:pt x="2203334" y="261889"/>
                  <a:pt x="2194149" y="255660"/>
                  <a:pt x="2186940" y="247650"/>
                </a:cubicBezTo>
                <a:cubicBezTo>
                  <a:pt x="2182692" y="242930"/>
                  <a:pt x="2179201" y="237577"/>
                  <a:pt x="2175510" y="232410"/>
                </a:cubicBezTo>
                <a:cubicBezTo>
                  <a:pt x="2172848" y="228684"/>
                  <a:pt x="2171128" y="224218"/>
                  <a:pt x="2167890" y="220980"/>
                </a:cubicBezTo>
                <a:cubicBezTo>
                  <a:pt x="2160096" y="213186"/>
                  <a:pt x="2150185" y="211716"/>
                  <a:pt x="2141220" y="205740"/>
                </a:cubicBezTo>
                <a:cubicBezTo>
                  <a:pt x="2134454" y="201229"/>
                  <a:pt x="2129309" y="194394"/>
                  <a:pt x="2122170" y="190500"/>
                </a:cubicBezTo>
                <a:cubicBezTo>
                  <a:pt x="2115119" y="186654"/>
                  <a:pt x="2107033" y="185087"/>
                  <a:pt x="2099310" y="182880"/>
                </a:cubicBezTo>
                <a:cubicBezTo>
                  <a:pt x="2089240" y="180003"/>
                  <a:pt x="2079175" y="176893"/>
                  <a:pt x="2068830" y="175260"/>
                </a:cubicBezTo>
                <a:cubicBezTo>
                  <a:pt x="2055388" y="173138"/>
                  <a:pt x="1982178" y="168254"/>
                  <a:pt x="1973580" y="167640"/>
                </a:cubicBezTo>
                <a:cubicBezTo>
                  <a:pt x="1923920" y="158611"/>
                  <a:pt x="1940325" y="163201"/>
                  <a:pt x="1893570" y="148590"/>
                </a:cubicBezTo>
                <a:cubicBezTo>
                  <a:pt x="1885903" y="146194"/>
                  <a:pt x="1878076" y="144173"/>
                  <a:pt x="1870710" y="140970"/>
                </a:cubicBezTo>
                <a:cubicBezTo>
                  <a:pt x="1848828" y="131456"/>
                  <a:pt x="1827582" y="120538"/>
                  <a:pt x="1805940" y="110490"/>
                </a:cubicBezTo>
                <a:cubicBezTo>
                  <a:pt x="1792022" y="104028"/>
                  <a:pt x="1777189" y="99335"/>
                  <a:pt x="1764030" y="91440"/>
                </a:cubicBezTo>
                <a:cubicBezTo>
                  <a:pt x="1732280" y="72390"/>
                  <a:pt x="1704701" y="43270"/>
                  <a:pt x="1668780" y="34290"/>
                </a:cubicBezTo>
                <a:cubicBezTo>
                  <a:pt x="1653540" y="30480"/>
                  <a:pt x="1638107" y="27374"/>
                  <a:pt x="1623060" y="22860"/>
                </a:cubicBezTo>
                <a:cubicBezTo>
                  <a:pt x="1612667" y="19742"/>
                  <a:pt x="1603256" y="13371"/>
                  <a:pt x="1592580" y="11430"/>
                </a:cubicBezTo>
                <a:cubicBezTo>
                  <a:pt x="1575042" y="8241"/>
                  <a:pt x="1556982" y="9337"/>
                  <a:pt x="1539240" y="7620"/>
                </a:cubicBezTo>
                <a:cubicBezTo>
                  <a:pt x="1517602" y="5526"/>
                  <a:pt x="1496060" y="2540"/>
                  <a:pt x="1474470" y="0"/>
                </a:cubicBezTo>
                <a:cubicBezTo>
                  <a:pt x="1423670" y="1270"/>
                  <a:pt x="1372677" y="-791"/>
                  <a:pt x="1322070" y="3810"/>
                </a:cubicBezTo>
                <a:cubicBezTo>
                  <a:pt x="1248612" y="10488"/>
                  <a:pt x="1286457" y="16706"/>
                  <a:pt x="1238250" y="30480"/>
                </a:cubicBezTo>
                <a:cubicBezTo>
                  <a:pt x="1229615" y="32947"/>
                  <a:pt x="1220470" y="33020"/>
                  <a:pt x="1211580" y="34290"/>
                </a:cubicBezTo>
                <a:cubicBezTo>
                  <a:pt x="1185649" y="49848"/>
                  <a:pt x="1163387" y="64530"/>
                  <a:pt x="1135380" y="76200"/>
                </a:cubicBezTo>
                <a:cubicBezTo>
                  <a:pt x="1079175" y="99619"/>
                  <a:pt x="1104427" y="87867"/>
                  <a:pt x="1059180" y="110490"/>
                </a:cubicBezTo>
                <a:lnTo>
                  <a:pt x="1036320" y="121920"/>
                </a:lnTo>
                <a:cubicBezTo>
                  <a:pt x="1028700" y="125730"/>
                  <a:pt x="1021542" y="130656"/>
                  <a:pt x="1013460" y="133350"/>
                </a:cubicBezTo>
                <a:cubicBezTo>
                  <a:pt x="1009650" y="134620"/>
                  <a:pt x="1005622" y="135364"/>
                  <a:pt x="1002030" y="137160"/>
                </a:cubicBezTo>
                <a:cubicBezTo>
                  <a:pt x="997934" y="139208"/>
                  <a:pt x="990600" y="144780"/>
                  <a:pt x="990600" y="14478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716780" y="3512655"/>
            <a:ext cx="1177290" cy="1912785"/>
          </a:xfrm>
          <a:custGeom>
            <a:avLst/>
            <a:gdLst>
              <a:gd name="connsiteX0" fmla="*/ 457200 w 1177290"/>
              <a:gd name="connsiteY0" fmla="*/ 15405 h 1912785"/>
              <a:gd name="connsiteX1" fmla="*/ 438150 w 1177290"/>
              <a:gd name="connsiteY1" fmla="*/ 26835 h 1912785"/>
              <a:gd name="connsiteX2" fmla="*/ 411480 w 1177290"/>
              <a:gd name="connsiteY2" fmla="*/ 42075 h 1912785"/>
              <a:gd name="connsiteX3" fmla="*/ 384810 w 1177290"/>
              <a:gd name="connsiteY3" fmla="*/ 61125 h 1912785"/>
              <a:gd name="connsiteX4" fmla="*/ 373380 w 1177290"/>
              <a:gd name="connsiteY4" fmla="*/ 72555 h 1912785"/>
              <a:gd name="connsiteX5" fmla="*/ 358140 w 1177290"/>
              <a:gd name="connsiteY5" fmla="*/ 83985 h 1912785"/>
              <a:gd name="connsiteX6" fmla="*/ 335280 w 1177290"/>
              <a:gd name="connsiteY6" fmla="*/ 110655 h 1912785"/>
              <a:gd name="connsiteX7" fmla="*/ 323850 w 1177290"/>
              <a:gd name="connsiteY7" fmla="*/ 129705 h 1912785"/>
              <a:gd name="connsiteX8" fmla="*/ 297180 w 1177290"/>
              <a:gd name="connsiteY8" fmla="*/ 156375 h 1912785"/>
              <a:gd name="connsiteX9" fmla="*/ 278130 w 1177290"/>
              <a:gd name="connsiteY9" fmla="*/ 186855 h 1912785"/>
              <a:gd name="connsiteX10" fmla="*/ 247650 w 1177290"/>
              <a:gd name="connsiteY10" fmla="*/ 221145 h 1912785"/>
              <a:gd name="connsiteX11" fmla="*/ 228600 w 1177290"/>
              <a:gd name="connsiteY11" fmla="*/ 255435 h 1912785"/>
              <a:gd name="connsiteX12" fmla="*/ 220980 w 1177290"/>
              <a:gd name="connsiteY12" fmla="*/ 266865 h 1912785"/>
              <a:gd name="connsiteX13" fmla="*/ 217170 w 1177290"/>
              <a:gd name="connsiteY13" fmla="*/ 278295 h 1912785"/>
              <a:gd name="connsiteX14" fmla="*/ 205740 w 1177290"/>
              <a:gd name="connsiteY14" fmla="*/ 293535 h 1912785"/>
              <a:gd name="connsiteX15" fmla="*/ 201930 w 1177290"/>
              <a:gd name="connsiteY15" fmla="*/ 304965 h 1912785"/>
              <a:gd name="connsiteX16" fmla="*/ 194310 w 1177290"/>
              <a:gd name="connsiteY16" fmla="*/ 316395 h 1912785"/>
              <a:gd name="connsiteX17" fmla="*/ 182880 w 1177290"/>
              <a:gd name="connsiteY17" fmla="*/ 335445 h 1912785"/>
              <a:gd name="connsiteX18" fmla="*/ 163830 w 1177290"/>
              <a:gd name="connsiteY18" fmla="*/ 373545 h 1912785"/>
              <a:gd name="connsiteX19" fmla="*/ 152400 w 1177290"/>
              <a:gd name="connsiteY19" fmla="*/ 411645 h 1912785"/>
              <a:gd name="connsiteX20" fmla="*/ 129540 w 1177290"/>
              <a:gd name="connsiteY20" fmla="*/ 464985 h 1912785"/>
              <a:gd name="connsiteX21" fmla="*/ 114300 w 1177290"/>
              <a:gd name="connsiteY21" fmla="*/ 518325 h 1912785"/>
              <a:gd name="connsiteX22" fmla="*/ 106680 w 1177290"/>
              <a:gd name="connsiteY22" fmla="*/ 544995 h 1912785"/>
              <a:gd name="connsiteX23" fmla="*/ 99060 w 1177290"/>
              <a:gd name="connsiteY23" fmla="*/ 602145 h 1912785"/>
              <a:gd name="connsiteX24" fmla="*/ 83820 w 1177290"/>
              <a:gd name="connsiteY24" fmla="*/ 640245 h 1912785"/>
              <a:gd name="connsiteX25" fmla="*/ 68580 w 1177290"/>
              <a:gd name="connsiteY25" fmla="*/ 716445 h 1912785"/>
              <a:gd name="connsiteX26" fmla="*/ 57150 w 1177290"/>
              <a:gd name="connsiteY26" fmla="*/ 788835 h 1912785"/>
              <a:gd name="connsiteX27" fmla="*/ 45720 w 1177290"/>
              <a:gd name="connsiteY27" fmla="*/ 838365 h 1912785"/>
              <a:gd name="connsiteX28" fmla="*/ 38100 w 1177290"/>
              <a:gd name="connsiteY28" fmla="*/ 857415 h 1912785"/>
              <a:gd name="connsiteX29" fmla="*/ 34290 w 1177290"/>
              <a:gd name="connsiteY29" fmla="*/ 880275 h 1912785"/>
              <a:gd name="connsiteX30" fmla="*/ 30480 w 1177290"/>
              <a:gd name="connsiteY30" fmla="*/ 914565 h 1912785"/>
              <a:gd name="connsiteX31" fmla="*/ 26670 w 1177290"/>
              <a:gd name="connsiteY31" fmla="*/ 933615 h 1912785"/>
              <a:gd name="connsiteX32" fmla="*/ 22860 w 1177290"/>
              <a:gd name="connsiteY32" fmla="*/ 979335 h 1912785"/>
              <a:gd name="connsiteX33" fmla="*/ 15240 w 1177290"/>
              <a:gd name="connsiteY33" fmla="*/ 1055535 h 1912785"/>
              <a:gd name="connsiteX34" fmla="*/ 11430 w 1177290"/>
              <a:gd name="connsiteY34" fmla="*/ 1101255 h 1912785"/>
              <a:gd name="connsiteX35" fmla="*/ 7620 w 1177290"/>
              <a:gd name="connsiteY35" fmla="*/ 1154595 h 1912785"/>
              <a:gd name="connsiteX36" fmla="*/ 3810 w 1177290"/>
              <a:gd name="connsiteY36" fmla="*/ 1185075 h 1912785"/>
              <a:gd name="connsiteX37" fmla="*/ 0 w 1177290"/>
              <a:gd name="connsiteY37" fmla="*/ 1295565 h 1912785"/>
              <a:gd name="connsiteX38" fmla="*/ 3810 w 1177290"/>
              <a:gd name="connsiteY38" fmla="*/ 1539405 h 1912785"/>
              <a:gd name="connsiteX39" fmla="*/ 15240 w 1177290"/>
              <a:gd name="connsiteY39" fmla="*/ 1585125 h 1912785"/>
              <a:gd name="connsiteX40" fmla="*/ 22860 w 1177290"/>
              <a:gd name="connsiteY40" fmla="*/ 1600365 h 1912785"/>
              <a:gd name="connsiteX41" fmla="*/ 26670 w 1177290"/>
              <a:gd name="connsiteY41" fmla="*/ 1619415 h 1912785"/>
              <a:gd name="connsiteX42" fmla="*/ 30480 w 1177290"/>
              <a:gd name="connsiteY42" fmla="*/ 1630845 h 1912785"/>
              <a:gd name="connsiteX43" fmla="*/ 38100 w 1177290"/>
              <a:gd name="connsiteY43" fmla="*/ 1657515 h 1912785"/>
              <a:gd name="connsiteX44" fmla="*/ 49530 w 1177290"/>
              <a:gd name="connsiteY44" fmla="*/ 1729905 h 1912785"/>
              <a:gd name="connsiteX45" fmla="*/ 53340 w 1177290"/>
              <a:gd name="connsiteY45" fmla="*/ 1768005 h 1912785"/>
              <a:gd name="connsiteX46" fmla="*/ 57150 w 1177290"/>
              <a:gd name="connsiteY46" fmla="*/ 1779435 h 1912785"/>
              <a:gd name="connsiteX47" fmla="*/ 83820 w 1177290"/>
              <a:gd name="connsiteY47" fmla="*/ 1794675 h 1912785"/>
              <a:gd name="connsiteX48" fmla="*/ 106680 w 1177290"/>
              <a:gd name="connsiteY48" fmla="*/ 1813725 h 1912785"/>
              <a:gd name="connsiteX49" fmla="*/ 194310 w 1177290"/>
              <a:gd name="connsiteY49" fmla="*/ 1859445 h 1912785"/>
              <a:gd name="connsiteX50" fmla="*/ 240030 w 1177290"/>
              <a:gd name="connsiteY50" fmla="*/ 1886115 h 1912785"/>
              <a:gd name="connsiteX51" fmla="*/ 262890 w 1177290"/>
              <a:gd name="connsiteY51" fmla="*/ 1889925 h 1912785"/>
              <a:gd name="connsiteX52" fmla="*/ 297180 w 1177290"/>
              <a:gd name="connsiteY52" fmla="*/ 1901355 h 1912785"/>
              <a:gd name="connsiteX53" fmla="*/ 335280 w 1177290"/>
              <a:gd name="connsiteY53" fmla="*/ 1905165 h 1912785"/>
              <a:gd name="connsiteX54" fmla="*/ 377190 w 1177290"/>
              <a:gd name="connsiteY54" fmla="*/ 1912785 h 1912785"/>
              <a:gd name="connsiteX55" fmla="*/ 563880 w 1177290"/>
              <a:gd name="connsiteY55" fmla="*/ 1905165 h 1912785"/>
              <a:gd name="connsiteX56" fmla="*/ 590550 w 1177290"/>
              <a:gd name="connsiteY56" fmla="*/ 1893735 h 1912785"/>
              <a:gd name="connsiteX57" fmla="*/ 613410 w 1177290"/>
              <a:gd name="connsiteY57" fmla="*/ 1886115 h 1912785"/>
              <a:gd name="connsiteX58" fmla="*/ 666750 w 1177290"/>
              <a:gd name="connsiteY58" fmla="*/ 1859445 h 1912785"/>
              <a:gd name="connsiteX59" fmla="*/ 708660 w 1177290"/>
              <a:gd name="connsiteY59" fmla="*/ 1836585 h 1912785"/>
              <a:gd name="connsiteX60" fmla="*/ 720090 w 1177290"/>
              <a:gd name="connsiteY60" fmla="*/ 1832775 h 1912785"/>
              <a:gd name="connsiteX61" fmla="*/ 746760 w 1177290"/>
              <a:gd name="connsiteY61" fmla="*/ 1813725 h 1912785"/>
              <a:gd name="connsiteX62" fmla="*/ 758190 w 1177290"/>
              <a:gd name="connsiteY62" fmla="*/ 1798485 h 1912785"/>
              <a:gd name="connsiteX63" fmla="*/ 769620 w 1177290"/>
              <a:gd name="connsiteY63" fmla="*/ 1787055 h 1912785"/>
              <a:gd name="connsiteX64" fmla="*/ 781050 w 1177290"/>
              <a:gd name="connsiteY64" fmla="*/ 1771815 h 1912785"/>
              <a:gd name="connsiteX65" fmla="*/ 792480 w 1177290"/>
              <a:gd name="connsiteY65" fmla="*/ 1760385 h 1912785"/>
              <a:gd name="connsiteX66" fmla="*/ 826770 w 1177290"/>
              <a:gd name="connsiteY66" fmla="*/ 1707045 h 1912785"/>
              <a:gd name="connsiteX67" fmla="*/ 861060 w 1177290"/>
              <a:gd name="connsiteY67" fmla="*/ 1649895 h 1912785"/>
              <a:gd name="connsiteX68" fmla="*/ 876300 w 1177290"/>
              <a:gd name="connsiteY68" fmla="*/ 1619415 h 1912785"/>
              <a:gd name="connsiteX69" fmla="*/ 922020 w 1177290"/>
              <a:gd name="connsiteY69" fmla="*/ 1531785 h 1912785"/>
              <a:gd name="connsiteX70" fmla="*/ 941070 w 1177290"/>
              <a:gd name="connsiteY70" fmla="*/ 1474635 h 1912785"/>
              <a:gd name="connsiteX71" fmla="*/ 956310 w 1177290"/>
              <a:gd name="connsiteY71" fmla="*/ 1417485 h 1912785"/>
              <a:gd name="connsiteX72" fmla="*/ 986790 w 1177290"/>
              <a:gd name="connsiteY72" fmla="*/ 1348905 h 1912785"/>
              <a:gd name="connsiteX73" fmla="*/ 1024890 w 1177290"/>
              <a:gd name="connsiteY73" fmla="*/ 1230795 h 1912785"/>
              <a:gd name="connsiteX74" fmla="*/ 1028700 w 1177290"/>
              <a:gd name="connsiteY74" fmla="*/ 1207935 h 1912785"/>
              <a:gd name="connsiteX75" fmla="*/ 1040130 w 1177290"/>
              <a:gd name="connsiteY75" fmla="*/ 1185075 h 1912785"/>
              <a:gd name="connsiteX76" fmla="*/ 1059180 w 1177290"/>
              <a:gd name="connsiteY76" fmla="*/ 1127925 h 1912785"/>
              <a:gd name="connsiteX77" fmla="*/ 1070610 w 1177290"/>
              <a:gd name="connsiteY77" fmla="*/ 1093635 h 1912785"/>
              <a:gd name="connsiteX78" fmla="*/ 1101090 w 1177290"/>
              <a:gd name="connsiteY78" fmla="*/ 948855 h 1912785"/>
              <a:gd name="connsiteX79" fmla="*/ 1150620 w 1177290"/>
              <a:gd name="connsiteY79" fmla="*/ 754545 h 1912785"/>
              <a:gd name="connsiteX80" fmla="*/ 1158240 w 1177290"/>
              <a:gd name="connsiteY80" fmla="*/ 644055 h 1912785"/>
              <a:gd name="connsiteX81" fmla="*/ 1165860 w 1177290"/>
              <a:gd name="connsiteY81" fmla="*/ 556425 h 1912785"/>
              <a:gd name="connsiteX82" fmla="*/ 1177290 w 1177290"/>
              <a:gd name="connsiteY82" fmla="*/ 499275 h 1912785"/>
              <a:gd name="connsiteX83" fmla="*/ 1173480 w 1177290"/>
              <a:gd name="connsiteY83" fmla="*/ 251625 h 1912785"/>
              <a:gd name="connsiteX84" fmla="*/ 1165860 w 1177290"/>
              <a:gd name="connsiteY84" fmla="*/ 217335 h 1912785"/>
              <a:gd name="connsiteX85" fmla="*/ 1146810 w 1177290"/>
              <a:gd name="connsiteY85" fmla="*/ 186855 h 1912785"/>
              <a:gd name="connsiteX86" fmla="*/ 1108710 w 1177290"/>
              <a:gd name="connsiteY86" fmla="*/ 137325 h 1912785"/>
              <a:gd name="connsiteX87" fmla="*/ 1093470 w 1177290"/>
              <a:gd name="connsiteY87" fmla="*/ 106845 h 1912785"/>
              <a:gd name="connsiteX88" fmla="*/ 1043940 w 1177290"/>
              <a:gd name="connsiteY88" fmla="*/ 57315 h 1912785"/>
              <a:gd name="connsiteX89" fmla="*/ 1036320 w 1177290"/>
              <a:gd name="connsiteY89" fmla="*/ 45885 h 1912785"/>
              <a:gd name="connsiteX90" fmla="*/ 1002030 w 1177290"/>
              <a:gd name="connsiteY90" fmla="*/ 42075 h 1912785"/>
              <a:gd name="connsiteX91" fmla="*/ 929640 w 1177290"/>
              <a:gd name="connsiteY91" fmla="*/ 38265 h 1912785"/>
              <a:gd name="connsiteX92" fmla="*/ 895350 w 1177290"/>
              <a:gd name="connsiteY92" fmla="*/ 26835 h 1912785"/>
              <a:gd name="connsiteX93" fmla="*/ 864870 w 1177290"/>
              <a:gd name="connsiteY93" fmla="*/ 15405 h 1912785"/>
              <a:gd name="connsiteX94" fmla="*/ 815340 w 1177290"/>
              <a:gd name="connsiteY94" fmla="*/ 11595 h 1912785"/>
              <a:gd name="connsiteX95" fmla="*/ 788670 w 1177290"/>
              <a:gd name="connsiteY95" fmla="*/ 3975 h 1912785"/>
              <a:gd name="connsiteX96" fmla="*/ 567690 w 1177290"/>
              <a:gd name="connsiteY96" fmla="*/ 3975 h 1912785"/>
              <a:gd name="connsiteX97" fmla="*/ 544830 w 1177290"/>
              <a:gd name="connsiteY97" fmla="*/ 7785 h 1912785"/>
              <a:gd name="connsiteX98" fmla="*/ 525780 w 1177290"/>
              <a:gd name="connsiteY98" fmla="*/ 11595 h 1912785"/>
              <a:gd name="connsiteX99" fmla="*/ 499110 w 1177290"/>
              <a:gd name="connsiteY99" fmla="*/ 15405 h 1912785"/>
              <a:gd name="connsiteX100" fmla="*/ 457200 w 1177290"/>
              <a:gd name="connsiteY100" fmla="*/ 15405 h 191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177290" h="1912785">
                <a:moveTo>
                  <a:pt x="457200" y="15405"/>
                </a:moveTo>
                <a:cubicBezTo>
                  <a:pt x="447040" y="17310"/>
                  <a:pt x="444623" y="23239"/>
                  <a:pt x="438150" y="26835"/>
                </a:cubicBezTo>
                <a:cubicBezTo>
                  <a:pt x="427909" y="32525"/>
                  <a:pt x="420304" y="34512"/>
                  <a:pt x="411480" y="42075"/>
                </a:cubicBezTo>
                <a:cubicBezTo>
                  <a:pt x="388469" y="61798"/>
                  <a:pt x="405812" y="54124"/>
                  <a:pt x="384810" y="61125"/>
                </a:cubicBezTo>
                <a:cubicBezTo>
                  <a:pt x="381000" y="64935"/>
                  <a:pt x="377471" y="69048"/>
                  <a:pt x="373380" y="72555"/>
                </a:cubicBezTo>
                <a:cubicBezTo>
                  <a:pt x="368559" y="76688"/>
                  <a:pt x="362273" y="79164"/>
                  <a:pt x="358140" y="83985"/>
                </a:cubicBezTo>
                <a:cubicBezTo>
                  <a:pt x="326761" y="120594"/>
                  <a:pt x="378453" y="78276"/>
                  <a:pt x="335280" y="110655"/>
                </a:cubicBezTo>
                <a:cubicBezTo>
                  <a:pt x="331470" y="117005"/>
                  <a:pt x="328591" y="124016"/>
                  <a:pt x="323850" y="129705"/>
                </a:cubicBezTo>
                <a:cubicBezTo>
                  <a:pt x="315801" y="139363"/>
                  <a:pt x="303648" y="145594"/>
                  <a:pt x="297180" y="156375"/>
                </a:cubicBezTo>
                <a:cubicBezTo>
                  <a:pt x="296038" y="158278"/>
                  <a:pt x="282039" y="182294"/>
                  <a:pt x="278130" y="186855"/>
                </a:cubicBezTo>
                <a:cubicBezTo>
                  <a:pt x="244864" y="225665"/>
                  <a:pt x="281273" y="176314"/>
                  <a:pt x="247650" y="221145"/>
                </a:cubicBezTo>
                <a:cubicBezTo>
                  <a:pt x="236609" y="235867"/>
                  <a:pt x="239651" y="235544"/>
                  <a:pt x="228600" y="255435"/>
                </a:cubicBezTo>
                <a:cubicBezTo>
                  <a:pt x="226376" y="259438"/>
                  <a:pt x="223028" y="262769"/>
                  <a:pt x="220980" y="266865"/>
                </a:cubicBezTo>
                <a:cubicBezTo>
                  <a:pt x="219184" y="270457"/>
                  <a:pt x="219163" y="274808"/>
                  <a:pt x="217170" y="278295"/>
                </a:cubicBezTo>
                <a:cubicBezTo>
                  <a:pt x="214020" y="283808"/>
                  <a:pt x="209550" y="288455"/>
                  <a:pt x="205740" y="293535"/>
                </a:cubicBezTo>
                <a:cubicBezTo>
                  <a:pt x="204470" y="297345"/>
                  <a:pt x="203726" y="301373"/>
                  <a:pt x="201930" y="304965"/>
                </a:cubicBezTo>
                <a:cubicBezTo>
                  <a:pt x="199882" y="309061"/>
                  <a:pt x="196737" y="312512"/>
                  <a:pt x="194310" y="316395"/>
                </a:cubicBezTo>
                <a:cubicBezTo>
                  <a:pt x="190385" y="322675"/>
                  <a:pt x="186192" y="328821"/>
                  <a:pt x="182880" y="335445"/>
                </a:cubicBezTo>
                <a:cubicBezTo>
                  <a:pt x="156954" y="387296"/>
                  <a:pt x="195622" y="320559"/>
                  <a:pt x="163830" y="373545"/>
                </a:cubicBezTo>
                <a:cubicBezTo>
                  <a:pt x="160491" y="386902"/>
                  <a:pt x="157966" y="398659"/>
                  <a:pt x="152400" y="411645"/>
                </a:cubicBezTo>
                <a:cubicBezTo>
                  <a:pt x="132576" y="457901"/>
                  <a:pt x="141454" y="425273"/>
                  <a:pt x="129540" y="464985"/>
                </a:cubicBezTo>
                <a:cubicBezTo>
                  <a:pt x="124227" y="482697"/>
                  <a:pt x="119380" y="500545"/>
                  <a:pt x="114300" y="518325"/>
                </a:cubicBezTo>
                <a:lnTo>
                  <a:pt x="106680" y="544995"/>
                </a:lnTo>
                <a:cubicBezTo>
                  <a:pt x="106419" y="547083"/>
                  <a:pt x="100228" y="598055"/>
                  <a:pt x="99060" y="602145"/>
                </a:cubicBezTo>
                <a:cubicBezTo>
                  <a:pt x="97062" y="609139"/>
                  <a:pt x="86115" y="629342"/>
                  <a:pt x="83820" y="640245"/>
                </a:cubicBezTo>
                <a:cubicBezTo>
                  <a:pt x="61784" y="744914"/>
                  <a:pt x="79846" y="671381"/>
                  <a:pt x="68580" y="716445"/>
                </a:cubicBezTo>
                <a:cubicBezTo>
                  <a:pt x="63251" y="769735"/>
                  <a:pt x="67863" y="738839"/>
                  <a:pt x="57150" y="788835"/>
                </a:cubicBezTo>
                <a:cubicBezTo>
                  <a:pt x="52915" y="808598"/>
                  <a:pt x="52276" y="817057"/>
                  <a:pt x="45720" y="838365"/>
                </a:cubicBezTo>
                <a:cubicBezTo>
                  <a:pt x="43709" y="844902"/>
                  <a:pt x="40640" y="851065"/>
                  <a:pt x="38100" y="857415"/>
                </a:cubicBezTo>
                <a:cubicBezTo>
                  <a:pt x="36830" y="865035"/>
                  <a:pt x="35311" y="872618"/>
                  <a:pt x="34290" y="880275"/>
                </a:cubicBezTo>
                <a:cubicBezTo>
                  <a:pt x="32770" y="891674"/>
                  <a:pt x="32106" y="903180"/>
                  <a:pt x="30480" y="914565"/>
                </a:cubicBezTo>
                <a:cubicBezTo>
                  <a:pt x="29564" y="920976"/>
                  <a:pt x="27940" y="927265"/>
                  <a:pt x="26670" y="933615"/>
                </a:cubicBezTo>
                <a:cubicBezTo>
                  <a:pt x="25400" y="948855"/>
                  <a:pt x="24287" y="964109"/>
                  <a:pt x="22860" y="979335"/>
                </a:cubicBezTo>
                <a:cubicBezTo>
                  <a:pt x="20477" y="1004750"/>
                  <a:pt x="17360" y="1030096"/>
                  <a:pt x="15240" y="1055535"/>
                </a:cubicBezTo>
                <a:cubicBezTo>
                  <a:pt x="13970" y="1070775"/>
                  <a:pt x="12603" y="1086007"/>
                  <a:pt x="11430" y="1101255"/>
                </a:cubicBezTo>
                <a:cubicBezTo>
                  <a:pt x="10063" y="1119028"/>
                  <a:pt x="9234" y="1136843"/>
                  <a:pt x="7620" y="1154595"/>
                </a:cubicBezTo>
                <a:cubicBezTo>
                  <a:pt x="6693" y="1164792"/>
                  <a:pt x="5080" y="1174915"/>
                  <a:pt x="3810" y="1185075"/>
                </a:cubicBezTo>
                <a:cubicBezTo>
                  <a:pt x="2540" y="1221905"/>
                  <a:pt x="0" y="1258713"/>
                  <a:pt x="0" y="1295565"/>
                </a:cubicBezTo>
                <a:cubicBezTo>
                  <a:pt x="0" y="1376855"/>
                  <a:pt x="1488" y="1458148"/>
                  <a:pt x="3810" y="1539405"/>
                </a:cubicBezTo>
                <a:cubicBezTo>
                  <a:pt x="4214" y="1553532"/>
                  <a:pt x="10092" y="1572255"/>
                  <a:pt x="15240" y="1585125"/>
                </a:cubicBezTo>
                <a:cubicBezTo>
                  <a:pt x="17349" y="1590398"/>
                  <a:pt x="20320" y="1595285"/>
                  <a:pt x="22860" y="1600365"/>
                </a:cubicBezTo>
                <a:cubicBezTo>
                  <a:pt x="24130" y="1606715"/>
                  <a:pt x="25099" y="1613133"/>
                  <a:pt x="26670" y="1619415"/>
                </a:cubicBezTo>
                <a:cubicBezTo>
                  <a:pt x="27644" y="1623311"/>
                  <a:pt x="29326" y="1626998"/>
                  <a:pt x="30480" y="1630845"/>
                </a:cubicBezTo>
                <a:cubicBezTo>
                  <a:pt x="33137" y="1639701"/>
                  <a:pt x="35982" y="1648515"/>
                  <a:pt x="38100" y="1657515"/>
                </a:cubicBezTo>
                <a:cubicBezTo>
                  <a:pt x="46003" y="1691101"/>
                  <a:pt x="46042" y="1696764"/>
                  <a:pt x="49530" y="1729905"/>
                </a:cubicBezTo>
                <a:cubicBezTo>
                  <a:pt x="50866" y="1742598"/>
                  <a:pt x="51399" y="1755390"/>
                  <a:pt x="53340" y="1768005"/>
                </a:cubicBezTo>
                <a:cubicBezTo>
                  <a:pt x="53951" y="1771974"/>
                  <a:pt x="54641" y="1776299"/>
                  <a:pt x="57150" y="1779435"/>
                </a:cubicBezTo>
                <a:cubicBezTo>
                  <a:pt x="61840" y="1785297"/>
                  <a:pt x="78706" y="1791095"/>
                  <a:pt x="83820" y="1794675"/>
                </a:cubicBezTo>
                <a:cubicBezTo>
                  <a:pt x="91946" y="1800363"/>
                  <a:pt x="98123" y="1808709"/>
                  <a:pt x="106680" y="1813725"/>
                </a:cubicBezTo>
                <a:cubicBezTo>
                  <a:pt x="135103" y="1830387"/>
                  <a:pt x="166371" y="1841983"/>
                  <a:pt x="194310" y="1859445"/>
                </a:cubicBezTo>
                <a:cubicBezTo>
                  <a:pt x="195911" y="1860446"/>
                  <a:pt x="230047" y="1883120"/>
                  <a:pt x="240030" y="1886115"/>
                </a:cubicBezTo>
                <a:cubicBezTo>
                  <a:pt x="247429" y="1888335"/>
                  <a:pt x="255426" y="1887935"/>
                  <a:pt x="262890" y="1889925"/>
                </a:cubicBezTo>
                <a:cubicBezTo>
                  <a:pt x="274531" y="1893029"/>
                  <a:pt x="285390" y="1898873"/>
                  <a:pt x="297180" y="1901355"/>
                </a:cubicBezTo>
                <a:cubicBezTo>
                  <a:pt x="309670" y="1903984"/>
                  <a:pt x="322615" y="1903582"/>
                  <a:pt x="335280" y="1905165"/>
                </a:cubicBezTo>
                <a:cubicBezTo>
                  <a:pt x="348279" y="1906790"/>
                  <a:pt x="364186" y="1910184"/>
                  <a:pt x="377190" y="1912785"/>
                </a:cubicBezTo>
                <a:lnTo>
                  <a:pt x="563880" y="1905165"/>
                </a:lnTo>
                <a:cubicBezTo>
                  <a:pt x="584092" y="1904021"/>
                  <a:pt x="574300" y="1900957"/>
                  <a:pt x="590550" y="1893735"/>
                </a:cubicBezTo>
                <a:cubicBezTo>
                  <a:pt x="597890" y="1890473"/>
                  <a:pt x="606522" y="1890248"/>
                  <a:pt x="613410" y="1886115"/>
                </a:cubicBezTo>
                <a:cubicBezTo>
                  <a:pt x="656000" y="1860561"/>
                  <a:pt x="637142" y="1866847"/>
                  <a:pt x="666750" y="1859445"/>
                </a:cubicBezTo>
                <a:cubicBezTo>
                  <a:pt x="680663" y="1850170"/>
                  <a:pt x="691372" y="1842348"/>
                  <a:pt x="708660" y="1836585"/>
                </a:cubicBezTo>
                <a:cubicBezTo>
                  <a:pt x="712470" y="1835315"/>
                  <a:pt x="716498" y="1834571"/>
                  <a:pt x="720090" y="1832775"/>
                </a:cubicBezTo>
                <a:cubicBezTo>
                  <a:pt x="724417" y="1830612"/>
                  <a:pt x="745034" y="1815451"/>
                  <a:pt x="746760" y="1813725"/>
                </a:cubicBezTo>
                <a:cubicBezTo>
                  <a:pt x="751250" y="1809235"/>
                  <a:pt x="754057" y="1803306"/>
                  <a:pt x="758190" y="1798485"/>
                </a:cubicBezTo>
                <a:cubicBezTo>
                  <a:pt x="761697" y="1794394"/>
                  <a:pt x="766113" y="1791146"/>
                  <a:pt x="769620" y="1787055"/>
                </a:cubicBezTo>
                <a:cubicBezTo>
                  <a:pt x="773753" y="1782234"/>
                  <a:pt x="776917" y="1776636"/>
                  <a:pt x="781050" y="1771815"/>
                </a:cubicBezTo>
                <a:cubicBezTo>
                  <a:pt x="784557" y="1767724"/>
                  <a:pt x="789373" y="1764787"/>
                  <a:pt x="792480" y="1760385"/>
                </a:cubicBezTo>
                <a:cubicBezTo>
                  <a:pt x="804669" y="1743117"/>
                  <a:pt x="815422" y="1724877"/>
                  <a:pt x="826770" y="1707045"/>
                </a:cubicBezTo>
                <a:cubicBezTo>
                  <a:pt x="835155" y="1693869"/>
                  <a:pt x="853628" y="1664760"/>
                  <a:pt x="861060" y="1649895"/>
                </a:cubicBezTo>
                <a:cubicBezTo>
                  <a:pt x="866140" y="1639735"/>
                  <a:pt x="870954" y="1629438"/>
                  <a:pt x="876300" y="1619415"/>
                </a:cubicBezTo>
                <a:cubicBezTo>
                  <a:pt x="891712" y="1590518"/>
                  <a:pt x="911589" y="1563079"/>
                  <a:pt x="922020" y="1531785"/>
                </a:cubicBezTo>
                <a:cubicBezTo>
                  <a:pt x="928370" y="1512735"/>
                  <a:pt x="935300" y="1493869"/>
                  <a:pt x="941070" y="1474635"/>
                </a:cubicBezTo>
                <a:cubicBezTo>
                  <a:pt x="946735" y="1455751"/>
                  <a:pt x="949572" y="1436014"/>
                  <a:pt x="956310" y="1417485"/>
                </a:cubicBezTo>
                <a:cubicBezTo>
                  <a:pt x="964859" y="1393975"/>
                  <a:pt x="978164" y="1372387"/>
                  <a:pt x="986790" y="1348905"/>
                </a:cubicBezTo>
                <a:cubicBezTo>
                  <a:pt x="1001054" y="1310074"/>
                  <a:pt x="1013101" y="1270447"/>
                  <a:pt x="1024890" y="1230795"/>
                </a:cubicBezTo>
                <a:cubicBezTo>
                  <a:pt x="1027091" y="1223390"/>
                  <a:pt x="1026257" y="1215264"/>
                  <a:pt x="1028700" y="1207935"/>
                </a:cubicBezTo>
                <a:cubicBezTo>
                  <a:pt x="1031394" y="1199853"/>
                  <a:pt x="1036774" y="1192906"/>
                  <a:pt x="1040130" y="1185075"/>
                </a:cubicBezTo>
                <a:cubicBezTo>
                  <a:pt x="1053468" y="1153952"/>
                  <a:pt x="1049719" y="1158200"/>
                  <a:pt x="1059180" y="1127925"/>
                </a:cubicBezTo>
                <a:cubicBezTo>
                  <a:pt x="1062774" y="1116425"/>
                  <a:pt x="1067864" y="1105366"/>
                  <a:pt x="1070610" y="1093635"/>
                </a:cubicBezTo>
                <a:cubicBezTo>
                  <a:pt x="1081849" y="1045615"/>
                  <a:pt x="1086731" y="996036"/>
                  <a:pt x="1101090" y="948855"/>
                </a:cubicBezTo>
                <a:cubicBezTo>
                  <a:pt x="1138349" y="826433"/>
                  <a:pt x="1121362" y="891080"/>
                  <a:pt x="1150620" y="754545"/>
                </a:cubicBezTo>
                <a:cubicBezTo>
                  <a:pt x="1153160" y="717715"/>
                  <a:pt x="1155409" y="680864"/>
                  <a:pt x="1158240" y="644055"/>
                </a:cubicBezTo>
                <a:cubicBezTo>
                  <a:pt x="1160489" y="614821"/>
                  <a:pt x="1162434" y="585544"/>
                  <a:pt x="1165860" y="556425"/>
                </a:cubicBezTo>
                <a:cubicBezTo>
                  <a:pt x="1168712" y="532181"/>
                  <a:pt x="1172140" y="519875"/>
                  <a:pt x="1177290" y="499275"/>
                </a:cubicBezTo>
                <a:cubicBezTo>
                  <a:pt x="1176020" y="416725"/>
                  <a:pt x="1175838" y="334151"/>
                  <a:pt x="1173480" y="251625"/>
                </a:cubicBezTo>
                <a:cubicBezTo>
                  <a:pt x="1173444" y="250350"/>
                  <a:pt x="1167359" y="220333"/>
                  <a:pt x="1165860" y="217335"/>
                </a:cubicBezTo>
                <a:cubicBezTo>
                  <a:pt x="1160502" y="206619"/>
                  <a:pt x="1153774" y="196604"/>
                  <a:pt x="1146810" y="186855"/>
                </a:cubicBezTo>
                <a:cubicBezTo>
                  <a:pt x="1134703" y="169905"/>
                  <a:pt x="1120264" y="154656"/>
                  <a:pt x="1108710" y="137325"/>
                </a:cubicBezTo>
                <a:cubicBezTo>
                  <a:pt x="1102409" y="127874"/>
                  <a:pt x="1100617" y="115674"/>
                  <a:pt x="1093470" y="106845"/>
                </a:cubicBezTo>
                <a:cubicBezTo>
                  <a:pt x="1078779" y="88697"/>
                  <a:pt x="1056892" y="76742"/>
                  <a:pt x="1043940" y="57315"/>
                </a:cubicBezTo>
                <a:cubicBezTo>
                  <a:pt x="1041400" y="53505"/>
                  <a:pt x="1040623" y="47450"/>
                  <a:pt x="1036320" y="45885"/>
                </a:cubicBezTo>
                <a:cubicBezTo>
                  <a:pt x="1025512" y="41955"/>
                  <a:pt x="1013501" y="42894"/>
                  <a:pt x="1002030" y="42075"/>
                </a:cubicBezTo>
                <a:cubicBezTo>
                  <a:pt x="977928" y="40353"/>
                  <a:pt x="953770" y="39535"/>
                  <a:pt x="929640" y="38265"/>
                </a:cubicBezTo>
                <a:lnTo>
                  <a:pt x="895350" y="26835"/>
                </a:lnTo>
                <a:cubicBezTo>
                  <a:pt x="885118" y="23224"/>
                  <a:pt x="875529" y="17435"/>
                  <a:pt x="864870" y="15405"/>
                </a:cubicBezTo>
                <a:cubicBezTo>
                  <a:pt x="848604" y="12307"/>
                  <a:pt x="831850" y="12865"/>
                  <a:pt x="815340" y="11595"/>
                </a:cubicBezTo>
                <a:cubicBezTo>
                  <a:pt x="806450" y="9055"/>
                  <a:pt x="797838" y="5171"/>
                  <a:pt x="788670" y="3975"/>
                </a:cubicBezTo>
                <a:cubicBezTo>
                  <a:pt x="724762" y="-4361"/>
                  <a:pt x="616239" y="2819"/>
                  <a:pt x="567690" y="3975"/>
                </a:cubicBezTo>
                <a:lnTo>
                  <a:pt x="544830" y="7785"/>
                </a:lnTo>
                <a:cubicBezTo>
                  <a:pt x="538459" y="8943"/>
                  <a:pt x="532168" y="10530"/>
                  <a:pt x="525780" y="11595"/>
                </a:cubicBezTo>
                <a:cubicBezTo>
                  <a:pt x="516922" y="13071"/>
                  <a:pt x="507945" y="13799"/>
                  <a:pt x="499110" y="15405"/>
                </a:cubicBezTo>
                <a:cubicBezTo>
                  <a:pt x="476461" y="19523"/>
                  <a:pt x="467360" y="13500"/>
                  <a:pt x="457200" y="15405"/>
                </a:cubicBez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791450" y="613410"/>
            <a:ext cx="2115184" cy="2967990"/>
          </a:xfrm>
          <a:custGeom>
            <a:avLst/>
            <a:gdLst>
              <a:gd name="connsiteX0" fmla="*/ 990600 w 2115184"/>
              <a:gd name="connsiteY0" fmla="*/ 445770 h 2967990"/>
              <a:gd name="connsiteX1" fmla="*/ 971550 w 2115184"/>
              <a:gd name="connsiteY1" fmla="*/ 449580 h 2967990"/>
              <a:gd name="connsiteX2" fmla="*/ 922020 w 2115184"/>
              <a:gd name="connsiteY2" fmla="*/ 476250 h 2967990"/>
              <a:gd name="connsiteX3" fmla="*/ 883920 w 2115184"/>
              <a:gd name="connsiteY3" fmla="*/ 495300 h 2967990"/>
              <a:gd name="connsiteX4" fmla="*/ 868680 w 2115184"/>
              <a:gd name="connsiteY4" fmla="*/ 506730 h 2967990"/>
              <a:gd name="connsiteX5" fmla="*/ 834390 w 2115184"/>
              <a:gd name="connsiteY5" fmla="*/ 525780 h 2967990"/>
              <a:gd name="connsiteX6" fmla="*/ 815340 w 2115184"/>
              <a:gd name="connsiteY6" fmla="*/ 537210 h 2967990"/>
              <a:gd name="connsiteX7" fmla="*/ 742950 w 2115184"/>
              <a:gd name="connsiteY7" fmla="*/ 579120 h 2967990"/>
              <a:gd name="connsiteX8" fmla="*/ 727710 w 2115184"/>
              <a:gd name="connsiteY8" fmla="*/ 590550 h 2967990"/>
              <a:gd name="connsiteX9" fmla="*/ 693420 w 2115184"/>
              <a:gd name="connsiteY9" fmla="*/ 613410 h 2967990"/>
              <a:gd name="connsiteX10" fmla="*/ 666750 w 2115184"/>
              <a:gd name="connsiteY10" fmla="*/ 636270 h 2967990"/>
              <a:gd name="connsiteX11" fmla="*/ 643890 w 2115184"/>
              <a:gd name="connsiteY11" fmla="*/ 655320 h 2967990"/>
              <a:gd name="connsiteX12" fmla="*/ 636270 w 2115184"/>
              <a:gd name="connsiteY12" fmla="*/ 666750 h 2967990"/>
              <a:gd name="connsiteX13" fmla="*/ 605790 w 2115184"/>
              <a:gd name="connsiteY13" fmla="*/ 697230 h 2967990"/>
              <a:gd name="connsiteX14" fmla="*/ 579120 w 2115184"/>
              <a:gd name="connsiteY14" fmla="*/ 727710 h 2967990"/>
              <a:gd name="connsiteX15" fmla="*/ 567690 w 2115184"/>
              <a:gd name="connsiteY15" fmla="*/ 746760 h 2967990"/>
              <a:gd name="connsiteX16" fmla="*/ 556260 w 2115184"/>
              <a:gd name="connsiteY16" fmla="*/ 754380 h 2967990"/>
              <a:gd name="connsiteX17" fmla="*/ 541020 w 2115184"/>
              <a:gd name="connsiteY17" fmla="*/ 777240 h 2967990"/>
              <a:gd name="connsiteX18" fmla="*/ 529590 w 2115184"/>
              <a:gd name="connsiteY18" fmla="*/ 788670 h 2967990"/>
              <a:gd name="connsiteX19" fmla="*/ 521970 w 2115184"/>
              <a:gd name="connsiteY19" fmla="*/ 803910 h 2967990"/>
              <a:gd name="connsiteX20" fmla="*/ 510540 w 2115184"/>
              <a:gd name="connsiteY20" fmla="*/ 811530 h 2967990"/>
              <a:gd name="connsiteX21" fmla="*/ 480060 w 2115184"/>
              <a:gd name="connsiteY21" fmla="*/ 849630 h 2967990"/>
              <a:gd name="connsiteX22" fmla="*/ 468630 w 2115184"/>
              <a:gd name="connsiteY22" fmla="*/ 868680 h 2967990"/>
              <a:gd name="connsiteX23" fmla="*/ 461010 w 2115184"/>
              <a:gd name="connsiteY23" fmla="*/ 880110 h 2967990"/>
              <a:gd name="connsiteX24" fmla="*/ 438150 w 2115184"/>
              <a:gd name="connsiteY24" fmla="*/ 895350 h 2967990"/>
              <a:gd name="connsiteX25" fmla="*/ 419100 w 2115184"/>
              <a:gd name="connsiteY25" fmla="*/ 929640 h 2967990"/>
              <a:gd name="connsiteX26" fmla="*/ 384810 w 2115184"/>
              <a:gd name="connsiteY26" fmla="*/ 971550 h 2967990"/>
              <a:gd name="connsiteX27" fmla="*/ 373380 w 2115184"/>
              <a:gd name="connsiteY27" fmla="*/ 994410 h 2967990"/>
              <a:gd name="connsiteX28" fmla="*/ 365760 w 2115184"/>
              <a:gd name="connsiteY28" fmla="*/ 1013460 h 2967990"/>
              <a:gd name="connsiteX29" fmla="*/ 350520 w 2115184"/>
              <a:gd name="connsiteY29" fmla="*/ 1028700 h 2967990"/>
              <a:gd name="connsiteX30" fmla="*/ 342900 w 2115184"/>
              <a:gd name="connsiteY30" fmla="*/ 1051560 h 2967990"/>
              <a:gd name="connsiteX31" fmla="*/ 316230 w 2115184"/>
              <a:gd name="connsiteY31" fmla="*/ 1093470 h 2967990"/>
              <a:gd name="connsiteX32" fmla="*/ 308610 w 2115184"/>
              <a:gd name="connsiteY32" fmla="*/ 1116330 h 2967990"/>
              <a:gd name="connsiteX33" fmla="*/ 281940 w 2115184"/>
              <a:gd name="connsiteY33" fmla="*/ 1150620 h 2967990"/>
              <a:gd name="connsiteX34" fmla="*/ 266700 w 2115184"/>
              <a:gd name="connsiteY34" fmla="*/ 1184910 h 2967990"/>
              <a:gd name="connsiteX35" fmla="*/ 259080 w 2115184"/>
              <a:gd name="connsiteY35" fmla="*/ 1196340 h 2967990"/>
              <a:gd name="connsiteX36" fmla="*/ 251460 w 2115184"/>
              <a:gd name="connsiteY36" fmla="*/ 1211580 h 2967990"/>
              <a:gd name="connsiteX37" fmla="*/ 240030 w 2115184"/>
              <a:gd name="connsiteY37" fmla="*/ 1230630 h 2967990"/>
              <a:gd name="connsiteX38" fmla="*/ 236220 w 2115184"/>
              <a:gd name="connsiteY38" fmla="*/ 1242060 h 2967990"/>
              <a:gd name="connsiteX39" fmla="*/ 217170 w 2115184"/>
              <a:gd name="connsiteY39" fmla="*/ 1276350 h 2967990"/>
              <a:gd name="connsiteX40" fmla="*/ 213360 w 2115184"/>
              <a:gd name="connsiteY40" fmla="*/ 1287780 h 2967990"/>
              <a:gd name="connsiteX41" fmla="*/ 186690 w 2115184"/>
              <a:gd name="connsiteY41" fmla="*/ 1325880 h 2967990"/>
              <a:gd name="connsiteX42" fmla="*/ 175260 w 2115184"/>
              <a:gd name="connsiteY42" fmla="*/ 1363980 h 2967990"/>
              <a:gd name="connsiteX43" fmla="*/ 152400 w 2115184"/>
              <a:gd name="connsiteY43" fmla="*/ 1405890 h 2967990"/>
              <a:gd name="connsiteX44" fmla="*/ 144780 w 2115184"/>
              <a:gd name="connsiteY44" fmla="*/ 1428750 h 2967990"/>
              <a:gd name="connsiteX45" fmla="*/ 118110 w 2115184"/>
              <a:gd name="connsiteY45" fmla="*/ 1485900 h 2967990"/>
              <a:gd name="connsiteX46" fmla="*/ 114300 w 2115184"/>
              <a:gd name="connsiteY46" fmla="*/ 1497330 h 2967990"/>
              <a:gd name="connsiteX47" fmla="*/ 106680 w 2115184"/>
              <a:gd name="connsiteY47" fmla="*/ 1527810 h 2967990"/>
              <a:gd name="connsiteX48" fmla="*/ 91440 w 2115184"/>
              <a:gd name="connsiteY48" fmla="*/ 1562100 h 2967990"/>
              <a:gd name="connsiteX49" fmla="*/ 80010 w 2115184"/>
              <a:gd name="connsiteY49" fmla="*/ 1596390 h 2967990"/>
              <a:gd name="connsiteX50" fmla="*/ 64770 w 2115184"/>
              <a:gd name="connsiteY50" fmla="*/ 1630680 h 2967990"/>
              <a:gd name="connsiteX51" fmla="*/ 60960 w 2115184"/>
              <a:gd name="connsiteY51" fmla="*/ 1645920 h 2967990"/>
              <a:gd name="connsiteX52" fmla="*/ 38100 w 2115184"/>
              <a:gd name="connsiteY52" fmla="*/ 1695450 h 2967990"/>
              <a:gd name="connsiteX53" fmla="*/ 34290 w 2115184"/>
              <a:gd name="connsiteY53" fmla="*/ 1718310 h 2967990"/>
              <a:gd name="connsiteX54" fmla="*/ 30480 w 2115184"/>
              <a:gd name="connsiteY54" fmla="*/ 1733550 h 2967990"/>
              <a:gd name="connsiteX55" fmla="*/ 26670 w 2115184"/>
              <a:gd name="connsiteY55" fmla="*/ 1764030 h 2967990"/>
              <a:gd name="connsiteX56" fmla="*/ 19050 w 2115184"/>
              <a:gd name="connsiteY56" fmla="*/ 1813560 h 2967990"/>
              <a:gd name="connsiteX57" fmla="*/ 15240 w 2115184"/>
              <a:gd name="connsiteY57" fmla="*/ 2247900 h 2967990"/>
              <a:gd name="connsiteX58" fmla="*/ 11430 w 2115184"/>
              <a:gd name="connsiteY58" fmla="*/ 2324100 h 2967990"/>
              <a:gd name="connsiteX59" fmla="*/ 0 w 2115184"/>
              <a:gd name="connsiteY59" fmla="*/ 2602230 h 2967990"/>
              <a:gd name="connsiteX60" fmla="*/ 15240 w 2115184"/>
              <a:gd name="connsiteY60" fmla="*/ 2670810 h 2967990"/>
              <a:gd name="connsiteX61" fmla="*/ 60960 w 2115184"/>
              <a:gd name="connsiteY61" fmla="*/ 2727960 h 2967990"/>
              <a:gd name="connsiteX62" fmla="*/ 80010 w 2115184"/>
              <a:gd name="connsiteY62" fmla="*/ 2758440 h 2967990"/>
              <a:gd name="connsiteX63" fmla="*/ 83820 w 2115184"/>
              <a:gd name="connsiteY63" fmla="*/ 2769870 h 2967990"/>
              <a:gd name="connsiteX64" fmla="*/ 91440 w 2115184"/>
              <a:gd name="connsiteY64" fmla="*/ 2788920 h 2967990"/>
              <a:gd name="connsiteX65" fmla="*/ 102870 w 2115184"/>
              <a:gd name="connsiteY65" fmla="*/ 2800350 h 2967990"/>
              <a:gd name="connsiteX66" fmla="*/ 129540 w 2115184"/>
              <a:gd name="connsiteY66" fmla="*/ 2830830 h 2967990"/>
              <a:gd name="connsiteX67" fmla="*/ 133350 w 2115184"/>
              <a:gd name="connsiteY67" fmla="*/ 2849880 h 2967990"/>
              <a:gd name="connsiteX68" fmla="*/ 156210 w 2115184"/>
              <a:gd name="connsiteY68" fmla="*/ 2887980 h 2967990"/>
              <a:gd name="connsiteX69" fmla="*/ 198120 w 2115184"/>
              <a:gd name="connsiteY69" fmla="*/ 2933700 h 2967990"/>
              <a:gd name="connsiteX70" fmla="*/ 255270 w 2115184"/>
              <a:gd name="connsiteY70" fmla="*/ 2952750 h 2967990"/>
              <a:gd name="connsiteX71" fmla="*/ 270510 w 2115184"/>
              <a:gd name="connsiteY71" fmla="*/ 2956560 h 2967990"/>
              <a:gd name="connsiteX72" fmla="*/ 514350 w 2115184"/>
              <a:gd name="connsiteY72" fmla="*/ 2964180 h 2967990"/>
              <a:gd name="connsiteX73" fmla="*/ 567690 w 2115184"/>
              <a:gd name="connsiteY73" fmla="*/ 2967990 h 2967990"/>
              <a:gd name="connsiteX74" fmla="*/ 681990 w 2115184"/>
              <a:gd name="connsiteY74" fmla="*/ 2960370 h 2967990"/>
              <a:gd name="connsiteX75" fmla="*/ 727710 w 2115184"/>
              <a:gd name="connsiteY75" fmla="*/ 2956560 h 2967990"/>
              <a:gd name="connsiteX76" fmla="*/ 769620 w 2115184"/>
              <a:gd name="connsiteY76" fmla="*/ 2937510 h 2967990"/>
              <a:gd name="connsiteX77" fmla="*/ 815340 w 2115184"/>
              <a:gd name="connsiteY77" fmla="*/ 2910840 h 2967990"/>
              <a:gd name="connsiteX78" fmla="*/ 826770 w 2115184"/>
              <a:gd name="connsiteY78" fmla="*/ 2899410 h 2967990"/>
              <a:gd name="connsiteX79" fmla="*/ 838200 w 2115184"/>
              <a:gd name="connsiteY79" fmla="*/ 2880360 h 2967990"/>
              <a:gd name="connsiteX80" fmla="*/ 864870 w 2115184"/>
              <a:gd name="connsiteY80" fmla="*/ 2842260 h 2967990"/>
              <a:gd name="connsiteX81" fmla="*/ 880110 w 2115184"/>
              <a:gd name="connsiteY81" fmla="*/ 2807970 h 2967990"/>
              <a:gd name="connsiteX82" fmla="*/ 887730 w 2115184"/>
              <a:gd name="connsiteY82" fmla="*/ 2792730 h 2967990"/>
              <a:gd name="connsiteX83" fmla="*/ 895350 w 2115184"/>
              <a:gd name="connsiteY83" fmla="*/ 2766060 h 2967990"/>
              <a:gd name="connsiteX84" fmla="*/ 906780 w 2115184"/>
              <a:gd name="connsiteY84" fmla="*/ 2747010 h 2967990"/>
              <a:gd name="connsiteX85" fmla="*/ 910590 w 2115184"/>
              <a:gd name="connsiteY85" fmla="*/ 2724150 h 2967990"/>
              <a:gd name="connsiteX86" fmla="*/ 918210 w 2115184"/>
              <a:gd name="connsiteY86" fmla="*/ 2712720 h 2967990"/>
              <a:gd name="connsiteX87" fmla="*/ 933450 w 2115184"/>
              <a:gd name="connsiteY87" fmla="*/ 2670810 h 2967990"/>
              <a:gd name="connsiteX88" fmla="*/ 944880 w 2115184"/>
              <a:gd name="connsiteY88" fmla="*/ 2625090 h 2967990"/>
              <a:gd name="connsiteX89" fmla="*/ 948690 w 2115184"/>
              <a:gd name="connsiteY89" fmla="*/ 2609850 h 2967990"/>
              <a:gd name="connsiteX90" fmla="*/ 956310 w 2115184"/>
              <a:gd name="connsiteY90" fmla="*/ 2586990 h 2967990"/>
              <a:gd name="connsiteX91" fmla="*/ 960120 w 2115184"/>
              <a:gd name="connsiteY91" fmla="*/ 2575560 h 2967990"/>
              <a:gd name="connsiteX92" fmla="*/ 963930 w 2115184"/>
              <a:gd name="connsiteY92" fmla="*/ 2560320 h 2967990"/>
              <a:gd name="connsiteX93" fmla="*/ 971550 w 2115184"/>
              <a:gd name="connsiteY93" fmla="*/ 2537460 h 2967990"/>
              <a:gd name="connsiteX94" fmla="*/ 982980 w 2115184"/>
              <a:gd name="connsiteY94" fmla="*/ 2503170 h 2967990"/>
              <a:gd name="connsiteX95" fmla="*/ 986790 w 2115184"/>
              <a:gd name="connsiteY95" fmla="*/ 2472690 h 2967990"/>
              <a:gd name="connsiteX96" fmla="*/ 994410 w 2115184"/>
              <a:gd name="connsiteY96" fmla="*/ 2457450 h 2967990"/>
              <a:gd name="connsiteX97" fmla="*/ 1009650 w 2115184"/>
              <a:gd name="connsiteY97" fmla="*/ 2426970 h 2967990"/>
              <a:gd name="connsiteX98" fmla="*/ 1028700 w 2115184"/>
              <a:gd name="connsiteY98" fmla="*/ 2388870 h 2967990"/>
              <a:gd name="connsiteX99" fmla="*/ 1032510 w 2115184"/>
              <a:gd name="connsiteY99" fmla="*/ 2377440 h 2967990"/>
              <a:gd name="connsiteX100" fmla="*/ 1059180 w 2115184"/>
              <a:gd name="connsiteY100" fmla="*/ 2335530 h 2967990"/>
              <a:gd name="connsiteX101" fmla="*/ 1082040 w 2115184"/>
              <a:gd name="connsiteY101" fmla="*/ 2286000 h 2967990"/>
              <a:gd name="connsiteX102" fmla="*/ 1104900 w 2115184"/>
              <a:gd name="connsiteY102" fmla="*/ 2247900 h 2967990"/>
              <a:gd name="connsiteX103" fmla="*/ 1108710 w 2115184"/>
              <a:gd name="connsiteY103" fmla="*/ 2232660 h 2967990"/>
              <a:gd name="connsiteX104" fmla="*/ 1135380 w 2115184"/>
              <a:gd name="connsiteY104" fmla="*/ 2190750 h 2967990"/>
              <a:gd name="connsiteX105" fmla="*/ 1165860 w 2115184"/>
              <a:gd name="connsiteY105" fmla="*/ 2125980 h 2967990"/>
              <a:gd name="connsiteX106" fmla="*/ 1184910 w 2115184"/>
              <a:gd name="connsiteY106" fmla="*/ 2091690 h 2967990"/>
              <a:gd name="connsiteX107" fmla="*/ 1196340 w 2115184"/>
              <a:gd name="connsiteY107" fmla="*/ 2065020 h 2967990"/>
              <a:gd name="connsiteX108" fmla="*/ 1238250 w 2115184"/>
              <a:gd name="connsiteY108" fmla="*/ 1981200 h 2967990"/>
              <a:gd name="connsiteX109" fmla="*/ 1253490 w 2115184"/>
              <a:gd name="connsiteY109" fmla="*/ 1946910 h 2967990"/>
              <a:gd name="connsiteX110" fmla="*/ 1280160 w 2115184"/>
              <a:gd name="connsiteY110" fmla="*/ 1897380 h 2967990"/>
              <a:gd name="connsiteX111" fmla="*/ 1299210 w 2115184"/>
              <a:gd name="connsiteY111" fmla="*/ 1844040 h 2967990"/>
              <a:gd name="connsiteX112" fmla="*/ 1348740 w 2115184"/>
              <a:gd name="connsiteY112" fmla="*/ 1752600 h 2967990"/>
              <a:gd name="connsiteX113" fmla="*/ 1360170 w 2115184"/>
              <a:gd name="connsiteY113" fmla="*/ 1718310 h 2967990"/>
              <a:gd name="connsiteX114" fmla="*/ 1375410 w 2115184"/>
              <a:gd name="connsiteY114" fmla="*/ 1691640 h 2967990"/>
              <a:gd name="connsiteX115" fmla="*/ 1390650 w 2115184"/>
              <a:gd name="connsiteY115" fmla="*/ 1664970 h 2967990"/>
              <a:gd name="connsiteX116" fmla="*/ 1405890 w 2115184"/>
              <a:gd name="connsiteY116" fmla="*/ 1626870 h 2967990"/>
              <a:gd name="connsiteX117" fmla="*/ 1421130 w 2115184"/>
              <a:gd name="connsiteY117" fmla="*/ 1604010 h 2967990"/>
              <a:gd name="connsiteX118" fmla="*/ 1428750 w 2115184"/>
              <a:gd name="connsiteY118" fmla="*/ 1584960 h 2967990"/>
              <a:gd name="connsiteX119" fmla="*/ 1443990 w 2115184"/>
              <a:gd name="connsiteY119" fmla="*/ 1554480 h 2967990"/>
              <a:gd name="connsiteX120" fmla="*/ 1470660 w 2115184"/>
              <a:gd name="connsiteY120" fmla="*/ 1504950 h 2967990"/>
              <a:gd name="connsiteX121" fmla="*/ 1478280 w 2115184"/>
              <a:gd name="connsiteY121" fmla="*/ 1482090 h 2967990"/>
              <a:gd name="connsiteX122" fmla="*/ 1489710 w 2115184"/>
              <a:gd name="connsiteY122" fmla="*/ 1466850 h 2967990"/>
              <a:gd name="connsiteX123" fmla="*/ 1504950 w 2115184"/>
              <a:gd name="connsiteY123" fmla="*/ 1424940 h 2967990"/>
              <a:gd name="connsiteX124" fmla="*/ 1508760 w 2115184"/>
              <a:gd name="connsiteY124" fmla="*/ 1409700 h 2967990"/>
              <a:gd name="connsiteX125" fmla="*/ 1531620 w 2115184"/>
              <a:gd name="connsiteY125" fmla="*/ 1367790 h 2967990"/>
              <a:gd name="connsiteX126" fmla="*/ 1550670 w 2115184"/>
              <a:gd name="connsiteY126" fmla="*/ 1310640 h 2967990"/>
              <a:gd name="connsiteX127" fmla="*/ 1558290 w 2115184"/>
              <a:gd name="connsiteY127" fmla="*/ 1287780 h 2967990"/>
              <a:gd name="connsiteX128" fmla="*/ 1562100 w 2115184"/>
              <a:gd name="connsiteY128" fmla="*/ 1276350 h 2967990"/>
              <a:gd name="connsiteX129" fmla="*/ 1581150 w 2115184"/>
              <a:gd name="connsiteY129" fmla="*/ 1242060 h 2967990"/>
              <a:gd name="connsiteX130" fmla="*/ 1588770 w 2115184"/>
              <a:gd name="connsiteY130" fmla="*/ 1223010 h 2967990"/>
              <a:gd name="connsiteX131" fmla="*/ 1600200 w 2115184"/>
              <a:gd name="connsiteY131" fmla="*/ 1207770 h 2967990"/>
              <a:gd name="connsiteX132" fmla="*/ 1607820 w 2115184"/>
              <a:gd name="connsiteY132" fmla="*/ 1196340 h 2967990"/>
              <a:gd name="connsiteX133" fmla="*/ 1615440 w 2115184"/>
              <a:gd name="connsiteY133" fmla="*/ 1181100 h 2967990"/>
              <a:gd name="connsiteX134" fmla="*/ 1642110 w 2115184"/>
              <a:gd name="connsiteY134" fmla="*/ 1146810 h 2967990"/>
              <a:gd name="connsiteX135" fmla="*/ 1657350 w 2115184"/>
              <a:gd name="connsiteY135" fmla="*/ 1127760 h 2967990"/>
              <a:gd name="connsiteX136" fmla="*/ 1687830 w 2115184"/>
              <a:gd name="connsiteY136" fmla="*/ 1082040 h 2967990"/>
              <a:gd name="connsiteX137" fmla="*/ 1710690 w 2115184"/>
              <a:gd name="connsiteY137" fmla="*/ 1059180 h 2967990"/>
              <a:gd name="connsiteX138" fmla="*/ 1775460 w 2115184"/>
              <a:gd name="connsiteY138" fmla="*/ 975360 h 2967990"/>
              <a:gd name="connsiteX139" fmla="*/ 1809750 w 2115184"/>
              <a:gd name="connsiteY139" fmla="*/ 906780 h 2967990"/>
              <a:gd name="connsiteX140" fmla="*/ 1836420 w 2115184"/>
              <a:gd name="connsiteY140" fmla="*/ 864870 h 2967990"/>
              <a:gd name="connsiteX141" fmla="*/ 1863090 w 2115184"/>
              <a:gd name="connsiteY141" fmla="*/ 815340 h 2967990"/>
              <a:gd name="connsiteX142" fmla="*/ 1885950 w 2115184"/>
              <a:gd name="connsiteY142" fmla="*/ 762000 h 2967990"/>
              <a:gd name="connsiteX143" fmla="*/ 1962150 w 2115184"/>
              <a:gd name="connsiteY143" fmla="*/ 601980 h 2967990"/>
              <a:gd name="connsiteX144" fmla="*/ 2019300 w 2115184"/>
              <a:gd name="connsiteY144" fmla="*/ 468630 h 2967990"/>
              <a:gd name="connsiteX145" fmla="*/ 2023110 w 2115184"/>
              <a:gd name="connsiteY145" fmla="*/ 457200 h 2967990"/>
              <a:gd name="connsiteX146" fmla="*/ 2053590 w 2115184"/>
              <a:gd name="connsiteY146" fmla="*/ 384810 h 2967990"/>
              <a:gd name="connsiteX147" fmla="*/ 2061210 w 2115184"/>
              <a:gd name="connsiteY147" fmla="*/ 358140 h 2967990"/>
              <a:gd name="connsiteX148" fmla="*/ 2072640 w 2115184"/>
              <a:gd name="connsiteY148" fmla="*/ 323850 h 2967990"/>
              <a:gd name="connsiteX149" fmla="*/ 2080260 w 2115184"/>
              <a:gd name="connsiteY149" fmla="*/ 289560 h 2967990"/>
              <a:gd name="connsiteX150" fmla="*/ 2103120 w 2115184"/>
              <a:gd name="connsiteY150" fmla="*/ 217170 h 2967990"/>
              <a:gd name="connsiteX151" fmla="*/ 2114550 w 2115184"/>
              <a:gd name="connsiteY151" fmla="*/ 125730 h 2967990"/>
              <a:gd name="connsiteX152" fmla="*/ 2110740 w 2115184"/>
              <a:gd name="connsiteY152" fmla="*/ 95250 h 2967990"/>
              <a:gd name="connsiteX153" fmla="*/ 2038350 w 2115184"/>
              <a:gd name="connsiteY153" fmla="*/ 57150 h 2967990"/>
              <a:gd name="connsiteX154" fmla="*/ 2023110 w 2115184"/>
              <a:gd name="connsiteY154" fmla="*/ 49530 h 2967990"/>
              <a:gd name="connsiteX155" fmla="*/ 2011680 w 2115184"/>
              <a:gd name="connsiteY155" fmla="*/ 38100 h 2967990"/>
              <a:gd name="connsiteX156" fmla="*/ 1977390 w 2115184"/>
              <a:gd name="connsiteY156" fmla="*/ 30480 h 2967990"/>
              <a:gd name="connsiteX157" fmla="*/ 1954530 w 2115184"/>
              <a:gd name="connsiteY157" fmla="*/ 15240 h 2967990"/>
              <a:gd name="connsiteX158" fmla="*/ 1916430 w 2115184"/>
              <a:gd name="connsiteY158" fmla="*/ 11430 h 2967990"/>
              <a:gd name="connsiteX159" fmla="*/ 1855470 w 2115184"/>
              <a:gd name="connsiteY159" fmla="*/ 0 h 2967990"/>
              <a:gd name="connsiteX160" fmla="*/ 1710690 w 2115184"/>
              <a:gd name="connsiteY160" fmla="*/ 3810 h 2967990"/>
              <a:gd name="connsiteX161" fmla="*/ 1672590 w 2115184"/>
              <a:gd name="connsiteY161" fmla="*/ 15240 h 2967990"/>
              <a:gd name="connsiteX162" fmla="*/ 1619250 w 2115184"/>
              <a:gd name="connsiteY162" fmla="*/ 22860 h 2967990"/>
              <a:gd name="connsiteX163" fmla="*/ 1596390 w 2115184"/>
              <a:gd name="connsiteY163" fmla="*/ 26670 h 2967990"/>
              <a:gd name="connsiteX164" fmla="*/ 1539240 w 2115184"/>
              <a:gd name="connsiteY164" fmla="*/ 49530 h 2967990"/>
              <a:gd name="connsiteX165" fmla="*/ 1508760 w 2115184"/>
              <a:gd name="connsiteY165" fmla="*/ 57150 h 2967990"/>
              <a:gd name="connsiteX166" fmla="*/ 1482090 w 2115184"/>
              <a:gd name="connsiteY166" fmla="*/ 68580 h 2967990"/>
              <a:gd name="connsiteX167" fmla="*/ 1440180 w 2115184"/>
              <a:gd name="connsiteY167" fmla="*/ 83820 h 2967990"/>
              <a:gd name="connsiteX168" fmla="*/ 1424940 w 2115184"/>
              <a:gd name="connsiteY168" fmla="*/ 91440 h 2967990"/>
              <a:gd name="connsiteX169" fmla="*/ 1394460 w 2115184"/>
              <a:gd name="connsiteY169" fmla="*/ 102870 h 2967990"/>
              <a:gd name="connsiteX170" fmla="*/ 1348740 w 2115184"/>
              <a:gd name="connsiteY170" fmla="*/ 125730 h 2967990"/>
              <a:gd name="connsiteX171" fmla="*/ 1306830 w 2115184"/>
              <a:gd name="connsiteY171" fmla="*/ 160020 h 2967990"/>
              <a:gd name="connsiteX172" fmla="*/ 1291590 w 2115184"/>
              <a:gd name="connsiteY172" fmla="*/ 167640 h 2967990"/>
              <a:gd name="connsiteX173" fmla="*/ 1264920 w 2115184"/>
              <a:gd name="connsiteY173" fmla="*/ 198120 h 2967990"/>
              <a:gd name="connsiteX174" fmla="*/ 1253490 w 2115184"/>
              <a:gd name="connsiteY174" fmla="*/ 205740 h 2967990"/>
              <a:gd name="connsiteX175" fmla="*/ 1226820 w 2115184"/>
              <a:gd name="connsiteY175" fmla="*/ 232410 h 2967990"/>
              <a:gd name="connsiteX176" fmla="*/ 1200150 w 2115184"/>
              <a:gd name="connsiteY176" fmla="*/ 255270 h 2967990"/>
              <a:gd name="connsiteX177" fmla="*/ 1184910 w 2115184"/>
              <a:gd name="connsiteY177" fmla="*/ 274320 h 2967990"/>
              <a:gd name="connsiteX178" fmla="*/ 1165860 w 2115184"/>
              <a:gd name="connsiteY178" fmla="*/ 285750 h 2967990"/>
              <a:gd name="connsiteX179" fmla="*/ 1143000 w 2115184"/>
              <a:gd name="connsiteY179" fmla="*/ 308610 h 2967990"/>
              <a:gd name="connsiteX180" fmla="*/ 1131570 w 2115184"/>
              <a:gd name="connsiteY180" fmla="*/ 323850 h 2967990"/>
              <a:gd name="connsiteX181" fmla="*/ 1120140 w 2115184"/>
              <a:gd name="connsiteY181" fmla="*/ 327660 h 2967990"/>
              <a:gd name="connsiteX182" fmla="*/ 1104900 w 2115184"/>
              <a:gd name="connsiteY182" fmla="*/ 342900 h 2967990"/>
              <a:gd name="connsiteX183" fmla="*/ 1059180 w 2115184"/>
              <a:gd name="connsiteY183" fmla="*/ 388620 h 2967990"/>
              <a:gd name="connsiteX184" fmla="*/ 1043940 w 2115184"/>
              <a:gd name="connsiteY184" fmla="*/ 396240 h 2967990"/>
              <a:gd name="connsiteX185" fmla="*/ 1028700 w 2115184"/>
              <a:gd name="connsiteY185" fmla="*/ 403860 h 2967990"/>
              <a:gd name="connsiteX0" fmla="*/ 990600 w 2115184"/>
              <a:gd name="connsiteY0" fmla="*/ 445770 h 2967990"/>
              <a:gd name="connsiteX1" fmla="*/ 971550 w 2115184"/>
              <a:gd name="connsiteY1" fmla="*/ 449580 h 2967990"/>
              <a:gd name="connsiteX2" fmla="*/ 922020 w 2115184"/>
              <a:gd name="connsiteY2" fmla="*/ 476250 h 2967990"/>
              <a:gd name="connsiteX3" fmla="*/ 883920 w 2115184"/>
              <a:gd name="connsiteY3" fmla="*/ 495300 h 2967990"/>
              <a:gd name="connsiteX4" fmla="*/ 868680 w 2115184"/>
              <a:gd name="connsiteY4" fmla="*/ 506730 h 2967990"/>
              <a:gd name="connsiteX5" fmla="*/ 834390 w 2115184"/>
              <a:gd name="connsiteY5" fmla="*/ 525780 h 2967990"/>
              <a:gd name="connsiteX6" fmla="*/ 815340 w 2115184"/>
              <a:gd name="connsiteY6" fmla="*/ 537210 h 2967990"/>
              <a:gd name="connsiteX7" fmla="*/ 742950 w 2115184"/>
              <a:gd name="connsiteY7" fmla="*/ 579120 h 2967990"/>
              <a:gd name="connsiteX8" fmla="*/ 727710 w 2115184"/>
              <a:gd name="connsiteY8" fmla="*/ 590550 h 2967990"/>
              <a:gd name="connsiteX9" fmla="*/ 693420 w 2115184"/>
              <a:gd name="connsiteY9" fmla="*/ 613410 h 2967990"/>
              <a:gd name="connsiteX10" fmla="*/ 666750 w 2115184"/>
              <a:gd name="connsiteY10" fmla="*/ 636270 h 2967990"/>
              <a:gd name="connsiteX11" fmla="*/ 643890 w 2115184"/>
              <a:gd name="connsiteY11" fmla="*/ 655320 h 2967990"/>
              <a:gd name="connsiteX12" fmla="*/ 636270 w 2115184"/>
              <a:gd name="connsiteY12" fmla="*/ 666750 h 2967990"/>
              <a:gd name="connsiteX13" fmla="*/ 605790 w 2115184"/>
              <a:gd name="connsiteY13" fmla="*/ 697230 h 2967990"/>
              <a:gd name="connsiteX14" fmla="*/ 579120 w 2115184"/>
              <a:gd name="connsiteY14" fmla="*/ 727710 h 2967990"/>
              <a:gd name="connsiteX15" fmla="*/ 567690 w 2115184"/>
              <a:gd name="connsiteY15" fmla="*/ 746760 h 2967990"/>
              <a:gd name="connsiteX16" fmla="*/ 556260 w 2115184"/>
              <a:gd name="connsiteY16" fmla="*/ 754380 h 2967990"/>
              <a:gd name="connsiteX17" fmla="*/ 541020 w 2115184"/>
              <a:gd name="connsiteY17" fmla="*/ 777240 h 2967990"/>
              <a:gd name="connsiteX18" fmla="*/ 529590 w 2115184"/>
              <a:gd name="connsiteY18" fmla="*/ 788670 h 2967990"/>
              <a:gd name="connsiteX19" fmla="*/ 521970 w 2115184"/>
              <a:gd name="connsiteY19" fmla="*/ 803910 h 2967990"/>
              <a:gd name="connsiteX20" fmla="*/ 510540 w 2115184"/>
              <a:gd name="connsiteY20" fmla="*/ 811530 h 2967990"/>
              <a:gd name="connsiteX21" fmla="*/ 480060 w 2115184"/>
              <a:gd name="connsiteY21" fmla="*/ 849630 h 2967990"/>
              <a:gd name="connsiteX22" fmla="*/ 468630 w 2115184"/>
              <a:gd name="connsiteY22" fmla="*/ 868680 h 2967990"/>
              <a:gd name="connsiteX23" fmla="*/ 461010 w 2115184"/>
              <a:gd name="connsiteY23" fmla="*/ 880110 h 2967990"/>
              <a:gd name="connsiteX24" fmla="*/ 438150 w 2115184"/>
              <a:gd name="connsiteY24" fmla="*/ 895350 h 2967990"/>
              <a:gd name="connsiteX25" fmla="*/ 419100 w 2115184"/>
              <a:gd name="connsiteY25" fmla="*/ 929640 h 2967990"/>
              <a:gd name="connsiteX26" fmla="*/ 384810 w 2115184"/>
              <a:gd name="connsiteY26" fmla="*/ 971550 h 2967990"/>
              <a:gd name="connsiteX27" fmla="*/ 373380 w 2115184"/>
              <a:gd name="connsiteY27" fmla="*/ 994410 h 2967990"/>
              <a:gd name="connsiteX28" fmla="*/ 365760 w 2115184"/>
              <a:gd name="connsiteY28" fmla="*/ 1013460 h 2967990"/>
              <a:gd name="connsiteX29" fmla="*/ 350520 w 2115184"/>
              <a:gd name="connsiteY29" fmla="*/ 1028700 h 2967990"/>
              <a:gd name="connsiteX30" fmla="*/ 342900 w 2115184"/>
              <a:gd name="connsiteY30" fmla="*/ 1051560 h 2967990"/>
              <a:gd name="connsiteX31" fmla="*/ 316230 w 2115184"/>
              <a:gd name="connsiteY31" fmla="*/ 1093470 h 2967990"/>
              <a:gd name="connsiteX32" fmla="*/ 308610 w 2115184"/>
              <a:gd name="connsiteY32" fmla="*/ 1116330 h 2967990"/>
              <a:gd name="connsiteX33" fmla="*/ 281940 w 2115184"/>
              <a:gd name="connsiteY33" fmla="*/ 1150620 h 2967990"/>
              <a:gd name="connsiteX34" fmla="*/ 266700 w 2115184"/>
              <a:gd name="connsiteY34" fmla="*/ 1184910 h 2967990"/>
              <a:gd name="connsiteX35" fmla="*/ 259080 w 2115184"/>
              <a:gd name="connsiteY35" fmla="*/ 1196340 h 2967990"/>
              <a:gd name="connsiteX36" fmla="*/ 251460 w 2115184"/>
              <a:gd name="connsiteY36" fmla="*/ 1211580 h 2967990"/>
              <a:gd name="connsiteX37" fmla="*/ 240030 w 2115184"/>
              <a:gd name="connsiteY37" fmla="*/ 1230630 h 2967990"/>
              <a:gd name="connsiteX38" fmla="*/ 236220 w 2115184"/>
              <a:gd name="connsiteY38" fmla="*/ 1242060 h 2967990"/>
              <a:gd name="connsiteX39" fmla="*/ 217170 w 2115184"/>
              <a:gd name="connsiteY39" fmla="*/ 1276350 h 2967990"/>
              <a:gd name="connsiteX40" fmla="*/ 213360 w 2115184"/>
              <a:gd name="connsiteY40" fmla="*/ 1287780 h 2967990"/>
              <a:gd name="connsiteX41" fmla="*/ 186690 w 2115184"/>
              <a:gd name="connsiteY41" fmla="*/ 1325880 h 2967990"/>
              <a:gd name="connsiteX42" fmla="*/ 175260 w 2115184"/>
              <a:gd name="connsiteY42" fmla="*/ 1363980 h 2967990"/>
              <a:gd name="connsiteX43" fmla="*/ 152400 w 2115184"/>
              <a:gd name="connsiteY43" fmla="*/ 1405890 h 2967990"/>
              <a:gd name="connsiteX44" fmla="*/ 144780 w 2115184"/>
              <a:gd name="connsiteY44" fmla="*/ 1428750 h 2967990"/>
              <a:gd name="connsiteX45" fmla="*/ 118110 w 2115184"/>
              <a:gd name="connsiteY45" fmla="*/ 1485900 h 2967990"/>
              <a:gd name="connsiteX46" fmla="*/ 114300 w 2115184"/>
              <a:gd name="connsiteY46" fmla="*/ 1497330 h 2967990"/>
              <a:gd name="connsiteX47" fmla="*/ 106680 w 2115184"/>
              <a:gd name="connsiteY47" fmla="*/ 1527810 h 2967990"/>
              <a:gd name="connsiteX48" fmla="*/ 91440 w 2115184"/>
              <a:gd name="connsiteY48" fmla="*/ 1562100 h 2967990"/>
              <a:gd name="connsiteX49" fmla="*/ 80010 w 2115184"/>
              <a:gd name="connsiteY49" fmla="*/ 1596390 h 2967990"/>
              <a:gd name="connsiteX50" fmla="*/ 64770 w 2115184"/>
              <a:gd name="connsiteY50" fmla="*/ 1630680 h 2967990"/>
              <a:gd name="connsiteX51" fmla="*/ 60960 w 2115184"/>
              <a:gd name="connsiteY51" fmla="*/ 1645920 h 2967990"/>
              <a:gd name="connsiteX52" fmla="*/ 38100 w 2115184"/>
              <a:gd name="connsiteY52" fmla="*/ 1695450 h 2967990"/>
              <a:gd name="connsiteX53" fmla="*/ 34290 w 2115184"/>
              <a:gd name="connsiteY53" fmla="*/ 1718310 h 2967990"/>
              <a:gd name="connsiteX54" fmla="*/ 30480 w 2115184"/>
              <a:gd name="connsiteY54" fmla="*/ 1733550 h 2967990"/>
              <a:gd name="connsiteX55" fmla="*/ 26670 w 2115184"/>
              <a:gd name="connsiteY55" fmla="*/ 1764030 h 2967990"/>
              <a:gd name="connsiteX56" fmla="*/ 19050 w 2115184"/>
              <a:gd name="connsiteY56" fmla="*/ 1813560 h 2967990"/>
              <a:gd name="connsiteX57" fmla="*/ 15240 w 2115184"/>
              <a:gd name="connsiteY57" fmla="*/ 2247900 h 2967990"/>
              <a:gd name="connsiteX58" fmla="*/ 11430 w 2115184"/>
              <a:gd name="connsiteY58" fmla="*/ 2324100 h 2967990"/>
              <a:gd name="connsiteX59" fmla="*/ 0 w 2115184"/>
              <a:gd name="connsiteY59" fmla="*/ 2602230 h 2967990"/>
              <a:gd name="connsiteX60" fmla="*/ 15240 w 2115184"/>
              <a:gd name="connsiteY60" fmla="*/ 2670810 h 2967990"/>
              <a:gd name="connsiteX61" fmla="*/ 60960 w 2115184"/>
              <a:gd name="connsiteY61" fmla="*/ 2727960 h 2967990"/>
              <a:gd name="connsiteX62" fmla="*/ 80010 w 2115184"/>
              <a:gd name="connsiteY62" fmla="*/ 2758440 h 2967990"/>
              <a:gd name="connsiteX63" fmla="*/ 83820 w 2115184"/>
              <a:gd name="connsiteY63" fmla="*/ 2769870 h 2967990"/>
              <a:gd name="connsiteX64" fmla="*/ 91440 w 2115184"/>
              <a:gd name="connsiteY64" fmla="*/ 2788920 h 2967990"/>
              <a:gd name="connsiteX65" fmla="*/ 102870 w 2115184"/>
              <a:gd name="connsiteY65" fmla="*/ 2800350 h 2967990"/>
              <a:gd name="connsiteX66" fmla="*/ 129540 w 2115184"/>
              <a:gd name="connsiteY66" fmla="*/ 2830830 h 2967990"/>
              <a:gd name="connsiteX67" fmla="*/ 133350 w 2115184"/>
              <a:gd name="connsiteY67" fmla="*/ 2849880 h 2967990"/>
              <a:gd name="connsiteX68" fmla="*/ 156210 w 2115184"/>
              <a:gd name="connsiteY68" fmla="*/ 2887980 h 2967990"/>
              <a:gd name="connsiteX69" fmla="*/ 198120 w 2115184"/>
              <a:gd name="connsiteY69" fmla="*/ 2933700 h 2967990"/>
              <a:gd name="connsiteX70" fmla="*/ 255270 w 2115184"/>
              <a:gd name="connsiteY70" fmla="*/ 2952750 h 2967990"/>
              <a:gd name="connsiteX71" fmla="*/ 270510 w 2115184"/>
              <a:gd name="connsiteY71" fmla="*/ 2956560 h 2967990"/>
              <a:gd name="connsiteX72" fmla="*/ 514350 w 2115184"/>
              <a:gd name="connsiteY72" fmla="*/ 2964180 h 2967990"/>
              <a:gd name="connsiteX73" fmla="*/ 567690 w 2115184"/>
              <a:gd name="connsiteY73" fmla="*/ 2967990 h 2967990"/>
              <a:gd name="connsiteX74" fmla="*/ 681990 w 2115184"/>
              <a:gd name="connsiteY74" fmla="*/ 2960370 h 2967990"/>
              <a:gd name="connsiteX75" fmla="*/ 727710 w 2115184"/>
              <a:gd name="connsiteY75" fmla="*/ 2956560 h 2967990"/>
              <a:gd name="connsiteX76" fmla="*/ 769620 w 2115184"/>
              <a:gd name="connsiteY76" fmla="*/ 2937510 h 2967990"/>
              <a:gd name="connsiteX77" fmla="*/ 815340 w 2115184"/>
              <a:gd name="connsiteY77" fmla="*/ 2910840 h 2967990"/>
              <a:gd name="connsiteX78" fmla="*/ 826770 w 2115184"/>
              <a:gd name="connsiteY78" fmla="*/ 2899410 h 2967990"/>
              <a:gd name="connsiteX79" fmla="*/ 838200 w 2115184"/>
              <a:gd name="connsiteY79" fmla="*/ 2880360 h 2967990"/>
              <a:gd name="connsiteX80" fmla="*/ 864870 w 2115184"/>
              <a:gd name="connsiteY80" fmla="*/ 2842260 h 2967990"/>
              <a:gd name="connsiteX81" fmla="*/ 880110 w 2115184"/>
              <a:gd name="connsiteY81" fmla="*/ 2807970 h 2967990"/>
              <a:gd name="connsiteX82" fmla="*/ 887730 w 2115184"/>
              <a:gd name="connsiteY82" fmla="*/ 2792730 h 2967990"/>
              <a:gd name="connsiteX83" fmla="*/ 895350 w 2115184"/>
              <a:gd name="connsiteY83" fmla="*/ 2766060 h 2967990"/>
              <a:gd name="connsiteX84" fmla="*/ 906780 w 2115184"/>
              <a:gd name="connsiteY84" fmla="*/ 2747010 h 2967990"/>
              <a:gd name="connsiteX85" fmla="*/ 910590 w 2115184"/>
              <a:gd name="connsiteY85" fmla="*/ 2724150 h 2967990"/>
              <a:gd name="connsiteX86" fmla="*/ 918210 w 2115184"/>
              <a:gd name="connsiteY86" fmla="*/ 2712720 h 2967990"/>
              <a:gd name="connsiteX87" fmla="*/ 933450 w 2115184"/>
              <a:gd name="connsiteY87" fmla="*/ 2670810 h 2967990"/>
              <a:gd name="connsiteX88" fmla="*/ 944880 w 2115184"/>
              <a:gd name="connsiteY88" fmla="*/ 2625090 h 2967990"/>
              <a:gd name="connsiteX89" fmla="*/ 948690 w 2115184"/>
              <a:gd name="connsiteY89" fmla="*/ 2609850 h 2967990"/>
              <a:gd name="connsiteX90" fmla="*/ 956310 w 2115184"/>
              <a:gd name="connsiteY90" fmla="*/ 2586990 h 2967990"/>
              <a:gd name="connsiteX91" fmla="*/ 960120 w 2115184"/>
              <a:gd name="connsiteY91" fmla="*/ 2575560 h 2967990"/>
              <a:gd name="connsiteX92" fmla="*/ 963930 w 2115184"/>
              <a:gd name="connsiteY92" fmla="*/ 2560320 h 2967990"/>
              <a:gd name="connsiteX93" fmla="*/ 971550 w 2115184"/>
              <a:gd name="connsiteY93" fmla="*/ 2537460 h 2967990"/>
              <a:gd name="connsiteX94" fmla="*/ 982980 w 2115184"/>
              <a:gd name="connsiteY94" fmla="*/ 2503170 h 2967990"/>
              <a:gd name="connsiteX95" fmla="*/ 986790 w 2115184"/>
              <a:gd name="connsiteY95" fmla="*/ 2472690 h 2967990"/>
              <a:gd name="connsiteX96" fmla="*/ 994410 w 2115184"/>
              <a:gd name="connsiteY96" fmla="*/ 2457450 h 2967990"/>
              <a:gd name="connsiteX97" fmla="*/ 1009650 w 2115184"/>
              <a:gd name="connsiteY97" fmla="*/ 2426970 h 2967990"/>
              <a:gd name="connsiteX98" fmla="*/ 1028700 w 2115184"/>
              <a:gd name="connsiteY98" fmla="*/ 2388870 h 2967990"/>
              <a:gd name="connsiteX99" fmla="*/ 1032510 w 2115184"/>
              <a:gd name="connsiteY99" fmla="*/ 2377440 h 2967990"/>
              <a:gd name="connsiteX100" fmla="*/ 1059180 w 2115184"/>
              <a:gd name="connsiteY100" fmla="*/ 2335530 h 2967990"/>
              <a:gd name="connsiteX101" fmla="*/ 1082040 w 2115184"/>
              <a:gd name="connsiteY101" fmla="*/ 2286000 h 2967990"/>
              <a:gd name="connsiteX102" fmla="*/ 1104900 w 2115184"/>
              <a:gd name="connsiteY102" fmla="*/ 2247900 h 2967990"/>
              <a:gd name="connsiteX103" fmla="*/ 1108710 w 2115184"/>
              <a:gd name="connsiteY103" fmla="*/ 2232660 h 2967990"/>
              <a:gd name="connsiteX104" fmla="*/ 1135380 w 2115184"/>
              <a:gd name="connsiteY104" fmla="*/ 2190750 h 2967990"/>
              <a:gd name="connsiteX105" fmla="*/ 1165860 w 2115184"/>
              <a:gd name="connsiteY105" fmla="*/ 2125980 h 2967990"/>
              <a:gd name="connsiteX106" fmla="*/ 1184910 w 2115184"/>
              <a:gd name="connsiteY106" fmla="*/ 2091690 h 2967990"/>
              <a:gd name="connsiteX107" fmla="*/ 1196340 w 2115184"/>
              <a:gd name="connsiteY107" fmla="*/ 2065020 h 2967990"/>
              <a:gd name="connsiteX108" fmla="*/ 1238250 w 2115184"/>
              <a:gd name="connsiteY108" fmla="*/ 1981200 h 2967990"/>
              <a:gd name="connsiteX109" fmla="*/ 1253490 w 2115184"/>
              <a:gd name="connsiteY109" fmla="*/ 1946910 h 2967990"/>
              <a:gd name="connsiteX110" fmla="*/ 1280160 w 2115184"/>
              <a:gd name="connsiteY110" fmla="*/ 1897380 h 2967990"/>
              <a:gd name="connsiteX111" fmla="*/ 1299210 w 2115184"/>
              <a:gd name="connsiteY111" fmla="*/ 1844040 h 2967990"/>
              <a:gd name="connsiteX112" fmla="*/ 1348740 w 2115184"/>
              <a:gd name="connsiteY112" fmla="*/ 1752600 h 2967990"/>
              <a:gd name="connsiteX113" fmla="*/ 1360170 w 2115184"/>
              <a:gd name="connsiteY113" fmla="*/ 1718310 h 2967990"/>
              <a:gd name="connsiteX114" fmla="*/ 1375410 w 2115184"/>
              <a:gd name="connsiteY114" fmla="*/ 1691640 h 2967990"/>
              <a:gd name="connsiteX115" fmla="*/ 1390650 w 2115184"/>
              <a:gd name="connsiteY115" fmla="*/ 1664970 h 2967990"/>
              <a:gd name="connsiteX116" fmla="*/ 1405890 w 2115184"/>
              <a:gd name="connsiteY116" fmla="*/ 1626870 h 2967990"/>
              <a:gd name="connsiteX117" fmla="*/ 1421130 w 2115184"/>
              <a:gd name="connsiteY117" fmla="*/ 1604010 h 2967990"/>
              <a:gd name="connsiteX118" fmla="*/ 1428750 w 2115184"/>
              <a:gd name="connsiteY118" fmla="*/ 1584960 h 2967990"/>
              <a:gd name="connsiteX119" fmla="*/ 1443990 w 2115184"/>
              <a:gd name="connsiteY119" fmla="*/ 1554480 h 2967990"/>
              <a:gd name="connsiteX120" fmla="*/ 1470660 w 2115184"/>
              <a:gd name="connsiteY120" fmla="*/ 1504950 h 2967990"/>
              <a:gd name="connsiteX121" fmla="*/ 1478280 w 2115184"/>
              <a:gd name="connsiteY121" fmla="*/ 1482090 h 2967990"/>
              <a:gd name="connsiteX122" fmla="*/ 1489710 w 2115184"/>
              <a:gd name="connsiteY122" fmla="*/ 1466850 h 2967990"/>
              <a:gd name="connsiteX123" fmla="*/ 1504950 w 2115184"/>
              <a:gd name="connsiteY123" fmla="*/ 1424940 h 2967990"/>
              <a:gd name="connsiteX124" fmla="*/ 1508760 w 2115184"/>
              <a:gd name="connsiteY124" fmla="*/ 1409700 h 2967990"/>
              <a:gd name="connsiteX125" fmla="*/ 1531620 w 2115184"/>
              <a:gd name="connsiteY125" fmla="*/ 1367790 h 2967990"/>
              <a:gd name="connsiteX126" fmla="*/ 1550670 w 2115184"/>
              <a:gd name="connsiteY126" fmla="*/ 1310640 h 2967990"/>
              <a:gd name="connsiteX127" fmla="*/ 1558290 w 2115184"/>
              <a:gd name="connsiteY127" fmla="*/ 1287780 h 2967990"/>
              <a:gd name="connsiteX128" fmla="*/ 1562100 w 2115184"/>
              <a:gd name="connsiteY128" fmla="*/ 1276350 h 2967990"/>
              <a:gd name="connsiteX129" fmla="*/ 1581150 w 2115184"/>
              <a:gd name="connsiteY129" fmla="*/ 1242060 h 2967990"/>
              <a:gd name="connsiteX130" fmla="*/ 1588770 w 2115184"/>
              <a:gd name="connsiteY130" fmla="*/ 1223010 h 2967990"/>
              <a:gd name="connsiteX131" fmla="*/ 1600200 w 2115184"/>
              <a:gd name="connsiteY131" fmla="*/ 1207770 h 2967990"/>
              <a:gd name="connsiteX132" fmla="*/ 1607820 w 2115184"/>
              <a:gd name="connsiteY132" fmla="*/ 1196340 h 2967990"/>
              <a:gd name="connsiteX133" fmla="*/ 1615440 w 2115184"/>
              <a:gd name="connsiteY133" fmla="*/ 1181100 h 2967990"/>
              <a:gd name="connsiteX134" fmla="*/ 1642110 w 2115184"/>
              <a:gd name="connsiteY134" fmla="*/ 1146810 h 2967990"/>
              <a:gd name="connsiteX135" fmla="*/ 1657350 w 2115184"/>
              <a:gd name="connsiteY135" fmla="*/ 1127760 h 2967990"/>
              <a:gd name="connsiteX136" fmla="*/ 1687830 w 2115184"/>
              <a:gd name="connsiteY136" fmla="*/ 1082040 h 2967990"/>
              <a:gd name="connsiteX137" fmla="*/ 1710690 w 2115184"/>
              <a:gd name="connsiteY137" fmla="*/ 1059180 h 2967990"/>
              <a:gd name="connsiteX138" fmla="*/ 1775460 w 2115184"/>
              <a:gd name="connsiteY138" fmla="*/ 975360 h 2967990"/>
              <a:gd name="connsiteX139" fmla="*/ 1809750 w 2115184"/>
              <a:gd name="connsiteY139" fmla="*/ 906780 h 2967990"/>
              <a:gd name="connsiteX140" fmla="*/ 1836420 w 2115184"/>
              <a:gd name="connsiteY140" fmla="*/ 864870 h 2967990"/>
              <a:gd name="connsiteX141" fmla="*/ 1863090 w 2115184"/>
              <a:gd name="connsiteY141" fmla="*/ 815340 h 2967990"/>
              <a:gd name="connsiteX142" fmla="*/ 1885950 w 2115184"/>
              <a:gd name="connsiteY142" fmla="*/ 762000 h 2967990"/>
              <a:gd name="connsiteX143" fmla="*/ 1962150 w 2115184"/>
              <a:gd name="connsiteY143" fmla="*/ 601980 h 2967990"/>
              <a:gd name="connsiteX144" fmla="*/ 2019300 w 2115184"/>
              <a:gd name="connsiteY144" fmla="*/ 468630 h 2967990"/>
              <a:gd name="connsiteX145" fmla="*/ 2023110 w 2115184"/>
              <a:gd name="connsiteY145" fmla="*/ 457200 h 2967990"/>
              <a:gd name="connsiteX146" fmla="*/ 2053590 w 2115184"/>
              <a:gd name="connsiteY146" fmla="*/ 384810 h 2967990"/>
              <a:gd name="connsiteX147" fmla="*/ 2061210 w 2115184"/>
              <a:gd name="connsiteY147" fmla="*/ 358140 h 2967990"/>
              <a:gd name="connsiteX148" fmla="*/ 2072640 w 2115184"/>
              <a:gd name="connsiteY148" fmla="*/ 323850 h 2967990"/>
              <a:gd name="connsiteX149" fmla="*/ 2080260 w 2115184"/>
              <a:gd name="connsiteY149" fmla="*/ 289560 h 2967990"/>
              <a:gd name="connsiteX150" fmla="*/ 2103120 w 2115184"/>
              <a:gd name="connsiteY150" fmla="*/ 217170 h 2967990"/>
              <a:gd name="connsiteX151" fmla="*/ 2114550 w 2115184"/>
              <a:gd name="connsiteY151" fmla="*/ 125730 h 2967990"/>
              <a:gd name="connsiteX152" fmla="*/ 2110740 w 2115184"/>
              <a:gd name="connsiteY152" fmla="*/ 95250 h 2967990"/>
              <a:gd name="connsiteX153" fmla="*/ 2038350 w 2115184"/>
              <a:gd name="connsiteY153" fmla="*/ 57150 h 2967990"/>
              <a:gd name="connsiteX154" fmla="*/ 2023110 w 2115184"/>
              <a:gd name="connsiteY154" fmla="*/ 49530 h 2967990"/>
              <a:gd name="connsiteX155" fmla="*/ 2011680 w 2115184"/>
              <a:gd name="connsiteY155" fmla="*/ 38100 h 2967990"/>
              <a:gd name="connsiteX156" fmla="*/ 1977390 w 2115184"/>
              <a:gd name="connsiteY156" fmla="*/ 30480 h 2967990"/>
              <a:gd name="connsiteX157" fmla="*/ 1954530 w 2115184"/>
              <a:gd name="connsiteY157" fmla="*/ 15240 h 2967990"/>
              <a:gd name="connsiteX158" fmla="*/ 1916430 w 2115184"/>
              <a:gd name="connsiteY158" fmla="*/ 11430 h 2967990"/>
              <a:gd name="connsiteX159" fmla="*/ 1855470 w 2115184"/>
              <a:gd name="connsiteY159" fmla="*/ 0 h 2967990"/>
              <a:gd name="connsiteX160" fmla="*/ 1710690 w 2115184"/>
              <a:gd name="connsiteY160" fmla="*/ 3810 h 2967990"/>
              <a:gd name="connsiteX161" fmla="*/ 1672590 w 2115184"/>
              <a:gd name="connsiteY161" fmla="*/ 15240 h 2967990"/>
              <a:gd name="connsiteX162" fmla="*/ 1619250 w 2115184"/>
              <a:gd name="connsiteY162" fmla="*/ 22860 h 2967990"/>
              <a:gd name="connsiteX163" fmla="*/ 1596390 w 2115184"/>
              <a:gd name="connsiteY163" fmla="*/ 26670 h 2967990"/>
              <a:gd name="connsiteX164" fmla="*/ 1539240 w 2115184"/>
              <a:gd name="connsiteY164" fmla="*/ 49530 h 2967990"/>
              <a:gd name="connsiteX165" fmla="*/ 1508760 w 2115184"/>
              <a:gd name="connsiteY165" fmla="*/ 57150 h 2967990"/>
              <a:gd name="connsiteX166" fmla="*/ 1482090 w 2115184"/>
              <a:gd name="connsiteY166" fmla="*/ 68580 h 2967990"/>
              <a:gd name="connsiteX167" fmla="*/ 1440180 w 2115184"/>
              <a:gd name="connsiteY167" fmla="*/ 83820 h 2967990"/>
              <a:gd name="connsiteX168" fmla="*/ 1424940 w 2115184"/>
              <a:gd name="connsiteY168" fmla="*/ 91440 h 2967990"/>
              <a:gd name="connsiteX169" fmla="*/ 1394460 w 2115184"/>
              <a:gd name="connsiteY169" fmla="*/ 102870 h 2967990"/>
              <a:gd name="connsiteX170" fmla="*/ 1348740 w 2115184"/>
              <a:gd name="connsiteY170" fmla="*/ 125730 h 2967990"/>
              <a:gd name="connsiteX171" fmla="*/ 1306830 w 2115184"/>
              <a:gd name="connsiteY171" fmla="*/ 160020 h 2967990"/>
              <a:gd name="connsiteX172" fmla="*/ 1291590 w 2115184"/>
              <a:gd name="connsiteY172" fmla="*/ 167640 h 2967990"/>
              <a:gd name="connsiteX173" fmla="*/ 1264920 w 2115184"/>
              <a:gd name="connsiteY173" fmla="*/ 198120 h 2967990"/>
              <a:gd name="connsiteX174" fmla="*/ 1253490 w 2115184"/>
              <a:gd name="connsiteY174" fmla="*/ 205740 h 2967990"/>
              <a:gd name="connsiteX175" fmla="*/ 1226820 w 2115184"/>
              <a:gd name="connsiteY175" fmla="*/ 232410 h 2967990"/>
              <a:gd name="connsiteX176" fmla="*/ 1200150 w 2115184"/>
              <a:gd name="connsiteY176" fmla="*/ 255270 h 2967990"/>
              <a:gd name="connsiteX177" fmla="*/ 1184910 w 2115184"/>
              <a:gd name="connsiteY177" fmla="*/ 274320 h 2967990"/>
              <a:gd name="connsiteX178" fmla="*/ 1165860 w 2115184"/>
              <a:gd name="connsiteY178" fmla="*/ 285750 h 2967990"/>
              <a:gd name="connsiteX179" fmla="*/ 1143000 w 2115184"/>
              <a:gd name="connsiteY179" fmla="*/ 308610 h 2967990"/>
              <a:gd name="connsiteX180" fmla="*/ 1131570 w 2115184"/>
              <a:gd name="connsiteY180" fmla="*/ 323850 h 2967990"/>
              <a:gd name="connsiteX181" fmla="*/ 1120140 w 2115184"/>
              <a:gd name="connsiteY181" fmla="*/ 327660 h 2967990"/>
              <a:gd name="connsiteX182" fmla="*/ 1104900 w 2115184"/>
              <a:gd name="connsiteY182" fmla="*/ 342900 h 2967990"/>
              <a:gd name="connsiteX183" fmla="*/ 1059180 w 2115184"/>
              <a:gd name="connsiteY183" fmla="*/ 388620 h 2967990"/>
              <a:gd name="connsiteX184" fmla="*/ 1043940 w 2115184"/>
              <a:gd name="connsiteY184" fmla="*/ 396240 h 2967990"/>
              <a:gd name="connsiteX185" fmla="*/ 975360 w 2115184"/>
              <a:gd name="connsiteY185" fmla="*/ 449580 h 29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115184" h="2967990">
                <a:moveTo>
                  <a:pt x="990600" y="445770"/>
                </a:moveTo>
                <a:cubicBezTo>
                  <a:pt x="984250" y="447040"/>
                  <a:pt x="977563" y="447175"/>
                  <a:pt x="971550" y="449580"/>
                </a:cubicBezTo>
                <a:cubicBezTo>
                  <a:pt x="893091" y="480964"/>
                  <a:pt x="956959" y="457437"/>
                  <a:pt x="922020" y="476250"/>
                </a:cubicBezTo>
                <a:cubicBezTo>
                  <a:pt x="909518" y="482982"/>
                  <a:pt x="895279" y="486781"/>
                  <a:pt x="883920" y="495300"/>
                </a:cubicBezTo>
                <a:cubicBezTo>
                  <a:pt x="878840" y="499110"/>
                  <a:pt x="873964" y="503208"/>
                  <a:pt x="868680" y="506730"/>
                </a:cubicBezTo>
                <a:cubicBezTo>
                  <a:pt x="844859" y="522611"/>
                  <a:pt x="856178" y="513676"/>
                  <a:pt x="834390" y="525780"/>
                </a:cubicBezTo>
                <a:cubicBezTo>
                  <a:pt x="827917" y="529376"/>
                  <a:pt x="821860" y="533699"/>
                  <a:pt x="815340" y="537210"/>
                </a:cubicBezTo>
                <a:cubicBezTo>
                  <a:pt x="780791" y="555814"/>
                  <a:pt x="778786" y="552243"/>
                  <a:pt x="742950" y="579120"/>
                </a:cubicBezTo>
                <a:cubicBezTo>
                  <a:pt x="737870" y="582930"/>
                  <a:pt x="732931" y="586936"/>
                  <a:pt x="727710" y="590550"/>
                </a:cubicBezTo>
                <a:cubicBezTo>
                  <a:pt x="716415" y="598369"/>
                  <a:pt x="703134" y="603696"/>
                  <a:pt x="693420" y="613410"/>
                </a:cubicBezTo>
                <a:cubicBezTo>
                  <a:pt x="665058" y="641772"/>
                  <a:pt x="700963" y="606944"/>
                  <a:pt x="666750" y="636270"/>
                </a:cubicBezTo>
                <a:cubicBezTo>
                  <a:pt x="641081" y="658272"/>
                  <a:pt x="669152" y="638479"/>
                  <a:pt x="643890" y="655320"/>
                </a:cubicBezTo>
                <a:cubicBezTo>
                  <a:pt x="641350" y="659130"/>
                  <a:pt x="639350" y="663362"/>
                  <a:pt x="636270" y="666750"/>
                </a:cubicBezTo>
                <a:cubicBezTo>
                  <a:pt x="626605" y="677382"/>
                  <a:pt x="613760" y="685275"/>
                  <a:pt x="605790" y="697230"/>
                </a:cubicBezTo>
                <a:cubicBezTo>
                  <a:pt x="588010" y="723900"/>
                  <a:pt x="598170" y="715010"/>
                  <a:pt x="579120" y="727710"/>
                </a:cubicBezTo>
                <a:cubicBezTo>
                  <a:pt x="575310" y="734060"/>
                  <a:pt x="572509" y="741137"/>
                  <a:pt x="567690" y="746760"/>
                </a:cubicBezTo>
                <a:cubicBezTo>
                  <a:pt x="564710" y="750237"/>
                  <a:pt x="559275" y="750934"/>
                  <a:pt x="556260" y="754380"/>
                </a:cubicBezTo>
                <a:cubicBezTo>
                  <a:pt x="550229" y="761272"/>
                  <a:pt x="547496" y="770764"/>
                  <a:pt x="541020" y="777240"/>
                </a:cubicBezTo>
                <a:cubicBezTo>
                  <a:pt x="537210" y="781050"/>
                  <a:pt x="532722" y="784285"/>
                  <a:pt x="529590" y="788670"/>
                </a:cubicBezTo>
                <a:cubicBezTo>
                  <a:pt x="526289" y="793292"/>
                  <a:pt x="525606" y="799547"/>
                  <a:pt x="521970" y="803910"/>
                </a:cubicBezTo>
                <a:cubicBezTo>
                  <a:pt x="519039" y="807428"/>
                  <a:pt x="513634" y="808155"/>
                  <a:pt x="510540" y="811530"/>
                </a:cubicBezTo>
                <a:cubicBezTo>
                  <a:pt x="499550" y="823519"/>
                  <a:pt x="488428" y="835684"/>
                  <a:pt x="480060" y="849630"/>
                </a:cubicBezTo>
                <a:cubicBezTo>
                  <a:pt x="476250" y="855980"/>
                  <a:pt x="472555" y="862400"/>
                  <a:pt x="468630" y="868680"/>
                </a:cubicBezTo>
                <a:cubicBezTo>
                  <a:pt x="466203" y="872563"/>
                  <a:pt x="464456" y="877095"/>
                  <a:pt x="461010" y="880110"/>
                </a:cubicBezTo>
                <a:cubicBezTo>
                  <a:pt x="454118" y="886141"/>
                  <a:pt x="445770" y="890270"/>
                  <a:pt x="438150" y="895350"/>
                </a:cubicBezTo>
                <a:cubicBezTo>
                  <a:pt x="433089" y="905472"/>
                  <a:pt x="425798" y="921029"/>
                  <a:pt x="419100" y="929640"/>
                </a:cubicBezTo>
                <a:cubicBezTo>
                  <a:pt x="386924" y="971009"/>
                  <a:pt x="422042" y="911048"/>
                  <a:pt x="384810" y="971550"/>
                </a:cubicBezTo>
                <a:cubicBezTo>
                  <a:pt x="380345" y="978806"/>
                  <a:pt x="376905" y="986654"/>
                  <a:pt x="373380" y="994410"/>
                </a:cubicBezTo>
                <a:cubicBezTo>
                  <a:pt x="370550" y="1000636"/>
                  <a:pt x="369554" y="1007769"/>
                  <a:pt x="365760" y="1013460"/>
                </a:cubicBezTo>
                <a:cubicBezTo>
                  <a:pt x="361775" y="1019438"/>
                  <a:pt x="355600" y="1023620"/>
                  <a:pt x="350520" y="1028700"/>
                </a:cubicBezTo>
                <a:cubicBezTo>
                  <a:pt x="347980" y="1036320"/>
                  <a:pt x="345883" y="1044102"/>
                  <a:pt x="342900" y="1051560"/>
                </a:cubicBezTo>
                <a:cubicBezTo>
                  <a:pt x="336630" y="1067234"/>
                  <a:pt x="326243" y="1080120"/>
                  <a:pt x="316230" y="1093470"/>
                </a:cubicBezTo>
                <a:cubicBezTo>
                  <a:pt x="313690" y="1101090"/>
                  <a:pt x="312202" y="1109146"/>
                  <a:pt x="308610" y="1116330"/>
                </a:cubicBezTo>
                <a:cubicBezTo>
                  <a:pt x="299496" y="1134559"/>
                  <a:pt x="294483" y="1138077"/>
                  <a:pt x="281940" y="1150620"/>
                </a:cubicBezTo>
                <a:cubicBezTo>
                  <a:pt x="276497" y="1164228"/>
                  <a:pt x="273819" y="1172452"/>
                  <a:pt x="266700" y="1184910"/>
                </a:cubicBezTo>
                <a:cubicBezTo>
                  <a:pt x="264428" y="1188886"/>
                  <a:pt x="261352" y="1192364"/>
                  <a:pt x="259080" y="1196340"/>
                </a:cubicBezTo>
                <a:cubicBezTo>
                  <a:pt x="256262" y="1201271"/>
                  <a:pt x="254218" y="1206615"/>
                  <a:pt x="251460" y="1211580"/>
                </a:cubicBezTo>
                <a:cubicBezTo>
                  <a:pt x="247864" y="1218053"/>
                  <a:pt x="243342" y="1224006"/>
                  <a:pt x="240030" y="1230630"/>
                </a:cubicBezTo>
                <a:cubicBezTo>
                  <a:pt x="238234" y="1234222"/>
                  <a:pt x="238016" y="1238468"/>
                  <a:pt x="236220" y="1242060"/>
                </a:cubicBezTo>
                <a:cubicBezTo>
                  <a:pt x="221769" y="1270962"/>
                  <a:pt x="228178" y="1250666"/>
                  <a:pt x="217170" y="1276350"/>
                </a:cubicBezTo>
                <a:cubicBezTo>
                  <a:pt x="215588" y="1280041"/>
                  <a:pt x="215588" y="1284438"/>
                  <a:pt x="213360" y="1287780"/>
                </a:cubicBezTo>
                <a:cubicBezTo>
                  <a:pt x="196872" y="1312512"/>
                  <a:pt x="195197" y="1303194"/>
                  <a:pt x="186690" y="1325880"/>
                </a:cubicBezTo>
                <a:cubicBezTo>
                  <a:pt x="175656" y="1355305"/>
                  <a:pt x="192629" y="1326346"/>
                  <a:pt x="175260" y="1363980"/>
                </a:cubicBezTo>
                <a:cubicBezTo>
                  <a:pt x="167618" y="1380538"/>
                  <a:pt x="158821" y="1389837"/>
                  <a:pt x="152400" y="1405890"/>
                </a:cubicBezTo>
                <a:cubicBezTo>
                  <a:pt x="149417" y="1413348"/>
                  <a:pt x="147999" y="1421391"/>
                  <a:pt x="144780" y="1428750"/>
                </a:cubicBezTo>
                <a:cubicBezTo>
                  <a:pt x="117801" y="1490416"/>
                  <a:pt x="133349" y="1445262"/>
                  <a:pt x="118110" y="1485900"/>
                </a:cubicBezTo>
                <a:cubicBezTo>
                  <a:pt x="116700" y="1489660"/>
                  <a:pt x="115357" y="1493455"/>
                  <a:pt x="114300" y="1497330"/>
                </a:cubicBezTo>
                <a:cubicBezTo>
                  <a:pt x="111544" y="1507434"/>
                  <a:pt x="110166" y="1517934"/>
                  <a:pt x="106680" y="1527810"/>
                </a:cubicBezTo>
                <a:cubicBezTo>
                  <a:pt x="102517" y="1539605"/>
                  <a:pt x="95973" y="1550442"/>
                  <a:pt x="91440" y="1562100"/>
                </a:cubicBezTo>
                <a:cubicBezTo>
                  <a:pt x="87073" y="1573329"/>
                  <a:pt x="84377" y="1585161"/>
                  <a:pt x="80010" y="1596390"/>
                </a:cubicBezTo>
                <a:cubicBezTo>
                  <a:pt x="75477" y="1608048"/>
                  <a:pt x="69260" y="1619006"/>
                  <a:pt x="64770" y="1630680"/>
                </a:cubicBezTo>
                <a:cubicBezTo>
                  <a:pt x="62890" y="1635567"/>
                  <a:pt x="62840" y="1641033"/>
                  <a:pt x="60960" y="1645920"/>
                </a:cubicBezTo>
                <a:cubicBezTo>
                  <a:pt x="53649" y="1664929"/>
                  <a:pt x="46666" y="1678318"/>
                  <a:pt x="38100" y="1695450"/>
                </a:cubicBezTo>
                <a:cubicBezTo>
                  <a:pt x="36830" y="1703070"/>
                  <a:pt x="35805" y="1710735"/>
                  <a:pt x="34290" y="1718310"/>
                </a:cubicBezTo>
                <a:cubicBezTo>
                  <a:pt x="33263" y="1723445"/>
                  <a:pt x="31341" y="1728385"/>
                  <a:pt x="30480" y="1733550"/>
                </a:cubicBezTo>
                <a:cubicBezTo>
                  <a:pt x="28797" y="1743650"/>
                  <a:pt x="28118" y="1753894"/>
                  <a:pt x="26670" y="1764030"/>
                </a:cubicBezTo>
                <a:cubicBezTo>
                  <a:pt x="24308" y="1780566"/>
                  <a:pt x="21590" y="1797050"/>
                  <a:pt x="19050" y="1813560"/>
                </a:cubicBezTo>
                <a:cubicBezTo>
                  <a:pt x="17780" y="1958340"/>
                  <a:pt x="17401" y="2103131"/>
                  <a:pt x="15240" y="2247900"/>
                </a:cubicBezTo>
                <a:cubicBezTo>
                  <a:pt x="14860" y="2273329"/>
                  <a:pt x="12099" y="2298677"/>
                  <a:pt x="11430" y="2324100"/>
                </a:cubicBezTo>
                <a:cubicBezTo>
                  <a:pt x="4670" y="2580969"/>
                  <a:pt x="16714" y="2460162"/>
                  <a:pt x="0" y="2602230"/>
                </a:cubicBezTo>
                <a:cubicBezTo>
                  <a:pt x="5080" y="2625090"/>
                  <a:pt x="5024" y="2649738"/>
                  <a:pt x="15240" y="2670810"/>
                </a:cubicBezTo>
                <a:cubicBezTo>
                  <a:pt x="25883" y="2692762"/>
                  <a:pt x="60960" y="2727960"/>
                  <a:pt x="60960" y="2727960"/>
                </a:cubicBezTo>
                <a:cubicBezTo>
                  <a:pt x="80904" y="2777821"/>
                  <a:pt x="55611" y="2721841"/>
                  <a:pt x="80010" y="2758440"/>
                </a:cubicBezTo>
                <a:cubicBezTo>
                  <a:pt x="82238" y="2761782"/>
                  <a:pt x="82410" y="2766110"/>
                  <a:pt x="83820" y="2769870"/>
                </a:cubicBezTo>
                <a:cubicBezTo>
                  <a:pt x="86221" y="2776274"/>
                  <a:pt x="87815" y="2783120"/>
                  <a:pt x="91440" y="2788920"/>
                </a:cubicBezTo>
                <a:cubicBezTo>
                  <a:pt x="94296" y="2793489"/>
                  <a:pt x="99322" y="2796295"/>
                  <a:pt x="102870" y="2800350"/>
                </a:cubicBezTo>
                <a:cubicBezTo>
                  <a:pt x="135430" y="2837562"/>
                  <a:pt x="103114" y="2804404"/>
                  <a:pt x="129540" y="2830830"/>
                </a:cubicBezTo>
                <a:cubicBezTo>
                  <a:pt x="130810" y="2837180"/>
                  <a:pt x="131302" y="2843737"/>
                  <a:pt x="133350" y="2849880"/>
                </a:cubicBezTo>
                <a:cubicBezTo>
                  <a:pt x="137031" y="2860922"/>
                  <a:pt x="150776" y="2880372"/>
                  <a:pt x="156210" y="2887980"/>
                </a:cubicBezTo>
                <a:cubicBezTo>
                  <a:pt x="170948" y="2908613"/>
                  <a:pt x="177478" y="2920997"/>
                  <a:pt x="198120" y="2933700"/>
                </a:cubicBezTo>
                <a:cubicBezTo>
                  <a:pt x="230693" y="2953745"/>
                  <a:pt x="222051" y="2946710"/>
                  <a:pt x="255270" y="2952750"/>
                </a:cubicBezTo>
                <a:cubicBezTo>
                  <a:pt x="260422" y="2953687"/>
                  <a:pt x="265279" y="2956329"/>
                  <a:pt x="270510" y="2956560"/>
                </a:cubicBezTo>
                <a:cubicBezTo>
                  <a:pt x="351751" y="2960144"/>
                  <a:pt x="433070" y="2961640"/>
                  <a:pt x="514350" y="2964180"/>
                </a:cubicBezTo>
                <a:cubicBezTo>
                  <a:pt x="532130" y="2965450"/>
                  <a:pt x="549865" y="2967990"/>
                  <a:pt x="567690" y="2967990"/>
                </a:cubicBezTo>
                <a:cubicBezTo>
                  <a:pt x="620350" y="2967990"/>
                  <a:pt x="636796" y="2964479"/>
                  <a:pt x="681990" y="2960370"/>
                </a:cubicBezTo>
                <a:lnTo>
                  <a:pt x="727710" y="2956560"/>
                </a:lnTo>
                <a:cubicBezTo>
                  <a:pt x="766035" y="2943785"/>
                  <a:pt x="735901" y="2955666"/>
                  <a:pt x="769620" y="2937510"/>
                </a:cubicBezTo>
                <a:cubicBezTo>
                  <a:pt x="795513" y="2923568"/>
                  <a:pt x="796752" y="2926773"/>
                  <a:pt x="815340" y="2910840"/>
                </a:cubicBezTo>
                <a:cubicBezTo>
                  <a:pt x="819431" y="2907333"/>
                  <a:pt x="823537" y="2903721"/>
                  <a:pt x="826770" y="2899410"/>
                </a:cubicBezTo>
                <a:cubicBezTo>
                  <a:pt x="831213" y="2893486"/>
                  <a:pt x="834092" y="2886522"/>
                  <a:pt x="838200" y="2880360"/>
                </a:cubicBezTo>
                <a:cubicBezTo>
                  <a:pt x="846799" y="2867461"/>
                  <a:pt x="857103" y="2855676"/>
                  <a:pt x="864870" y="2842260"/>
                </a:cubicBezTo>
                <a:cubicBezTo>
                  <a:pt x="871137" y="2831435"/>
                  <a:pt x="874868" y="2819327"/>
                  <a:pt x="880110" y="2807970"/>
                </a:cubicBezTo>
                <a:cubicBezTo>
                  <a:pt x="882490" y="2802813"/>
                  <a:pt x="885789" y="2798068"/>
                  <a:pt x="887730" y="2792730"/>
                </a:cubicBezTo>
                <a:cubicBezTo>
                  <a:pt x="890890" y="2784041"/>
                  <a:pt x="891794" y="2774595"/>
                  <a:pt x="895350" y="2766060"/>
                </a:cubicBezTo>
                <a:cubicBezTo>
                  <a:pt x="898198" y="2759224"/>
                  <a:pt x="902970" y="2753360"/>
                  <a:pt x="906780" y="2747010"/>
                </a:cubicBezTo>
                <a:cubicBezTo>
                  <a:pt x="908050" y="2739390"/>
                  <a:pt x="908147" y="2731479"/>
                  <a:pt x="910590" y="2724150"/>
                </a:cubicBezTo>
                <a:cubicBezTo>
                  <a:pt x="912038" y="2719806"/>
                  <a:pt x="916645" y="2717023"/>
                  <a:pt x="918210" y="2712720"/>
                </a:cubicBezTo>
                <a:cubicBezTo>
                  <a:pt x="935671" y="2664702"/>
                  <a:pt x="916203" y="2696680"/>
                  <a:pt x="933450" y="2670810"/>
                </a:cubicBezTo>
                <a:lnTo>
                  <a:pt x="944880" y="2625090"/>
                </a:lnTo>
                <a:cubicBezTo>
                  <a:pt x="946150" y="2620010"/>
                  <a:pt x="947034" y="2614818"/>
                  <a:pt x="948690" y="2609850"/>
                </a:cubicBezTo>
                <a:lnTo>
                  <a:pt x="956310" y="2586990"/>
                </a:lnTo>
                <a:cubicBezTo>
                  <a:pt x="957580" y="2583180"/>
                  <a:pt x="959146" y="2579456"/>
                  <a:pt x="960120" y="2575560"/>
                </a:cubicBezTo>
                <a:cubicBezTo>
                  <a:pt x="961390" y="2570480"/>
                  <a:pt x="962425" y="2565336"/>
                  <a:pt x="963930" y="2560320"/>
                </a:cubicBezTo>
                <a:cubicBezTo>
                  <a:pt x="966238" y="2552627"/>
                  <a:pt x="969975" y="2545336"/>
                  <a:pt x="971550" y="2537460"/>
                </a:cubicBezTo>
                <a:cubicBezTo>
                  <a:pt x="976474" y="2512841"/>
                  <a:pt x="972464" y="2524202"/>
                  <a:pt x="982980" y="2503170"/>
                </a:cubicBezTo>
                <a:cubicBezTo>
                  <a:pt x="984250" y="2493010"/>
                  <a:pt x="984307" y="2482623"/>
                  <a:pt x="986790" y="2472690"/>
                </a:cubicBezTo>
                <a:cubicBezTo>
                  <a:pt x="988168" y="2467180"/>
                  <a:pt x="992103" y="2462640"/>
                  <a:pt x="994410" y="2457450"/>
                </a:cubicBezTo>
                <a:cubicBezTo>
                  <a:pt x="1025159" y="2388264"/>
                  <a:pt x="983889" y="2474812"/>
                  <a:pt x="1009650" y="2426970"/>
                </a:cubicBezTo>
                <a:cubicBezTo>
                  <a:pt x="1016382" y="2414468"/>
                  <a:pt x="1024210" y="2402340"/>
                  <a:pt x="1028700" y="2388870"/>
                </a:cubicBezTo>
                <a:cubicBezTo>
                  <a:pt x="1029970" y="2385060"/>
                  <a:pt x="1030714" y="2381032"/>
                  <a:pt x="1032510" y="2377440"/>
                </a:cubicBezTo>
                <a:cubicBezTo>
                  <a:pt x="1040332" y="2361795"/>
                  <a:pt x="1050121" y="2350629"/>
                  <a:pt x="1059180" y="2335530"/>
                </a:cubicBezTo>
                <a:cubicBezTo>
                  <a:pt x="1068614" y="2319806"/>
                  <a:pt x="1072606" y="2301724"/>
                  <a:pt x="1082040" y="2286000"/>
                </a:cubicBezTo>
                <a:cubicBezTo>
                  <a:pt x="1090902" y="2271231"/>
                  <a:pt x="1099094" y="2263383"/>
                  <a:pt x="1104900" y="2247900"/>
                </a:cubicBezTo>
                <a:cubicBezTo>
                  <a:pt x="1106739" y="2242997"/>
                  <a:pt x="1106246" y="2237280"/>
                  <a:pt x="1108710" y="2232660"/>
                </a:cubicBezTo>
                <a:cubicBezTo>
                  <a:pt x="1116502" y="2218049"/>
                  <a:pt x="1129230" y="2206124"/>
                  <a:pt x="1135380" y="2190750"/>
                </a:cubicBezTo>
                <a:cubicBezTo>
                  <a:pt x="1147728" y="2159881"/>
                  <a:pt x="1143929" y="2167848"/>
                  <a:pt x="1165860" y="2125980"/>
                </a:cubicBezTo>
                <a:cubicBezTo>
                  <a:pt x="1171927" y="2114397"/>
                  <a:pt x="1179759" y="2103708"/>
                  <a:pt x="1184910" y="2091690"/>
                </a:cubicBezTo>
                <a:cubicBezTo>
                  <a:pt x="1188720" y="2082800"/>
                  <a:pt x="1192135" y="2073730"/>
                  <a:pt x="1196340" y="2065020"/>
                </a:cubicBezTo>
                <a:cubicBezTo>
                  <a:pt x="1209921" y="2036889"/>
                  <a:pt x="1225563" y="2009746"/>
                  <a:pt x="1238250" y="1981200"/>
                </a:cubicBezTo>
                <a:cubicBezTo>
                  <a:pt x="1243330" y="1969770"/>
                  <a:pt x="1247896" y="1958098"/>
                  <a:pt x="1253490" y="1946910"/>
                </a:cubicBezTo>
                <a:cubicBezTo>
                  <a:pt x="1261876" y="1930138"/>
                  <a:pt x="1272544" y="1914515"/>
                  <a:pt x="1280160" y="1897380"/>
                </a:cubicBezTo>
                <a:cubicBezTo>
                  <a:pt x="1287828" y="1880127"/>
                  <a:pt x="1291128" y="1861102"/>
                  <a:pt x="1299210" y="1844040"/>
                </a:cubicBezTo>
                <a:cubicBezTo>
                  <a:pt x="1314049" y="1812713"/>
                  <a:pt x="1337778" y="1785485"/>
                  <a:pt x="1348740" y="1752600"/>
                </a:cubicBezTo>
                <a:cubicBezTo>
                  <a:pt x="1352550" y="1741170"/>
                  <a:pt x="1354782" y="1729086"/>
                  <a:pt x="1360170" y="1718310"/>
                </a:cubicBezTo>
                <a:cubicBezTo>
                  <a:pt x="1383197" y="1672256"/>
                  <a:pt x="1353869" y="1729337"/>
                  <a:pt x="1375410" y="1691640"/>
                </a:cubicBezTo>
                <a:cubicBezTo>
                  <a:pt x="1394746" y="1657803"/>
                  <a:pt x="1372085" y="1692817"/>
                  <a:pt x="1390650" y="1664970"/>
                </a:cubicBezTo>
                <a:cubicBezTo>
                  <a:pt x="1395468" y="1645697"/>
                  <a:pt x="1393840" y="1647528"/>
                  <a:pt x="1405890" y="1626870"/>
                </a:cubicBezTo>
                <a:cubicBezTo>
                  <a:pt x="1410505" y="1618959"/>
                  <a:pt x="1416745" y="1612050"/>
                  <a:pt x="1421130" y="1604010"/>
                </a:cubicBezTo>
                <a:cubicBezTo>
                  <a:pt x="1424405" y="1598006"/>
                  <a:pt x="1425884" y="1591170"/>
                  <a:pt x="1428750" y="1584960"/>
                </a:cubicBezTo>
                <a:cubicBezTo>
                  <a:pt x="1433510" y="1574646"/>
                  <a:pt x="1438644" y="1564503"/>
                  <a:pt x="1443990" y="1554480"/>
                </a:cubicBezTo>
                <a:cubicBezTo>
                  <a:pt x="1453432" y="1536776"/>
                  <a:pt x="1462992" y="1523354"/>
                  <a:pt x="1470660" y="1504950"/>
                </a:cubicBezTo>
                <a:cubicBezTo>
                  <a:pt x="1473749" y="1497536"/>
                  <a:pt x="1474688" y="1489274"/>
                  <a:pt x="1478280" y="1482090"/>
                </a:cubicBezTo>
                <a:cubicBezTo>
                  <a:pt x="1481120" y="1476410"/>
                  <a:pt x="1486870" y="1472530"/>
                  <a:pt x="1489710" y="1466850"/>
                </a:cubicBezTo>
                <a:cubicBezTo>
                  <a:pt x="1490322" y="1465627"/>
                  <a:pt x="1502235" y="1434444"/>
                  <a:pt x="1504950" y="1424940"/>
                </a:cubicBezTo>
                <a:cubicBezTo>
                  <a:pt x="1506389" y="1419905"/>
                  <a:pt x="1506746" y="1414534"/>
                  <a:pt x="1508760" y="1409700"/>
                </a:cubicBezTo>
                <a:cubicBezTo>
                  <a:pt x="1518364" y="1386650"/>
                  <a:pt x="1520796" y="1384025"/>
                  <a:pt x="1531620" y="1367790"/>
                </a:cubicBezTo>
                <a:cubicBezTo>
                  <a:pt x="1544794" y="1315094"/>
                  <a:pt x="1532152" y="1358788"/>
                  <a:pt x="1550670" y="1310640"/>
                </a:cubicBezTo>
                <a:cubicBezTo>
                  <a:pt x="1553553" y="1303143"/>
                  <a:pt x="1555750" y="1295400"/>
                  <a:pt x="1558290" y="1287780"/>
                </a:cubicBezTo>
                <a:cubicBezTo>
                  <a:pt x="1559560" y="1283970"/>
                  <a:pt x="1560034" y="1279794"/>
                  <a:pt x="1562100" y="1276350"/>
                </a:cubicBezTo>
                <a:cubicBezTo>
                  <a:pt x="1570344" y="1262611"/>
                  <a:pt x="1574903" y="1256115"/>
                  <a:pt x="1581150" y="1242060"/>
                </a:cubicBezTo>
                <a:cubicBezTo>
                  <a:pt x="1583928" y="1235810"/>
                  <a:pt x="1585449" y="1228989"/>
                  <a:pt x="1588770" y="1223010"/>
                </a:cubicBezTo>
                <a:cubicBezTo>
                  <a:pt x="1591854" y="1217459"/>
                  <a:pt x="1596509" y="1212937"/>
                  <a:pt x="1600200" y="1207770"/>
                </a:cubicBezTo>
                <a:cubicBezTo>
                  <a:pt x="1602862" y="1204044"/>
                  <a:pt x="1605548" y="1200316"/>
                  <a:pt x="1607820" y="1196340"/>
                </a:cubicBezTo>
                <a:cubicBezTo>
                  <a:pt x="1610638" y="1191409"/>
                  <a:pt x="1612207" y="1185770"/>
                  <a:pt x="1615440" y="1181100"/>
                </a:cubicBezTo>
                <a:cubicBezTo>
                  <a:pt x="1623682" y="1169194"/>
                  <a:pt x="1633164" y="1158196"/>
                  <a:pt x="1642110" y="1146810"/>
                </a:cubicBezTo>
                <a:cubicBezTo>
                  <a:pt x="1647134" y="1140416"/>
                  <a:pt x="1652839" y="1134526"/>
                  <a:pt x="1657350" y="1127760"/>
                </a:cubicBezTo>
                <a:cubicBezTo>
                  <a:pt x="1667510" y="1112520"/>
                  <a:pt x="1674878" y="1094992"/>
                  <a:pt x="1687830" y="1082040"/>
                </a:cubicBezTo>
                <a:cubicBezTo>
                  <a:pt x="1695450" y="1074420"/>
                  <a:pt x="1703408" y="1067124"/>
                  <a:pt x="1710690" y="1059180"/>
                </a:cubicBezTo>
                <a:cubicBezTo>
                  <a:pt x="1727791" y="1040525"/>
                  <a:pt x="1770419" y="983521"/>
                  <a:pt x="1775460" y="975360"/>
                </a:cubicBezTo>
                <a:cubicBezTo>
                  <a:pt x="1788891" y="953615"/>
                  <a:pt x="1797959" y="929456"/>
                  <a:pt x="1809750" y="906780"/>
                </a:cubicBezTo>
                <a:cubicBezTo>
                  <a:pt x="1822743" y="881793"/>
                  <a:pt x="1822194" y="883838"/>
                  <a:pt x="1836420" y="864870"/>
                </a:cubicBezTo>
                <a:cubicBezTo>
                  <a:pt x="1845526" y="828446"/>
                  <a:pt x="1832172" y="874599"/>
                  <a:pt x="1863090" y="815340"/>
                </a:cubicBezTo>
                <a:cubicBezTo>
                  <a:pt x="1872038" y="798190"/>
                  <a:pt x="1877804" y="779545"/>
                  <a:pt x="1885950" y="762000"/>
                </a:cubicBezTo>
                <a:cubicBezTo>
                  <a:pt x="1910829" y="708415"/>
                  <a:pt x="1936946" y="655413"/>
                  <a:pt x="1962150" y="601980"/>
                </a:cubicBezTo>
                <a:cubicBezTo>
                  <a:pt x="1977947" y="568490"/>
                  <a:pt x="2011699" y="491434"/>
                  <a:pt x="2019300" y="468630"/>
                </a:cubicBezTo>
                <a:cubicBezTo>
                  <a:pt x="2020570" y="464820"/>
                  <a:pt x="2021589" y="460917"/>
                  <a:pt x="2023110" y="457200"/>
                </a:cubicBezTo>
                <a:cubicBezTo>
                  <a:pt x="2033023" y="432968"/>
                  <a:pt x="2046397" y="409984"/>
                  <a:pt x="2053590" y="384810"/>
                </a:cubicBezTo>
                <a:cubicBezTo>
                  <a:pt x="2056130" y="375920"/>
                  <a:pt x="2058452" y="366965"/>
                  <a:pt x="2061210" y="358140"/>
                </a:cubicBezTo>
                <a:cubicBezTo>
                  <a:pt x="2064804" y="346640"/>
                  <a:pt x="2069415" y="335459"/>
                  <a:pt x="2072640" y="323850"/>
                </a:cubicBezTo>
                <a:cubicBezTo>
                  <a:pt x="2075774" y="312568"/>
                  <a:pt x="2077043" y="300818"/>
                  <a:pt x="2080260" y="289560"/>
                </a:cubicBezTo>
                <a:cubicBezTo>
                  <a:pt x="2087212" y="265229"/>
                  <a:pt x="2095500" y="241300"/>
                  <a:pt x="2103120" y="217170"/>
                </a:cubicBezTo>
                <a:cubicBezTo>
                  <a:pt x="2104669" y="206329"/>
                  <a:pt x="2114550" y="142521"/>
                  <a:pt x="2114550" y="125730"/>
                </a:cubicBezTo>
                <a:cubicBezTo>
                  <a:pt x="2114550" y="115491"/>
                  <a:pt x="2117482" y="102956"/>
                  <a:pt x="2110740" y="95250"/>
                </a:cubicBezTo>
                <a:cubicBezTo>
                  <a:pt x="2085461" y="66360"/>
                  <a:pt x="2066718" y="68497"/>
                  <a:pt x="2038350" y="57150"/>
                </a:cubicBezTo>
                <a:cubicBezTo>
                  <a:pt x="2033077" y="55041"/>
                  <a:pt x="2027732" y="52831"/>
                  <a:pt x="2023110" y="49530"/>
                </a:cubicBezTo>
                <a:cubicBezTo>
                  <a:pt x="2018725" y="46398"/>
                  <a:pt x="2016654" y="40172"/>
                  <a:pt x="2011680" y="38100"/>
                </a:cubicBezTo>
                <a:cubicBezTo>
                  <a:pt x="2000872" y="33597"/>
                  <a:pt x="1988820" y="33020"/>
                  <a:pt x="1977390" y="30480"/>
                </a:cubicBezTo>
                <a:cubicBezTo>
                  <a:pt x="1969770" y="25400"/>
                  <a:pt x="1963271" y="17972"/>
                  <a:pt x="1954530" y="15240"/>
                </a:cubicBezTo>
                <a:cubicBezTo>
                  <a:pt x="1942348" y="11433"/>
                  <a:pt x="1929045" y="13371"/>
                  <a:pt x="1916430" y="11430"/>
                </a:cubicBezTo>
                <a:cubicBezTo>
                  <a:pt x="1895996" y="8286"/>
                  <a:pt x="1875790" y="3810"/>
                  <a:pt x="1855470" y="0"/>
                </a:cubicBezTo>
                <a:cubicBezTo>
                  <a:pt x="1807210" y="1270"/>
                  <a:pt x="1758800" y="-199"/>
                  <a:pt x="1710690" y="3810"/>
                </a:cubicBezTo>
                <a:cubicBezTo>
                  <a:pt x="1697477" y="4911"/>
                  <a:pt x="1685570" y="12536"/>
                  <a:pt x="1672590" y="15240"/>
                </a:cubicBezTo>
                <a:cubicBezTo>
                  <a:pt x="1655007" y="18903"/>
                  <a:pt x="1637012" y="20196"/>
                  <a:pt x="1619250" y="22860"/>
                </a:cubicBezTo>
                <a:cubicBezTo>
                  <a:pt x="1611610" y="24006"/>
                  <a:pt x="1604010" y="25400"/>
                  <a:pt x="1596390" y="26670"/>
                </a:cubicBezTo>
                <a:cubicBezTo>
                  <a:pt x="1578722" y="34242"/>
                  <a:pt x="1557487" y="43828"/>
                  <a:pt x="1539240" y="49530"/>
                </a:cubicBezTo>
                <a:cubicBezTo>
                  <a:pt x="1529244" y="52654"/>
                  <a:pt x="1518695" y="53838"/>
                  <a:pt x="1508760" y="57150"/>
                </a:cubicBezTo>
                <a:cubicBezTo>
                  <a:pt x="1499584" y="60209"/>
                  <a:pt x="1491104" y="65074"/>
                  <a:pt x="1482090" y="68580"/>
                </a:cubicBezTo>
                <a:cubicBezTo>
                  <a:pt x="1468236" y="73968"/>
                  <a:pt x="1453982" y="78299"/>
                  <a:pt x="1440180" y="83820"/>
                </a:cubicBezTo>
                <a:cubicBezTo>
                  <a:pt x="1434907" y="85929"/>
                  <a:pt x="1430183" y="89256"/>
                  <a:pt x="1424940" y="91440"/>
                </a:cubicBezTo>
                <a:cubicBezTo>
                  <a:pt x="1414924" y="95613"/>
                  <a:pt x="1404355" y="98417"/>
                  <a:pt x="1394460" y="102870"/>
                </a:cubicBezTo>
                <a:cubicBezTo>
                  <a:pt x="1378922" y="109862"/>
                  <a:pt x="1363591" y="117377"/>
                  <a:pt x="1348740" y="125730"/>
                </a:cubicBezTo>
                <a:cubicBezTo>
                  <a:pt x="1338673" y="131393"/>
                  <a:pt x="1311510" y="156616"/>
                  <a:pt x="1306830" y="160020"/>
                </a:cubicBezTo>
                <a:cubicBezTo>
                  <a:pt x="1302237" y="163361"/>
                  <a:pt x="1296670" y="165100"/>
                  <a:pt x="1291590" y="167640"/>
                </a:cubicBezTo>
                <a:cubicBezTo>
                  <a:pt x="1282700" y="177800"/>
                  <a:pt x="1274466" y="188574"/>
                  <a:pt x="1264920" y="198120"/>
                </a:cubicBezTo>
                <a:cubicBezTo>
                  <a:pt x="1261682" y="201358"/>
                  <a:pt x="1256894" y="202677"/>
                  <a:pt x="1253490" y="205740"/>
                </a:cubicBezTo>
                <a:cubicBezTo>
                  <a:pt x="1244145" y="214150"/>
                  <a:pt x="1236366" y="224228"/>
                  <a:pt x="1226820" y="232410"/>
                </a:cubicBezTo>
                <a:cubicBezTo>
                  <a:pt x="1217930" y="240030"/>
                  <a:pt x="1208429" y="246991"/>
                  <a:pt x="1200150" y="255270"/>
                </a:cubicBezTo>
                <a:cubicBezTo>
                  <a:pt x="1194400" y="261020"/>
                  <a:pt x="1190988" y="268917"/>
                  <a:pt x="1184910" y="274320"/>
                </a:cubicBezTo>
                <a:cubicBezTo>
                  <a:pt x="1179375" y="279240"/>
                  <a:pt x="1171591" y="281061"/>
                  <a:pt x="1165860" y="285750"/>
                </a:cubicBezTo>
                <a:cubicBezTo>
                  <a:pt x="1157520" y="292574"/>
                  <a:pt x="1149466" y="299989"/>
                  <a:pt x="1143000" y="308610"/>
                </a:cubicBezTo>
                <a:cubicBezTo>
                  <a:pt x="1139190" y="313690"/>
                  <a:pt x="1136448" y="319785"/>
                  <a:pt x="1131570" y="323850"/>
                </a:cubicBezTo>
                <a:cubicBezTo>
                  <a:pt x="1128485" y="326421"/>
                  <a:pt x="1123950" y="326390"/>
                  <a:pt x="1120140" y="327660"/>
                </a:cubicBezTo>
                <a:cubicBezTo>
                  <a:pt x="1115060" y="332740"/>
                  <a:pt x="1109733" y="337584"/>
                  <a:pt x="1104900" y="342900"/>
                </a:cubicBezTo>
                <a:cubicBezTo>
                  <a:pt x="1083233" y="366733"/>
                  <a:pt x="1084556" y="370857"/>
                  <a:pt x="1059180" y="388620"/>
                </a:cubicBezTo>
                <a:cubicBezTo>
                  <a:pt x="1054527" y="391877"/>
                  <a:pt x="1057910" y="386080"/>
                  <a:pt x="1043940" y="396240"/>
                </a:cubicBezTo>
                <a:cubicBezTo>
                  <a:pt x="1029970" y="406400"/>
                  <a:pt x="982989" y="441951"/>
                  <a:pt x="975360" y="44958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9102090" y="762000"/>
            <a:ext cx="2049780" cy="2865120"/>
          </a:xfrm>
          <a:custGeom>
            <a:avLst/>
            <a:gdLst>
              <a:gd name="connsiteX0" fmla="*/ 750570 w 2049780"/>
              <a:gd name="connsiteY0" fmla="*/ 441960 h 2865120"/>
              <a:gd name="connsiteX1" fmla="*/ 765810 w 2049780"/>
              <a:gd name="connsiteY1" fmla="*/ 415290 h 2865120"/>
              <a:gd name="connsiteX2" fmla="*/ 781050 w 2049780"/>
              <a:gd name="connsiteY2" fmla="*/ 403860 h 2865120"/>
              <a:gd name="connsiteX3" fmla="*/ 803910 w 2049780"/>
              <a:gd name="connsiteY3" fmla="*/ 377190 h 2865120"/>
              <a:gd name="connsiteX4" fmla="*/ 826770 w 2049780"/>
              <a:gd name="connsiteY4" fmla="*/ 358140 h 2865120"/>
              <a:gd name="connsiteX5" fmla="*/ 834390 w 2049780"/>
              <a:gd name="connsiteY5" fmla="*/ 346710 h 2865120"/>
              <a:gd name="connsiteX6" fmla="*/ 845820 w 2049780"/>
              <a:gd name="connsiteY6" fmla="*/ 335280 h 2865120"/>
              <a:gd name="connsiteX7" fmla="*/ 868680 w 2049780"/>
              <a:gd name="connsiteY7" fmla="*/ 304800 h 2865120"/>
              <a:gd name="connsiteX8" fmla="*/ 902970 w 2049780"/>
              <a:gd name="connsiteY8" fmla="*/ 270510 h 2865120"/>
              <a:gd name="connsiteX9" fmla="*/ 910590 w 2049780"/>
              <a:gd name="connsiteY9" fmla="*/ 259080 h 2865120"/>
              <a:gd name="connsiteX10" fmla="*/ 929640 w 2049780"/>
              <a:gd name="connsiteY10" fmla="*/ 243840 h 2865120"/>
              <a:gd name="connsiteX11" fmla="*/ 941070 w 2049780"/>
              <a:gd name="connsiteY11" fmla="*/ 232410 h 2865120"/>
              <a:gd name="connsiteX12" fmla="*/ 952500 w 2049780"/>
              <a:gd name="connsiteY12" fmla="*/ 224790 h 2865120"/>
              <a:gd name="connsiteX13" fmla="*/ 967740 w 2049780"/>
              <a:gd name="connsiteY13" fmla="*/ 209550 h 2865120"/>
              <a:gd name="connsiteX14" fmla="*/ 1017270 w 2049780"/>
              <a:gd name="connsiteY14" fmla="*/ 171450 h 2865120"/>
              <a:gd name="connsiteX15" fmla="*/ 1062990 w 2049780"/>
              <a:gd name="connsiteY15" fmla="*/ 133350 h 2865120"/>
              <a:gd name="connsiteX16" fmla="*/ 1085850 w 2049780"/>
              <a:gd name="connsiteY16" fmla="*/ 118110 h 2865120"/>
              <a:gd name="connsiteX17" fmla="*/ 1112520 w 2049780"/>
              <a:gd name="connsiteY17" fmla="*/ 95250 h 2865120"/>
              <a:gd name="connsiteX18" fmla="*/ 1127760 w 2049780"/>
              <a:gd name="connsiteY18" fmla="*/ 83820 h 2865120"/>
              <a:gd name="connsiteX19" fmla="*/ 1139190 w 2049780"/>
              <a:gd name="connsiteY19" fmla="*/ 80010 h 2865120"/>
              <a:gd name="connsiteX20" fmla="*/ 1188720 w 2049780"/>
              <a:gd name="connsiteY20" fmla="*/ 53340 h 2865120"/>
              <a:gd name="connsiteX21" fmla="*/ 1215390 w 2049780"/>
              <a:gd name="connsiteY21" fmla="*/ 45720 h 2865120"/>
              <a:gd name="connsiteX22" fmla="*/ 1249680 w 2049780"/>
              <a:gd name="connsiteY22" fmla="*/ 30480 h 2865120"/>
              <a:gd name="connsiteX23" fmla="*/ 1287780 w 2049780"/>
              <a:gd name="connsiteY23" fmla="*/ 11430 h 2865120"/>
              <a:gd name="connsiteX24" fmla="*/ 1310640 w 2049780"/>
              <a:gd name="connsiteY24" fmla="*/ 3810 h 2865120"/>
              <a:gd name="connsiteX25" fmla="*/ 1459230 w 2049780"/>
              <a:gd name="connsiteY25" fmla="*/ 0 h 2865120"/>
              <a:gd name="connsiteX26" fmla="*/ 1550670 w 2049780"/>
              <a:gd name="connsiteY26" fmla="*/ 7620 h 2865120"/>
              <a:gd name="connsiteX27" fmla="*/ 1596390 w 2049780"/>
              <a:gd name="connsiteY27" fmla="*/ 26670 h 2865120"/>
              <a:gd name="connsiteX28" fmla="*/ 1623060 w 2049780"/>
              <a:gd name="connsiteY28" fmla="*/ 38100 h 2865120"/>
              <a:gd name="connsiteX29" fmla="*/ 1680210 w 2049780"/>
              <a:gd name="connsiteY29" fmla="*/ 72390 h 2865120"/>
              <a:gd name="connsiteX30" fmla="*/ 1687830 w 2049780"/>
              <a:gd name="connsiteY30" fmla="*/ 83820 h 2865120"/>
              <a:gd name="connsiteX31" fmla="*/ 1710690 w 2049780"/>
              <a:gd name="connsiteY31" fmla="*/ 91440 h 2865120"/>
              <a:gd name="connsiteX32" fmla="*/ 1725930 w 2049780"/>
              <a:gd name="connsiteY32" fmla="*/ 99060 h 2865120"/>
              <a:gd name="connsiteX33" fmla="*/ 1744980 w 2049780"/>
              <a:gd name="connsiteY33" fmla="*/ 110490 h 2865120"/>
              <a:gd name="connsiteX34" fmla="*/ 1760220 w 2049780"/>
              <a:gd name="connsiteY34" fmla="*/ 118110 h 2865120"/>
              <a:gd name="connsiteX35" fmla="*/ 1783080 w 2049780"/>
              <a:gd name="connsiteY35" fmla="*/ 133350 h 2865120"/>
              <a:gd name="connsiteX36" fmla="*/ 1805940 w 2049780"/>
              <a:gd name="connsiteY36" fmla="*/ 137160 h 2865120"/>
              <a:gd name="connsiteX37" fmla="*/ 1821180 w 2049780"/>
              <a:gd name="connsiteY37" fmla="*/ 144780 h 2865120"/>
              <a:gd name="connsiteX38" fmla="*/ 1828800 w 2049780"/>
              <a:gd name="connsiteY38" fmla="*/ 163830 h 2865120"/>
              <a:gd name="connsiteX39" fmla="*/ 1855470 w 2049780"/>
              <a:gd name="connsiteY39" fmla="*/ 171450 h 2865120"/>
              <a:gd name="connsiteX40" fmla="*/ 1874520 w 2049780"/>
              <a:gd name="connsiteY40" fmla="*/ 182880 h 2865120"/>
              <a:gd name="connsiteX41" fmla="*/ 1889760 w 2049780"/>
              <a:gd name="connsiteY41" fmla="*/ 198120 h 2865120"/>
              <a:gd name="connsiteX42" fmla="*/ 1905000 w 2049780"/>
              <a:gd name="connsiteY42" fmla="*/ 201930 h 2865120"/>
              <a:gd name="connsiteX43" fmla="*/ 1912620 w 2049780"/>
              <a:gd name="connsiteY43" fmla="*/ 217170 h 2865120"/>
              <a:gd name="connsiteX44" fmla="*/ 1916430 w 2049780"/>
              <a:gd name="connsiteY44" fmla="*/ 232410 h 2865120"/>
              <a:gd name="connsiteX45" fmla="*/ 1931670 w 2049780"/>
              <a:gd name="connsiteY45" fmla="*/ 247650 h 2865120"/>
              <a:gd name="connsiteX46" fmla="*/ 1943100 w 2049780"/>
              <a:gd name="connsiteY46" fmla="*/ 285750 h 2865120"/>
              <a:gd name="connsiteX47" fmla="*/ 1958340 w 2049780"/>
              <a:gd name="connsiteY47" fmla="*/ 300990 h 2865120"/>
              <a:gd name="connsiteX48" fmla="*/ 1969770 w 2049780"/>
              <a:gd name="connsiteY48" fmla="*/ 327660 h 2865120"/>
              <a:gd name="connsiteX49" fmla="*/ 1985010 w 2049780"/>
              <a:gd name="connsiteY49" fmla="*/ 365760 h 2865120"/>
              <a:gd name="connsiteX50" fmla="*/ 1988820 w 2049780"/>
              <a:gd name="connsiteY50" fmla="*/ 377190 h 2865120"/>
              <a:gd name="connsiteX51" fmla="*/ 2000250 w 2049780"/>
              <a:gd name="connsiteY51" fmla="*/ 400050 h 2865120"/>
              <a:gd name="connsiteX52" fmla="*/ 2007870 w 2049780"/>
              <a:gd name="connsiteY52" fmla="*/ 445770 h 2865120"/>
              <a:gd name="connsiteX53" fmla="*/ 2019300 w 2049780"/>
              <a:gd name="connsiteY53" fmla="*/ 461010 h 2865120"/>
              <a:gd name="connsiteX54" fmla="*/ 2026920 w 2049780"/>
              <a:gd name="connsiteY54" fmla="*/ 495300 h 2865120"/>
              <a:gd name="connsiteX55" fmla="*/ 2030730 w 2049780"/>
              <a:gd name="connsiteY55" fmla="*/ 510540 h 2865120"/>
              <a:gd name="connsiteX56" fmla="*/ 2034540 w 2049780"/>
              <a:gd name="connsiteY56" fmla="*/ 537210 h 2865120"/>
              <a:gd name="connsiteX57" fmla="*/ 2038350 w 2049780"/>
              <a:gd name="connsiteY57" fmla="*/ 662940 h 2865120"/>
              <a:gd name="connsiteX58" fmla="*/ 2042160 w 2049780"/>
              <a:gd name="connsiteY58" fmla="*/ 716280 h 2865120"/>
              <a:gd name="connsiteX59" fmla="*/ 2049780 w 2049780"/>
              <a:gd name="connsiteY59" fmla="*/ 883920 h 2865120"/>
              <a:gd name="connsiteX60" fmla="*/ 2034540 w 2049780"/>
              <a:gd name="connsiteY60" fmla="*/ 1257300 h 2865120"/>
              <a:gd name="connsiteX61" fmla="*/ 2023110 w 2049780"/>
              <a:gd name="connsiteY61" fmla="*/ 1352550 h 2865120"/>
              <a:gd name="connsiteX62" fmla="*/ 2019300 w 2049780"/>
              <a:gd name="connsiteY62" fmla="*/ 1367790 h 2865120"/>
              <a:gd name="connsiteX63" fmla="*/ 2007870 w 2049780"/>
              <a:gd name="connsiteY63" fmla="*/ 1383030 h 2865120"/>
              <a:gd name="connsiteX64" fmla="*/ 2004060 w 2049780"/>
              <a:gd name="connsiteY64" fmla="*/ 1409700 h 2865120"/>
              <a:gd name="connsiteX65" fmla="*/ 1992630 w 2049780"/>
              <a:gd name="connsiteY65" fmla="*/ 1440180 h 2865120"/>
              <a:gd name="connsiteX66" fmla="*/ 1985010 w 2049780"/>
              <a:gd name="connsiteY66" fmla="*/ 1478280 h 2865120"/>
              <a:gd name="connsiteX67" fmla="*/ 1973580 w 2049780"/>
              <a:gd name="connsiteY67" fmla="*/ 1497330 h 2865120"/>
              <a:gd name="connsiteX68" fmla="*/ 1965960 w 2049780"/>
              <a:gd name="connsiteY68" fmla="*/ 1543050 h 2865120"/>
              <a:gd name="connsiteX69" fmla="*/ 1958340 w 2049780"/>
              <a:gd name="connsiteY69" fmla="*/ 1565910 h 2865120"/>
              <a:gd name="connsiteX70" fmla="*/ 1950720 w 2049780"/>
              <a:gd name="connsiteY70" fmla="*/ 1604010 h 2865120"/>
              <a:gd name="connsiteX71" fmla="*/ 1946910 w 2049780"/>
              <a:gd name="connsiteY71" fmla="*/ 1619250 h 2865120"/>
              <a:gd name="connsiteX72" fmla="*/ 1943100 w 2049780"/>
              <a:gd name="connsiteY72" fmla="*/ 1642110 h 2865120"/>
              <a:gd name="connsiteX73" fmla="*/ 1927860 w 2049780"/>
              <a:gd name="connsiteY73" fmla="*/ 1691640 h 2865120"/>
              <a:gd name="connsiteX74" fmla="*/ 1924050 w 2049780"/>
              <a:gd name="connsiteY74" fmla="*/ 1718310 h 2865120"/>
              <a:gd name="connsiteX75" fmla="*/ 1916430 w 2049780"/>
              <a:gd name="connsiteY75" fmla="*/ 1744980 h 2865120"/>
              <a:gd name="connsiteX76" fmla="*/ 1908810 w 2049780"/>
              <a:gd name="connsiteY76" fmla="*/ 1771650 h 2865120"/>
              <a:gd name="connsiteX77" fmla="*/ 1905000 w 2049780"/>
              <a:gd name="connsiteY77" fmla="*/ 1794510 h 2865120"/>
              <a:gd name="connsiteX78" fmla="*/ 1893570 w 2049780"/>
              <a:gd name="connsiteY78" fmla="*/ 1817370 h 2865120"/>
              <a:gd name="connsiteX79" fmla="*/ 1885950 w 2049780"/>
              <a:gd name="connsiteY79" fmla="*/ 1844040 h 2865120"/>
              <a:gd name="connsiteX80" fmla="*/ 1878330 w 2049780"/>
              <a:gd name="connsiteY80" fmla="*/ 1859280 h 2865120"/>
              <a:gd name="connsiteX81" fmla="*/ 1874520 w 2049780"/>
              <a:gd name="connsiteY81" fmla="*/ 1878330 h 2865120"/>
              <a:gd name="connsiteX82" fmla="*/ 1870710 w 2049780"/>
              <a:gd name="connsiteY82" fmla="*/ 1889760 h 2865120"/>
              <a:gd name="connsiteX83" fmla="*/ 1866900 w 2049780"/>
              <a:gd name="connsiteY83" fmla="*/ 1908810 h 2865120"/>
              <a:gd name="connsiteX84" fmla="*/ 1863090 w 2049780"/>
              <a:gd name="connsiteY84" fmla="*/ 1924050 h 2865120"/>
              <a:gd name="connsiteX85" fmla="*/ 1855470 w 2049780"/>
              <a:gd name="connsiteY85" fmla="*/ 2023110 h 2865120"/>
              <a:gd name="connsiteX86" fmla="*/ 1847850 w 2049780"/>
              <a:gd name="connsiteY86" fmla="*/ 2042160 h 2865120"/>
              <a:gd name="connsiteX87" fmla="*/ 1844040 w 2049780"/>
              <a:gd name="connsiteY87" fmla="*/ 2072640 h 2865120"/>
              <a:gd name="connsiteX88" fmla="*/ 1836420 w 2049780"/>
              <a:gd name="connsiteY88" fmla="*/ 2095500 h 2865120"/>
              <a:gd name="connsiteX89" fmla="*/ 1828800 w 2049780"/>
              <a:gd name="connsiteY89" fmla="*/ 2122170 h 2865120"/>
              <a:gd name="connsiteX90" fmla="*/ 1824990 w 2049780"/>
              <a:gd name="connsiteY90" fmla="*/ 2137410 h 2865120"/>
              <a:gd name="connsiteX91" fmla="*/ 1809750 w 2049780"/>
              <a:gd name="connsiteY91" fmla="*/ 2164080 h 2865120"/>
              <a:gd name="connsiteX92" fmla="*/ 1802130 w 2049780"/>
              <a:gd name="connsiteY92" fmla="*/ 2186940 h 2865120"/>
              <a:gd name="connsiteX93" fmla="*/ 1790700 w 2049780"/>
              <a:gd name="connsiteY93" fmla="*/ 2202180 h 2865120"/>
              <a:gd name="connsiteX94" fmla="*/ 1779270 w 2049780"/>
              <a:gd name="connsiteY94" fmla="*/ 2236470 h 2865120"/>
              <a:gd name="connsiteX95" fmla="*/ 1764030 w 2049780"/>
              <a:gd name="connsiteY95" fmla="*/ 2263140 h 2865120"/>
              <a:gd name="connsiteX96" fmla="*/ 1756410 w 2049780"/>
              <a:gd name="connsiteY96" fmla="*/ 2278380 h 2865120"/>
              <a:gd name="connsiteX97" fmla="*/ 1737360 w 2049780"/>
              <a:gd name="connsiteY97" fmla="*/ 2305050 h 2865120"/>
              <a:gd name="connsiteX98" fmla="*/ 1729740 w 2049780"/>
              <a:gd name="connsiteY98" fmla="*/ 2320290 h 2865120"/>
              <a:gd name="connsiteX99" fmla="*/ 1706880 w 2049780"/>
              <a:gd name="connsiteY99" fmla="*/ 2346960 h 2865120"/>
              <a:gd name="connsiteX100" fmla="*/ 1687830 w 2049780"/>
              <a:gd name="connsiteY100" fmla="*/ 2373630 h 2865120"/>
              <a:gd name="connsiteX101" fmla="*/ 1672590 w 2049780"/>
              <a:gd name="connsiteY101" fmla="*/ 2385060 h 2865120"/>
              <a:gd name="connsiteX102" fmla="*/ 1657350 w 2049780"/>
              <a:gd name="connsiteY102" fmla="*/ 2411730 h 2865120"/>
              <a:gd name="connsiteX103" fmla="*/ 1645920 w 2049780"/>
              <a:gd name="connsiteY103" fmla="*/ 2430780 h 2865120"/>
              <a:gd name="connsiteX104" fmla="*/ 1626870 w 2049780"/>
              <a:gd name="connsiteY104" fmla="*/ 2457450 h 2865120"/>
              <a:gd name="connsiteX105" fmla="*/ 1619250 w 2049780"/>
              <a:gd name="connsiteY105" fmla="*/ 2468880 h 2865120"/>
              <a:gd name="connsiteX106" fmla="*/ 1592580 w 2049780"/>
              <a:gd name="connsiteY106" fmla="*/ 2495550 h 2865120"/>
              <a:gd name="connsiteX107" fmla="*/ 1577340 w 2049780"/>
              <a:gd name="connsiteY107" fmla="*/ 2510790 h 2865120"/>
              <a:gd name="connsiteX108" fmla="*/ 1558290 w 2049780"/>
              <a:gd name="connsiteY108" fmla="*/ 2533650 h 2865120"/>
              <a:gd name="connsiteX109" fmla="*/ 1543050 w 2049780"/>
              <a:gd name="connsiteY109" fmla="*/ 2545080 h 2865120"/>
              <a:gd name="connsiteX110" fmla="*/ 1504950 w 2049780"/>
              <a:gd name="connsiteY110" fmla="*/ 2579370 h 2865120"/>
              <a:gd name="connsiteX111" fmla="*/ 1497330 w 2049780"/>
              <a:gd name="connsiteY111" fmla="*/ 2590800 h 2865120"/>
              <a:gd name="connsiteX112" fmla="*/ 1485900 w 2049780"/>
              <a:gd name="connsiteY112" fmla="*/ 2602230 h 2865120"/>
              <a:gd name="connsiteX113" fmla="*/ 1474470 w 2049780"/>
              <a:gd name="connsiteY113" fmla="*/ 2617470 h 2865120"/>
              <a:gd name="connsiteX114" fmla="*/ 1451610 w 2049780"/>
              <a:gd name="connsiteY114" fmla="*/ 2632710 h 2865120"/>
              <a:gd name="connsiteX115" fmla="*/ 1432560 w 2049780"/>
              <a:gd name="connsiteY115" fmla="*/ 2647950 h 2865120"/>
              <a:gd name="connsiteX116" fmla="*/ 1417320 w 2049780"/>
              <a:gd name="connsiteY116" fmla="*/ 2651760 h 2865120"/>
              <a:gd name="connsiteX117" fmla="*/ 1398270 w 2049780"/>
              <a:gd name="connsiteY117" fmla="*/ 2659380 h 2865120"/>
              <a:gd name="connsiteX118" fmla="*/ 1367790 w 2049780"/>
              <a:gd name="connsiteY118" fmla="*/ 2682240 h 2865120"/>
              <a:gd name="connsiteX119" fmla="*/ 1352550 w 2049780"/>
              <a:gd name="connsiteY119" fmla="*/ 2686050 h 2865120"/>
              <a:gd name="connsiteX120" fmla="*/ 1322070 w 2049780"/>
              <a:gd name="connsiteY120" fmla="*/ 2705100 h 2865120"/>
              <a:gd name="connsiteX121" fmla="*/ 1306830 w 2049780"/>
              <a:gd name="connsiteY121" fmla="*/ 2708910 h 2865120"/>
              <a:gd name="connsiteX122" fmla="*/ 1291590 w 2049780"/>
              <a:gd name="connsiteY122" fmla="*/ 2716530 h 2865120"/>
              <a:gd name="connsiteX123" fmla="*/ 1272540 w 2049780"/>
              <a:gd name="connsiteY123" fmla="*/ 2724150 h 2865120"/>
              <a:gd name="connsiteX124" fmla="*/ 1261110 w 2049780"/>
              <a:gd name="connsiteY124" fmla="*/ 2731770 h 2865120"/>
              <a:gd name="connsiteX125" fmla="*/ 1223010 w 2049780"/>
              <a:gd name="connsiteY125" fmla="*/ 2747010 h 2865120"/>
              <a:gd name="connsiteX126" fmla="*/ 1196340 w 2049780"/>
              <a:gd name="connsiteY126" fmla="*/ 2758440 h 2865120"/>
              <a:gd name="connsiteX127" fmla="*/ 1162050 w 2049780"/>
              <a:gd name="connsiteY127" fmla="*/ 2777490 h 2865120"/>
              <a:gd name="connsiteX128" fmla="*/ 1143000 w 2049780"/>
              <a:gd name="connsiteY128" fmla="*/ 2785110 h 2865120"/>
              <a:gd name="connsiteX129" fmla="*/ 1116330 w 2049780"/>
              <a:gd name="connsiteY129" fmla="*/ 2788920 h 2865120"/>
              <a:gd name="connsiteX130" fmla="*/ 1078230 w 2049780"/>
              <a:gd name="connsiteY130" fmla="*/ 2800350 h 2865120"/>
              <a:gd name="connsiteX131" fmla="*/ 1047750 w 2049780"/>
              <a:gd name="connsiteY131" fmla="*/ 2815590 h 2865120"/>
              <a:gd name="connsiteX132" fmla="*/ 1032510 w 2049780"/>
              <a:gd name="connsiteY132" fmla="*/ 2819400 h 2865120"/>
              <a:gd name="connsiteX133" fmla="*/ 979170 w 2049780"/>
              <a:gd name="connsiteY133" fmla="*/ 2830830 h 2865120"/>
              <a:gd name="connsiteX134" fmla="*/ 937260 w 2049780"/>
              <a:gd name="connsiteY134" fmla="*/ 2846070 h 2865120"/>
              <a:gd name="connsiteX135" fmla="*/ 914400 w 2049780"/>
              <a:gd name="connsiteY135" fmla="*/ 2853690 h 2865120"/>
              <a:gd name="connsiteX136" fmla="*/ 845820 w 2049780"/>
              <a:gd name="connsiteY136" fmla="*/ 2865120 h 2865120"/>
              <a:gd name="connsiteX137" fmla="*/ 510540 w 2049780"/>
              <a:gd name="connsiteY137" fmla="*/ 2857500 h 2865120"/>
              <a:gd name="connsiteX138" fmla="*/ 491490 w 2049780"/>
              <a:gd name="connsiteY138" fmla="*/ 2853690 h 2865120"/>
              <a:gd name="connsiteX139" fmla="*/ 430530 w 2049780"/>
              <a:gd name="connsiteY139" fmla="*/ 2838450 h 2865120"/>
              <a:gd name="connsiteX140" fmla="*/ 388620 w 2049780"/>
              <a:gd name="connsiteY140" fmla="*/ 2815590 h 2865120"/>
              <a:gd name="connsiteX141" fmla="*/ 373380 w 2049780"/>
              <a:gd name="connsiteY141" fmla="*/ 2811780 h 2865120"/>
              <a:gd name="connsiteX142" fmla="*/ 342900 w 2049780"/>
              <a:gd name="connsiteY142" fmla="*/ 2788920 h 2865120"/>
              <a:gd name="connsiteX143" fmla="*/ 323850 w 2049780"/>
              <a:gd name="connsiteY143" fmla="*/ 2785110 h 2865120"/>
              <a:gd name="connsiteX144" fmla="*/ 278130 w 2049780"/>
              <a:gd name="connsiteY144" fmla="*/ 2754630 h 2865120"/>
              <a:gd name="connsiteX145" fmla="*/ 243840 w 2049780"/>
              <a:gd name="connsiteY145" fmla="*/ 2735580 h 2865120"/>
              <a:gd name="connsiteX146" fmla="*/ 228600 w 2049780"/>
              <a:gd name="connsiteY146" fmla="*/ 2720340 h 2865120"/>
              <a:gd name="connsiteX147" fmla="*/ 209550 w 2049780"/>
              <a:gd name="connsiteY147" fmla="*/ 2712720 h 2865120"/>
              <a:gd name="connsiteX148" fmla="*/ 171450 w 2049780"/>
              <a:gd name="connsiteY148" fmla="*/ 2682240 h 2865120"/>
              <a:gd name="connsiteX149" fmla="*/ 152400 w 2049780"/>
              <a:gd name="connsiteY149" fmla="*/ 2674620 h 2865120"/>
              <a:gd name="connsiteX150" fmla="*/ 140970 w 2049780"/>
              <a:gd name="connsiteY150" fmla="*/ 2659380 h 2865120"/>
              <a:gd name="connsiteX151" fmla="*/ 133350 w 2049780"/>
              <a:gd name="connsiteY151" fmla="*/ 2632710 h 2865120"/>
              <a:gd name="connsiteX152" fmla="*/ 114300 w 2049780"/>
              <a:gd name="connsiteY152" fmla="*/ 2613660 h 2865120"/>
              <a:gd name="connsiteX153" fmla="*/ 87630 w 2049780"/>
              <a:gd name="connsiteY153" fmla="*/ 2567940 h 2865120"/>
              <a:gd name="connsiteX154" fmla="*/ 49530 w 2049780"/>
              <a:gd name="connsiteY154" fmla="*/ 2514600 h 2865120"/>
              <a:gd name="connsiteX155" fmla="*/ 19050 w 2049780"/>
              <a:gd name="connsiteY155" fmla="*/ 2461260 h 2865120"/>
              <a:gd name="connsiteX156" fmla="*/ 15240 w 2049780"/>
              <a:gd name="connsiteY156" fmla="*/ 2442210 h 2865120"/>
              <a:gd name="connsiteX157" fmla="*/ 7620 w 2049780"/>
              <a:gd name="connsiteY157" fmla="*/ 2419350 h 2865120"/>
              <a:gd name="connsiteX158" fmla="*/ 0 w 2049780"/>
              <a:gd name="connsiteY158" fmla="*/ 2366010 h 2865120"/>
              <a:gd name="connsiteX159" fmla="*/ 7620 w 2049780"/>
              <a:gd name="connsiteY159" fmla="*/ 2297430 h 2865120"/>
              <a:gd name="connsiteX160" fmla="*/ 22860 w 2049780"/>
              <a:gd name="connsiteY160" fmla="*/ 2247900 h 2865120"/>
              <a:gd name="connsiteX161" fmla="*/ 30480 w 2049780"/>
              <a:gd name="connsiteY161" fmla="*/ 2217420 h 2865120"/>
              <a:gd name="connsiteX162" fmla="*/ 38100 w 2049780"/>
              <a:gd name="connsiteY162" fmla="*/ 2190750 h 2865120"/>
              <a:gd name="connsiteX163" fmla="*/ 49530 w 2049780"/>
              <a:gd name="connsiteY163" fmla="*/ 2148840 h 2865120"/>
              <a:gd name="connsiteX164" fmla="*/ 53340 w 2049780"/>
              <a:gd name="connsiteY164" fmla="*/ 2133600 h 2865120"/>
              <a:gd name="connsiteX165" fmla="*/ 60960 w 2049780"/>
              <a:gd name="connsiteY165" fmla="*/ 2118360 h 2865120"/>
              <a:gd name="connsiteX166" fmla="*/ 80010 w 2049780"/>
              <a:gd name="connsiteY166" fmla="*/ 2038350 h 2865120"/>
              <a:gd name="connsiteX167" fmla="*/ 87630 w 2049780"/>
              <a:gd name="connsiteY167" fmla="*/ 2015490 h 2865120"/>
              <a:gd name="connsiteX168" fmla="*/ 99060 w 2049780"/>
              <a:gd name="connsiteY168" fmla="*/ 1973580 h 2865120"/>
              <a:gd name="connsiteX169" fmla="*/ 106680 w 2049780"/>
              <a:gd name="connsiteY169" fmla="*/ 1958340 h 2865120"/>
              <a:gd name="connsiteX170" fmla="*/ 114300 w 2049780"/>
              <a:gd name="connsiteY170" fmla="*/ 1935480 h 2865120"/>
              <a:gd name="connsiteX171" fmla="*/ 129540 w 2049780"/>
              <a:gd name="connsiteY171" fmla="*/ 1908810 h 2865120"/>
              <a:gd name="connsiteX172" fmla="*/ 140970 w 2049780"/>
              <a:gd name="connsiteY172" fmla="*/ 1885950 h 2865120"/>
              <a:gd name="connsiteX173" fmla="*/ 179070 w 2049780"/>
              <a:gd name="connsiteY173" fmla="*/ 1802130 h 2865120"/>
              <a:gd name="connsiteX174" fmla="*/ 217170 w 2049780"/>
              <a:gd name="connsiteY174" fmla="*/ 1737360 h 2865120"/>
              <a:gd name="connsiteX175" fmla="*/ 232410 w 2049780"/>
              <a:gd name="connsiteY175" fmla="*/ 1706880 h 2865120"/>
              <a:gd name="connsiteX176" fmla="*/ 266700 w 2049780"/>
              <a:gd name="connsiteY176" fmla="*/ 1626870 h 2865120"/>
              <a:gd name="connsiteX177" fmla="*/ 278130 w 2049780"/>
              <a:gd name="connsiteY177" fmla="*/ 1611630 h 2865120"/>
              <a:gd name="connsiteX178" fmla="*/ 289560 w 2049780"/>
              <a:gd name="connsiteY178" fmla="*/ 1581150 h 2865120"/>
              <a:gd name="connsiteX179" fmla="*/ 304800 w 2049780"/>
              <a:gd name="connsiteY179" fmla="*/ 1558290 h 2865120"/>
              <a:gd name="connsiteX180" fmla="*/ 335280 w 2049780"/>
              <a:gd name="connsiteY180" fmla="*/ 1497330 h 2865120"/>
              <a:gd name="connsiteX181" fmla="*/ 361950 w 2049780"/>
              <a:gd name="connsiteY181" fmla="*/ 1440180 h 2865120"/>
              <a:gd name="connsiteX182" fmla="*/ 365760 w 2049780"/>
              <a:gd name="connsiteY182" fmla="*/ 1428750 h 2865120"/>
              <a:gd name="connsiteX183" fmla="*/ 388620 w 2049780"/>
              <a:gd name="connsiteY183" fmla="*/ 1398270 h 2865120"/>
              <a:gd name="connsiteX184" fmla="*/ 396240 w 2049780"/>
              <a:gd name="connsiteY184" fmla="*/ 1379220 h 2865120"/>
              <a:gd name="connsiteX185" fmla="*/ 407670 w 2049780"/>
              <a:gd name="connsiteY185" fmla="*/ 1367790 h 2865120"/>
              <a:gd name="connsiteX186" fmla="*/ 415290 w 2049780"/>
              <a:gd name="connsiteY186" fmla="*/ 1356360 h 2865120"/>
              <a:gd name="connsiteX187" fmla="*/ 438150 w 2049780"/>
              <a:gd name="connsiteY187" fmla="*/ 1306830 h 2865120"/>
              <a:gd name="connsiteX188" fmla="*/ 449580 w 2049780"/>
              <a:gd name="connsiteY188" fmla="*/ 1291590 h 2865120"/>
              <a:gd name="connsiteX189" fmla="*/ 453390 w 2049780"/>
              <a:gd name="connsiteY189" fmla="*/ 1272540 h 2865120"/>
              <a:gd name="connsiteX190" fmla="*/ 468630 w 2049780"/>
              <a:gd name="connsiteY190" fmla="*/ 1253490 h 2865120"/>
              <a:gd name="connsiteX191" fmla="*/ 472440 w 2049780"/>
              <a:gd name="connsiteY191" fmla="*/ 1242060 h 2865120"/>
              <a:gd name="connsiteX192" fmla="*/ 480060 w 2049780"/>
              <a:gd name="connsiteY192" fmla="*/ 1226820 h 2865120"/>
              <a:gd name="connsiteX193" fmla="*/ 487680 w 2049780"/>
              <a:gd name="connsiteY193" fmla="*/ 1203960 h 2865120"/>
              <a:gd name="connsiteX194" fmla="*/ 518160 w 2049780"/>
              <a:gd name="connsiteY194" fmla="*/ 1143000 h 2865120"/>
              <a:gd name="connsiteX195" fmla="*/ 541020 w 2049780"/>
              <a:gd name="connsiteY195" fmla="*/ 1101090 h 2865120"/>
              <a:gd name="connsiteX196" fmla="*/ 544830 w 2049780"/>
              <a:gd name="connsiteY196" fmla="*/ 1078230 h 2865120"/>
              <a:gd name="connsiteX197" fmla="*/ 560070 w 2049780"/>
              <a:gd name="connsiteY197" fmla="*/ 1051560 h 2865120"/>
              <a:gd name="connsiteX198" fmla="*/ 575310 w 2049780"/>
              <a:gd name="connsiteY198" fmla="*/ 1017270 h 2865120"/>
              <a:gd name="connsiteX199" fmla="*/ 598170 w 2049780"/>
              <a:gd name="connsiteY199" fmla="*/ 941070 h 2865120"/>
              <a:gd name="connsiteX200" fmla="*/ 628650 w 2049780"/>
              <a:gd name="connsiteY200" fmla="*/ 887730 h 2865120"/>
              <a:gd name="connsiteX201" fmla="*/ 655320 w 2049780"/>
              <a:gd name="connsiteY201" fmla="*/ 807720 h 2865120"/>
              <a:gd name="connsiteX202" fmla="*/ 674370 w 2049780"/>
              <a:gd name="connsiteY202" fmla="*/ 769620 h 2865120"/>
              <a:gd name="connsiteX203" fmla="*/ 681990 w 2049780"/>
              <a:gd name="connsiteY203" fmla="*/ 742950 h 2865120"/>
              <a:gd name="connsiteX204" fmla="*/ 685800 w 2049780"/>
              <a:gd name="connsiteY204" fmla="*/ 651510 h 2865120"/>
              <a:gd name="connsiteX205" fmla="*/ 693420 w 2049780"/>
              <a:gd name="connsiteY205" fmla="*/ 632460 h 2865120"/>
              <a:gd name="connsiteX206" fmla="*/ 697230 w 2049780"/>
              <a:gd name="connsiteY206" fmla="*/ 609600 h 2865120"/>
              <a:gd name="connsiteX207" fmla="*/ 701040 w 2049780"/>
              <a:gd name="connsiteY207" fmla="*/ 590550 h 2865120"/>
              <a:gd name="connsiteX208" fmla="*/ 712470 w 2049780"/>
              <a:gd name="connsiteY208" fmla="*/ 544830 h 2865120"/>
              <a:gd name="connsiteX209" fmla="*/ 716280 w 2049780"/>
              <a:gd name="connsiteY209" fmla="*/ 529590 h 2865120"/>
              <a:gd name="connsiteX210" fmla="*/ 723900 w 2049780"/>
              <a:gd name="connsiteY210" fmla="*/ 518160 h 2865120"/>
              <a:gd name="connsiteX211" fmla="*/ 735330 w 2049780"/>
              <a:gd name="connsiteY211" fmla="*/ 476250 h 2865120"/>
              <a:gd name="connsiteX212" fmla="*/ 750570 w 2049780"/>
              <a:gd name="connsiteY212" fmla="*/ 44196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049780" h="2865120">
                <a:moveTo>
                  <a:pt x="750570" y="441960"/>
                </a:moveTo>
                <a:cubicBezTo>
                  <a:pt x="755650" y="433070"/>
                  <a:pt x="759414" y="423285"/>
                  <a:pt x="765810" y="415290"/>
                </a:cubicBezTo>
                <a:cubicBezTo>
                  <a:pt x="769777" y="410331"/>
                  <a:pt x="776560" y="408350"/>
                  <a:pt x="781050" y="403860"/>
                </a:cubicBezTo>
                <a:cubicBezTo>
                  <a:pt x="820940" y="363970"/>
                  <a:pt x="766584" y="410368"/>
                  <a:pt x="803910" y="377190"/>
                </a:cubicBezTo>
                <a:cubicBezTo>
                  <a:pt x="811324" y="370600"/>
                  <a:pt x="819756" y="365154"/>
                  <a:pt x="826770" y="358140"/>
                </a:cubicBezTo>
                <a:cubicBezTo>
                  <a:pt x="830008" y="354902"/>
                  <a:pt x="831459" y="350228"/>
                  <a:pt x="834390" y="346710"/>
                </a:cubicBezTo>
                <a:cubicBezTo>
                  <a:pt x="837839" y="342571"/>
                  <a:pt x="842408" y="339450"/>
                  <a:pt x="845820" y="335280"/>
                </a:cubicBezTo>
                <a:cubicBezTo>
                  <a:pt x="853862" y="325451"/>
                  <a:pt x="859700" y="313780"/>
                  <a:pt x="868680" y="304800"/>
                </a:cubicBezTo>
                <a:cubicBezTo>
                  <a:pt x="880110" y="293370"/>
                  <a:pt x="894004" y="283960"/>
                  <a:pt x="902970" y="270510"/>
                </a:cubicBezTo>
                <a:cubicBezTo>
                  <a:pt x="905510" y="266700"/>
                  <a:pt x="907352" y="262318"/>
                  <a:pt x="910590" y="259080"/>
                </a:cubicBezTo>
                <a:cubicBezTo>
                  <a:pt x="916340" y="253330"/>
                  <a:pt x="923520" y="249195"/>
                  <a:pt x="929640" y="243840"/>
                </a:cubicBezTo>
                <a:cubicBezTo>
                  <a:pt x="933695" y="240292"/>
                  <a:pt x="936931" y="235859"/>
                  <a:pt x="941070" y="232410"/>
                </a:cubicBezTo>
                <a:cubicBezTo>
                  <a:pt x="944588" y="229479"/>
                  <a:pt x="949023" y="227770"/>
                  <a:pt x="952500" y="224790"/>
                </a:cubicBezTo>
                <a:cubicBezTo>
                  <a:pt x="957955" y="220115"/>
                  <a:pt x="962194" y="214117"/>
                  <a:pt x="967740" y="209550"/>
                </a:cubicBezTo>
                <a:cubicBezTo>
                  <a:pt x="983819" y="196309"/>
                  <a:pt x="1001268" y="184785"/>
                  <a:pt x="1017270" y="171450"/>
                </a:cubicBezTo>
                <a:cubicBezTo>
                  <a:pt x="1032510" y="158750"/>
                  <a:pt x="1046484" y="144354"/>
                  <a:pt x="1062990" y="133350"/>
                </a:cubicBezTo>
                <a:lnTo>
                  <a:pt x="1085850" y="118110"/>
                </a:lnTo>
                <a:cubicBezTo>
                  <a:pt x="1098714" y="98814"/>
                  <a:pt x="1087705" y="111793"/>
                  <a:pt x="1112520" y="95250"/>
                </a:cubicBezTo>
                <a:cubicBezTo>
                  <a:pt x="1117804" y="91728"/>
                  <a:pt x="1122247" y="86970"/>
                  <a:pt x="1127760" y="83820"/>
                </a:cubicBezTo>
                <a:cubicBezTo>
                  <a:pt x="1131247" y="81827"/>
                  <a:pt x="1135598" y="81806"/>
                  <a:pt x="1139190" y="80010"/>
                </a:cubicBezTo>
                <a:cubicBezTo>
                  <a:pt x="1172582" y="63314"/>
                  <a:pt x="1144557" y="71005"/>
                  <a:pt x="1188720" y="53340"/>
                </a:cubicBezTo>
                <a:cubicBezTo>
                  <a:pt x="1197304" y="49906"/>
                  <a:pt x="1206733" y="48966"/>
                  <a:pt x="1215390" y="45720"/>
                </a:cubicBezTo>
                <a:cubicBezTo>
                  <a:pt x="1227102" y="41328"/>
                  <a:pt x="1238376" y="35835"/>
                  <a:pt x="1249680" y="30480"/>
                </a:cubicBezTo>
                <a:cubicBezTo>
                  <a:pt x="1262512" y="24402"/>
                  <a:pt x="1274310" y="15920"/>
                  <a:pt x="1287780" y="11430"/>
                </a:cubicBezTo>
                <a:cubicBezTo>
                  <a:pt x="1295400" y="8890"/>
                  <a:pt x="1302626" y="4344"/>
                  <a:pt x="1310640" y="3810"/>
                </a:cubicBezTo>
                <a:cubicBezTo>
                  <a:pt x="1360077" y="514"/>
                  <a:pt x="1409700" y="1270"/>
                  <a:pt x="1459230" y="0"/>
                </a:cubicBezTo>
                <a:cubicBezTo>
                  <a:pt x="1489710" y="2540"/>
                  <a:pt x="1520451" y="2898"/>
                  <a:pt x="1550670" y="7620"/>
                </a:cubicBezTo>
                <a:cubicBezTo>
                  <a:pt x="1567478" y="10246"/>
                  <a:pt x="1581384" y="19849"/>
                  <a:pt x="1596390" y="26670"/>
                </a:cubicBezTo>
                <a:cubicBezTo>
                  <a:pt x="1605195" y="30672"/>
                  <a:pt x="1614690" y="33254"/>
                  <a:pt x="1623060" y="38100"/>
                </a:cubicBezTo>
                <a:cubicBezTo>
                  <a:pt x="1689644" y="76648"/>
                  <a:pt x="1647562" y="61507"/>
                  <a:pt x="1680210" y="72390"/>
                </a:cubicBezTo>
                <a:cubicBezTo>
                  <a:pt x="1682750" y="76200"/>
                  <a:pt x="1683947" y="81393"/>
                  <a:pt x="1687830" y="83820"/>
                </a:cubicBezTo>
                <a:cubicBezTo>
                  <a:pt x="1694641" y="88077"/>
                  <a:pt x="1703232" y="88457"/>
                  <a:pt x="1710690" y="91440"/>
                </a:cubicBezTo>
                <a:cubicBezTo>
                  <a:pt x="1715963" y="93549"/>
                  <a:pt x="1720965" y="96302"/>
                  <a:pt x="1725930" y="99060"/>
                </a:cubicBezTo>
                <a:cubicBezTo>
                  <a:pt x="1732403" y="102656"/>
                  <a:pt x="1738507" y="106894"/>
                  <a:pt x="1744980" y="110490"/>
                </a:cubicBezTo>
                <a:cubicBezTo>
                  <a:pt x="1749945" y="113248"/>
                  <a:pt x="1755350" y="115188"/>
                  <a:pt x="1760220" y="118110"/>
                </a:cubicBezTo>
                <a:cubicBezTo>
                  <a:pt x="1768073" y="122822"/>
                  <a:pt x="1774047" y="131844"/>
                  <a:pt x="1783080" y="133350"/>
                </a:cubicBezTo>
                <a:lnTo>
                  <a:pt x="1805940" y="137160"/>
                </a:lnTo>
                <a:cubicBezTo>
                  <a:pt x="1811020" y="139700"/>
                  <a:pt x="1817484" y="140468"/>
                  <a:pt x="1821180" y="144780"/>
                </a:cubicBezTo>
                <a:cubicBezTo>
                  <a:pt x="1825631" y="149973"/>
                  <a:pt x="1823401" y="159631"/>
                  <a:pt x="1828800" y="163830"/>
                </a:cubicBezTo>
                <a:cubicBezTo>
                  <a:pt x="1836098" y="169506"/>
                  <a:pt x="1846580" y="168910"/>
                  <a:pt x="1855470" y="171450"/>
                </a:cubicBezTo>
                <a:cubicBezTo>
                  <a:pt x="1861820" y="175260"/>
                  <a:pt x="1868675" y="178334"/>
                  <a:pt x="1874520" y="182880"/>
                </a:cubicBezTo>
                <a:cubicBezTo>
                  <a:pt x="1880191" y="187291"/>
                  <a:pt x="1883668" y="194312"/>
                  <a:pt x="1889760" y="198120"/>
                </a:cubicBezTo>
                <a:cubicBezTo>
                  <a:pt x="1894200" y="200895"/>
                  <a:pt x="1899920" y="200660"/>
                  <a:pt x="1905000" y="201930"/>
                </a:cubicBezTo>
                <a:cubicBezTo>
                  <a:pt x="1907540" y="207010"/>
                  <a:pt x="1910626" y="211852"/>
                  <a:pt x="1912620" y="217170"/>
                </a:cubicBezTo>
                <a:cubicBezTo>
                  <a:pt x="1914459" y="222073"/>
                  <a:pt x="1913655" y="227970"/>
                  <a:pt x="1916430" y="232410"/>
                </a:cubicBezTo>
                <a:cubicBezTo>
                  <a:pt x="1920238" y="238502"/>
                  <a:pt x="1926590" y="242570"/>
                  <a:pt x="1931670" y="247650"/>
                </a:cubicBezTo>
                <a:cubicBezTo>
                  <a:pt x="1934262" y="263201"/>
                  <a:pt x="1933607" y="273093"/>
                  <a:pt x="1943100" y="285750"/>
                </a:cubicBezTo>
                <a:cubicBezTo>
                  <a:pt x="1947411" y="291497"/>
                  <a:pt x="1953260" y="295910"/>
                  <a:pt x="1958340" y="300990"/>
                </a:cubicBezTo>
                <a:cubicBezTo>
                  <a:pt x="1967637" y="338178"/>
                  <a:pt x="1955418" y="296565"/>
                  <a:pt x="1969770" y="327660"/>
                </a:cubicBezTo>
                <a:cubicBezTo>
                  <a:pt x="1975502" y="340079"/>
                  <a:pt x="1980685" y="352784"/>
                  <a:pt x="1985010" y="365760"/>
                </a:cubicBezTo>
                <a:cubicBezTo>
                  <a:pt x="1986280" y="369570"/>
                  <a:pt x="1987189" y="373520"/>
                  <a:pt x="1988820" y="377190"/>
                </a:cubicBezTo>
                <a:cubicBezTo>
                  <a:pt x="1992280" y="384975"/>
                  <a:pt x="1997086" y="392140"/>
                  <a:pt x="2000250" y="400050"/>
                </a:cubicBezTo>
                <a:cubicBezTo>
                  <a:pt x="2010470" y="425599"/>
                  <a:pt x="1995733" y="409360"/>
                  <a:pt x="2007870" y="445770"/>
                </a:cubicBezTo>
                <a:cubicBezTo>
                  <a:pt x="2009878" y="451794"/>
                  <a:pt x="2015490" y="455930"/>
                  <a:pt x="2019300" y="461010"/>
                </a:cubicBezTo>
                <a:cubicBezTo>
                  <a:pt x="2021840" y="472440"/>
                  <a:pt x="2024287" y="483891"/>
                  <a:pt x="2026920" y="495300"/>
                </a:cubicBezTo>
                <a:cubicBezTo>
                  <a:pt x="2028097" y="500402"/>
                  <a:pt x="2029793" y="505388"/>
                  <a:pt x="2030730" y="510540"/>
                </a:cubicBezTo>
                <a:cubicBezTo>
                  <a:pt x="2032336" y="519375"/>
                  <a:pt x="2033270" y="528320"/>
                  <a:pt x="2034540" y="537210"/>
                </a:cubicBezTo>
                <a:cubicBezTo>
                  <a:pt x="2035810" y="579120"/>
                  <a:pt x="2036567" y="621049"/>
                  <a:pt x="2038350" y="662940"/>
                </a:cubicBezTo>
                <a:cubicBezTo>
                  <a:pt x="2039108" y="680749"/>
                  <a:pt x="2041239" y="698478"/>
                  <a:pt x="2042160" y="716280"/>
                </a:cubicBezTo>
                <a:cubicBezTo>
                  <a:pt x="2045049" y="772143"/>
                  <a:pt x="2047240" y="828040"/>
                  <a:pt x="2049780" y="883920"/>
                </a:cubicBezTo>
                <a:cubicBezTo>
                  <a:pt x="2042945" y="1376055"/>
                  <a:pt x="2057384" y="1000305"/>
                  <a:pt x="2034540" y="1257300"/>
                </a:cubicBezTo>
                <a:cubicBezTo>
                  <a:pt x="2024232" y="1373268"/>
                  <a:pt x="2040391" y="1294947"/>
                  <a:pt x="2023110" y="1352550"/>
                </a:cubicBezTo>
                <a:cubicBezTo>
                  <a:pt x="2021605" y="1357566"/>
                  <a:pt x="2021642" y="1363106"/>
                  <a:pt x="2019300" y="1367790"/>
                </a:cubicBezTo>
                <a:cubicBezTo>
                  <a:pt x="2016460" y="1373470"/>
                  <a:pt x="2011680" y="1377950"/>
                  <a:pt x="2007870" y="1383030"/>
                </a:cubicBezTo>
                <a:cubicBezTo>
                  <a:pt x="2006600" y="1391920"/>
                  <a:pt x="2005821" y="1400894"/>
                  <a:pt x="2004060" y="1409700"/>
                </a:cubicBezTo>
                <a:cubicBezTo>
                  <a:pt x="2002865" y="1415673"/>
                  <a:pt x="1993605" y="1437744"/>
                  <a:pt x="1992630" y="1440180"/>
                </a:cubicBezTo>
                <a:cubicBezTo>
                  <a:pt x="1991872" y="1444727"/>
                  <a:pt x="1988041" y="1471460"/>
                  <a:pt x="1985010" y="1478280"/>
                </a:cubicBezTo>
                <a:cubicBezTo>
                  <a:pt x="1982002" y="1485047"/>
                  <a:pt x="1977390" y="1490980"/>
                  <a:pt x="1973580" y="1497330"/>
                </a:cubicBezTo>
                <a:cubicBezTo>
                  <a:pt x="1970878" y="1518942"/>
                  <a:pt x="1971354" y="1525069"/>
                  <a:pt x="1965960" y="1543050"/>
                </a:cubicBezTo>
                <a:cubicBezTo>
                  <a:pt x="1963652" y="1550743"/>
                  <a:pt x="1959915" y="1558034"/>
                  <a:pt x="1958340" y="1565910"/>
                </a:cubicBezTo>
                <a:cubicBezTo>
                  <a:pt x="1955800" y="1578610"/>
                  <a:pt x="1953861" y="1591445"/>
                  <a:pt x="1950720" y="1604010"/>
                </a:cubicBezTo>
                <a:cubicBezTo>
                  <a:pt x="1949450" y="1609090"/>
                  <a:pt x="1947937" y="1614115"/>
                  <a:pt x="1946910" y="1619250"/>
                </a:cubicBezTo>
                <a:cubicBezTo>
                  <a:pt x="1945395" y="1626825"/>
                  <a:pt x="1945090" y="1634646"/>
                  <a:pt x="1943100" y="1642110"/>
                </a:cubicBezTo>
                <a:cubicBezTo>
                  <a:pt x="1937683" y="1662424"/>
                  <a:pt x="1931259" y="1672945"/>
                  <a:pt x="1927860" y="1691640"/>
                </a:cubicBezTo>
                <a:cubicBezTo>
                  <a:pt x="1926254" y="1700475"/>
                  <a:pt x="1925656" y="1709475"/>
                  <a:pt x="1924050" y="1718310"/>
                </a:cubicBezTo>
                <a:cubicBezTo>
                  <a:pt x="1921482" y="1732436"/>
                  <a:pt x="1920197" y="1732425"/>
                  <a:pt x="1916430" y="1744980"/>
                </a:cubicBezTo>
                <a:cubicBezTo>
                  <a:pt x="1913773" y="1753836"/>
                  <a:pt x="1910889" y="1762641"/>
                  <a:pt x="1908810" y="1771650"/>
                </a:cubicBezTo>
                <a:cubicBezTo>
                  <a:pt x="1907073" y="1779177"/>
                  <a:pt x="1907443" y="1787181"/>
                  <a:pt x="1905000" y="1794510"/>
                </a:cubicBezTo>
                <a:cubicBezTo>
                  <a:pt x="1902306" y="1802592"/>
                  <a:pt x="1897030" y="1809585"/>
                  <a:pt x="1893570" y="1817370"/>
                </a:cubicBezTo>
                <a:cubicBezTo>
                  <a:pt x="1886201" y="1833950"/>
                  <a:pt x="1893215" y="1824667"/>
                  <a:pt x="1885950" y="1844040"/>
                </a:cubicBezTo>
                <a:cubicBezTo>
                  <a:pt x="1883956" y="1849358"/>
                  <a:pt x="1880870" y="1854200"/>
                  <a:pt x="1878330" y="1859280"/>
                </a:cubicBezTo>
                <a:cubicBezTo>
                  <a:pt x="1877060" y="1865630"/>
                  <a:pt x="1876091" y="1872048"/>
                  <a:pt x="1874520" y="1878330"/>
                </a:cubicBezTo>
                <a:cubicBezTo>
                  <a:pt x="1873546" y="1882226"/>
                  <a:pt x="1871684" y="1885864"/>
                  <a:pt x="1870710" y="1889760"/>
                </a:cubicBezTo>
                <a:cubicBezTo>
                  <a:pt x="1869139" y="1896042"/>
                  <a:pt x="1868305" y="1902488"/>
                  <a:pt x="1866900" y="1908810"/>
                </a:cubicBezTo>
                <a:cubicBezTo>
                  <a:pt x="1865764" y="1913922"/>
                  <a:pt x="1864360" y="1918970"/>
                  <a:pt x="1863090" y="1924050"/>
                </a:cubicBezTo>
                <a:cubicBezTo>
                  <a:pt x="1862700" y="1930677"/>
                  <a:pt x="1859491" y="2004347"/>
                  <a:pt x="1855470" y="2023110"/>
                </a:cubicBezTo>
                <a:cubicBezTo>
                  <a:pt x="1854037" y="2029797"/>
                  <a:pt x="1850390" y="2035810"/>
                  <a:pt x="1847850" y="2042160"/>
                </a:cubicBezTo>
                <a:cubicBezTo>
                  <a:pt x="1846580" y="2052320"/>
                  <a:pt x="1846185" y="2062628"/>
                  <a:pt x="1844040" y="2072640"/>
                </a:cubicBezTo>
                <a:cubicBezTo>
                  <a:pt x="1842357" y="2080494"/>
                  <a:pt x="1838368" y="2087708"/>
                  <a:pt x="1836420" y="2095500"/>
                </a:cubicBezTo>
                <a:cubicBezTo>
                  <a:pt x="1824509" y="2143143"/>
                  <a:pt x="1839732" y="2083909"/>
                  <a:pt x="1828800" y="2122170"/>
                </a:cubicBezTo>
                <a:cubicBezTo>
                  <a:pt x="1827361" y="2127205"/>
                  <a:pt x="1827157" y="2132643"/>
                  <a:pt x="1824990" y="2137410"/>
                </a:cubicBezTo>
                <a:cubicBezTo>
                  <a:pt x="1820753" y="2146731"/>
                  <a:pt x="1814041" y="2154783"/>
                  <a:pt x="1809750" y="2164080"/>
                </a:cubicBezTo>
                <a:cubicBezTo>
                  <a:pt x="1806384" y="2171373"/>
                  <a:pt x="1805722" y="2179756"/>
                  <a:pt x="1802130" y="2186940"/>
                </a:cubicBezTo>
                <a:cubicBezTo>
                  <a:pt x="1799290" y="2192620"/>
                  <a:pt x="1793784" y="2196629"/>
                  <a:pt x="1790700" y="2202180"/>
                </a:cubicBezTo>
                <a:cubicBezTo>
                  <a:pt x="1777872" y="2225271"/>
                  <a:pt x="1787237" y="2215224"/>
                  <a:pt x="1779270" y="2236470"/>
                </a:cubicBezTo>
                <a:cubicBezTo>
                  <a:pt x="1772990" y="2253217"/>
                  <a:pt x="1772069" y="2249071"/>
                  <a:pt x="1764030" y="2263140"/>
                </a:cubicBezTo>
                <a:cubicBezTo>
                  <a:pt x="1761212" y="2268071"/>
                  <a:pt x="1759228" y="2273449"/>
                  <a:pt x="1756410" y="2278380"/>
                </a:cubicBezTo>
                <a:cubicBezTo>
                  <a:pt x="1745663" y="2297187"/>
                  <a:pt x="1750989" y="2283244"/>
                  <a:pt x="1737360" y="2305050"/>
                </a:cubicBezTo>
                <a:cubicBezTo>
                  <a:pt x="1734350" y="2309866"/>
                  <a:pt x="1732750" y="2315474"/>
                  <a:pt x="1729740" y="2320290"/>
                </a:cubicBezTo>
                <a:cubicBezTo>
                  <a:pt x="1715471" y="2343120"/>
                  <a:pt x="1722466" y="2328257"/>
                  <a:pt x="1706880" y="2346960"/>
                </a:cubicBezTo>
                <a:cubicBezTo>
                  <a:pt x="1696063" y="2359940"/>
                  <a:pt x="1701556" y="2359904"/>
                  <a:pt x="1687830" y="2373630"/>
                </a:cubicBezTo>
                <a:cubicBezTo>
                  <a:pt x="1683340" y="2378120"/>
                  <a:pt x="1677670" y="2381250"/>
                  <a:pt x="1672590" y="2385060"/>
                </a:cubicBezTo>
                <a:cubicBezTo>
                  <a:pt x="1665799" y="2405432"/>
                  <a:pt x="1672727" y="2388664"/>
                  <a:pt x="1657350" y="2411730"/>
                </a:cubicBezTo>
                <a:cubicBezTo>
                  <a:pt x="1653242" y="2417892"/>
                  <a:pt x="1649845" y="2424500"/>
                  <a:pt x="1645920" y="2430780"/>
                </a:cubicBezTo>
                <a:cubicBezTo>
                  <a:pt x="1636941" y="2445146"/>
                  <a:pt x="1638047" y="2441802"/>
                  <a:pt x="1626870" y="2457450"/>
                </a:cubicBezTo>
                <a:cubicBezTo>
                  <a:pt x="1624208" y="2461176"/>
                  <a:pt x="1622313" y="2465476"/>
                  <a:pt x="1619250" y="2468880"/>
                </a:cubicBezTo>
                <a:cubicBezTo>
                  <a:pt x="1610840" y="2478225"/>
                  <a:pt x="1601470" y="2486660"/>
                  <a:pt x="1592580" y="2495550"/>
                </a:cubicBezTo>
                <a:cubicBezTo>
                  <a:pt x="1587500" y="2500630"/>
                  <a:pt x="1581939" y="2505271"/>
                  <a:pt x="1577340" y="2510790"/>
                </a:cubicBezTo>
                <a:cubicBezTo>
                  <a:pt x="1570990" y="2518410"/>
                  <a:pt x="1565304" y="2526636"/>
                  <a:pt x="1558290" y="2533650"/>
                </a:cubicBezTo>
                <a:cubicBezTo>
                  <a:pt x="1553800" y="2538140"/>
                  <a:pt x="1547871" y="2540947"/>
                  <a:pt x="1543050" y="2545080"/>
                </a:cubicBezTo>
                <a:cubicBezTo>
                  <a:pt x="1530077" y="2556199"/>
                  <a:pt x="1517032" y="2567288"/>
                  <a:pt x="1504950" y="2579370"/>
                </a:cubicBezTo>
                <a:cubicBezTo>
                  <a:pt x="1501712" y="2582608"/>
                  <a:pt x="1500261" y="2587282"/>
                  <a:pt x="1497330" y="2590800"/>
                </a:cubicBezTo>
                <a:cubicBezTo>
                  <a:pt x="1493881" y="2594939"/>
                  <a:pt x="1489407" y="2598139"/>
                  <a:pt x="1485900" y="2602230"/>
                </a:cubicBezTo>
                <a:cubicBezTo>
                  <a:pt x="1481767" y="2607051"/>
                  <a:pt x="1479216" y="2613251"/>
                  <a:pt x="1474470" y="2617470"/>
                </a:cubicBezTo>
                <a:cubicBezTo>
                  <a:pt x="1467625" y="2623554"/>
                  <a:pt x="1459016" y="2627323"/>
                  <a:pt x="1451610" y="2632710"/>
                </a:cubicBezTo>
                <a:cubicBezTo>
                  <a:pt x="1445033" y="2637493"/>
                  <a:pt x="1439669" y="2644001"/>
                  <a:pt x="1432560" y="2647950"/>
                </a:cubicBezTo>
                <a:cubicBezTo>
                  <a:pt x="1427983" y="2650493"/>
                  <a:pt x="1422288" y="2650104"/>
                  <a:pt x="1417320" y="2651760"/>
                </a:cubicBezTo>
                <a:cubicBezTo>
                  <a:pt x="1410832" y="2653923"/>
                  <a:pt x="1404135" y="2655861"/>
                  <a:pt x="1398270" y="2659380"/>
                </a:cubicBezTo>
                <a:cubicBezTo>
                  <a:pt x="1394129" y="2661864"/>
                  <a:pt x="1375577" y="2678903"/>
                  <a:pt x="1367790" y="2682240"/>
                </a:cubicBezTo>
                <a:cubicBezTo>
                  <a:pt x="1362977" y="2684303"/>
                  <a:pt x="1357630" y="2684780"/>
                  <a:pt x="1352550" y="2686050"/>
                </a:cubicBezTo>
                <a:cubicBezTo>
                  <a:pt x="1340563" y="2695041"/>
                  <a:pt x="1336016" y="2699870"/>
                  <a:pt x="1322070" y="2705100"/>
                </a:cubicBezTo>
                <a:cubicBezTo>
                  <a:pt x="1317167" y="2706939"/>
                  <a:pt x="1311733" y="2707071"/>
                  <a:pt x="1306830" y="2708910"/>
                </a:cubicBezTo>
                <a:cubicBezTo>
                  <a:pt x="1301512" y="2710904"/>
                  <a:pt x="1296780" y="2714223"/>
                  <a:pt x="1291590" y="2716530"/>
                </a:cubicBezTo>
                <a:cubicBezTo>
                  <a:pt x="1285340" y="2719308"/>
                  <a:pt x="1278657" y="2721091"/>
                  <a:pt x="1272540" y="2724150"/>
                </a:cubicBezTo>
                <a:cubicBezTo>
                  <a:pt x="1268444" y="2726198"/>
                  <a:pt x="1265268" y="2729851"/>
                  <a:pt x="1261110" y="2731770"/>
                </a:cubicBezTo>
                <a:cubicBezTo>
                  <a:pt x="1248691" y="2737502"/>
                  <a:pt x="1234391" y="2739423"/>
                  <a:pt x="1223010" y="2747010"/>
                </a:cubicBezTo>
                <a:cubicBezTo>
                  <a:pt x="1207223" y="2757535"/>
                  <a:pt x="1216022" y="2753519"/>
                  <a:pt x="1196340" y="2758440"/>
                </a:cubicBezTo>
                <a:cubicBezTo>
                  <a:pt x="1182601" y="2766684"/>
                  <a:pt x="1176105" y="2771243"/>
                  <a:pt x="1162050" y="2777490"/>
                </a:cubicBezTo>
                <a:cubicBezTo>
                  <a:pt x="1155800" y="2780268"/>
                  <a:pt x="1149635" y="2783451"/>
                  <a:pt x="1143000" y="2785110"/>
                </a:cubicBezTo>
                <a:cubicBezTo>
                  <a:pt x="1134288" y="2787288"/>
                  <a:pt x="1125220" y="2787650"/>
                  <a:pt x="1116330" y="2788920"/>
                </a:cubicBezTo>
                <a:cubicBezTo>
                  <a:pt x="1084415" y="2804877"/>
                  <a:pt x="1119975" y="2788965"/>
                  <a:pt x="1078230" y="2800350"/>
                </a:cubicBezTo>
                <a:cubicBezTo>
                  <a:pt x="1034892" y="2812170"/>
                  <a:pt x="1078286" y="2802503"/>
                  <a:pt x="1047750" y="2815590"/>
                </a:cubicBezTo>
                <a:cubicBezTo>
                  <a:pt x="1042937" y="2817653"/>
                  <a:pt x="1037562" y="2818022"/>
                  <a:pt x="1032510" y="2819400"/>
                </a:cubicBezTo>
                <a:cubicBezTo>
                  <a:pt x="993675" y="2829991"/>
                  <a:pt x="1018422" y="2825223"/>
                  <a:pt x="979170" y="2830830"/>
                </a:cubicBezTo>
                <a:cubicBezTo>
                  <a:pt x="930000" y="2851903"/>
                  <a:pt x="971459" y="2835810"/>
                  <a:pt x="937260" y="2846070"/>
                </a:cubicBezTo>
                <a:cubicBezTo>
                  <a:pt x="929567" y="2848378"/>
                  <a:pt x="922219" y="2851850"/>
                  <a:pt x="914400" y="2853690"/>
                </a:cubicBezTo>
                <a:cubicBezTo>
                  <a:pt x="893011" y="2858723"/>
                  <a:pt x="867979" y="2861954"/>
                  <a:pt x="845820" y="2865120"/>
                </a:cubicBezTo>
                <a:lnTo>
                  <a:pt x="510540" y="2857500"/>
                </a:lnTo>
                <a:cubicBezTo>
                  <a:pt x="504068" y="2857291"/>
                  <a:pt x="497790" y="2855190"/>
                  <a:pt x="491490" y="2853690"/>
                </a:cubicBezTo>
                <a:cubicBezTo>
                  <a:pt x="471114" y="2848839"/>
                  <a:pt x="450489" y="2844801"/>
                  <a:pt x="430530" y="2838450"/>
                </a:cubicBezTo>
                <a:cubicBezTo>
                  <a:pt x="406148" y="2830692"/>
                  <a:pt x="410541" y="2825333"/>
                  <a:pt x="388620" y="2815590"/>
                </a:cubicBezTo>
                <a:cubicBezTo>
                  <a:pt x="383835" y="2813463"/>
                  <a:pt x="378283" y="2813619"/>
                  <a:pt x="373380" y="2811780"/>
                </a:cubicBezTo>
                <a:cubicBezTo>
                  <a:pt x="329241" y="2795228"/>
                  <a:pt x="390583" y="2815410"/>
                  <a:pt x="342900" y="2788920"/>
                </a:cubicBezTo>
                <a:cubicBezTo>
                  <a:pt x="337239" y="2785775"/>
                  <a:pt x="330200" y="2786380"/>
                  <a:pt x="323850" y="2785110"/>
                </a:cubicBezTo>
                <a:cubicBezTo>
                  <a:pt x="303345" y="2769731"/>
                  <a:pt x="305844" y="2770932"/>
                  <a:pt x="278130" y="2754630"/>
                </a:cubicBezTo>
                <a:cubicBezTo>
                  <a:pt x="266860" y="2748000"/>
                  <a:pt x="254591" y="2743023"/>
                  <a:pt x="243840" y="2735580"/>
                </a:cubicBezTo>
                <a:cubicBezTo>
                  <a:pt x="237933" y="2731491"/>
                  <a:pt x="234578" y="2724325"/>
                  <a:pt x="228600" y="2720340"/>
                </a:cubicBezTo>
                <a:cubicBezTo>
                  <a:pt x="222909" y="2716546"/>
                  <a:pt x="215554" y="2715995"/>
                  <a:pt x="209550" y="2712720"/>
                </a:cubicBezTo>
                <a:cubicBezTo>
                  <a:pt x="133424" y="2671197"/>
                  <a:pt x="230262" y="2721448"/>
                  <a:pt x="171450" y="2682240"/>
                </a:cubicBezTo>
                <a:cubicBezTo>
                  <a:pt x="165759" y="2678446"/>
                  <a:pt x="158750" y="2677160"/>
                  <a:pt x="152400" y="2674620"/>
                </a:cubicBezTo>
                <a:cubicBezTo>
                  <a:pt x="148590" y="2669540"/>
                  <a:pt x="143598" y="2665161"/>
                  <a:pt x="140970" y="2659380"/>
                </a:cubicBezTo>
                <a:cubicBezTo>
                  <a:pt x="137144" y="2650963"/>
                  <a:pt x="138009" y="2640696"/>
                  <a:pt x="133350" y="2632710"/>
                </a:cubicBezTo>
                <a:cubicBezTo>
                  <a:pt x="128825" y="2624953"/>
                  <a:pt x="119479" y="2620997"/>
                  <a:pt x="114300" y="2613660"/>
                </a:cubicBezTo>
                <a:cubicBezTo>
                  <a:pt x="104125" y="2599246"/>
                  <a:pt x="98216" y="2582055"/>
                  <a:pt x="87630" y="2567940"/>
                </a:cubicBezTo>
                <a:cubicBezTo>
                  <a:pt x="77817" y="2554856"/>
                  <a:pt x="58444" y="2530199"/>
                  <a:pt x="49530" y="2514600"/>
                </a:cubicBezTo>
                <a:cubicBezTo>
                  <a:pt x="10859" y="2446925"/>
                  <a:pt x="56180" y="2516955"/>
                  <a:pt x="19050" y="2461260"/>
                </a:cubicBezTo>
                <a:cubicBezTo>
                  <a:pt x="17780" y="2454910"/>
                  <a:pt x="16944" y="2448458"/>
                  <a:pt x="15240" y="2442210"/>
                </a:cubicBezTo>
                <a:cubicBezTo>
                  <a:pt x="13127" y="2434461"/>
                  <a:pt x="9016" y="2427260"/>
                  <a:pt x="7620" y="2419350"/>
                </a:cubicBezTo>
                <a:cubicBezTo>
                  <a:pt x="-4901" y="2348399"/>
                  <a:pt x="10636" y="2397917"/>
                  <a:pt x="0" y="2366010"/>
                </a:cubicBezTo>
                <a:cubicBezTo>
                  <a:pt x="424" y="2361767"/>
                  <a:pt x="5760" y="2305241"/>
                  <a:pt x="7620" y="2297430"/>
                </a:cubicBezTo>
                <a:cubicBezTo>
                  <a:pt x="11621" y="2280626"/>
                  <a:pt x="18115" y="2264509"/>
                  <a:pt x="22860" y="2247900"/>
                </a:cubicBezTo>
                <a:cubicBezTo>
                  <a:pt x="25737" y="2237830"/>
                  <a:pt x="27603" y="2227490"/>
                  <a:pt x="30480" y="2217420"/>
                </a:cubicBezTo>
                <a:cubicBezTo>
                  <a:pt x="33020" y="2208530"/>
                  <a:pt x="35858" y="2199720"/>
                  <a:pt x="38100" y="2190750"/>
                </a:cubicBezTo>
                <a:cubicBezTo>
                  <a:pt x="55460" y="2121309"/>
                  <a:pt x="25009" y="2230577"/>
                  <a:pt x="49530" y="2148840"/>
                </a:cubicBezTo>
                <a:cubicBezTo>
                  <a:pt x="51035" y="2143824"/>
                  <a:pt x="51501" y="2138503"/>
                  <a:pt x="53340" y="2133600"/>
                </a:cubicBezTo>
                <a:cubicBezTo>
                  <a:pt x="55334" y="2128282"/>
                  <a:pt x="58420" y="2123440"/>
                  <a:pt x="60960" y="2118360"/>
                </a:cubicBezTo>
                <a:cubicBezTo>
                  <a:pt x="67310" y="2091690"/>
                  <a:pt x="71340" y="2064359"/>
                  <a:pt x="80010" y="2038350"/>
                </a:cubicBezTo>
                <a:cubicBezTo>
                  <a:pt x="82550" y="2030730"/>
                  <a:pt x="85322" y="2023183"/>
                  <a:pt x="87630" y="2015490"/>
                </a:cubicBezTo>
                <a:cubicBezTo>
                  <a:pt x="94003" y="1994246"/>
                  <a:pt x="89435" y="2000049"/>
                  <a:pt x="99060" y="1973580"/>
                </a:cubicBezTo>
                <a:cubicBezTo>
                  <a:pt x="101001" y="1968242"/>
                  <a:pt x="104571" y="1963613"/>
                  <a:pt x="106680" y="1958340"/>
                </a:cubicBezTo>
                <a:cubicBezTo>
                  <a:pt x="109663" y="1950882"/>
                  <a:pt x="110934" y="1942773"/>
                  <a:pt x="114300" y="1935480"/>
                </a:cubicBezTo>
                <a:cubicBezTo>
                  <a:pt x="118591" y="1926183"/>
                  <a:pt x="124686" y="1917825"/>
                  <a:pt x="129540" y="1908810"/>
                </a:cubicBezTo>
                <a:cubicBezTo>
                  <a:pt x="133579" y="1901309"/>
                  <a:pt x="137510" y="1893735"/>
                  <a:pt x="140970" y="1885950"/>
                </a:cubicBezTo>
                <a:cubicBezTo>
                  <a:pt x="155401" y="1853480"/>
                  <a:pt x="161306" y="1832329"/>
                  <a:pt x="179070" y="1802130"/>
                </a:cubicBezTo>
                <a:cubicBezTo>
                  <a:pt x="191770" y="1780540"/>
                  <a:pt x="204931" y="1759215"/>
                  <a:pt x="217170" y="1737360"/>
                </a:cubicBezTo>
                <a:cubicBezTo>
                  <a:pt x="222720" y="1727449"/>
                  <a:pt x="227763" y="1717245"/>
                  <a:pt x="232410" y="1706880"/>
                </a:cubicBezTo>
                <a:cubicBezTo>
                  <a:pt x="244279" y="1680403"/>
                  <a:pt x="249290" y="1650083"/>
                  <a:pt x="266700" y="1626870"/>
                </a:cubicBezTo>
                <a:lnTo>
                  <a:pt x="278130" y="1611630"/>
                </a:lnTo>
                <a:cubicBezTo>
                  <a:pt x="282005" y="1596128"/>
                  <a:pt x="281021" y="1595381"/>
                  <a:pt x="289560" y="1581150"/>
                </a:cubicBezTo>
                <a:cubicBezTo>
                  <a:pt x="294272" y="1573297"/>
                  <a:pt x="300927" y="1566589"/>
                  <a:pt x="304800" y="1558290"/>
                </a:cubicBezTo>
                <a:cubicBezTo>
                  <a:pt x="336860" y="1489591"/>
                  <a:pt x="293654" y="1555607"/>
                  <a:pt x="335280" y="1497330"/>
                </a:cubicBezTo>
                <a:cubicBezTo>
                  <a:pt x="349855" y="1453606"/>
                  <a:pt x="334409" y="1495262"/>
                  <a:pt x="361950" y="1440180"/>
                </a:cubicBezTo>
                <a:cubicBezTo>
                  <a:pt x="363746" y="1436588"/>
                  <a:pt x="363604" y="1432138"/>
                  <a:pt x="365760" y="1428750"/>
                </a:cubicBezTo>
                <a:cubicBezTo>
                  <a:pt x="372578" y="1418035"/>
                  <a:pt x="383903" y="1410062"/>
                  <a:pt x="388620" y="1398270"/>
                </a:cubicBezTo>
                <a:cubicBezTo>
                  <a:pt x="391160" y="1391920"/>
                  <a:pt x="392615" y="1385020"/>
                  <a:pt x="396240" y="1379220"/>
                </a:cubicBezTo>
                <a:cubicBezTo>
                  <a:pt x="399096" y="1374651"/>
                  <a:pt x="404221" y="1371929"/>
                  <a:pt x="407670" y="1367790"/>
                </a:cubicBezTo>
                <a:cubicBezTo>
                  <a:pt x="410601" y="1364272"/>
                  <a:pt x="413018" y="1360336"/>
                  <a:pt x="415290" y="1356360"/>
                </a:cubicBezTo>
                <a:cubicBezTo>
                  <a:pt x="426886" y="1336067"/>
                  <a:pt x="424166" y="1332800"/>
                  <a:pt x="438150" y="1306830"/>
                </a:cubicBezTo>
                <a:cubicBezTo>
                  <a:pt x="441161" y="1301239"/>
                  <a:pt x="445770" y="1296670"/>
                  <a:pt x="449580" y="1291590"/>
                </a:cubicBezTo>
                <a:cubicBezTo>
                  <a:pt x="450850" y="1285240"/>
                  <a:pt x="450494" y="1278332"/>
                  <a:pt x="453390" y="1272540"/>
                </a:cubicBezTo>
                <a:cubicBezTo>
                  <a:pt x="457027" y="1265267"/>
                  <a:pt x="464320" y="1260386"/>
                  <a:pt x="468630" y="1253490"/>
                </a:cubicBezTo>
                <a:cubicBezTo>
                  <a:pt x="470759" y="1250084"/>
                  <a:pt x="470858" y="1245751"/>
                  <a:pt x="472440" y="1242060"/>
                </a:cubicBezTo>
                <a:cubicBezTo>
                  <a:pt x="474677" y="1236840"/>
                  <a:pt x="477951" y="1232093"/>
                  <a:pt x="480060" y="1226820"/>
                </a:cubicBezTo>
                <a:cubicBezTo>
                  <a:pt x="483043" y="1219362"/>
                  <a:pt x="484356" y="1211272"/>
                  <a:pt x="487680" y="1203960"/>
                </a:cubicBezTo>
                <a:cubicBezTo>
                  <a:pt x="497081" y="1183278"/>
                  <a:pt x="510183" y="1164272"/>
                  <a:pt x="518160" y="1143000"/>
                </a:cubicBezTo>
                <a:cubicBezTo>
                  <a:pt x="531482" y="1107475"/>
                  <a:pt x="521917" y="1120193"/>
                  <a:pt x="541020" y="1101090"/>
                </a:cubicBezTo>
                <a:cubicBezTo>
                  <a:pt x="542290" y="1093470"/>
                  <a:pt x="542057" y="1085440"/>
                  <a:pt x="544830" y="1078230"/>
                </a:cubicBezTo>
                <a:cubicBezTo>
                  <a:pt x="548506" y="1068673"/>
                  <a:pt x="555491" y="1060718"/>
                  <a:pt x="560070" y="1051560"/>
                </a:cubicBezTo>
                <a:cubicBezTo>
                  <a:pt x="565664" y="1040372"/>
                  <a:pt x="571232" y="1029095"/>
                  <a:pt x="575310" y="1017270"/>
                </a:cubicBezTo>
                <a:cubicBezTo>
                  <a:pt x="583955" y="992200"/>
                  <a:pt x="588073" y="965591"/>
                  <a:pt x="598170" y="941070"/>
                </a:cubicBezTo>
                <a:cubicBezTo>
                  <a:pt x="605967" y="922134"/>
                  <a:pt x="620583" y="906552"/>
                  <a:pt x="628650" y="887730"/>
                </a:cubicBezTo>
                <a:cubicBezTo>
                  <a:pt x="639724" y="861890"/>
                  <a:pt x="642748" y="832865"/>
                  <a:pt x="655320" y="807720"/>
                </a:cubicBezTo>
                <a:cubicBezTo>
                  <a:pt x="661670" y="795020"/>
                  <a:pt x="670926" y="783395"/>
                  <a:pt x="674370" y="769620"/>
                </a:cubicBezTo>
                <a:cubicBezTo>
                  <a:pt x="679154" y="750484"/>
                  <a:pt x="676524" y="759348"/>
                  <a:pt x="681990" y="742950"/>
                </a:cubicBezTo>
                <a:cubicBezTo>
                  <a:pt x="683260" y="712470"/>
                  <a:pt x="682661" y="681855"/>
                  <a:pt x="685800" y="651510"/>
                </a:cubicBezTo>
                <a:cubicBezTo>
                  <a:pt x="686504" y="644707"/>
                  <a:pt x="691620" y="639058"/>
                  <a:pt x="693420" y="632460"/>
                </a:cubicBezTo>
                <a:cubicBezTo>
                  <a:pt x="695453" y="625007"/>
                  <a:pt x="695848" y="617201"/>
                  <a:pt x="697230" y="609600"/>
                </a:cubicBezTo>
                <a:cubicBezTo>
                  <a:pt x="698388" y="603229"/>
                  <a:pt x="699557" y="596854"/>
                  <a:pt x="701040" y="590550"/>
                </a:cubicBezTo>
                <a:cubicBezTo>
                  <a:pt x="704638" y="575259"/>
                  <a:pt x="708660" y="560070"/>
                  <a:pt x="712470" y="544830"/>
                </a:cubicBezTo>
                <a:cubicBezTo>
                  <a:pt x="713740" y="539750"/>
                  <a:pt x="713375" y="533947"/>
                  <a:pt x="716280" y="529590"/>
                </a:cubicBezTo>
                <a:lnTo>
                  <a:pt x="723900" y="518160"/>
                </a:lnTo>
                <a:cubicBezTo>
                  <a:pt x="729285" y="491234"/>
                  <a:pt x="725662" y="505253"/>
                  <a:pt x="735330" y="476250"/>
                </a:cubicBezTo>
                <a:lnTo>
                  <a:pt x="750570" y="441960"/>
                </a:ln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23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6176" y="606668"/>
            <a:ext cx="11988921" cy="5794131"/>
          </a:xfrm>
          <a:prstGeom prst="rect">
            <a:avLst/>
          </a:prstGeom>
        </p:spPr>
      </p:pic>
    </p:spTree>
    <p:extLst>
      <p:ext uri="{BB962C8B-B14F-4D97-AF65-F5344CB8AC3E}">
        <p14:creationId xmlns:p14="http://schemas.microsoft.com/office/powerpoint/2010/main" val="107288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1586" y="0"/>
            <a:ext cx="7088827" cy="6858000"/>
          </a:xfrm>
          <a:prstGeom prst="rect">
            <a:avLst/>
          </a:prstGeom>
        </p:spPr>
      </p:pic>
    </p:spTree>
    <p:extLst>
      <p:ext uri="{BB962C8B-B14F-4D97-AF65-F5344CB8AC3E}">
        <p14:creationId xmlns:p14="http://schemas.microsoft.com/office/powerpoint/2010/main" val="246173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3817" y="50104"/>
            <a:ext cx="11452690" cy="6770318"/>
          </a:xfrm>
          <a:prstGeom prst="rect">
            <a:avLst/>
          </a:prstGeom>
        </p:spPr>
      </p:pic>
    </p:spTree>
    <p:extLst>
      <p:ext uri="{BB962C8B-B14F-4D97-AF65-F5344CB8AC3E}">
        <p14:creationId xmlns:p14="http://schemas.microsoft.com/office/powerpoint/2010/main" val="174461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11047"/>
            <a:ext cx="12192000" cy="5635906"/>
          </a:xfrm>
          <a:prstGeom prst="rect">
            <a:avLst/>
          </a:prstGeom>
        </p:spPr>
      </p:pic>
    </p:spTree>
    <p:extLst>
      <p:ext uri="{BB962C8B-B14F-4D97-AF65-F5344CB8AC3E}">
        <p14:creationId xmlns:p14="http://schemas.microsoft.com/office/powerpoint/2010/main" val="420556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l="15476" t="14476" r="56190" b="16952"/>
          <a:stretch>
            <a:fillRect/>
          </a:stretch>
        </p:blipFill>
        <p:spPr bwMode="auto">
          <a:xfrm>
            <a:off x="1905000" y="228600"/>
            <a:ext cx="8463280" cy="6400800"/>
          </a:xfrm>
          <a:prstGeom prst="rect">
            <a:avLst/>
          </a:prstGeom>
          <a:noFill/>
          <a:ln w="9525">
            <a:noFill/>
            <a:miter lim="800000"/>
            <a:headEnd/>
            <a:tailEnd/>
          </a:ln>
        </p:spPr>
      </p:pic>
      <p:sp>
        <p:nvSpPr>
          <p:cNvPr id="3" name="TextBox 2"/>
          <p:cNvSpPr txBox="1"/>
          <p:nvPr/>
        </p:nvSpPr>
        <p:spPr>
          <a:xfrm>
            <a:off x="8458201" y="6488668"/>
            <a:ext cx="2076209" cy="369332"/>
          </a:xfrm>
          <a:prstGeom prst="rect">
            <a:avLst/>
          </a:prstGeom>
          <a:noFill/>
        </p:spPr>
        <p:txBody>
          <a:bodyPr wrap="none" rtlCol="0">
            <a:spAutoFit/>
          </a:bodyPr>
          <a:lstStyle/>
          <a:p>
            <a:r>
              <a:rPr lang="en-US" dirty="0">
                <a:latin typeface="Times Bold Italic" pitchFamily="18" charset="0"/>
              </a:rPr>
              <a:t>Templin et al., 2011</a:t>
            </a:r>
          </a:p>
        </p:txBody>
      </p:sp>
    </p:spTree>
    <p:extLst>
      <p:ext uri="{BB962C8B-B14F-4D97-AF65-F5344CB8AC3E}">
        <p14:creationId xmlns:p14="http://schemas.microsoft.com/office/powerpoint/2010/main" val="9181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00302"/>
            <a:ext cx="12192000" cy="3457395"/>
          </a:xfrm>
          <a:prstGeom prst="rect">
            <a:avLst/>
          </a:prstGeom>
        </p:spPr>
      </p:pic>
    </p:spTree>
    <p:extLst>
      <p:ext uri="{BB962C8B-B14F-4D97-AF65-F5344CB8AC3E}">
        <p14:creationId xmlns:p14="http://schemas.microsoft.com/office/powerpoint/2010/main" val="3738353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FF">
            <a:alpha val="15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54367" y="4438943"/>
            <a:ext cx="4399234" cy="2430345"/>
          </a:xfrm>
          <a:prstGeom prst="rect">
            <a:avLst/>
          </a:prstGeom>
        </p:spPr>
      </p:pic>
      <p:pic>
        <p:nvPicPr>
          <p:cNvPr id="7" name="Picture 6"/>
          <p:cNvPicPr>
            <a:picLocks noChangeAspect="1"/>
          </p:cNvPicPr>
          <p:nvPr/>
        </p:nvPicPr>
        <p:blipFill>
          <a:blip r:embed="rId4"/>
          <a:stretch>
            <a:fillRect/>
          </a:stretch>
        </p:blipFill>
        <p:spPr>
          <a:xfrm>
            <a:off x="1108681" y="4438944"/>
            <a:ext cx="4225879" cy="2452924"/>
          </a:xfrm>
          <a:prstGeom prst="rect">
            <a:avLst/>
          </a:prstGeom>
        </p:spPr>
      </p:pic>
      <p:sp>
        <p:nvSpPr>
          <p:cNvPr id="9" name="TextBox 8"/>
          <p:cNvSpPr txBox="1"/>
          <p:nvPr/>
        </p:nvSpPr>
        <p:spPr>
          <a:xfrm>
            <a:off x="1459700" y="4792131"/>
            <a:ext cx="914401" cy="307777"/>
          </a:xfrm>
          <a:prstGeom prst="rect">
            <a:avLst/>
          </a:prstGeom>
          <a:solidFill>
            <a:schemeClr val="accent4">
              <a:lumMod val="20000"/>
              <a:lumOff val="80000"/>
            </a:schemeClr>
          </a:solidFill>
        </p:spPr>
        <p:txBody>
          <a:bodyPr wrap="square" rtlCol="0">
            <a:spAutoFit/>
          </a:bodyPr>
          <a:lstStyle/>
          <a:p>
            <a:pPr algn="ctr"/>
            <a:r>
              <a:rPr lang="en-US" sz="1400" dirty="0">
                <a:solidFill>
                  <a:prstClr val="black"/>
                </a:solidFill>
                <a:latin typeface="Times New Roman" panose="02020603050405020304" pitchFamily="18" charset="0"/>
                <a:cs typeface="Times New Roman" panose="02020603050405020304" pitchFamily="18" charset="0"/>
              </a:rPr>
              <a:t>RAW</a:t>
            </a:r>
          </a:p>
        </p:txBody>
      </p:sp>
      <p:sp>
        <p:nvSpPr>
          <p:cNvPr id="10" name="TextBox 9"/>
          <p:cNvSpPr txBox="1"/>
          <p:nvPr/>
        </p:nvSpPr>
        <p:spPr>
          <a:xfrm>
            <a:off x="5722175" y="4792131"/>
            <a:ext cx="960848" cy="307777"/>
          </a:xfrm>
          <a:prstGeom prst="rect">
            <a:avLst/>
          </a:prstGeom>
          <a:solidFill>
            <a:schemeClr val="accent1">
              <a:lumMod val="40000"/>
              <a:lumOff val="60000"/>
            </a:schemeClr>
          </a:solid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SCORED</a:t>
            </a:r>
          </a:p>
        </p:txBody>
      </p:sp>
      <p:pic>
        <p:nvPicPr>
          <p:cNvPr id="5" name="Picture 4"/>
          <p:cNvPicPr>
            <a:picLocks noChangeAspect="1"/>
          </p:cNvPicPr>
          <p:nvPr/>
        </p:nvPicPr>
        <p:blipFill>
          <a:blip r:embed="rId5"/>
          <a:stretch>
            <a:fillRect/>
          </a:stretch>
        </p:blipFill>
        <p:spPr>
          <a:xfrm>
            <a:off x="0" y="0"/>
            <a:ext cx="12192000" cy="4211048"/>
          </a:xfrm>
          <a:prstGeom prst="rect">
            <a:avLst/>
          </a:prstGeom>
        </p:spPr>
      </p:pic>
    </p:spTree>
    <p:extLst>
      <p:ext uri="{BB962C8B-B14F-4D97-AF65-F5344CB8AC3E}">
        <p14:creationId xmlns:p14="http://schemas.microsoft.com/office/powerpoint/2010/main" val="151634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E5BA-6CC5-408D-9E48-D61154DD7B75}"/>
              </a:ext>
            </a:extLst>
          </p:cNvPr>
          <p:cNvSpPr>
            <a:spLocks noGrp="1"/>
          </p:cNvSpPr>
          <p:nvPr>
            <p:ph type="title"/>
          </p:nvPr>
        </p:nvSpPr>
        <p:spPr>
          <a:xfrm>
            <a:off x="838200" y="365125"/>
            <a:ext cx="10515600" cy="735887"/>
          </a:xfrm>
        </p:spPr>
        <p:txBody>
          <a:bodyPr/>
          <a:lstStyle/>
          <a:p>
            <a:pPr algn="ctr"/>
            <a:r>
              <a:rPr lang="en-US" dirty="0"/>
              <a:t>Chinook Hatchery Production</a:t>
            </a:r>
          </a:p>
        </p:txBody>
      </p:sp>
      <p:pic>
        <p:nvPicPr>
          <p:cNvPr id="6" name="Picture 4" descr="http://uwintegratedsciences.files.wordpress.com/2014/01/north-pacific-anadromous-fish-commission-logo.jpg">
            <a:extLst>
              <a:ext uri="{FF2B5EF4-FFF2-40B4-BE49-F238E27FC236}">
                <a16:creationId xmlns:a16="http://schemas.microsoft.com/office/drawing/2014/main" id="{A6EA43C0-1A90-47A1-A2B0-3DD586ECF1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4454" y="353647"/>
            <a:ext cx="1382568" cy="134851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E998E39E-10E2-420A-986D-5C338B02FE48}"/>
              </a:ext>
            </a:extLst>
          </p:cNvPr>
          <p:cNvSpPr txBox="1"/>
          <p:nvPr/>
        </p:nvSpPr>
        <p:spPr>
          <a:xfrm>
            <a:off x="3116789" y="6031210"/>
            <a:ext cx="5779911" cy="461665"/>
          </a:xfrm>
          <a:prstGeom prst="rect">
            <a:avLst/>
          </a:prstGeom>
          <a:noFill/>
        </p:spPr>
        <p:txBody>
          <a:bodyPr wrap="square" rtlCol="0">
            <a:spAutoFit/>
          </a:bodyPr>
          <a:lstStyle/>
          <a:p>
            <a:pPr algn="ctr"/>
            <a:r>
              <a:rPr lang="en-US" sz="2400" dirty="0"/>
              <a:t>2014-2018 average = 242,540,000</a:t>
            </a:r>
          </a:p>
        </p:txBody>
      </p:sp>
      <p:pic>
        <p:nvPicPr>
          <p:cNvPr id="9" name="Picture 8">
            <a:extLst>
              <a:ext uri="{FF2B5EF4-FFF2-40B4-BE49-F238E27FC236}">
                <a16:creationId xmlns:a16="http://schemas.microsoft.com/office/drawing/2014/main" id="{FEBB8810-C468-4263-B57D-2920C4616680}"/>
              </a:ext>
            </a:extLst>
          </p:cNvPr>
          <p:cNvPicPr>
            <a:picLocks noChangeAspect="1"/>
          </p:cNvPicPr>
          <p:nvPr/>
        </p:nvPicPr>
        <p:blipFill>
          <a:blip r:embed="rId4"/>
          <a:stretch>
            <a:fillRect/>
          </a:stretch>
        </p:blipFill>
        <p:spPr>
          <a:xfrm>
            <a:off x="2867378" y="1104090"/>
            <a:ext cx="5779911" cy="4985725"/>
          </a:xfrm>
          <a:prstGeom prst="rect">
            <a:avLst/>
          </a:prstGeom>
        </p:spPr>
      </p:pic>
    </p:spTree>
    <p:extLst>
      <p:ext uri="{BB962C8B-B14F-4D97-AF65-F5344CB8AC3E}">
        <p14:creationId xmlns:p14="http://schemas.microsoft.com/office/powerpoint/2010/main" val="211330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E5BA-6CC5-408D-9E48-D61154DD7B75}"/>
              </a:ext>
            </a:extLst>
          </p:cNvPr>
          <p:cNvSpPr>
            <a:spLocks noGrp="1"/>
          </p:cNvSpPr>
          <p:nvPr>
            <p:ph type="title"/>
          </p:nvPr>
        </p:nvSpPr>
        <p:spPr>
          <a:xfrm>
            <a:off x="838200" y="365125"/>
            <a:ext cx="10515600" cy="735887"/>
          </a:xfrm>
        </p:spPr>
        <p:txBody>
          <a:bodyPr/>
          <a:lstStyle/>
          <a:p>
            <a:pPr algn="ctr"/>
            <a:r>
              <a:rPr lang="en-US" dirty="0"/>
              <a:t>Chinook Hatchery Production</a:t>
            </a:r>
          </a:p>
        </p:txBody>
      </p:sp>
      <p:pic>
        <p:nvPicPr>
          <p:cNvPr id="6" name="Picture 4" descr="http://uwintegratedsciences.files.wordpress.com/2014/01/north-pacific-anadromous-fish-commission-logo.jpg">
            <a:extLst>
              <a:ext uri="{FF2B5EF4-FFF2-40B4-BE49-F238E27FC236}">
                <a16:creationId xmlns:a16="http://schemas.microsoft.com/office/drawing/2014/main" id="{A6EA43C0-1A90-47A1-A2B0-3DD586ECF1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4454" y="353647"/>
            <a:ext cx="1382568" cy="134851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F03A15A1-4068-434F-8C7F-46806935C515}"/>
              </a:ext>
            </a:extLst>
          </p:cNvPr>
          <p:cNvPicPr>
            <a:picLocks noChangeAspect="1"/>
          </p:cNvPicPr>
          <p:nvPr/>
        </p:nvPicPr>
        <p:blipFill>
          <a:blip r:embed="rId4"/>
          <a:stretch>
            <a:fillRect/>
          </a:stretch>
        </p:blipFill>
        <p:spPr>
          <a:xfrm>
            <a:off x="2946400" y="1241778"/>
            <a:ext cx="5980438" cy="5158698"/>
          </a:xfrm>
          <a:prstGeom prst="rect">
            <a:avLst/>
          </a:prstGeom>
        </p:spPr>
      </p:pic>
      <p:pic>
        <p:nvPicPr>
          <p:cNvPr id="8" name="Picture 7">
            <a:extLst>
              <a:ext uri="{FF2B5EF4-FFF2-40B4-BE49-F238E27FC236}">
                <a16:creationId xmlns:a16="http://schemas.microsoft.com/office/drawing/2014/main" id="{5CD8A326-C26E-446C-8DE9-E62CACE5AD9A}"/>
              </a:ext>
            </a:extLst>
          </p:cNvPr>
          <p:cNvPicPr>
            <a:picLocks noChangeAspect="1"/>
          </p:cNvPicPr>
          <p:nvPr/>
        </p:nvPicPr>
        <p:blipFill>
          <a:blip r:embed="rId5"/>
          <a:stretch>
            <a:fillRect/>
          </a:stretch>
        </p:blipFill>
        <p:spPr>
          <a:xfrm>
            <a:off x="146132" y="90105"/>
            <a:ext cx="1868847" cy="1612059"/>
          </a:xfrm>
          <a:prstGeom prst="rect">
            <a:avLst/>
          </a:prstGeom>
        </p:spPr>
      </p:pic>
    </p:spTree>
    <p:extLst>
      <p:ext uri="{BB962C8B-B14F-4D97-AF65-F5344CB8AC3E}">
        <p14:creationId xmlns:p14="http://schemas.microsoft.com/office/powerpoint/2010/main" val="245956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E5BA-6CC5-408D-9E48-D61154DD7B75}"/>
              </a:ext>
            </a:extLst>
          </p:cNvPr>
          <p:cNvSpPr>
            <a:spLocks noGrp="1"/>
          </p:cNvSpPr>
          <p:nvPr>
            <p:ph type="title"/>
          </p:nvPr>
        </p:nvSpPr>
        <p:spPr>
          <a:xfrm>
            <a:off x="838200" y="365125"/>
            <a:ext cx="10515600" cy="735887"/>
          </a:xfrm>
        </p:spPr>
        <p:txBody>
          <a:bodyPr/>
          <a:lstStyle/>
          <a:p>
            <a:pPr algn="ctr"/>
            <a:r>
              <a:rPr lang="en-US" dirty="0"/>
              <a:t>Chum Hatchery Production</a:t>
            </a:r>
          </a:p>
        </p:txBody>
      </p:sp>
      <p:pic>
        <p:nvPicPr>
          <p:cNvPr id="6" name="Picture 4" descr="http://uwintegratedsciences.files.wordpress.com/2014/01/north-pacific-anadromous-fish-commission-logo.jpg">
            <a:extLst>
              <a:ext uri="{FF2B5EF4-FFF2-40B4-BE49-F238E27FC236}">
                <a16:creationId xmlns:a16="http://schemas.microsoft.com/office/drawing/2014/main" id="{A6EA43C0-1A90-47A1-A2B0-3DD586ECF1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4454" y="353647"/>
            <a:ext cx="1382568" cy="1348517"/>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40AE133D-7A9B-42C4-A3A5-856141E9B44C}"/>
              </a:ext>
            </a:extLst>
          </p:cNvPr>
          <p:cNvSpPr txBox="1"/>
          <p:nvPr/>
        </p:nvSpPr>
        <p:spPr>
          <a:xfrm>
            <a:off x="3057536" y="6233743"/>
            <a:ext cx="5779911" cy="461665"/>
          </a:xfrm>
          <a:prstGeom prst="rect">
            <a:avLst/>
          </a:prstGeom>
          <a:noFill/>
        </p:spPr>
        <p:txBody>
          <a:bodyPr wrap="square" rtlCol="0">
            <a:spAutoFit/>
          </a:bodyPr>
          <a:lstStyle/>
          <a:p>
            <a:pPr algn="ctr"/>
            <a:r>
              <a:rPr lang="en-US" sz="2400" dirty="0"/>
              <a:t>2014-2018 average = 3,335,000,000</a:t>
            </a:r>
          </a:p>
        </p:txBody>
      </p:sp>
      <p:pic>
        <p:nvPicPr>
          <p:cNvPr id="4" name="Picture 3">
            <a:extLst>
              <a:ext uri="{FF2B5EF4-FFF2-40B4-BE49-F238E27FC236}">
                <a16:creationId xmlns:a16="http://schemas.microsoft.com/office/drawing/2014/main" id="{25527F45-7FF0-4A18-A4C6-67857C1F8D6E}"/>
              </a:ext>
            </a:extLst>
          </p:cNvPr>
          <p:cNvPicPr>
            <a:picLocks noChangeAspect="1"/>
          </p:cNvPicPr>
          <p:nvPr/>
        </p:nvPicPr>
        <p:blipFill>
          <a:blip r:embed="rId3"/>
          <a:stretch>
            <a:fillRect/>
          </a:stretch>
        </p:blipFill>
        <p:spPr>
          <a:xfrm>
            <a:off x="3038873" y="1247661"/>
            <a:ext cx="6172685" cy="4854559"/>
          </a:xfrm>
          <a:prstGeom prst="rect">
            <a:avLst/>
          </a:prstGeom>
        </p:spPr>
      </p:pic>
    </p:spTree>
    <p:extLst>
      <p:ext uri="{BB962C8B-B14F-4D97-AF65-F5344CB8AC3E}">
        <p14:creationId xmlns:p14="http://schemas.microsoft.com/office/powerpoint/2010/main" val="157654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 name="TextBox 2"/>
          <p:cNvSpPr txBox="1"/>
          <p:nvPr/>
        </p:nvSpPr>
        <p:spPr>
          <a:xfrm>
            <a:off x="668215" y="430822"/>
            <a:ext cx="11254154"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What Analyses would you like to see? </a:t>
            </a:r>
          </a:p>
        </p:txBody>
      </p:sp>
      <p:sp>
        <p:nvSpPr>
          <p:cNvPr id="2" name="Rectangle 1"/>
          <p:cNvSpPr/>
          <p:nvPr/>
        </p:nvSpPr>
        <p:spPr>
          <a:xfrm>
            <a:off x="2423747" y="4145504"/>
            <a:ext cx="6096000" cy="1200329"/>
          </a:xfrm>
          <a:prstGeom prst="rect">
            <a:avLst/>
          </a:prstGeom>
        </p:spPr>
        <p:txBody>
          <a:bodyPr>
            <a:spAutoFit/>
          </a:bodyPr>
          <a:lstStyle/>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Thanks to those colleagues who helped to generate the data:</a:t>
            </a:r>
          </a:p>
          <a:p>
            <a:pPr algn="ctr"/>
            <a:r>
              <a:rPr lang="en-US" dirty="0" err="1">
                <a:latin typeface="Times New Roman" panose="02020603050405020304" pitchFamily="18" charset="0"/>
                <a:ea typeface="Times New Roman" panose="02020603050405020304" pitchFamily="18" charset="0"/>
                <a:cs typeface="Times New Roman" panose="02020603050405020304" pitchFamily="18" charset="0"/>
              </a:rPr>
              <a:t>Hv</a:t>
            </a:r>
            <a:r>
              <a:rPr lang="en-US" dirty="0">
                <a:latin typeface="Times New Roman" panose="02020603050405020304" pitchFamily="18" charset="0"/>
                <a:ea typeface="Times New Roman" panose="02020603050405020304" pitchFamily="18" charset="0"/>
                <a:cs typeface="Times New Roman" panose="02020603050405020304" pitchFamily="18" charset="0"/>
              </a:rPr>
              <a:t>. T. Nguyen, M. Marsh, J. Watson</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and</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J. R. Guyon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5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l="15476" t="14476" r="56190" b="16952"/>
          <a:stretch>
            <a:fillRect/>
          </a:stretch>
        </p:blipFill>
        <p:spPr bwMode="auto">
          <a:xfrm>
            <a:off x="1905000" y="228600"/>
            <a:ext cx="8463280" cy="6400800"/>
          </a:xfrm>
          <a:prstGeom prst="rect">
            <a:avLst/>
          </a:prstGeom>
          <a:noFill/>
          <a:ln w="9525">
            <a:noFill/>
            <a:miter lim="800000"/>
            <a:headEnd/>
            <a:tailEnd/>
          </a:ln>
        </p:spPr>
      </p:pic>
      <p:sp>
        <p:nvSpPr>
          <p:cNvPr id="3" name="TextBox 2"/>
          <p:cNvSpPr txBox="1"/>
          <p:nvPr/>
        </p:nvSpPr>
        <p:spPr>
          <a:xfrm>
            <a:off x="8458201" y="6488668"/>
            <a:ext cx="2076209" cy="369332"/>
          </a:xfrm>
          <a:prstGeom prst="rect">
            <a:avLst/>
          </a:prstGeom>
          <a:noFill/>
        </p:spPr>
        <p:txBody>
          <a:bodyPr wrap="none" rtlCol="0">
            <a:spAutoFit/>
          </a:bodyPr>
          <a:lstStyle/>
          <a:p>
            <a:r>
              <a:rPr lang="en-US" dirty="0">
                <a:latin typeface="Times Bold Italic" pitchFamily="18" charset="0"/>
              </a:rPr>
              <a:t>Templin et al., 2011</a:t>
            </a:r>
          </a:p>
        </p:txBody>
      </p:sp>
      <p:sp>
        <p:nvSpPr>
          <p:cNvPr id="4" name="Oval 3"/>
          <p:cNvSpPr/>
          <p:nvPr/>
        </p:nvSpPr>
        <p:spPr>
          <a:xfrm rot="20288769">
            <a:off x="2337595" y="406579"/>
            <a:ext cx="1951866" cy="2209800"/>
          </a:xfrm>
          <a:prstGeom prst="ellipse">
            <a:avLst/>
          </a:prstGeom>
          <a:solidFill>
            <a:srgbClr val="FFFF00">
              <a:alpha val="1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45720"/>
            <a:ext cx="1219200" cy="11430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16424" y="1353312"/>
            <a:ext cx="685800" cy="685800"/>
          </a:xfrm>
          <a:prstGeom prst="ellipse">
            <a:avLst/>
          </a:prstGeom>
          <a:solidFill>
            <a:schemeClr val="accent3">
              <a:lumMod val="75000"/>
              <a:alpha val="21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331194">
            <a:off x="3999854" y="1448242"/>
            <a:ext cx="457200" cy="1981200"/>
          </a:xfrm>
          <a:prstGeom prst="ellipse">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560674">
            <a:off x="2860800" y="2847443"/>
            <a:ext cx="762000" cy="381000"/>
          </a:xfrm>
          <a:prstGeom prst="ellipse">
            <a:avLst/>
          </a:prstGeom>
          <a:solidFill>
            <a:srgbClr val="002060">
              <a:alpha val="35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393495">
            <a:off x="2987201" y="3911759"/>
            <a:ext cx="533400" cy="1905000"/>
          </a:xfrm>
          <a:prstGeom prst="ellipse">
            <a:avLst/>
          </a:prstGeom>
          <a:solidFill>
            <a:srgbClr val="7030A0">
              <a:alpha val="4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96282">
            <a:off x="5973132" y="898480"/>
            <a:ext cx="762000" cy="1524000"/>
          </a:xfrm>
          <a:prstGeom prst="ellipse">
            <a:avLst/>
          </a:prstGeom>
          <a:solidFill>
            <a:srgbClr val="F616D6">
              <a:alpha val="19000"/>
            </a:srgbClr>
          </a:solidFill>
          <a:ln>
            <a:solidFill>
              <a:srgbClr val="F61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60690">
            <a:off x="5723446" y="2109960"/>
            <a:ext cx="685800" cy="533400"/>
          </a:xfrm>
          <a:prstGeom prst="ellipse">
            <a:avLst/>
          </a:prstGeom>
          <a:solidFill>
            <a:srgbClr val="00B0F0">
              <a:alpha val="27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72282">
            <a:off x="6217323" y="2425954"/>
            <a:ext cx="816878" cy="990600"/>
          </a:xfrm>
          <a:prstGeom prst="ellipse">
            <a:avLst/>
          </a:prstGeom>
          <a:solidFill>
            <a:schemeClr val="accent6">
              <a:lumMod val="75000"/>
              <a:alpha val="4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184595">
            <a:off x="6844094" y="2933860"/>
            <a:ext cx="1412825" cy="1752600"/>
          </a:xfrm>
          <a:prstGeom prst="ellipse">
            <a:avLst/>
          </a:prstGeom>
          <a:solidFill>
            <a:schemeClr val="accent4">
              <a:lumMod val="60000"/>
              <a:lumOff val="40000"/>
              <a:alpha val="59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4572000"/>
            <a:ext cx="1066800" cy="1905000"/>
          </a:xfrm>
          <a:prstGeom prst="ellipse">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79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547" y="0"/>
            <a:ext cx="8508906" cy="6858000"/>
          </a:xfrm>
          <a:prstGeom prst="rect">
            <a:avLst/>
          </a:prstGeom>
        </p:spPr>
      </p:pic>
    </p:spTree>
    <p:extLst>
      <p:ext uri="{BB962C8B-B14F-4D97-AF65-F5344CB8AC3E}">
        <p14:creationId xmlns:p14="http://schemas.microsoft.com/office/powerpoint/2010/main" val="156767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3146923" cy="6858000"/>
          </a:xfrm>
          <a:prstGeom prst="rect">
            <a:avLst/>
          </a:prstGeom>
        </p:spPr>
      </p:pic>
      <p:pic>
        <p:nvPicPr>
          <p:cNvPr id="3" name="Picture 2"/>
          <p:cNvPicPr>
            <a:picLocks noChangeAspect="1"/>
          </p:cNvPicPr>
          <p:nvPr/>
        </p:nvPicPr>
        <p:blipFill>
          <a:blip r:embed="rId4"/>
          <a:stretch>
            <a:fillRect/>
          </a:stretch>
        </p:blipFill>
        <p:spPr>
          <a:xfrm>
            <a:off x="3156912" y="0"/>
            <a:ext cx="3346005" cy="6858000"/>
          </a:xfrm>
          <a:prstGeom prst="rect">
            <a:avLst/>
          </a:prstGeom>
        </p:spPr>
      </p:pic>
      <p:pic>
        <p:nvPicPr>
          <p:cNvPr id="5" name="Picture 4"/>
          <p:cNvPicPr>
            <a:picLocks noChangeAspect="1"/>
          </p:cNvPicPr>
          <p:nvPr/>
        </p:nvPicPr>
        <p:blipFill>
          <a:blip r:embed="rId5"/>
          <a:stretch>
            <a:fillRect/>
          </a:stretch>
        </p:blipFill>
        <p:spPr>
          <a:xfrm>
            <a:off x="6512906" y="0"/>
            <a:ext cx="2897229" cy="6418972"/>
          </a:xfrm>
          <a:prstGeom prst="rect">
            <a:avLst/>
          </a:prstGeom>
        </p:spPr>
      </p:pic>
      <p:pic>
        <p:nvPicPr>
          <p:cNvPr id="8" name="Picture 7"/>
          <p:cNvPicPr>
            <a:picLocks noChangeAspect="1"/>
          </p:cNvPicPr>
          <p:nvPr/>
        </p:nvPicPr>
        <p:blipFill>
          <a:blip r:embed="rId6"/>
          <a:stretch>
            <a:fillRect/>
          </a:stretch>
        </p:blipFill>
        <p:spPr>
          <a:xfrm>
            <a:off x="9280923" y="0"/>
            <a:ext cx="2897229" cy="6418972"/>
          </a:xfrm>
          <a:prstGeom prst="rect">
            <a:avLst/>
          </a:prstGeom>
        </p:spPr>
      </p:pic>
    </p:spTree>
    <p:extLst>
      <p:ext uri="{BB962C8B-B14F-4D97-AF65-F5344CB8AC3E}">
        <p14:creationId xmlns:p14="http://schemas.microsoft.com/office/powerpoint/2010/main" val="18648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1637" y="47625"/>
            <a:ext cx="8848725" cy="6762750"/>
          </a:xfrm>
          <a:prstGeom prst="rect">
            <a:avLst/>
          </a:prstGeom>
        </p:spPr>
      </p:pic>
      <p:sp>
        <p:nvSpPr>
          <p:cNvPr id="3" name="Rectangle 2"/>
          <p:cNvSpPr/>
          <p:nvPr/>
        </p:nvSpPr>
        <p:spPr>
          <a:xfrm>
            <a:off x="5369959" y="22855"/>
            <a:ext cx="2358453" cy="923330"/>
          </a:xfrm>
          <a:prstGeom prst="rect">
            <a:avLst/>
          </a:prstGeom>
          <a:solidFill>
            <a:srgbClr val="FFCC00"/>
          </a:solidFill>
          <a:ln>
            <a:noFill/>
          </a:ln>
        </p:spPr>
        <p:txBody>
          <a:bodyPr wrap="square">
            <a:spAutoFit/>
          </a:bodyPr>
          <a:lstStyle/>
          <a:p>
            <a:pPr algn="ctr"/>
            <a:r>
              <a:rPr lang="en-US" dirty="0">
                <a:latin typeface="Times New Roman" panose="02020603050405020304" pitchFamily="18" charset="0"/>
                <a:cs typeface="Times New Roman" panose="02020603050405020304" pitchFamily="18" charset="0"/>
              </a:rPr>
              <a:t>2011-18</a:t>
            </a:r>
            <a:r>
              <a:rPr lang="en-US" i="1" dirty="0">
                <a:latin typeface="Times New Roman" panose="02020603050405020304" pitchFamily="18" charset="0"/>
                <a:cs typeface="Times New Roman" panose="02020603050405020304" pitchFamily="18" charset="0"/>
              </a:rPr>
              <a:t> Bering Sea </a:t>
            </a:r>
          </a:p>
          <a:p>
            <a:pPr algn="ctr"/>
            <a:r>
              <a:rPr lang="en-US" dirty="0">
                <a:latin typeface="Times New Roman" panose="02020603050405020304" pitchFamily="18" charset="0"/>
                <a:cs typeface="Times New Roman" panose="02020603050405020304" pitchFamily="18" charset="0"/>
              </a:rPr>
              <a:t>Genetic Samples</a:t>
            </a:r>
          </a:p>
          <a:p>
            <a:pPr algn="ctr"/>
            <a:r>
              <a:rPr lang="en-US" dirty="0">
                <a:latin typeface="Times New Roman" panose="02020603050405020304" pitchFamily="18" charset="0"/>
                <a:cs typeface="Times New Roman" panose="02020603050405020304" pitchFamily="18" charset="0"/>
              </a:rPr>
              <a:t>N=14,709</a:t>
            </a:r>
          </a:p>
        </p:txBody>
      </p:sp>
    </p:spTree>
    <p:extLst>
      <p:ext uri="{BB962C8B-B14F-4D97-AF65-F5344CB8AC3E}">
        <p14:creationId xmlns:p14="http://schemas.microsoft.com/office/powerpoint/2010/main" val="220499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4562" y="333375"/>
            <a:ext cx="7762875" cy="6191250"/>
          </a:xfrm>
          <a:prstGeom prst="rect">
            <a:avLst/>
          </a:prstGeom>
        </p:spPr>
      </p:pic>
      <p:sp>
        <p:nvSpPr>
          <p:cNvPr id="3" name="Rectangle 2"/>
          <p:cNvSpPr/>
          <p:nvPr/>
        </p:nvSpPr>
        <p:spPr>
          <a:xfrm>
            <a:off x="7399927" y="333375"/>
            <a:ext cx="2358453" cy="923330"/>
          </a:xfrm>
          <a:prstGeom prst="rect">
            <a:avLst/>
          </a:prstGeom>
          <a:solidFill>
            <a:srgbClr val="FFCC00"/>
          </a:solidFill>
          <a:ln>
            <a:noFill/>
          </a:ln>
        </p:spPr>
        <p:txBody>
          <a:bodyPr wrap="square">
            <a:spAutoFit/>
          </a:bodyPr>
          <a:lstStyle/>
          <a:p>
            <a:pPr algn="ctr"/>
            <a:r>
              <a:rPr lang="en-US" dirty="0">
                <a:latin typeface="Times New Roman" panose="02020603050405020304" pitchFamily="18" charset="0"/>
                <a:cs typeface="Times New Roman" panose="02020603050405020304" pitchFamily="18" charset="0"/>
              </a:rPr>
              <a:t>2011-18</a:t>
            </a:r>
            <a:r>
              <a:rPr lang="en-US" i="1" dirty="0">
                <a:latin typeface="Times New Roman" panose="02020603050405020304" pitchFamily="18" charset="0"/>
                <a:cs typeface="Times New Roman" panose="02020603050405020304" pitchFamily="18" charset="0"/>
              </a:rPr>
              <a:t> Bering Sea </a:t>
            </a:r>
          </a:p>
          <a:p>
            <a:pPr algn="ctr"/>
            <a:r>
              <a:rPr lang="en-US" dirty="0">
                <a:latin typeface="Times New Roman" panose="02020603050405020304" pitchFamily="18" charset="0"/>
                <a:cs typeface="Times New Roman" panose="02020603050405020304" pitchFamily="18" charset="0"/>
              </a:rPr>
              <a:t>Genetic Samples</a:t>
            </a:r>
          </a:p>
          <a:p>
            <a:pPr algn="ctr"/>
            <a:r>
              <a:rPr lang="en-US" dirty="0">
                <a:latin typeface="Times New Roman" panose="02020603050405020304" pitchFamily="18" charset="0"/>
                <a:cs typeface="Times New Roman" panose="02020603050405020304" pitchFamily="18" charset="0"/>
              </a:rPr>
              <a:t>“A” season N=9,324</a:t>
            </a:r>
          </a:p>
        </p:txBody>
      </p:sp>
    </p:spTree>
    <p:extLst>
      <p:ext uri="{BB962C8B-B14F-4D97-AF65-F5344CB8AC3E}">
        <p14:creationId xmlns:p14="http://schemas.microsoft.com/office/powerpoint/2010/main" val="234009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3622" y="342900"/>
            <a:ext cx="11587168" cy="6304085"/>
          </a:xfrm>
          <a:prstGeom prst="rect">
            <a:avLst/>
          </a:prstGeom>
        </p:spPr>
      </p:pic>
    </p:spTree>
    <p:extLst>
      <p:ext uri="{BB962C8B-B14F-4D97-AF65-F5344CB8AC3E}">
        <p14:creationId xmlns:p14="http://schemas.microsoft.com/office/powerpoint/2010/main" val="305557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a:stretch>
            <a:fillRect/>
          </a:stretch>
        </p:blipFill>
        <p:spPr>
          <a:xfrm>
            <a:off x="4196400" y="29709"/>
            <a:ext cx="4178808" cy="3429000"/>
          </a:xfrm>
          <a:prstGeom prst="rect">
            <a:avLst/>
          </a:prstGeom>
          <a:ln w="38100">
            <a:solidFill>
              <a:schemeClr val="tx1"/>
            </a:solidFill>
          </a:ln>
        </p:spPr>
      </p:pic>
      <p:pic>
        <p:nvPicPr>
          <p:cNvPr id="5" name="Picture 4"/>
          <p:cNvPicPr preferRelativeResize="0">
            <a:picLocks noChangeAspect="1"/>
          </p:cNvPicPr>
          <p:nvPr/>
        </p:nvPicPr>
        <p:blipFill>
          <a:blip r:embed="rId4"/>
          <a:stretch>
            <a:fillRect/>
          </a:stretch>
        </p:blipFill>
        <p:spPr>
          <a:xfrm>
            <a:off x="24385" y="3429000"/>
            <a:ext cx="4178267" cy="3429000"/>
          </a:xfrm>
          <a:prstGeom prst="rect">
            <a:avLst/>
          </a:prstGeom>
        </p:spPr>
      </p:pic>
      <p:pic>
        <p:nvPicPr>
          <p:cNvPr id="7" name="Picture 6"/>
          <p:cNvPicPr>
            <a:picLocks noChangeAspect="1"/>
          </p:cNvPicPr>
          <p:nvPr/>
        </p:nvPicPr>
        <p:blipFill>
          <a:blip r:embed="rId5"/>
          <a:stretch>
            <a:fillRect/>
          </a:stretch>
        </p:blipFill>
        <p:spPr>
          <a:xfrm>
            <a:off x="12193" y="29709"/>
            <a:ext cx="4178267" cy="3429000"/>
          </a:xfrm>
          <a:prstGeom prst="rect">
            <a:avLst/>
          </a:prstGeom>
        </p:spPr>
      </p:pic>
      <p:pic>
        <p:nvPicPr>
          <p:cNvPr id="2" name="Picture 1"/>
          <p:cNvPicPr preferRelativeResize="0">
            <a:picLocks/>
          </p:cNvPicPr>
          <p:nvPr/>
        </p:nvPicPr>
        <p:blipFill>
          <a:blip r:embed="rId6"/>
          <a:stretch>
            <a:fillRect/>
          </a:stretch>
        </p:blipFill>
        <p:spPr>
          <a:xfrm>
            <a:off x="4196400" y="3458709"/>
            <a:ext cx="4213032" cy="3429000"/>
          </a:xfrm>
          <a:prstGeom prst="rect">
            <a:avLst/>
          </a:prstGeom>
        </p:spPr>
      </p:pic>
      <p:pic>
        <p:nvPicPr>
          <p:cNvPr id="30" name="Picture 29"/>
          <p:cNvPicPr>
            <a:picLocks noChangeAspect="1"/>
          </p:cNvPicPr>
          <p:nvPr/>
        </p:nvPicPr>
        <p:blipFill>
          <a:blip r:embed="rId7"/>
          <a:stretch>
            <a:fillRect/>
          </a:stretch>
        </p:blipFill>
        <p:spPr>
          <a:xfrm>
            <a:off x="8390573" y="3475364"/>
            <a:ext cx="3801428" cy="3382622"/>
          </a:xfrm>
          <a:prstGeom prst="rect">
            <a:avLst/>
          </a:prstGeom>
          <a:ln w="28575">
            <a:solidFill>
              <a:schemeClr val="tx1"/>
            </a:solidFill>
          </a:ln>
        </p:spPr>
      </p:pic>
      <p:sp>
        <p:nvSpPr>
          <p:cNvPr id="8" name="TextBox 7"/>
          <p:cNvSpPr txBox="1"/>
          <p:nvPr/>
        </p:nvSpPr>
        <p:spPr>
          <a:xfrm>
            <a:off x="8423032" y="372602"/>
            <a:ext cx="3768967" cy="2677656"/>
          </a:xfrm>
          <a:prstGeom prst="rect">
            <a:avLst/>
          </a:prstGeom>
          <a:solidFill>
            <a:srgbClr val="9966FF"/>
          </a:solidFill>
          <a:ln>
            <a:solidFill>
              <a:srgbClr val="9966FF"/>
            </a:solidFill>
          </a:ln>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Locations of the Northwest Bering </a:t>
            </a:r>
          </a:p>
          <a:p>
            <a:pPr algn="ctr"/>
            <a:r>
              <a:rPr lang="en-US" sz="2800" dirty="0">
                <a:solidFill>
                  <a:schemeClr val="bg1"/>
                </a:solidFill>
                <a:latin typeface="Times New Roman" panose="02020603050405020304" pitchFamily="18" charset="0"/>
                <a:cs typeface="Times New Roman" panose="02020603050405020304" pitchFamily="18" charset="0"/>
              </a:rPr>
              <a:t>and </a:t>
            </a:r>
          </a:p>
          <a:p>
            <a:pPr algn="ctr"/>
            <a:r>
              <a:rPr lang="en-US" sz="2800" dirty="0">
                <a:solidFill>
                  <a:schemeClr val="bg1"/>
                </a:solidFill>
                <a:latin typeface="Times New Roman" panose="02020603050405020304" pitchFamily="18" charset="0"/>
                <a:cs typeface="Times New Roman" panose="02020603050405020304" pitchFamily="18" charset="0"/>
              </a:rPr>
              <a:t>Southeast Bering Chinook genetic samples 2013-2017</a:t>
            </a:r>
          </a:p>
        </p:txBody>
      </p:sp>
    </p:spTree>
    <p:extLst>
      <p:ext uri="{BB962C8B-B14F-4D97-AF65-F5344CB8AC3E}">
        <p14:creationId xmlns:p14="http://schemas.microsoft.com/office/powerpoint/2010/main" val="319569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3-0 Brand">
      <a:dk1>
        <a:srgbClr val="003057"/>
      </a:dk1>
      <a:lt1>
        <a:srgbClr val="FFFFFF"/>
      </a:lt1>
      <a:dk2>
        <a:srgbClr val="007167"/>
      </a:dk2>
      <a:lt2>
        <a:srgbClr val="C6E7FC"/>
      </a:lt2>
      <a:accent1>
        <a:srgbClr val="56950D"/>
      </a:accent1>
      <a:accent2>
        <a:srgbClr val="0099A6"/>
      </a:accent2>
      <a:accent3>
        <a:srgbClr val="BDD900"/>
      </a:accent3>
      <a:accent4>
        <a:srgbClr val="7475CB"/>
      </a:accent4>
      <a:accent5>
        <a:srgbClr val="FC9300"/>
      </a:accent5>
      <a:accent6>
        <a:srgbClr val="CB007B"/>
      </a:accent6>
      <a:hlink>
        <a:srgbClr val="1ECAD3"/>
      </a:hlink>
      <a:folHlink>
        <a:srgbClr val="96004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FS PP-standard" id="{55F2A63A-C013-4D49-89D2-D695665946E2}" vid="{94BC30E9-189A-8147-A8CC-364618C314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1269</Words>
  <Application>Microsoft Office PowerPoint</Application>
  <PresentationFormat>Widescreen</PresentationFormat>
  <Paragraphs>100</Paragraphs>
  <Slides>25</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Arial Narrow</vt:lpstr>
      <vt:lpstr>Calibri</vt:lpstr>
      <vt:lpstr>Calibri Light</vt:lpstr>
      <vt:lpstr>Cambria</vt:lpstr>
      <vt:lpstr>Times Bold Italic</vt:lpstr>
      <vt:lpstr>Times New Roman</vt:lpstr>
      <vt:lpstr>Office Theme</vt:lpstr>
      <vt:lpstr>1_Office Theme</vt:lpstr>
      <vt:lpstr>1_Custom Design</vt:lpstr>
      <vt:lpstr>Chinook Salmon Bycatch Genetic Stock Composition: Current Capabilities and Analyses…with a word on Hatchery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Chinook Hatchery Production</vt:lpstr>
      <vt:lpstr>Chinook Hatchery Production</vt:lpstr>
      <vt:lpstr>Chum Hatchery Production</vt:lpstr>
      <vt:lpstr>PowerPoint Presentation</vt:lpstr>
    </vt:vector>
  </TitlesOfParts>
  <Company>NOAA Fisheries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Chuck.Guthrie</dc:creator>
  <cp:lastModifiedBy>Diana Stram</cp:lastModifiedBy>
  <cp:revision>58</cp:revision>
  <cp:lastPrinted>2019-04-13T00:05:42Z</cp:lastPrinted>
  <dcterms:created xsi:type="dcterms:W3CDTF">2019-03-08T22:43:26Z</dcterms:created>
  <dcterms:modified xsi:type="dcterms:W3CDTF">2019-04-19T16:59:00Z</dcterms:modified>
</cp:coreProperties>
</file>