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66" r:id="rId2"/>
    <p:sldId id="267" r:id="rId3"/>
    <p:sldId id="269" r:id="rId4"/>
    <p:sldId id="271" r:id="rId5"/>
    <p:sldId id="270" r:id="rId6"/>
    <p:sldId id="275" r:id="rId7"/>
    <p:sldId id="273" r:id="rId8"/>
    <p:sldId id="280" r:id="rId9"/>
    <p:sldId id="259" r:id="rId10"/>
    <p:sldId id="279" r:id="rId11"/>
    <p:sldId id="260" r:id="rId12"/>
    <p:sldId id="261" r:id="rId13"/>
    <p:sldId id="262" r:id="rId14"/>
    <p:sldId id="263"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Gill Sans" panose="020B0604020202020204" charset="0"/>
      <p:regular r:id="rId21"/>
      <p:bold r:id="rId22"/>
    </p:embeddedFont>
    <p:embeddedFont>
      <p:font typeface="Verdana" panose="020B0604030504040204" pitchFamily="34" charset="0"/>
      <p:regular r:id="rId23"/>
      <p:bold r:id="rId24"/>
      <p:italic r:id="rId25"/>
      <p:boldItalic r:id="rId26"/>
    </p:embeddedFont>
    <p:embeddedFont>
      <p:font typeface="Wingdings 2" panose="05020102010507070707" pitchFamily="18" charset="2"/>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W23kXM69DN6yXI73JWnplH+BA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ry Tashjian - NOAA Federal" initials="" lastIdx="1" clrIdx="0"/>
  <p:cmAuthor id="1" name="Alicia Miller - NOAA Federa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16" autoAdjust="0"/>
  </p:normalViewPr>
  <p:slideViewPr>
    <p:cSldViewPr snapToGrid="0">
      <p:cViewPr varScale="1">
        <p:scale>
          <a:sx n="52" d="100"/>
          <a:sy n="52" d="100"/>
        </p:scale>
        <p:origin x="12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6683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10</a:t>
            </a:fld>
            <a:endParaRPr lang="en-US"/>
          </a:p>
        </p:txBody>
      </p:sp>
    </p:spTree>
    <p:extLst>
      <p:ext uri="{BB962C8B-B14F-4D97-AF65-F5344CB8AC3E}">
        <p14:creationId xmlns:p14="http://schemas.microsoft.com/office/powerpoint/2010/main" val="100710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1" name="Google Shape;27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0" name="Google Shape;28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90" name="Google Shape;29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3" name="Google Shape;30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AF5BA21-56C6-4AB7-83CC-2F1385E1A7B5}" type="slidenum">
              <a:rPr lang="en-US" smtClean="0"/>
              <a:t>2</a:t>
            </a:fld>
            <a:endParaRPr lang="en-US"/>
          </a:p>
        </p:txBody>
      </p:sp>
    </p:spTree>
    <p:extLst>
      <p:ext uri="{BB962C8B-B14F-4D97-AF65-F5344CB8AC3E}">
        <p14:creationId xmlns:p14="http://schemas.microsoft.com/office/powerpoint/2010/main" val="206000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3</a:t>
            </a:fld>
            <a:endParaRPr lang="en-US"/>
          </a:p>
        </p:txBody>
      </p:sp>
    </p:spTree>
    <p:extLst>
      <p:ext uri="{BB962C8B-B14F-4D97-AF65-F5344CB8AC3E}">
        <p14:creationId xmlns:p14="http://schemas.microsoft.com/office/powerpoint/2010/main" val="44802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19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319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tx1"/>
              </a:solidFill>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247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68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AF5BA21-56C6-4AB7-83CC-2F1385E1A7B5}" type="slidenum">
              <a:rPr lang="en-US" smtClean="0"/>
              <a:t>8</a:t>
            </a:fld>
            <a:endParaRPr lang="en-US"/>
          </a:p>
        </p:txBody>
      </p:sp>
    </p:spTree>
    <p:extLst>
      <p:ext uri="{BB962C8B-B14F-4D97-AF65-F5344CB8AC3E}">
        <p14:creationId xmlns:p14="http://schemas.microsoft.com/office/powerpoint/2010/main" val="211034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36"/>
        <p:cNvGrpSpPr/>
        <p:nvPr/>
      </p:nvGrpSpPr>
      <p:grpSpPr>
        <a:xfrm>
          <a:off x="0" y="0"/>
          <a:ext cx="0" cy="0"/>
          <a:chOff x="0" y="0"/>
          <a:chExt cx="0" cy="0"/>
        </a:xfrm>
      </p:grpSpPr>
      <p:sp>
        <p:nvSpPr>
          <p:cNvPr id="37" name="Google Shape;37;p12"/>
          <p:cNvSpPr txBox="1">
            <a:spLocks noGrp="1"/>
          </p:cNvSpPr>
          <p:nvPr>
            <p:ph type="body" idx="1"/>
          </p:nvPr>
        </p:nvSpPr>
        <p:spPr>
          <a:xfrm>
            <a:off x="1182959" y="1539745"/>
            <a:ext cx="4791333"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38" name="Google Shape;38;p12"/>
          <p:cNvSpPr txBox="1">
            <a:spLocks noGrp="1"/>
          </p:cNvSpPr>
          <p:nvPr>
            <p:ph type="body" idx="2"/>
          </p:nvPr>
        </p:nvSpPr>
        <p:spPr>
          <a:xfrm>
            <a:off x="774924" y="2220243"/>
            <a:ext cx="5199369" cy="3640808"/>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39" name="Google Shape;39;p12"/>
          <p:cNvSpPr txBox="1">
            <a:spLocks noGrp="1"/>
          </p:cNvSpPr>
          <p:nvPr>
            <p:ph type="body" idx="3"/>
          </p:nvPr>
        </p:nvSpPr>
        <p:spPr>
          <a:xfrm>
            <a:off x="6625745" y="1539745"/>
            <a:ext cx="4802180" cy="576262"/>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40" name="Google Shape;40;p12"/>
          <p:cNvSpPr txBox="1">
            <a:spLocks noGrp="1"/>
          </p:cNvSpPr>
          <p:nvPr>
            <p:ph type="body" idx="4"/>
          </p:nvPr>
        </p:nvSpPr>
        <p:spPr>
          <a:xfrm>
            <a:off x="6217709" y="2220243"/>
            <a:ext cx="5210216" cy="3640808"/>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1" name="Google Shape;41;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4" name="Google Shape;44;p12"/>
          <p:cNvSpPr>
            <a:spLocks noGrp="1"/>
          </p:cNvSpPr>
          <p:nvPr>
            <p:ph type="pic" idx="5"/>
          </p:nvPr>
        </p:nvSpPr>
        <p:spPr>
          <a:xfrm>
            <a:off x="334901" y="5681499"/>
            <a:ext cx="1016439" cy="914400"/>
          </a:xfrm>
          <a:prstGeom prst="rect">
            <a:avLst/>
          </a:prstGeom>
          <a:noFill/>
          <a:ln>
            <a:noFill/>
          </a:ln>
        </p:spPr>
      </p:sp>
      <p:sp>
        <p:nvSpPr>
          <p:cNvPr id="45" name="Google Shape;45;p12"/>
          <p:cNvSpPr/>
          <p:nvPr/>
        </p:nvSpPr>
        <p:spPr>
          <a:xfrm>
            <a:off x="597457" y="599726"/>
            <a:ext cx="10991499"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2"/>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Verdana"/>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1"/>
          <p:cNvSpPr>
            <a:spLocks noGrp="1"/>
          </p:cNvSpPr>
          <p:nvPr>
            <p:ph type="pic" idx="2"/>
          </p:nvPr>
        </p:nvSpPr>
        <p:spPr>
          <a:xfrm>
            <a:off x="447817" y="599725"/>
            <a:ext cx="11290859" cy="3557252"/>
          </a:xfrm>
          <a:prstGeom prst="rect">
            <a:avLst/>
          </a:prstGeom>
          <a:noFill/>
          <a:ln>
            <a:noFill/>
          </a:ln>
        </p:spPr>
      </p:sp>
      <p:sp>
        <p:nvSpPr>
          <p:cNvPr id="107" name="Google Shape;107;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08" name="Google Shape;108;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1"/>
        <p:cNvGrpSpPr/>
        <p:nvPr/>
      </p:nvGrpSpPr>
      <p:grpSpPr>
        <a:xfrm>
          <a:off x="0" y="0"/>
          <a:ext cx="0" cy="0"/>
          <a:chOff x="0" y="0"/>
          <a:chExt cx="0" cy="0"/>
        </a:xfrm>
      </p:grpSpPr>
      <p:sp>
        <p:nvSpPr>
          <p:cNvPr id="112" name="Google Shape;112;p2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8"/>
        <p:cNvGrpSpPr/>
        <p:nvPr/>
      </p:nvGrpSpPr>
      <p:grpSpPr>
        <a:xfrm>
          <a:off x="0" y="0"/>
          <a:ext cx="0" cy="0"/>
          <a:chOff x="0" y="0"/>
          <a:chExt cx="0" cy="0"/>
        </a:xfrm>
      </p:grpSpPr>
      <p:sp>
        <p:nvSpPr>
          <p:cNvPr id="119" name="Google Shape;119;p2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2" name="Google Shape;122;p2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25"/>
        <p:cNvGrpSpPr/>
        <p:nvPr/>
      </p:nvGrpSpPr>
      <p:grpSpPr>
        <a:xfrm>
          <a:off x="0" y="0"/>
          <a:ext cx="0" cy="0"/>
          <a:chOff x="0" y="0"/>
          <a:chExt cx="0" cy="0"/>
        </a:xfrm>
      </p:grpSpPr>
      <p:sp>
        <p:nvSpPr>
          <p:cNvPr id="126" name="Google Shape;126;p24"/>
          <p:cNvSpPr/>
          <p:nvPr/>
        </p:nvSpPr>
        <p:spPr>
          <a:xfrm>
            <a:off x="603529" y="5565058"/>
            <a:ext cx="10984943" cy="8357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4"/>
          <p:cNvSpPr txBox="1">
            <a:spLocks noGrp="1"/>
          </p:cNvSpPr>
          <p:nvPr>
            <p:ph type="title"/>
          </p:nvPr>
        </p:nvSpPr>
        <p:spPr>
          <a:xfrm>
            <a:off x="774925" y="3036573"/>
            <a:ext cx="10653001" cy="150484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Arial"/>
              <a:buNone/>
              <a:defRPr sz="3600" b="0" cap="none">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4"/>
          <p:cNvSpPr txBox="1">
            <a:spLocks noGrp="1"/>
          </p:cNvSpPr>
          <p:nvPr>
            <p:ph type="body" idx="1"/>
          </p:nvPr>
        </p:nvSpPr>
        <p:spPr>
          <a:xfrm>
            <a:off x="774925" y="4541417"/>
            <a:ext cx="10653001"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29" name="Google Shape;129;p2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4"/>
          <p:cNvSpPr>
            <a:spLocks noGrp="1"/>
          </p:cNvSpPr>
          <p:nvPr>
            <p:ph type="pic" idx="2"/>
          </p:nvPr>
        </p:nvSpPr>
        <p:spPr>
          <a:xfrm>
            <a:off x="334901" y="5681499"/>
            <a:ext cx="1016439" cy="914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33"/>
        <p:cNvGrpSpPr/>
        <p:nvPr/>
      </p:nvGrpSpPr>
      <p:grpSpPr>
        <a:xfrm>
          <a:off x="0" y="0"/>
          <a:ext cx="0" cy="0"/>
          <a:chOff x="0" y="0"/>
          <a:chExt cx="0" cy="0"/>
        </a:xfrm>
      </p:grpSpPr>
      <p:sp>
        <p:nvSpPr>
          <p:cNvPr id="134" name="Google Shape;134;p2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25"/>
          <p:cNvSpPr>
            <a:spLocks noGrp="1"/>
          </p:cNvSpPr>
          <p:nvPr>
            <p:ph type="pic" idx="2"/>
          </p:nvPr>
        </p:nvSpPr>
        <p:spPr>
          <a:xfrm>
            <a:off x="334901" y="5681499"/>
            <a:ext cx="1016439" cy="914400"/>
          </a:xfrm>
          <a:prstGeom prst="rect">
            <a:avLst/>
          </a:prstGeom>
          <a:noFill/>
          <a:ln>
            <a:noFill/>
          </a:ln>
        </p:spPr>
      </p:sp>
      <p:sp>
        <p:nvSpPr>
          <p:cNvPr id="138" name="Google Shape;138;p25"/>
          <p:cNvSpPr/>
          <p:nvPr/>
        </p:nvSpPr>
        <p:spPr>
          <a:xfrm>
            <a:off x="597457" y="599726"/>
            <a:ext cx="10991499"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5"/>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0"/>
        <p:cNvGrpSpPr/>
        <p:nvPr/>
      </p:nvGrpSpPr>
      <p:grpSpPr>
        <a:xfrm>
          <a:off x="0" y="0"/>
          <a:ext cx="0" cy="0"/>
          <a:chOff x="0" y="0"/>
          <a:chExt cx="0" cy="0"/>
        </a:xfrm>
      </p:grpSpPr>
      <p:sp>
        <p:nvSpPr>
          <p:cNvPr id="141" name="Google Shape;141;p26"/>
          <p:cNvSpPr/>
          <p:nvPr/>
        </p:nvSpPr>
        <p:spPr>
          <a:xfrm>
            <a:off x="603529" y="5141973"/>
            <a:ext cx="10984943"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txBox="1">
            <a:spLocks noGrp="1"/>
          </p:cNvSpPr>
          <p:nvPr>
            <p:ph type="title"/>
          </p:nvPr>
        </p:nvSpPr>
        <p:spPr>
          <a:xfrm>
            <a:off x="775137" y="5262296"/>
            <a:ext cx="4715500"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Arial"/>
              <a:buNone/>
              <a:defRPr sz="2000" b="0">
                <a:solidFill>
                  <a:srgbClr val="2D58AC"/>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6"/>
          <p:cNvSpPr txBox="1">
            <a:spLocks noGrp="1"/>
          </p:cNvSpPr>
          <p:nvPr>
            <p:ph type="body" idx="1"/>
          </p:nvPr>
        </p:nvSpPr>
        <p:spPr>
          <a:xfrm>
            <a:off x="595199" y="601200"/>
            <a:ext cx="10987200" cy="4204800"/>
          </a:xfrm>
          <a:prstGeom prst="rect">
            <a:avLst/>
          </a:prstGeom>
          <a:noFill/>
          <a:ln>
            <a:noFill/>
          </a:ln>
        </p:spPr>
        <p:txBody>
          <a:bodyPr spcFirstLastPara="1" wrap="square" lIns="91425" tIns="45700" rIns="91425" bIns="45700" anchor="ctr" anchorCtr="0">
            <a:normAutofit/>
          </a:bodyPr>
          <a:lstStyle>
            <a:lvl1pPr marL="457200" lvl="0" indent="-228600" algn="l">
              <a:spcBef>
                <a:spcPts val="400"/>
              </a:spcBef>
              <a:spcAft>
                <a:spcPts val="0"/>
              </a:spcAft>
              <a:buSzPts val="1840"/>
              <a:buNone/>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44" name="Google Shape;144;p26"/>
          <p:cNvSpPr txBox="1">
            <a:spLocks noGrp="1"/>
          </p:cNvSpPr>
          <p:nvPr>
            <p:ph type="body" idx="2"/>
          </p:nvPr>
        </p:nvSpPr>
        <p:spPr>
          <a:xfrm>
            <a:off x="5740823" y="5262296"/>
            <a:ext cx="5687103"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45" name="Google Shape;145;p2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26"/>
          <p:cNvSpPr>
            <a:spLocks noGrp="1"/>
          </p:cNvSpPr>
          <p:nvPr>
            <p:ph type="pic" idx="3"/>
          </p:nvPr>
        </p:nvSpPr>
        <p:spPr>
          <a:xfrm>
            <a:off x="334901" y="5681499"/>
            <a:ext cx="1016439" cy="9144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774923" y="4693389"/>
            <a:ext cx="10653003"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7"/>
          <p:cNvSpPr>
            <a:spLocks noGrp="1"/>
          </p:cNvSpPr>
          <p:nvPr>
            <p:ph type="pic" idx="2"/>
          </p:nvPr>
        </p:nvSpPr>
        <p:spPr>
          <a:xfrm>
            <a:off x="597458" y="599725"/>
            <a:ext cx="10984941" cy="3557252"/>
          </a:xfrm>
          <a:prstGeom prst="rect">
            <a:avLst/>
          </a:prstGeom>
          <a:noFill/>
          <a:ln>
            <a:noFill/>
          </a:ln>
        </p:spPr>
      </p:sp>
      <p:sp>
        <p:nvSpPr>
          <p:cNvPr id="152" name="Google Shape;152;p27"/>
          <p:cNvSpPr txBox="1">
            <a:spLocks noGrp="1"/>
          </p:cNvSpPr>
          <p:nvPr>
            <p:ph type="body" idx="1"/>
          </p:nvPr>
        </p:nvSpPr>
        <p:spPr>
          <a:xfrm>
            <a:off x="774923" y="5260127"/>
            <a:ext cx="10653003"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3" name="Google Shape;153;p2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27"/>
          <p:cNvSpPr>
            <a:spLocks noGrp="1"/>
          </p:cNvSpPr>
          <p:nvPr>
            <p:ph type="pic" idx="3"/>
          </p:nvPr>
        </p:nvSpPr>
        <p:spPr>
          <a:xfrm>
            <a:off x="334901" y="5681499"/>
            <a:ext cx="1016439" cy="9144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Vertical Text">
  <p:cSld name="1_Title and Vertical Text">
    <p:spTree>
      <p:nvGrpSpPr>
        <p:cNvPr id="1" name="Shape 157"/>
        <p:cNvGrpSpPr/>
        <p:nvPr/>
      </p:nvGrpSpPr>
      <p:grpSpPr>
        <a:xfrm>
          <a:off x="0" y="0"/>
          <a:ext cx="0" cy="0"/>
          <a:chOff x="0" y="0"/>
          <a:chExt cx="0" cy="0"/>
        </a:xfrm>
      </p:grpSpPr>
      <p:sp>
        <p:nvSpPr>
          <p:cNvPr id="158" name="Google Shape;158;p28"/>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59" name="Google Shape;159;p2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62" name="Google Shape;162;p28"/>
          <p:cNvSpPr>
            <a:spLocks noGrp="1"/>
          </p:cNvSpPr>
          <p:nvPr>
            <p:ph type="pic" idx="2"/>
          </p:nvPr>
        </p:nvSpPr>
        <p:spPr>
          <a:xfrm>
            <a:off x="334901" y="5681499"/>
            <a:ext cx="1016439" cy="914400"/>
          </a:xfrm>
          <a:prstGeom prst="rect">
            <a:avLst/>
          </a:prstGeom>
          <a:noFill/>
          <a:ln>
            <a:noFill/>
          </a:ln>
        </p:spPr>
      </p:sp>
      <p:sp>
        <p:nvSpPr>
          <p:cNvPr id="163" name="Google Shape;163;p28"/>
          <p:cNvSpPr/>
          <p:nvPr/>
        </p:nvSpPr>
        <p:spPr>
          <a:xfrm>
            <a:off x="597457" y="599726"/>
            <a:ext cx="10991499"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Vertical Title and Text">
  <p:cSld name="1_Vertical Title and Text">
    <p:spTree>
      <p:nvGrpSpPr>
        <p:cNvPr id="1" name="Shape 165"/>
        <p:cNvGrpSpPr/>
        <p:nvPr/>
      </p:nvGrpSpPr>
      <p:grpSpPr>
        <a:xfrm>
          <a:off x="0" y="0"/>
          <a:ext cx="0" cy="0"/>
          <a:chOff x="0" y="0"/>
          <a:chExt cx="0" cy="0"/>
        </a:xfrm>
      </p:grpSpPr>
      <p:sp>
        <p:nvSpPr>
          <p:cNvPr id="166" name="Google Shape;166;p29"/>
          <p:cNvSpPr/>
          <p:nvPr/>
        </p:nvSpPr>
        <p:spPr>
          <a:xfrm>
            <a:off x="8839201" y="599725"/>
            <a:ext cx="2743199"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29"/>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69" name="Google Shape;169;p29"/>
          <p:cNvSpPr txBox="1">
            <a:spLocks noGrp="1"/>
          </p:cNvSpPr>
          <p:nvPr>
            <p:ph type="dt" idx="10"/>
          </p:nvPr>
        </p:nvSpPr>
        <p:spPr>
          <a:xfrm>
            <a:off x="8993673" y="5956137"/>
            <a:ext cx="126356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9"/>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72" name="Google Shape;172;p29"/>
          <p:cNvSpPr>
            <a:spLocks noGrp="1"/>
          </p:cNvSpPr>
          <p:nvPr>
            <p:ph type="pic" idx="2"/>
          </p:nvPr>
        </p:nvSpPr>
        <p:spPr>
          <a:xfrm>
            <a:off x="334901" y="5681499"/>
            <a:ext cx="1016439" cy="9144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73"/>
        <p:cNvGrpSpPr/>
        <p:nvPr/>
      </p:nvGrpSpPr>
      <p:grpSpPr>
        <a:xfrm>
          <a:off x="0" y="0"/>
          <a:ext cx="0" cy="0"/>
          <a:chOff x="0" y="0"/>
          <a:chExt cx="0" cy="0"/>
        </a:xfrm>
      </p:grpSpPr>
      <p:sp>
        <p:nvSpPr>
          <p:cNvPr id="174" name="Google Shape;174;p30"/>
          <p:cNvSpPr/>
          <p:nvPr/>
        </p:nvSpPr>
        <p:spPr>
          <a:xfrm>
            <a:off x="447818" y="5141976"/>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0"/>
          <p:cNvSpPr txBox="1">
            <a:spLocks noGrp="1"/>
          </p:cNvSpPr>
          <p:nvPr>
            <p:ph type="title"/>
          </p:nvPr>
        </p:nvSpPr>
        <p:spPr>
          <a:xfrm>
            <a:off x="581194" y="3043912"/>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700"/>
              <a:buFont typeface="Arial"/>
              <a:buNone/>
              <a:defRPr sz="2700" b="0" cap="none">
                <a:solidFill>
                  <a:schemeClr val="accen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30"/>
          <p:cNvSpPr txBox="1">
            <a:spLocks noGrp="1"/>
          </p:cNvSpPr>
          <p:nvPr>
            <p:ph type="body" idx="1"/>
          </p:nvPr>
        </p:nvSpPr>
        <p:spPr>
          <a:xfrm>
            <a:off x="581194"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242"/>
              <a:buNone/>
              <a:defRPr sz="1350" cap="none">
                <a:solidFill>
                  <a:schemeClr val="accent2"/>
                </a:solidFill>
              </a:defRPr>
            </a:lvl1pPr>
            <a:lvl2pPr marL="914400" lvl="1" indent="-228600" algn="l">
              <a:spcBef>
                <a:spcPts val="600"/>
              </a:spcBef>
              <a:spcAft>
                <a:spcPts val="0"/>
              </a:spcAft>
              <a:buSzPts val="1242"/>
              <a:buNone/>
              <a:defRPr sz="1350">
                <a:solidFill>
                  <a:srgbClr val="888888"/>
                </a:solidFill>
              </a:defRPr>
            </a:lvl2pPr>
            <a:lvl3pPr marL="1371600" lvl="2" indent="-228600" algn="l">
              <a:spcBef>
                <a:spcPts val="600"/>
              </a:spcBef>
              <a:spcAft>
                <a:spcPts val="0"/>
              </a:spcAft>
              <a:buSzPts val="1104"/>
              <a:buNone/>
              <a:defRPr sz="1200">
                <a:solidFill>
                  <a:srgbClr val="888888"/>
                </a:solidFill>
              </a:defRPr>
            </a:lvl3pPr>
            <a:lvl4pPr marL="1828800" lvl="3" indent="-228600" algn="l">
              <a:spcBef>
                <a:spcPts val="600"/>
              </a:spcBef>
              <a:spcAft>
                <a:spcPts val="0"/>
              </a:spcAft>
              <a:buSzPts val="966"/>
              <a:buNone/>
              <a:defRPr sz="1050">
                <a:solidFill>
                  <a:srgbClr val="888888"/>
                </a:solidFill>
              </a:defRPr>
            </a:lvl4pPr>
            <a:lvl5pPr marL="2286000" lvl="4" indent="-228600" algn="l">
              <a:spcBef>
                <a:spcPts val="600"/>
              </a:spcBef>
              <a:spcAft>
                <a:spcPts val="0"/>
              </a:spcAft>
              <a:buSzPts val="966"/>
              <a:buNone/>
              <a:defRPr sz="1050">
                <a:solidFill>
                  <a:srgbClr val="888888"/>
                </a:solidFill>
              </a:defRPr>
            </a:lvl5pPr>
            <a:lvl6pPr marL="2743200" lvl="5" indent="-228600" algn="l">
              <a:spcBef>
                <a:spcPts val="600"/>
              </a:spcBef>
              <a:spcAft>
                <a:spcPts val="0"/>
              </a:spcAft>
              <a:buSzPts val="966"/>
              <a:buNone/>
              <a:defRPr sz="1050">
                <a:solidFill>
                  <a:srgbClr val="888888"/>
                </a:solidFill>
              </a:defRPr>
            </a:lvl6pPr>
            <a:lvl7pPr marL="3200400" lvl="6" indent="-228600" algn="l">
              <a:spcBef>
                <a:spcPts val="600"/>
              </a:spcBef>
              <a:spcAft>
                <a:spcPts val="0"/>
              </a:spcAft>
              <a:buSzPts val="966"/>
              <a:buNone/>
              <a:defRPr sz="1050">
                <a:solidFill>
                  <a:srgbClr val="888888"/>
                </a:solidFill>
              </a:defRPr>
            </a:lvl7pPr>
            <a:lvl8pPr marL="3657600" lvl="7" indent="-228600" algn="l">
              <a:spcBef>
                <a:spcPts val="600"/>
              </a:spcBef>
              <a:spcAft>
                <a:spcPts val="0"/>
              </a:spcAft>
              <a:buSzPts val="966"/>
              <a:buNone/>
              <a:defRPr sz="1050">
                <a:solidFill>
                  <a:srgbClr val="888888"/>
                </a:solidFill>
              </a:defRPr>
            </a:lvl8pPr>
            <a:lvl9pPr marL="4114800" lvl="8" indent="-228600" algn="l">
              <a:spcBef>
                <a:spcPts val="600"/>
              </a:spcBef>
              <a:spcAft>
                <a:spcPts val="600"/>
              </a:spcAft>
              <a:buSzPts val="966"/>
              <a:buNone/>
              <a:defRPr sz="1050">
                <a:solidFill>
                  <a:srgbClr val="888888"/>
                </a:solidFill>
              </a:defRPr>
            </a:lvl9pPr>
          </a:lstStyle>
          <a:p>
            <a:endParaRPr/>
          </a:p>
        </p:txBody>
      </p:sp>
      <p:sp>
        <p:nvSpPr>
          <p:cNvPr id="177" name="Google Shape;177;p3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3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80" name="Google Shape;180;p30"/>
          <p:cNvSpPr>
            <a:spLocks noGrp="1"/>
          </p:cNvSpPr>
          <p:nvPr>
            <p:ph type="pic" idx="2"/>
          </p:nvPr>
        </p:nvSpPr>
        <p:spPr>
          <a:xfrm>
            <a:off x="334901" y="5681499"/>
            <a:ext cx="1027289" cy="914400"/>
          </a:xfrm>
          <a:prstGeom prst="rect">
            <a:avLst/>
          </a:prstGeom>
          <a:noFill/>
          <a:ln>
            <a:noFill/>
          </a:ln>
        </p:spPr>
      </p:sp>
      <p:sp>
        <p:nvSpPr>
          <p:cNvPr id="181" name="Google Shape;181;p30"/>
          <p:cNvSpPr>
            <a:spLocks noGrp="1"/>
          </p:cNvSpPr>
          <p:nvPr>
            <p:ph type="pic" idx="3"/>
          </p:nvPr>
        </p:nvSpPr>
        <p:spPr>
          <a:xfrm>
            <a:off x="10832453" y="5900199"/>
            <a:ext cx="504203" cy="511293"/>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13"/>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3"/>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Verdana"/>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3"/>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latin typeface="Verdana"/>
                <a:ea typeface="Verdana"/>
                <a:cs typeface="Verdana"/>
                <a:sym typeface="Verdana"/>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51" name="Google Shape;51;p13"/>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82"/>
        <p:cNvGrpSpPr/>
        <p:nvPr/>
      </p:nvGrpSpPr>
      <p:grpSpPr>
        <a:xfrm>
          <a:off x="0" y="0"/>
          <a:ext cx="0" cy="0"/>
          <a:chOff x="0" y="0"/>
          <a:chExt cx="0" cy="0"/>
        </a:xfrm>
      </p:grpSpPr>
      <p:sp>
        <p:nvSpPr>
          <p:cNvPr id="183" name="Google Shape;183;p3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3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86" name="Google Shape;186;p31"/>
          <p:cNvSpPr>
            <a:spLocks noGrp="1"/>
          </p:cNvSpPr>
          <p:nvPr>
            <p:ph type="pic" idx="2"/>
          </p:nvPr>
        </p:nvSpPr>
        <p:spPr>
          <a:xfrm>
            <a:off x="334901" y="5681499"/>
            <a:ext cx="1027289" cy="914400"/>
          </a:xfrm>
          <a:prstGeom prst="rect">
            <a:avLst/>
          </a:prstGeom>
          <a:noFill/>
          <a:ln>
            <a:noFill/>
          </a:ln>
        </p:spPr>
      </p:sp>
      <p:sp>
        <p:nvSpPr>
          <p:cNvPr id="187" name="Google Shape;187;p31"/>
          <p:cNvSpPr>
            <a:spLocks noGrp="1"/>
          </p:cNvSpPr>
          <p:nvPr>
            <p:ph type="pic" idx="3"/>
          </p:nvPr>
        </p:nvSpPr>
        <p:spPr>
          <a:xfrm>
            <a:off x="10832453" y="5900199"/>
            <a:ext cx="504203" cy="511293"/>
          </a:xfrm>
          <a:prstGeom prst="rect">
            <a:avLst/>
          </a:prstGeom>
          <a:noFill/>
          <a:ln>
            <a:noFill/>
          </a:ln>
        </p:spPr>
      </p:sp>
      <p:sp>
        <p:nvSpPr>
          <p:cNvPr id="188" name="Google Shape;188;p31"/>
          <p:cNvSpPr/>
          <p:nvPr/>
        </p:nvSpPr>
        <p:spPr>
          <a:xfrm>
            <a:off x="597457" y="599726"/>
            <a:ext cx="10991499"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1"/>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90"/>
        <p:cNvGrpSpPr/>
        <p:nvPr/>
      </p:nvGrpSpPr>
      <p:grpSpPr>
        <a:xfrm>
          <a:off x="0" y="0"/>
          <a:ext cx="0" cy="0"/>
          <a:chOff x="0" y="0"/>
          <a:chExt cx="0" cy="0"/>
        </a:xfrm>
      </p:grpSpPr>
      <p:sp>
        <p:nvSpPr>
          <p:cNvPr id="191" name="Google Shape;191;p3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32"/>
          <p:cNvSpPr>
            <a:spLocks noGrp="1"/>
          </p:cNvSpPr>
          <p:nvPr>
            <p:ph type="pic" idx="2"/>
          </p:nvPr>
        </p:nvSpPr>
        <p:spPr>
          <a:xfrm>
            <a:off x="334901" y="5681499"/>
            <a:ext cx="1027289" cy="914400"/>
          </a:xfrm>
          <a:prstGeom prst="rect">
            <a:avLst/>
          </a:prstGeom>
          <a:noFill/>
          <a:ln>
            <a:noFill/>
          </a:ln>
        </p:spPr>
      </p:sp>
      <p:sp>
        <p:nvSpPr>
          <p:cNvPr id="195" name="Google Shape;195;p32"/>
          <p:cNvSpPr>
            <a:spLocks noGrp="1"/>
          </p:cNvSpPr>
          <p:nvPr>
            <p:ph type="pic" idx="3"/>
          </p:nvPr>
        </p:nvSpPr>
        <p:spPr>
          <a:xfrm>
            <a:off x="10832453" y="5900199"/>
            <a:ext cx="504203" cy="511293"/>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96"/>
        <p:cNvGrpSpPr/>
        <p:nvPr/>
      </p:nvGrpSpPr>
      <p:grpSpPr>
        <a:xfrm>
          <a:off x="0" y="0"/>
          <a:ext cx="0" cy="0"/>
          <a:chOff x="0" y="0"/>
          <a:chExt cx="0" cy="0"/>
        </a:xfrm>
      </p:grpSpPr>
      <p:sp>
        <p:nvSpPr>
          <p:cNvPr id="197" name="Google Shape;197;p33"/>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3"/>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1500"/>
              <a:buFont typeface="Verdana"/>
              <a:buNone/>
              <a:defRPr sz="15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3"/>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16230" algn="l">
              <a:spcBef>
                <a:spcPts val="300"/>
              </a:spcBef>
              <a:spcAft>
                <a:spcPts val="0"/>
              </a:spcAft>
              <a:buSzPts val="1380"/>
              <a:buChar char="◼"/>
              <a:defRPr sz="1500">
                <a:solidFill>
                  <a:schemeClr val="dk2"/>
                </a:solidFill>
              </a:defRPr>
            </a:lvl1pPr>
            <a:lvl2pPr marL="914400" lvl="1" indent="-307467" algn="l">
              <a:spcBef>
                <a:spcPts val="600"/>
              </a:spcBef>
              <a:spcAft>
                <a:spcPts val="0"/>
              </a:spcAft>
              <a:buSzPts val="1242"/>
              <a:buChar char="◼"/>
              <a:defRPr sz="1350">
                <a:solidFill>
                  <a:schemeClr val="dk2"/>
                </a:solidFill>
              </a:defRPr>
            </a:lvl2pPr>
            <a:lvl3pPr marL="1371600" lvl="2" indent="-298703" algn="l">
              <a:spcBef>
                <a:spcPts val="600"/>
              </a:spcBef>
              <a:spcAft>
                <a:spcPts val="0"/>
              </a:spcAft>
              <a:buSzPts val="1104"/>
              <a:buChar char="◼"/>
              <a:defRPr sz="1200">
                <a:solidFill>
                  <a:schemeClr val="dk2"/>
                </a:solidFill>
              </a:defRPr>
            </a:lvl3pPr>
            <a:lvl4pPr marL="1828800" lvl="3" indent="-289941" algn="l">
              <a:spcBef>
                <a:spcPts val="600"/>
              </a:spcBef>
              <a:spcAft>
                <a:spcPts val="0"/>
              </a:spcAft>
              <a:buSzPts val="966"/>
              <a:buChar char="◼"/>
              <a:defRPr sz="1050">
                <a:solidFill>
                  <a:schemeClr val="dk2"/>
                </a:solidFill>
              </a:defRPr>
            </a:lvl4pPr>
            <a:lvl5pPr marL="2286000" lvl="4" indent="-289941" algn="l">
              <a:spcBef>
                <a:spcPts val="600"/>
              </a:spcBef>
              <a:spcAft>
                <a:spcPts val="0"/>
              </a:spcAft>
              <a:buSzPts val="966"/>
              <a:buChar char="◼"/>
              <a:defRPr sz="1050">
                <a:solidFill>
                  <a:schemeClr val="dk2"/>
                </a:solidFill>
              </a:defRPr>
            </a:lvl5pPr>
            <a:lvl6pPr marL="2743200" lvl="5" indent="-289941" algn="l">
              <a:spcBef>
                <a:spcPts val="600"/>
              </a:spcBef>
              <a:spcAft>
                <a:spcPts val="0"/>
              </a:spcAft>
              <a:buSzPts val="966"/>
              <a:buChar char="◼"/>
              <a:defRPr sz="1050">
                <a:solidFill>
                  <a:schemeClr val="dk2"/>
                </a:solidFill>
              </a:defRPr>
            </a:lvl6pPr>
            <a:lvl7pPr marL="3200400" lvl="6" indent="-289941" algn="l">
              <a:spcBef>
                <a:spcPts val="600"/>
              </a:spcBef>
              <a:spcAft>
                <a:spcPts val="0"/>
              </a:spcAft>
              <a:buSzPts val="966"/>
              <a:buChar char="◼"/>
              <a:defRPr sz="1050">
                <a:solidFill>
                  <a:schemeClr val="dk2"/>
                </a:solidFill>
              </a:defRPr>
            </a:lvl7pPr>
            <a:lvl8pPr marL="3657600" lvl="7" indent="-289940" algn="l">
              <a:spcBef>
                <a:spcPts val="600"/>
              </a:spcBef>
              <a:spcAft>
                <a:spcPts val="0"/>
              </a:spcAft>
              <a:buSzPts val="966"/>
              <a:buChar char="◼"/>
              <a:defRPr sz="1050">
                <a:solidFill>
                  <a:schemeClr val="dk2"/>
                </a:solidFill>
              </a:defRPr>
            </a:lvl8pPr>
            <a:lvl9pPr marL="4114800" lvl="8" indent="-289940" algn="l">
              <a:spcBef>
                <a:spcPts val="600"/>
              </a:spcBef>
              <a:spcAft>
                <a:spcPts val="600"/>
              </a:spcAft>
              <a:buSzPts val="966"/>
              <a:buChar char="◼"/>
              <a:defRPr sz="1050">
                <a:solidFill>
                  <a:schemeClr val="dk2"/>
                </a:solidFill>
              </a:defRPr>
            </a:lvl9pPr>
          </a:lstStyle>
          <a:p>
            <a:endParaRPr/>
          </a:p>
        </p:txBody>
      </p:sp>
      <p:sp>
        <p:nvSpPr>
          <p:cNvPr id="200" name="Google Shape;200;p33"/>
          <p:cNvSpPr txBox="1">
            <a:spLocks noGrp="1"/>
          </p:cNvSpPr>
          <p:nvPr>
            <p:ph type="body" idx="2"/>
          </p:nvPr>
        </p:nvSpPr>
        <p:spPr>
          <a:xfrm>
            <a:off x="5740824" y="5262298"/>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165"/>
              </a:spcBef>
              <a:spcAft>
                <a:spcPts val="0"/>
              </a:spcAft>
              <a:buSzPts val="759"/>
              <a:buNone/>
              <a:defRPr sz="825">
                <a:solidFill>
                  <a:schemeClr val="lt1"/>
                </a:solidFill>
              </a:defRPr>
            </a:lvl1pPr>
            <a:lvl2pPr marL="914400" lvl="1" indent="-228600" algn="l">
              <a:spcBef>
                <a:spcPts val="600"/>
              </a:spcBef>
              <a:spcAft>
                <a:spcPts val="0"/>
              </a:spcAft>
              <a:buSzPts val="759"/>
              <a:buNone/>
              <a:defRPr sz="825"/>
            </a:lvl2pPr>
            <a:lvl3pPr marL="1371600" lvl="2" indent="-228600" algn="l">
              <a:spcBef>
                <a:spcPts val="600"/>
              </a:spcBef>
              <a:spcAft>
                <a:spcPts val="0"/>
              </a:spcAft>
              <a:buSzPts val="690"/>
              <a:buNone/>
              <a:defRPr sz="750"/>
            </a:lvl3pPr>
            <a:lvl4pPr marL="1828800" lvl="3" indent="-228600" algn="l">
              <a:spcBef>
                <a:spcPts val="600"/>
              </a:spcBef>
              <a:spcAft>
                <a:spcPts val="0"/>
              </a:spcAft>
              <a:buSzPts val="621"/>
              <a:buNone/>
              <a:defRPr sz="675"/>
            </a:lvl4pPr>
            <a:lvl5pPr marL="2286000" lvl="4" indent="-228600" algn="l">
              <a:spcBef>
                <a:spcPts val="600"/>
              </a:spcBef>
              <a:spcAft>
                <a:spcPts val="0"/>
              </a:spcAft>
              <a:buSzPts val="621"/>
              <a:buNone/>
              <a:defRPr sz="675"/>
            </a:lvl5pPr>
            <a:lvl6pPr marL="2743200" lvl="5" indent="-228600" algn="l">
              <a:spcBef>
                <a:spcPts val="600"/>
              </a:spcBef>
              <a:spcAft>
                <a:spcPts val="0"/>
              </a:spcAft>
              <a:buSzPts val="621"/>
              <a:buNone/>
              <a:defRPr sz="675"/>
            </a:lvl6pPr>
            <a:lvl7pPr marL="3200400" lvl="6" indent="-228600" algn="l">
              <a:spcBef>
                <a:spcPts val="600"/>
              </a:spcBef>
              <a:spcAft>
                <a:spcPts val="0"/>
              </a:spcAft>
              <a:buSzPts val="621"/>
              <a:buNone/>
              <a:defRPr sz="675"/>
            </a:lvl7pPr>
            <a:lvl8pPr marL="3657600" lvl="7" indent="-228600" algn="l">
              <a:spcBef>
                <a:spcPts val="600"/>
              </a:spcBef>
              <a:spcAft>
                <a:spcPts val="0"/>
              </a:spcAft>
              <a:buSzPts val="621"/>
              <a:buNone/>
              <a:defRPr sz="675"/>
            </a:lvl8pPr>
            <a:lvl9pPr marL="4114800" lvl="8" indent="-228600" algn="l">
              <a:spcBef>
                <a:spcPts val="600"/>
              </a:spcBef>
              <a:spcAft>
                <a:spcPts val="600"/>
              </a:spcAft>
              <a:buSzPts val="621"/>
              <a:buNone/>
              <a:defRPr sz="675"/>
            </a:lvl9pPr>
          </a:lstStyle>
          <a:p>
            <a:endParaRPr/>
          </a:p>
        </p:txBody>
      </p:sp>
      <p:sp>
        <p:nvSpPr>
          <p:cNvPr id="201" name="Google Shape;201;p3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3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04" name="Google Shape;204;p33"/>
          <p:cNvSpPr>
            <a:spLocks noGrp="1"/>
          </p:cNvSpPr>
          <p:nvPr>
            <p:ph type="pic" idx="3"/>
          </p:nvPr>
        </p:nvSpPr>
        <p:spPr>
          <a:xfrm>
            <a:off x="334901" y="5681499"/>
            <a:ext cx="1027289" cy="914400"/>
          </a:xfrm>
          <a:prstGeom prst="rect">
            <a:avLst/>
          </a:prstGeom>
          <a:noFill/>
          <a:ln>
            <a:noFill/>
          </a:ln>
        </p:spPr>
      </p:sp>
      <p:sp>
        <p:nvSpPr>
          <p:cNvPr id="205" name="Google Shape;205;p33"/>
          <p:cNvSpPr>
            <a:spLocks noGrp="1"/>
          </p:cNvSpPr>
          <p:nvPr>
            <p:ph type="pic" idx="4"/>
          </p:nvPr>
        </p:nvSpPr>
        <p:spPr>
          <a:xfrm>
            <a:off x="10832453" y="5900199"/>
            <a:ext cx="504203" cy="511293"/>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1800"/>
              <a:buFont typeface="Verdana"/>
              <a:buNone/>
              <a:defRPr sz="18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34"/>
          <p:cNvSpPr>
            <a:spLocks noGrp="1"/>
          </p:cNvSpPr>
          <p:nvPr>
            <p:ph type="pic" idx="2"/>
          </p:nvPr>
        </p:nvSpPr>
        <p:spPr>
          <a:xfrm>
            <a:off x="447817" y="599725"/>
            <a:ext cx="11290859" cy="3557252"/>
          </a:xfrm>
          <a:prstGeom prst="rect">
            <a:avLst/>
          </a:prstGeom>
          <a:noFill/>
          <a:ln>
            <a:noFill/>
          </a:ln>
        </p:spPr>
      </p:sp>
      <p:sp>
        <p:nvSpPr>
          <p:cNvPr id="209" name="Google Shape;209;p34"/>
          <p:cNvSpPr txBox="1">
            <a:spLocks noGrp="1"/>
          </p:cNvSpPr>
          <p:nvPr>
            <p:ph type="body" idx="1"/>
          </p:nvPr>
        </p:nvSpPr>
        <p:spPr>
          <a:xfrm>
            <a:off x="581193" y="5260129"/>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180"/>
              </a:spcBef>
              <a:spcAft>
                <a:spcPts val="0"/>
              </a:spcAft>
              <a:buSzPts val="828"/>
              <a:buNone/>
              <a:defRPr sz="900"/>
            </a:lvl1pPr>
            <a:lvl2pPr marL="914400" lvl="1" indent="-228600" algn="l">
              <a:spcBef>
                <a:spcPts val="600"/>
              </a:spcBef>
              <a:spcAft>
                <a:spcPts val="0"/>
              </a:spcAft>
              <a:buSzPts val="828"/>
              <a:buNone/>
              <a:defRPr sz="900"/>
            </a:lvl2pPr>
            <a:lvl3pPr marL="1371600" lvl="2" indent="-228600" algn="l">
              <a:spcBef>
                <a:spcPts val="600"/>
              </a:spcBef>
              <a:spcAft>
                <a:spcPts val="0"/>
              </a:spcAft>
              <a:buSzPts val="690"/>
              <a:buNone/>
              <a:defRPr sz="750"/>
            </a:lvl3pPr>
            <a:lvl4pPr marL="1828800" lvl="3" indent="-228600" algn="l">
              <a:spcBef>
                <a:spcPts val="600"/>
              </a:spcBef>
              <a:spcAft>
                <a:spcPts val="0"/>
              </a:spcAft>
              <a:buSzPts val="621"/>
              <a:buNone/>
              <a:defRPr sz="675"/>
            </a:lvl4pPr>
            <a:lvl5pPr marL="2286000" lvl="4" indent="-228600" algn="l">
              <a:spcBef>
                <a:spcPts val="600"/>
              </a:spcBef>
              <a:spcAft>
                <a:spcPts val="0"/>
              </a:spcAft>
              <a:buSzPts val="621"/>
              <a:buNone/>
              <a:defRPr sz="675"/>
            </a:lvl5pPr>
            <a:lvl6pPr marL="2743200" lvl="5" indent="-228600" algn="l">
              <a:spcBef>
                <a:spcPts val="600"/>
              </a:spcBef>
              <a:spcAft>
                <a:spcPts val="0"/>
              </a:spcAft>
              <a:buSzPts val="621"/>
              <a:buNone/>
              <a:defRPr sz="675"/>
            </a:lvl6pPr>
            <a:lvl7pPr marL="3200400" lvl="6" indent="-228600" algn="l">
              <a:spcBef>
                <a:spcPts val="600"/>
              </a:spcBef>
              <a:spcAft>
                <a:spcPts val="0"/>
              </a:spcAft>
              <a:buSzPts val="621"/>
              <a:buNone/>
              <a:defRPr sz="675"/>
            </a:lvl7pPr>
            <a:lvl8pPr marL="3657600" lvl="7" indent="-228600" algn="l">
              <a:spcBef>
                <a:spcPts val="600"/>
              </a:spcBef>
              <a:spcAft>
                <a:spcPts val="0"/>
              </a:spcAft>
              <a:buSzPts val="621"/>
              <a:buNone/>
              <a:defRPr sz="675"/>
            </a:lvl8pPr>
            <a:lvl9pPr marL="4114800" lvl="8" indent="-228600" algn="l">
              <a:spcBef>
                <a:spcPts val="600"/>
              </a:spcBef>
              <a:spcAft>
                <a:spcPts val="600"/>
              </a:spcAft>
              <a:buSzPts val="621"/>
              <a:buNone/>
              <a:defRPr sz="675"/>
            </a:lvl9pPr>
          </a:lstStyle>
          <a:p>
            <a:endParaRPr/>
          </a:p>
        </p:txBody>
      </p:sp>
      <p:sp>
        <p:nvSpPr>
          <p:cNvPr id="210" name="Google Shape;210;p3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3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34"/>
          <p:cNvSpPr>
            <a:spLocks noGrp="1"/>
          </p:cNvSpPr>
          <p:nvPr>
            <p:ph type="pic" idx="3"/>
          </p:nvPr>
        </p:nvSpPr>
        <p:spPr>
          <a:xfrm>
            <a:off x="334901" y="5681499"/>
            <a:ext cx="1027289" cy="914400"/>
          </a:xfrm>
          <a:prstGeom prst="rect">
            <a:avLst/>
          </a:prstGeom>
          <a:noFill/>
          <a:ln>
            <a:noFill/>
          </a:ln>
        </p:spPr>
      </p:sp>
      <p:sp>
        <p:nvSpPr>
          <p:cNvPr id="214" name="Google Shape;214;p34"/>
          <p:cNvSpPr>
            <a:spLocks noGrp="1"/>
          </p:cNvSpPr>
          <p:nvPr>
            <p:ph type="pic" idx="4"/>
          </p:nvPr>
        </p:nvSpPr>
        <p:spPr>
          <a:xfrm>
            <a:off x="10832453" y="5900199"/>
            <a:ext cx="504203" cy="511293"/>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and Vertical Text">
  <p:cSld name="2_Title and Vertical Text">
    <p:spTree>
      <p:nvGrpSpPr>
        <p:cNvPr id="1" name="Shape 215"/>
        <p:cNvGrpSpPr/>
        <p:nvPr/>
      </p:nvGrpSpPr>
      <p:grpSpPr>
        <a:xfrm>
          <a:off x="0" y="0"/>
          <a:ext cx="0" cy="0"/>
          <a:chOff x="0" y="0"/>
          <a:chExt cx="0" cy="0"/>
        </a:xfrm>
      </p:grpSpPr>
      <p:sp>
        <p:nvSpPr>
          <p:cNvPr id="216" name="Google Shape;216;p35"/>
          <p:cNvSpPr txBox="1">
            <a:spLocks noGrp="1"/>
          </p:cNvSpPr>
          <p:nvPr>
            <p:ph type="body" idx="1"/>
          </p:nvPr>
        </p:nvSpPr>
        <p:spPr>
          <a:xfrm rot="5400000">
            <a:off x="3933655" y="-1635473"/>
            <a:ext cx="4335538" cy="10653003"/>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17" name="Google Shape;217;p3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20" name="Google Shape;220;p35"/>
          <p:cNvSpPr>
            <a:spLocks noGrp="1"/>
          </p:cNvSpPr>
          <p:nvPr>
            <p:ph type="pic" idx="2"/>
          </p:nvPr>
        </p:nvSpPr>
        <p:spPr>
          <a:xfrm>
            <a:off x="334901" y="5681499"/>
            <a:ext cx="1027289" cy="914400"/>
          </a:xfrm>
          <a:prstGeom prst="rect">
            <a:avLst/>
          </a:prstGeom>
          <a:noFill/>
          <a:ln>
            <a:noFill/>
          </a:ln>
        </p:spPr>
      </p:sp>
      <p:sp>
        <p:nvSpPr>
          <p:cNvPr id="221" name="Google Shape;221;p35"/>
          <p:cNvSpPr>
            <a:spLocks noGrp="1"/>
          </p:cNvSpPr>
          <p:nvPr>
            <p:ph type="pic" idx="3"/>
          </p:nvPr>
        </p:nvSpPr>
        <p:spPr>
          <a:xfrm>
            <a:off x="10832453" y="5900199"/>
            <a:ext cx="504203" cy="511293"/>
          </a:xfrm>
          <a:prstGeom prst="rect">
            <a:avLst/>
          </a:prstGeom>
          <a:noFill/>
          <a:ln>
            <a:noFill/>
          </a:ln>
        </p:spPr>
      </p:sp>
      <p:sp>
        <p:nvSpPr>
          <p:cNvPr id="222" name="Google Shape;222;p35"/>
          <p:cNvSpPr/>
          <p:nvPr/>
        </p:nvSpPr>
        <p:spPr>
          <a:xfrm>
            <a:off x="597457" y="599726"/>
            <a:ext cx="10991499" cy="83578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5"/>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Arial"/>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Vertical Title and Text">
  <p:cSld name="2_Vertical Title and Text">
    <p:spTree>
      <p:nvGrpSpPr>
        <p:cNvPr id="1" name="Shape 224"/>
        <p:cNvGrpSpPr/>
        <p:nvPr/>
      </p:nvGrpSpPr>
      <p:grpSpPr>
        <a:xfrm>
          <a:off x="0" y="0"/>
          <a:ext cx="0" cy="0"/>
          <a:chOff x="0" y="0"/>
          <a:chExt cx="0" cy="0"/>
        </a:xfrm>
      </p:grpSpPr>
      <p:sp>
        <p:nvSpPr>
          <p:cNvPr id="225" name="Google Shape;225;p36"/>
          <p:cNvSpPr/>
          <p:nvPr/>
        </p:nvSpPr>
        <p:spPr>
          <a:xfrm>
            <a:off x="8839202"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6"/>
          <p:cNvSpPr txBox="1">
            <a:spLocks noGrp="1"/>
          </p:cNvSpPr>
          <p:nvPr>
            <p:ph type="title"/>
          </p:nvPr>
        </p:nvSpPr>
        <p:spPr>
          <a:xfrm rot="5400000">
            <a:off x="7249747" y="2265183"/>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6"/>
          <p:cNvSpPr txBox="1">
            <a:spLocks noGrp="1"/>
          </p:cNvSpPr>
          <p:nvPr>
            <p:ph type="body" idx="1"/>
          </p:nvPr>
        </p:nvSpPr>
        <p:spPr>
          <a:xfrm rot="5400000">
            <a:off x="2131528" y="-680875"/>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28" name="Google Shape;228;p36"/>
          <p:cNvSpPr txBox="1">
            <a:spLocks noGrp="1"/>
          </p:cNvSpPr>
          <p:nvPr>
            <p:ph type="dt" idx="10"/>
          </p:nvPr>
        </p:nvSpPr>
        <p:spPr>
          <a:xfrm>
            <a:off x="8993674" y="5956139"/>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36"/>
          <p:cNvSpPr txBox="1">
            <a:spLocks noGrp="1"/>
          </p:cNvSpPr>
          <p:nvPr>
            <p:ph type="ftr" idx="11"/>
          </p:nvPr>
        </p:nvSpPr>
        <p:spPr>
          <a:xfrm>
            <a:off x="774925" y="5951813"/>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6"/>
          <p:cNvSpPr txBox="1">
            <a:spLocks noGrp="1"/>
          </p:cNvSpPr>
          <p:nvPr>
            <p:ph type="sldNum" idx="12"/>
          </p:nvPr>
        </p:nvSpPr>
        <p:spPr>
          <a:xfrm>
            <a:off x="10446616" y="5956139"/>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p36"/>
          <p:cNvSpPr>
            <a:spLocks noGrp="1"/>
          </p:cNvSpPr>
          <p:nvPr>
            <p:ph type="pic" idx="2"/>
          </p:nvPr>
        </p:nvSpPr>
        <p:spPr>
          <a:xfrm>
            <a:off x="334901" y="5681499"/>
            <a:ext cx="1013733" cy="914400"/>
          </a:xfrm>
          <a:prstGeom prst="rect">
            <a:avLst/>
          </a:prstGeom>
          <a:noFill/>
          <a:ln>
            <a:noFill/>
          </a:ln>
        </p:spPr>
      </p:sp>
      <p:sp>
        <p:nvSpPr>
          <p:cNvPr id="232" name="Google Shape;232;p36"/>
          <p:cNvSpPr>
            <a:spLocks noGrp="1"/>
          </p:cNvSpPr>
          <p:nvPr>
            <p:ph type="pic" idx="3"/>
          </p:nvPr>
        </p:nvSpPr>
        <p:spPr>
          <a:xfrm>
            <a:off x="8203904" y="5900199"/>
            <a:ext cx="504203" cy="511293"/>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924" y="1523260"/>
            <a:ext cx="5199369" cy="4337790"/>
          </a:xfrm>
        </p:spPr>
        <p:txBody>
          <a:bodyPr>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709" y="1523260"/>
            <a:ext cx="5210216" cy="4337791"/>
          </a:xfrm>
        </p:spPr>
        <p:txBody>
          <a:bodyPr>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FBA3CF2-27F6-4367-9190-5CBAA7D66632}" type="datetime9">
              <a:rPr lang="en-US" smtClean="0"/>
              <a:t>4/10/2023 7:40:16 AM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Picture Placeholder 9">
            <a:extLst>
              <a:ext uri="{FF2B5EF4-FFF2-40B4-BE49-F238E27FC236}">
                <a16:creationId xmlns:a16="http://schemas.microsoft.com/office/drawing/2014/main" id="{16ABAE74-18AB-4788-A9D2-A68293AFDA64}"/>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0" name="Rectangle 9">
            <a:extLst>
              <a:ext uri="{FF2B5EF4-FFF2-40B4-BE49-F238E27FC236}">
                <a16:creationId xmlns:a16="http://schemas.microsoft.com/office/drawing/2014/main" id="{2FD1BBA3-9CE9-49A9-85F2-D4CC59C4D783}"/>
              </a:ext>
            </a:extLst>
          </p:cNvPr>
          <p:cNvSpPr>
            <a:spLocks noChangeAspect="1"/>
          </p:cNvSpPr>
          <p:nvPr userDrawn="1"/>
        </p:nvSpPr>
        <p:spPr>
          <a:xfrm>
            <a:off x="597457" y="599726"/>
            <a:ext cx="10991499"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Title 1">
            <a:extLst>
              <a:ext uri="{FF2B5EF4-FFF2-40B4-BE49-F238E27FC236}">
                <a16:creationId xmlns:a16="http://schemas.microsoft.com/office/drawing/2014/main" id="{EF83AA0A-6A4C-496D-8AAE-B2357AD9E370}"/>
              </a:ext>
            </a:extLst>
          </p:cNvPr>
          <p:cNvSpPr>
            <a:spLocks noGrp="1"/>
          </p:cNvSpPr>
          <p:nvPr>
            <p:ph type="title"/>
          </p:nvPr>
        </p:nvSpPr>
        <p:spPr>
          <a:xfrm>
            <a:off x="774923" y="687475"/>
            <a:ext cx="10106109"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75984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2959" y="1539745"/>
            <a:ext cx="4791333"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4924" y="2220243"/>
            <a:ext cx="5199369" cy="3640808"/>
          </a:xfrm>
        </p:spPr>
        <p:txBody>
          <a:bodyPr anchor="t">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625745" y="1539745"/>
            <a:ext cx="480218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709" y="2220243"/>
            <a:ext cx="5210216" cy="3640808"/>
          </a:xfrm>
        </p:spPr>
        <p:txBody>
          <a:bodyPr anchor="t">
            <a:normAutofit/>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22A5740-FE4F-4AFC-8F73-3AEAA9BFAC1E}" type="datetime9">
              <a:rPr lang="en-US" smtClean="0"/>
              <a:t>4/10/2023 7:40:16 AM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Picture Placeholder 9">
            <a:extLst>
              <a:ext uri="{FF2B5EF4-FFF2-40B4-BE49-F238E27FC236}">
                <a16:creationId xmlns:a16="http://schemas.microsoft.com/office/drawing/2014/main" id="{B9FF31F1-188B-434A-9752-B504C1706976}"/>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
        <p:nvSpPr>
          <p:cNvPr id="12" name="Rectangle 11">
            <a:extLst>
              <a:ext uri="{FF2B5EF4-FFF2-40B4-BE49-F238E27FC236}">
                <a16:creationId xmlns:a16="http://schemas.microsoft.com/office/drawing/2014/main" id="{84E29D9E-8ECB-48A5-9D5C-5B27EB79AB20}"/>
              </a:ext>
            </a:extLst>
          </p:cNvPr>
          <p:cNvSpPr>
            <a:spLocks noChangeAspect="1"/>
          </p:cNvSpPr>
          <p:nvPr userDrawn="1"/>
        </p:nvSpPr>
        <p:spPr>
          <a:xfrm>
            <a:off x="597457" y="599726"/>
            <a:ext cx="10991499" cy="8357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71345CE4-7F4F-45F5-80A4-11AF16253592}"/>
              </a:ext>
            </a:extLst>
          </p:cNvPr>
          <p:cNvSpPr>
            <a:spLocks noGrp="1"/>
          </p:cNvSpPr>
          <p:nvPr>
            <p:ph type="title"/>
          </p:nvPr>
        </p:nvSpPr>
        <p:spPr>
          <a:xfrm>
            <a:off x="774923" y="687475"/>
            <a:ext cx="10106109" cy="630049"/>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93902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434B1-BBF9-4789-A914-6677BD0FF7ED}" type="datetime9">
              <a:rPr lang="en-US" smtClean="0"/>
              <a:t>4/10/2023 7:40:16 AM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Picture Placeholder 9">
            <a:extLst>
              <a:ext uri="{FF2B5EF4-FFF2-40B4-BE49-F238E27FC236}">
                <a16:creationId xmlns:a16="http://schemas.microsoft.com/office/drawing/2014/main" id="{B8CD5EE8-7E5B-4ED2-AAFF-162524991B80}"/>
              </a:ext>
            </a:extLst>
          </p:cNvPr>
          <p:cNvSpPr>
            <a:spLocks noGrp="1"/>
          </p:cNvSpPr>
          <p:nvPr>
            <p:ph type="pic" sz="quarter" idx="13" hasCustomPrompt="1"/>
          </p:nvPr>
        </p:nvSpPr>
        <p:spPr>
          <a:xfrm>
            <a:off x="334901" y="5681499"/>
            <a:ext cx="1016439" cy="914400"/>
          </a:xfrm>
        </p:spPr>
        <p:txBody>
          <a:bodyPr>
            <a:noAutofit/>
          </a:bodyPr>
          <a:lstStyle>
            <a:lvl1pPr marL="0" indent="0">
              <a:buNone/>
              <a:defRPr sz="788">
                <a:solidFill>
                  <a:schemeClr val="bg1">
                    <a:lumMod val="50000"/>
                  </a:schemeClr>
                </a:solidFill>
              </a:defRPr>
            </a:lvl1pPr>
          </a:lstStyle>
          <a:p>
            <a:r>
              <a:rPr lang="en-US" dirty="0"/>
              <a:t>Click to add Presenter Photo</a:t>
            </a:r>
          </a:p>
        </p:txBody>
      </p:sp>
    </p:spTree>
    <p:extLst>
      <p:ext uri="{BB962C8B-B14F-4D97-AF65-F5344CB8AC3E}">
        <p14:creationId xmlns:p14="http://schemas.microsoft.com/office/powerpoint/2010/main" val="667949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atin typeface="Verdana"/>
                <a:ea typeface="Verdana"/>
                <a:cs typeface="Verdana"/>
                <a:sym typeface="Verdana"/>
              </a:defRPr>
            </a:lvl1pPr>
            <a:lvl2pPr marL="914400" lvl="1" indent="-322072" algn="l">
              <a:spcBef>
                <a:spcPts val="600"/>
              </a:spcBef>
              <a:spcAft>
                <a:spcPts val="0"/>
              </a:spcAft>
              <a:buSzPts val="1472"/>
              <a:buChar char="◼"/>
              <a:defRPr>
                <a:latin typeface="Verdana"/>
                <a:ea typeface="Verdana"/>
                <a:cs typeface="Verdana"/>
                <a:sym typeface="Verdana"/>
              </a:defRPr>
            </a:lvl2pPr>
            <a:lvl3pPr marL="1371600" lvl="2" indent="-310388" algn="l">
              <a:spcBef>
                <a:spcPts val="600"/>
              </a:spcBef>
              <a:spcAft>
                <a:spcPts val="0"/>
              </a:spcAft>
              <a:buSzPts val="1288"/>
              <a:buChar char="◼"/>
              <a:defRPr>
                <a:latin typeface="Verdana"/>
                <a:ea typeface="Verdana"/>
                <a:cs typeface="Verdana"/>
                <a:sym typeface="Verdana"/>
              </a:defRPr>
            </a:lvl3pPr>
            <a:lvl4pPr marL="1828800" lvl="3" indent="-298703" algn="l">
              <a:spcBef>
                <a:spcPts val="600"/>
              </a:spcBef>
              <a:spcAft>
                <a:spcPts val="0"/>
              </a:spcAft>
              <a:buSzPts val="1104"/>
              <a:buChar char="◼"/>
              <a:defRPr>
                <a:latin typeface="Verdana"/>
                <a:ea typeface="Verdana"/>
                <a:cs typeface="Verdana"/>
                <a:sym typeface="Verdana"/>
              </a:defRPr>
            </a:lvl4pPr>
            <a:lvl5pPr marL="2286000" lvl="4" indent="-298704" algn="l">
              <a:spcBef>
                <a:spcPts val="600"/>
              </a:spcBef>
              <a:spcAft>
                <a:spcPts val="0"/>
              </a:spcAft>
              <a:buSzPts val="1104"/>
              <a:buChar char="◼"/>
              <a:defRPr>
                <a:latin typeface="Verdana"/>
                <a:ea typeface="Verdana"/>
                <a:cs typeface="Verdana"/>
                <a:sym typeface="Verdana"/>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8" name="Google Shape;58;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Google Shape;62;p1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Verdana"/>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latin typeface="Verdana"/>
                <a:ea typeface="Verdana"/>
                <a:cs typeface="Verdana"/>
                <a:sym typeface="Verdana"/>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65" name="Google Shape;65;p1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1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atin typeface="Verdana"/>
                <a:ea typeface="Verdana"/>
                <a:cs typeface="Verdana"/>
                <a:sym typeface="Verdana"/>
              </a:defRPr>
            </a:lvl1pPr>
            <a:lvl2pPr marL="914400" lvl="1" indent="-322072" algn="l">
              <a:spcBef>
                <a:spcPts val="600"/>
              </a:spcBef>
              <a:spcAft>
                <a:spcPts val="0"/>
              </a:spcAft>
              <a:buSzPts val="1472"/>
              <a:buChar char="◼"/>
              <a:defRPr>
                <a:latin typeface="Verdana"/>
                <a:ea typeface="Verdana"/>
                <a:cs typeface="Verdana"/>
                <a:sym typeface="Verdana"/>
              </a:defRPr>
            </a:lvl2pPr>
            <a:lvl3pPr marL="1371600" lvl="2" indent="-310388" algn="l">
              <a:spcBef>
                <a:spcPts val="600"/>
              </a:spcBef>
              <a:spcAft>
                <a:spcPts val="0"/>
              </a:spcAft>
              <a:buSzPts val="1288"/>
              <a:buChar char="◼"/>
              <a:defRPr>
                <a:latin typeface="Verdana"/>
                <a:ea typeface="Verdana"/>
                <a:cs typeface="Verdana"/>
                <a:sym typeface="Verdana"/>
              </a:defRPr>
            </a:lvl3pPr>
            <a:lvl4pPr marL="1828800" lvl="3" indent="-298703" algn="l">
              <a:spcBef>
                <a:spcPts val="600"/>
              </a:spcBef>
              <a:spcAft>
                <a:spcPts val="0"/>
              </a:spcAft>
              <a:buSzPts val="1104"/>
              <a:buChar char="◼"/>
              <a:defRPr>
                <a:latin typeface="Verdana"/>
                <a:ea typeface="Verdana"/>
                <a:cs typeface="Verdana"/>
                <a:sym typeface="Verdana"/>
              </a:defRPr>
            </a:lvl4pPr>
            <a:lvl5pPr marL="2286000" lvl="4" indent="-298704" algn="l">
              <a:spcBef>
                <a:spcPts val="600"/>
              </a:spcBef>
              <a:spcAft>
                <a:spcPts val="0"/>
              </a:spcAft>
              <a:buSzPts val="1104"/>
              <a:buChar char="◼"/>
              <a:defRPr>
                <a:latin typeface="Verdana"/>
                <a:ea typeface="Verdana"/>
                <a:cs typeface="Verdana"/>
                <a:sym typeface="Verdana"/>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2" name="Google Shape;72;p1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atin typeface="Verdana"/>
                <a:ea typeface="Verdana"/>
                <a:cs typeface="Verdana"/>
                <a:sym typeface="Verdana"/>
              </a:defRPr>
            </a:lvl1pPr>
            <a:lvl2pPr marL="914400" lvl="1" indent="-322072" algn="l">
              <a:spcBef>
                <a:spcPts val="600"/>
              </a:spcBef>
              <a:spcAft>
                <a:spcPts val="0"/>
              </a:spcAft>
              <a:buSzPts val="1472"/>
              <a:buChar char="◼"/>
              <a:defRPr>
                <a:latin typeface="Verdana"/>
                <a:ea typeface="Verdana"/>
                <a:cs typeface="Verdana"/>
                <a:sym typeface="Verdana"/>
              </a:defRPr>
            </a:lvl2pPr>
            <a:lvl3pPr marL="1371600" lvl="2" indent="-310388" algn="l">
              <a:spcBef>
                <a:spcPts val="600"/>
              </a:spcBef>
              <a:spcAft>
                <a:spcPts val="0"/>
              </a:spcAft>
              <a:buSzPts val="1288"/>
              <a:buChar char="◼"/>
              <a:defRPr>
                <a:latin typeface="Verdana"/>
                <a:ea typeface="Verdana"/>
                <a:cs typeface="Verdana"/>
                <a:sym typeface="Verdana"/>
              </a:defRPr>
            </a:lvl3pPr>
            <a:lvl4pPr marL="1828800" lvl="3" indent="-298703" algn="l">
              <a:spcBef>
                <a:spcPts val="600"/>
              </a:spcBef>
              <a:spcAft>
                <a:spcPts val="0"/>
              </a:spcAft>
              <a:buSzPts val="1104"/>
              <a:buChar char="◼"/>
              <a:defRPr>
                <a:latin typeface="Verdana"/>
                <a:ea typeface="Verdana"/>
                <a:cs typeface="Verdana"/>
                <a:sym typeface="Verdana"/>
              </a:defRPr>
            </a:lvl4pPr>
            <a:lvl5pPr marL="2286000" lvl="4" indent="-298704" algn="l">
              <a:spcBef>
                <a:spcPts val="600"/>
              </a:spcBef>
              <a:spcAft>
                <a:spcPts val="0"/>
              </a:spcAft>
              <a:buSzPts val="1104"/>
              <a:buChar char="◼"/>
              <a:defRPr>
                <a:latin typeface="Verdana"/>
                <a:ea typeface="Verdana"/>
                <a:cs typeface="Verdana"/>
                <a:sym typeface="Verdana"/>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3" name="Google Shape;73;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1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latin typeface="Verdana"/>
                <a:ea typeface="Verdana"/>
                <a:cs typeface="Verdana"/>
                <a:sym typeface="Verdana"/>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80" name="Google Shape;80;p1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atin typeface="Verdana"/>
                <a:ea typeface="Verdana"/>
                <a:cs typeface="Verdana"/>
                <a:sym typeface="Verdana"/>
              </a:defRPr>
            </a:lvl1pPr>
            <a:lvl2pPr marL="914400" lvl="1" indent="-322072" algn="l">
              <a:spcBef>
                <a:spcPts val="600"/>
              </a:spcBef>
              <a:spcAft>
                <a:spcPts val="0"/>
              </a:spcAft>
              <a:buSzPts val="1472"/>
              <a:buChar char="◼"/>
              <a:defRPr>
                <a:latin typeface="Verdana"/>
                <a:ea typeface="Verdana"/>
                <a:cs typeface="Verdana"/>
                <a:sym typeface="Verdana"/>
              </a:defRPr>
            </a:lvl2pPr>
            <a:lvl3pPr marL="1371600" lvl="2" indent="-310388" algn="l">
              <a:spcBef>
                <a:spcPts val="600"/>
              </a:spcBef>
              <a:spcAft>
                <a:spcPts val="0"/>
              </a:spcAft>
              <a:buSzPts val="1288"/>
              <a:buChar char="◼"/>
              <a:defRPr>
                <a:latin typeface="Verdana"/>
                <a:ea typeface="Verdana"/>
                <a:cs typeface="Verdana"/>
                <a:sym typeface="Verdana"/>
              </a:defRPr>
            </a:lvl3pPr>
            <a:lvl4pPr marL="1828800" lvl="3" indent="-298703" algn="l">
              <a:spcBef>
                <a:spcPts val="600"/>
              </a:spcBef>
              <a:spcAft>
                <a:spcPts val="0"/>
              </a:spcAft>
              <a:buSzPts val="1104"/>
              <a:buChar char="◼"/>
              <a:defRPr>
                <a:latin typeface="Verdana"/>
                <a:ea typeface="Verdana"/>
                <a:cs typeface="Verdana"/>
                <a:sym typeface="Verdana"/>
              </a:defRPr>
            </a:lvl4pPr>
            <a:lvl5pPr marL="2286000" lvl="4" indent="-298704" algn="l">
              <a:spcBef>
                <a:spcPts val="600"/>
              </a:spcBef>
              <a:spcAft>
                <a:spcPts val="0"/>
              </a:spcAft>
              <a:buSzPts val="1104"/>
              <a:buChar char="◼"/>
              <a:defRPr>
                <a:latin typeface="Verdana"/>
                <a:ea typeface="Verdana"/>
                <a:cs typeface="Verdana"/>
                <a:sym typeface="Verdana"/>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1" name="Google Shape;81;p17"/>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latin typeface="Verdana"/>
                <a:ea typeface="Verdana"/>
                <a:cs typeface="Verdana"/>
                <a:sym typeface="Verdana"/>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82" name="Google Shape;82;p17"/>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atin typeface="Verdana"/>
                <a:ea typeface="Verdana"/>
                <a:cs typeface="Verdana"/>
                <a:sym typeface="Verdana"/>
              </a:defRPr>
            </a:lvl1pPr>
            <a:lvl2pPr marL="914400" lvl="1" indent="-322072" algn="l">
              <a:spcBef>
                <a:spcPts val="600"/>
              </a:spcBef>
              <a:spcAft>
                <a:spcPts val="0"/>
              </a:spcAft>
              <a:buSzPts val="1472"/>
              <a:buChar char="◼"/>
              <a:defRPr>
                <a:latin typeface="Verdana"/>
                <a:ea typeface="Verdana"/>
                <a:cs typeface="Verdana"/>
                <a:sym typeface="Verdana"/>
              </a:defRPr>
            </a:lvl2pPr>
            <a:lvl3pPr marL="1371600" lvl="2" indent="-310388" algn="l">
              <a:spcBef>
                <a:spcPts val="600"/>
              </a:spcBef>
              <a:spcAft>
                <a:spcPts val="0"/>
              </a:spcAft>
              <a:buSzPts val="1288"/>
              <a:buChar char="◼"/>
              <a:defRPr>
                <a:latin typeface="Verdana"/>
                <a:ea typeface="Verdana"/>
                <a:cs typeface="Verdana"/>
                <a:sym typeface="Verdana"/>
              </a:defRPr>
            </a:lvl3pPr>
            <a:lvl4pPr marL="1828800" lvl="3" indent="-298703" algn="l">
              <a:spcBef>
                <a:spcPts val="600"/>
              </a:spcBef>
              <a:spcAft>
                <a:spcPts val="0"/>
              </a:spcAft>
              <a:buSzPts val="1104"/>
              <a:buChar char="◼"/>
              <a:defRPr>
                <a:latin typeface="Verdana"/>
                <a:ea typeface="Verdana"/>
                <a:cs typeface="Verdana"/>
                <a:sym typeface="Verdana"/>
              </a:defRPr>
            </a:lvl4pPr>
            <a:lvl5pPr marL="2286000" lvl="4" indent="-298704" algn="l">
              <a:spcBef>
                <a:spcPts val="600"/>
              </a:spcBef>
              <a:spcAft>
                <a:spcPts val="0"/>
              </a:spcAft>
              <a:buSzPts val="1104"/>
              <a:buChar char="◼"/>
              <a:defRPr>
                <a:latin typeface="Verdana"/>
                <a:ea typeface="Verdana"/>
                <a:cs typeface="Verdana"/>
                <a:sym typeface="Verdana"/>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3" name="Google Shape;83;p1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0" name="Google Shape;90;p1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6"/>
        <p:cNvGrpSpPr/>
        <p:nvPr/>
      </p:nvGrpSpPr>
      <p:grpSpPr>
        <a:xfrm>
          <a:off x="0" y="0"/>
          <a:ext cx="0" cy="0"/>
          <a:chOff x="0" y="0"/>
          <a:chExt cx="0" cy="0"/>
        </a:xfrm>
      </p:grpSpPr>
      <p:sp>
        <p:nvSpPr>
          <p:cNvPr id="97" name="Google Shape;97;p2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Verdana"/>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latin typeface="Verdana"/>
                <a:ea typeface="Verdana"/>
                <a:cs typeface="Verdana"/>
                <a:sym typeface="Verdana"/>
              </a:defRPr>
            </a:lvl1pPr>
            <a:lvl2pPr marL="914400" lvl="1" indent="-333756" algn="l">
              <a:spcBef>
                <a:spcPts val="600"/>
              </a:spcBef>
              <a:spcAft>
                <a:spcPts val="0"/>
              </a:spcAft>
              <a:buSzPts val="1656"/>
              <a:buChar char="◼"/>
              <a:defRPr sz="1800">
                <a:solidFill>
                  <a:schemeClr val="dk2"/>
                </a:solidFill>
                <a:latin typeface="Verdana"/>
                <a:ea typeface="Verdana"/>
                <a:cs typeface="Verdana"/>
                <a:sym typeface="Verdana"/>
              </a:defRPr>
            </a:lvl2pPr>
            <a:lvl3pPr marL="1371600" lvl="2" indent="-322072" algn="l">
              <a:spcBef>
                <a:spcPts val="600"/>
              </a:spcBef>
              <a:spcAft>
                <a:spcPts val="0"/>
              </a:spcAft>
              <a:buSzPts val="1472"/>
              <a:buChar char="◼"/>
              <a:defRPr sz="1600">
                <a:solidFill>
                  <a:schemeClr val="dk2"/>
                </a:solidFill>
                <a:latin typeface="Verdana"/>
                <a:ea typeface="Verdana"/>
                <a:cs typeface="Verdana"/>
                <a:sym typeface="Verdana"/>
              </a:defRPr>
            </a:lvl3pPr>
            <a:lvl4pPr marL="1828800" lvl="3" indent="-310388" algn="l">
              <a:spcBef>
                <a:spcPts val="600"/>
              </a:spcBef>
              <a:spcAft>
                <a:spcPts val="0"/>
              </a:spcAft>
              <a:buSzPts val="1288"/>
              <a:buChar char="◼"/>
              <a:defRPr sz="1400">
                <a:solidFill>
                  <a:schemeClr val="dk2"/>
                </a:solidFill>
                <a:latin typeface="Verdana"/>
                <a:ea typeface="Verdana"/>
                <a:cs typeface="Verdana"/>
                <a:sym typeface="Verdana"/>
              </a:defRPr>
            </a:lvl4pPr>
            <a:lvl5pPr marL="2286000" lvl="4" indent="-310388" algn="l">
              <a:spcBef>
                <a:spcPts val="600"/>
              </a:spcBef>
              <a:spcAft>
                <a:spcPts val="0"/>
              </a:spcAft>
              <a:buSzPts val="1288"/>
              <a:buChar char="◼"/>
              <a:defRPr sz="1400">
                <a:solidFill>
                  <a:schemeClr val="dk2"/>
                </a:solidFill>
                <a:latin typeface="Verdana"/>
                <a:ea typeface="Verdana"/>
                <a:cs typeface="Verdana"/>
                <a:sym typeface="Verdana"/>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00" name="Google Shape;100;p2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01" name="Google Shape;101;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rgbClr val="2D58AC"/>
                </a:solidFill>
                <a:latin typeface="Gill Sans"/>
                <a:ea typeface="Gill Sans"/>
                <a:cs typeface="Gill Sans"/>
                <a:sym typeface="Gill Sans"/>
              </a:defRPr>
            </a:lvl1pPr>
            <a:lvl2pPr marL="0" lvl="1" indent="0" algn="r">
              <a:spcBef>
                <a:spcPts val="0"/>
              </a:spcBef>
              <a:buNone/>
              <a:defRPr sz="900">
                <a:solidFill>
                  <a:srgbClr val="2D58AC"/>
                </a:solidFill>
                <a:latin typeface="Gill Sans"/>
                <a:ea typeface="Gill Sans"/>
                <a:cs typeface="Gill Sans"/>
                <a:sym typeface="Gill Sans"/>
              </a:defRPr>
            </a:lvl2pPr>
            <a:lvl3pPr marL="0" lvl="2" indent="0" algn="r">
              <a:spcBef>
                <a:spcPts val="0"/>
              </a:spcBef>
              <a:buNone/>
              <a:defRPr sz="900">
                <a:solidFill>
                  <a:srgbClr val="2D58AC"/>
                </a:solidFill>
                <a:latin typeface="Gill Sans"/>
                <a:ea typeface="Gill Sans"/>
                <a:cs typeface="Gill Sans"/>
                <a:sym typeface="Gill Sans"/>
              </a:defRPr>
            </a:lvl3pPr>
            <a:lvl4pPr marL="0" lvl="3" indent="0" algn="r">
              <a:spcBef>
                <a:spcPts val="0"/>
              </a:spcBef>
              <a:buNone/>
              <a:defRPr sz="900">
                <a:solidFill>
                  <a:srgbClr val="2D58AC"/>
                </a:solidFill>
                <a:latin typeface="Gill Sans"/>
                <a:ea typeface="Gill Sans"/>
                <a:cs typeface="Gill Sans"/>
                <a:sym typeface="Gill Sans"/>
              </a:defRPr>
            </a:lvl4pPr>
            <a:lvl5pPr marL="0" lvl="4" indent="0" algn="r">
              <a:spcBef>
                <a:spcPts val="0"/>
              </a:spcBef>
              <a:buNone/>
              <a:defRPr sz="900">
                <a:solidFill>
                  <a:srgbClr val="2D58AC"/>
                </a:solidFill>
                <a:latin typeface="Gill Sans"/>
                <a:ea typeface="Gill Sans"/>
                <a:cs typeface="Gill Sans"/>
                <a:sym typeface="Gill Sans"/>
              </a:defRPr>
            </a:lvl5pPr>
            <a:lvl6pPr marL="0" lvl="5" indent="0" algn="r">
              <a:spcBef>
                <a:spcPts val="0"/>
              </a:spcBef>
              <a:buNone/>
              <a:defRPr sz="900">
                <a:solidFill>
                  <a:srgbClr val="2D58AC"/>
                </a:solidFill>
                <a:latin typeface="Gill Sans"/>
                <a:ea typeface="Gill Sans"/>
                <a:cs typeface="Gill Sans"/>
                <a:sym typeface="Gill Sans"/>
              </a:defRPr>
            </a:lvl6pPr>
            <a:lvl7pPr marL="0" lvl="6" indent="0" algn="r">
              <a:spcBef>
                <a:spcPts val="0"/>
              </a:spcBef>
              <a:buNone/>
              <a:defRPr sz="900">
                <a:solidFill>
                  <a:srgbClr val="2D58AC"/>
                </a:solidFill>
                <a:latin typeface="Gill Sans"/>
                <a:ea typeface="Gill Sans"/>
                <a:cs typeface="Gill Sans"/>
                <a:sym typeface="Gill Sans"/>
              </a:defRPr>
            </a:lvl7pPr>
            <a:lvl8pPr marL="0" lvl="7" indent="0" algn="r">
              <a:spcBef>
                <a:spcPts val="0"/>
              </a:spcBef>
              <a:buNone/>
              <a:defRPr sz="900">
                <a:solidFill>
                  <a:srgbClr val="2D58AC"/>
                </a:solidFill>
                <a:latin typeface="Gill Sans"/>
                <a:ea typeface="Gill Sans"/>
                <a:cs typeface="Gill Sans"/>
                <a:sym typeface="Gill Sans"/>
              </a:defRPr>
            </a:lvl8pPr>
            <a:lvl9pPr marL="0" lvl="8" indent="0" algn="r">
              <a:spcBef>
                <a:spcPts val="0"/>
              </a:spcBef>
              <a:buNone/>
              <a:defRPr sz="900">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Verdana"/>
              <a:buNone/>
              <a:defRPr sz="2800" b="0" i="0" u="none" strike="noStrike" cap="none">
                <a:solidFill>
                  <a:schemeClr val="lt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9"/>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Verdana"/>
                <a:ea typeface="Verdana"/>
                <a:cs typeface="Verdana"/>
                <a:sym typeface="Verdana"/>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Verdana"/>
                <a:ea typeface="Verdana"/>
                <a:cs typeface="Verdana"/>
                <a:sym typeface="Verdana"/>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Verdana"/>
                <a:ea typeface="Verdana"/>
                <a:cs typeface="Verdana"/>
                <a:sym typeface="Verdana"/>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Verdana"/>
                <a:ea typeface="Verdana"/>
                <a:cs typeface="Verdana"/>
                <a:sym typeface="Verdana"/>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Verdana"/>
                <a:ea typeface="Verdana"/>
                <a:cs typeface="Verdana"/>
                <a:sym typeface="Verdana"/>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9"/>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9"/>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9"/>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p9"/>
          <p:cNvPicPr preferRelativeResize="0"/>
          <p:nvPr/>
        </p:nvPicPr>
        <p:blipFill rotWithShape="1">
          <a:blip r:embed="rId30">
            <a:alphaModFix/>
          </a:blip>
          <a:srcRect/>
          <a:stretch/>
        </p:blipFill>
        <p:spPr>
          <a:xfrm>
            <a:off x="10538131" y="5960314"/>
            <a:ext cx="461820" cy="34811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1D5D94-9ABC-4135-8A45-0764CCECA247}"/>
              </a:ext>
            </a:extLst>
          </p:cNvPr>
          <p:cNvSpPr>
            <a:spLocks noGrp="1"/>
          </p:cNvSpPr>
          <p:nvPr>
            <p:ph sz="half" idx="2"/>
          </p:nvPr>
        </p:nvSpPr>
        <p:spPr>
          <a:xfrm>
            <a:off x="327384" y="1505158"/>
            <a:ext cx="6195336" cy="4476519"/>
          </a:xfrm>
        </p:spPr>
        <p:txBody>
          <a:bodyPr>
            <a:noAutofit/>
          </a:bodyPr>
          <a:lstStyle/>
          <a:p>
            <a:r>
              <a:rPr lang="en-US" sz="2000" b="1" dirty="0"/>
              <a:t>An initial review analysis is scheduled for June: considers temporary changes to Crab Crew share (“C share”) requirements</a:t>
            </a:r>
          </a:p>
          <a:p>
            <a:endParaRPr lang="en-US" sz="2000" dirty="0"/>
          </a:p>
          <a:p>
            <a:r>
              <a:rPr lang="en-US" sz="2000" b="1" dirty="0"/>
              <a:t>A memo was produced for this meeting (attached under agenda 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Highlighting challenges with the timeline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Staff are seeking clarification on the Council’s focus for its purpose and need statement</a:t>
            </a:r>
          </a:p>
          <a:p>
            <a:pPr marL="285750" indent="-285750">
              <a:buFont typeface="Wingdings" panose="05000000000000000000" pitchFamily="2" charset="2"/>
              <a:buChar char="Ø"/>
            </a:pPr>
            <a:endParaRPr lang="en-US" dirty="0"/>
          </a:p>
        </p:txBody>
      </p:sp>
      <p:sp>
        <p:nvSpPr>
          <p:cNvPr id="4" name="Slide Number Placeholder 3">
            <a:extLst>
              <a:ext uri="{FF2B5EF4-FFF2-40B4-BE49-F238E27FC236}">
                <a16:creationId xmlns:a16="http://schemas.microsoft.com/office/drawing/2014/main" id="{D8C55CD9-0D4A-4552-A2A4-17287A3365CA}"/>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
        <p:nvSpPr>
          <p:cNvPr id="6" name="Title 5">
            <a:extLst>
              <a:ext uri="{FF2B5EF4-FFF2-40B4-BE49-F238E27FC236}">
                <a16:creationId xmlns:a16="http://schemas.microsoft.com/office/drawing/2014/main" id="{64FDD31A-A5E7-47E5-ABB3-4A2D4F7614A5}"/>
              </a:ext>
            </a:extLst>
          </p:cNvPr>
          <p:cNvSpPr>
            <a:spLocks noGrp="1"/>
          </p:cNvSpPr>
          <p:nvPr>
            <p:ph type="title"/>
          </p:nvPr>
        </p:nvSpPr>
        <p:spPr/>
        <p:txBody>
          <a:bodyPr/>
          <a:lstStyle/>
          <a:p>
            <a:r>
              <a:rPr lang="en-US" dirty="0"/>
              <a:t>Clarification on Crab Crew Share Active Participation Action</a:t>
            </a:r>
          </a:p>
        </p:txBody>
      </p:sp>
      <p:pic>
        <p:nvPicPr>
          <p:cNvPr id="7" name="Picture Placeholder 6">
            <a:extLst>
              <a:ext uri="{FF2B5EF4-FFF2-40B4-BE49-F238E27FC236}">
                <a16:creationId xmlns:a16="http://schemas.microsoft.com/office/drawing/2014/main" id="{E7743DAA-C30A-687E-7359-97BE9A1B3200}"/>
              </a:ext>
            </a:extLst>
          </p:cNvPr>
          <p:cNvPicPr>
            <a:picLocks noChangeAspect="1"/>
          </p:cNvPicPr>
          <p:nvPr/>
        </p:nvPicPr>
        <p:blipFill>
          <a:blip r:embed="rId3"/>
          <a:srcRect l="5000" r="5000"/>
          <a:stretch/>
        </p:blipFill>
        <p:spPr>
          <a:xfrm rot="5400000">
            <a:off x="129818" y="5872620"/>
            <a:ext cx="914400" cy="762000"/>
          </a:xfrm>
          <a:prstGeom prst="rect">
            <a:avLst/>
          </a:prstGeom>
        </p:spPr>
      </p:pic>
      <p:pic>
        <p:nvPicPr>
          <p:cNvPr id="5" name="Picture 4" descr="A picture containing sky, outdoor, baseball&#10;&#10;Description automatically generated">
            <a:extLst>
              <a:ext uri="{FF2B5EF4-FFF2-40B4-BE49-F238E27FC236}">
                <a16:creationId xmlns:a16="http://schemas.microsoft.com/office/drawing/2014/main" id="{226359C0-49CA-6B37-EEE7-FC44486B0D69}"/>
              </a:ext>
            </a:extLst>
          </p:cNvPr>
          <p:cNvPicPr>
            <a:picLocks noChangeAspect="1"/>
          </p:cNvPicPr>
          <p:nvPr/>
        </p:nvPicPr>
        <p:blipFill>
          <a:blip r:embed="rId4"/>
          <a:stretch>
            <a:fillRect/>
          </a:stretch>
        </p:blipFill>
        <p:spPr>
          <a:xfrm>
            <a:off x="6522720" y="1567322"/>
            <a:ext cx="5341896" cy="4006422"/>
          </a:xfrm>
          <a:prstGeom prst="rect">
            <a:avLst/>
          </a:prstGeom>
        </p:spPr>
      </p:pic>
    </p:spTree>
    <p:extLst>
      <p:ext uri="{BB962C8B-B14F-4D97-AF65-F5344CB8AC3E}">
        <p14:creationId xmlns:p14="http://schemas.microsoft.com/office/powerpoint/2010/main" val="3781871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normAutofit/>
          </a:bodyPr>
          <a:lstStyle/>
          <a:p>
            <a:r>
              <a:rPr lang="en-US" sz="2600" b="1" dirty="0">
                <a:latin typeface="+mn-lt"/>
              </a:rPr>
              <a:t>Clarification: Does the Council still perceive a need for action? </a:t>
            </a:r>
          </a:p>
        </p:txBody>
      </p:sp>
      <p:pic>
        <p:nvPicPr>
          <p:cNvPr id="11" name="Picture Placeholder 6">
            <a:extLst>
              <a:ext uri="{FF2B5EF4-FFF2-40B4-BE49-F238E27FC236}">
                <a16:creationId xmlns:a16="http://schemas.microsoft.com/office/drawing/2014/main" id="{322056FE-DBB2-F529-D640-D795EAE1E4A5}"/>
              </a:ext>
            </a:extLst>
          </p:cNvPr>
          <p:cNvPicPr>
            <a:picLocks noChangeAspect="1"/>
          </p:cNvPicPr>
          <p:nvPr/>
        </p:nvPicPr>
        <p:blipFill>
          <a:blip r:embed="rId3"/>
          <a:srcRect l="5000" r="5000"/>
          <a:stretch/>
        </p:blipFill>
        <p:spPr>
          <a:xfrm rot="5400000">
            <a:off x="129818" y="5872620"/>
            <a:ext cx="914400" cy="762000"/>
          </a:xfrm>
          <a:prstGeom prst="rect">
            <a:avLst/>
          </a:prstGeom>
        </p:spPr>
      </p:pic>
      <p:sp>
        <p:nvSpPr>
          <p:cNvPr id="7" name="TextBox 6">
            <a:extLst>
              <a:ext uri="{FF2B5EF4-FFF2-40B4-BE49-F238E27FC236}">
                <a16:creationId xmlns:a16="http://schemas.microsoft.com/office/drawing/2014/main" id="{19FBBD69-03B9-944F-1511-62C747E46CB0}"/>
              </a:ext>
            </a:extLst>
          </p:cNvPr>
          <p:cNvSpPr txBox="1"/>
          <p:nvPr/>
        </p:nvSpPr>
        <p:spPr>
          <a:xfrm>
            <a:off x="314803" y="4439061"/>
            <a:ext cx="11562393" cy="1384995"/>
          </a:xfrm>
          <a:prstGeom prst="rect">
            <a:avLst/>
          </a:prstGeom>
          <a:noFill/>
        </p:spPr>
        <p:txBody>
          <a:bodyPr wrap="square">
            <a:spAutoFit/>
          </a:bodyPr>
          <a:lstStyle/>
          <a:p>
            <a:pPr marL="457200" indent="-457200">
              <a:buFont typeface="Wingdings" panose="05000000000000000000" pitchFamily="2" charset="2"/>
              <a:buChar char="Ø"/>
            </a:pPr>
            <a:r>
              <a:rPr lang="en-US" sz="2800" dirty="0">
                <a:solidFill>
                  <a:schemeClr val="accent2"/>
                </a:solidFill>
              </a:rPr>
              <a:t>While the Council can’t change alternatives at this meeting, answers to these questions could help inform future changes to a purpose and need and set of alternatives</a:t>
            </a:r>
          </a:p>
        </p:txBody>
      </p:sp>
      <p:sp>
        <p:nvSpPr>
          <p:cNvPr id="9" name="TextBox 8">
            <a:extLst>
              <a:ext uri="{FF2B5EF4-FFF2-40B4-BE49-F238E27FC236}">
                <a16:creationId xmlns:a16="http://schemas.microsoft.com/office/drawing/2014/main" id="{158A1633-6443-101F-1940-88FF680D565B}"/>
              </a:ext>
            </a:extLst>
          </p:cNvPr>
          <p:cNvSpPr txBox="1"/>
          <p:nvPr/>
        </p:nvSpPr>
        <p:spPr>
          <a:xfrm>
            <a:off x="774923" y="1629325"/>
            <a:ext cx="10993489" cy="2677656"/>
          </a:xfrm>
          <a:prstGeom prst="rect">
            <a:avLst/>
          </a:prstGeom>
          <a:noFill/>
        </p:spPr>
        <p:txBody>
          <a:bodyPr wrap="square">
            <a:spAutoFit/>
          </a:bodyPr>
          <a:lstStyle/>
          <a:p>
            <a:r>
              <a:rPr lang="en-US" sz="2800" b="1" dirty="0"/>
              <a:t>Is the need focused on exempting active participation during the convergence of “covid years” and closed fisheries (i.e., the last 3 years?) or shifted to include other future situations?</a:t>
            </a:r>
          </a:p>
          <a:p>
            <a:endParaRPr lang="en-US" sz="2800" b="1" dirty="0"/>
          </a:p>
          <a:p>
            <a:pPr marL="915750" lvl="1" indent="-285750">
              <a:buFont typeface="Arial" panose="020B0604020202020204" pitchFamily="34" charset="0"/>
              <a:buChar char="•"/>
            </a:pPr>
            <a:r>
              <a:rPr lang="en-US" sz="2800" b="1" dirty="0"/>
              <a:t>Is the Council intending to include those who have had QS revoked in the action? (e.g., re-issuing QS?)</a:t>
            </a:r>
          </a:p>
        </p:txBody>
      </p:sp>
    </p:spTree>
    <p:extLst>
      <p:ext uri="{BB962C8B-B14F-4D97-AF65-F5344CB8AC3E}">
        <p14:creationId xmlns:p14="http://schemas.microsoft.com/office/powerpoint/2010/main" val="362262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5"/>
          <p:cNvPicPr preferRelativeResize="0"/>
          <p:nvPr/>
        </p:nvPicPr>
        <p:blipFill rotWithShape="1">
          <a:blip r:embed="rId3">
            <a:alphaModFix/>
          </a:blip>
          <a:srcRect/>
          <a:stretch/>
        </p:blipFill>
        <p:spPr>
          <a:xfrm>
            <a:off x="774923" y="1454820"/>
            <a:ext cx="9480754" cy="5141079"/>
          </a:xfrm>
          <a:prstGeom prst="rect">
            <a:avLst/>
          </a:prstGeom>
          <a:noFill/>
          <a:ln>
            <a:noFill/>
          </a:ln>
        </p:spPr>
      </p:pic>
      <p:sp>
        <p:nvSpPr>
          <p:cNvPr id="274" name="Google Shape;274;p5"/>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Arial"/>
              <a:buNone/>
            </a:pPr>
            <a:r>
              <a:rPr lang="en-US"/>
              <a:t>Timeline</a:t>
            </a:r>
            <a:endParaRPr/>
          </a:p>
        </p:txBody>
      </p:sp>
      <p:sp>
        <p:nvSpPr>
          <p:cNvPr id="275" name="Google Shape;275;p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76" name="Google Shape;276;p5"/>
          <p:cNvPicPr preferRelativeResize="0">
            <a:picLocks noGrp="1"/>
          </p:cNvPicPr>
          <p:nvPr>
            <p:ph type="pic" idx="5"/>
          </p:nvPr>
        </p:nvPicPr>
        <p:blipFill rotWithShape="1">
          <a:blip r:embed="rId4">
            <a:alphaModFix/>
          </a:blip>
          <a:srcRect t="19945" b="19945"/>
          <a:stretch/>
        </p:blipFill>
        <p:spPr>
          <a:xfrm>
            <a:off x="334901" y="5681499"/>
            <a:ext cx="1016439" cy="914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83" name="Google Shape;283;p6"/>
          <p:cNvSpPr>
            <a:spLocks noGrp="1"/>
          </p:cNvSpPr>
          <p:nvPr>
            <p:ph type="pic" idx="5"/>
          </p:nvPr>
        </p:nvSpPr>
        <p:spPr>
          <a:xfrm>
            <a:off x="334901" y="5681499"/>
            <a:ext cx="1016439" cy="914400"/>
          </a:xfrm>
          <a:prstGeom prst="rect">
            <a:avLst/>
          </a:prstGeom>
          <a:noFill/>
          <a:ln>
            <a:noFill/>
          </a:ln>
        </p:spPr>
      </p:sp>
      <p:sp>
        <p:nvSpPr>
          <p:cNvPr id="284" name="Google Shape;284;p6"/>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Arial"/>
              <a:buNone/>
            </a:pPr>
            <a:r>
              <a:rPr lang="en-US"/>
              <a:t>Timeline</a:t>
            </a:r>
            <a:endParaRPr/>
          </a:p>
        </p:txBody>
      </p:sp>
      <p:pic>
        <p:nvPicPr>
          <p:cNvPr id="285" name="Google Shape;285;p6"/>
          <p:cNvPicPr preferRelativeResize="0"/>
          <p:nvPr/>
        </p:nvPicPr>
        <p:blipFill rotWithShape="1">
          <a:blip r:embed="rId3">
            <a:alphaModFix/>
          </a:blip>
          <a:srcRect/>
          <a:stretch/>
        </p:blipFill>
        <p:spPr>
          <a:xfrm>
            <a:off x="41822" y="1988736"/>
            <a:ext cx="12019549" cy="2588561"/>
          </a:xfrm>
          <a:prstGeom prst="rect">
            <a:avLst/>
          </a:prstGeom>
          <a:noFill/>
          <a:ln>
            <a:noFill/>
          </a:ln>
        </p:spPr>
      </p:pic>
      <p:pic>
        <p:nvPicPr>
          <p:cNvPr id="286" name="Google Shape;286;p6"/>
          <p:cNvPicPr preferRelativeResize="0"/>
          <p:nvPr/>
        </p:nvPicPr>
        <p:blipFill rotWithShape="1">
          <a:blip r:embed="rId4">
            <a:alphaModFix/>
          </a:blip>
          <a:srcRect t="19945" b="19945"/>
          <a:stretch/>
        </p:blipFill>
        <p:spPr>
          <a:xfrm>
            <a:off x="334901" y="5681499"/>
            <a:ext cx="1016439" cy="91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7"/>
          <p:cNvSpPr txBox="1">
            <a:spLocks noGrp="1"/>
          </p:cNvSpPr>
          <p:nvPr>
            <p:ph type="body" idx="1"/>
          </p:nvPr>
        </p:nvSpPr>
        <p:spPr>
          <a:xfrm>
            <a:off x="1182959" y="1539745"/>
            <a:ext cx="4791333"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24"/>
              <a:buNone/>
            </a:pPr>
            <a:endParaRPr/>
          </a:p>
        </p:txBody>
      </p:sp>
      <p:sp>
        <p:nvSpPr>
          <p:cNvPr id="293" name="Google Shape;293;p7"/>
          <p:cNvSpPr txBox="1">
            <a:spLocks noGrp="1"/>
          </p:cNvSpPr>
          <p:nvPr>
            <p:ph type="body" idx="3"/>
          </p:nvPr>
        </p:nvSpPr>
        <p:spPr>
          <a:xfrm>
            <a:off x="6625745" y="1539745"/>
            <a:ext cx="4802180"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24"/>
              <a:buNone/>
            </a:pPr>
            <a:endParaRPr/>
          </a:p>
        </p:txBody>
      </p:sp>
      <p:sp>
        <p:nvSpPr>
          <p:cNvPr id="294" name="Google Shape;294;p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95" name="Google Shape;295;p7"/>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Arial"/>
              <a:buNone/>
            </a:pPr>
            <a:r>
              <a:rPr lang="en-US"/>
              <a:t>Timeline</a:t>
            </a:r>
            <a:endParaRPr/>
          </a:p>
        </p:txBody>
      </p:sp>
      <p:pic>
        <p:nvPicPr>
          <p:cNvPr id="296" name="Google Shape;296;p7"/>
          <p:cNvPicPr preferRelativeResize="0"/>
          <p:nvPr/>
        </p:nvPicPr>
        <p:blipFill rotWithShape="1">
          <a:blip r:embed="rId3">
            <a:alphaModFix/>
          </a:blip>
          <a:srcRect l="-1" r="593"/>
          <a:stretch/>
        </p:blipFill>
        <p:spPr>
          <a:xfrm>
            <a:off x="173592" y="1317524"/>
            <a:ext cx="11909551" cy="4285521"/>
          </a:xfrm>
          <a:prstGeom prst="rect">
            <a:avLst/>
          </a:prstGeom>
          <a:noFill/>
          <a:ln>
            <a:noFill/>
          </a:ln>
        </p:spPr>
      </p:pic>
      <p:pic>
        <p:nvPicPr>
          <p:cNvPr id="297" name="Google Shape;297;p7"/>
          <p:cNvPicPr preferRelativeResize="0">
            <a:picLocks noGrp="1"/>
          </p:cNvPicPr>
          <p:nvPr>
            <p:ph type="pic" idx="5"/>
          </p:nvPr>
        </p:nvPicPr>
        <p:blipFill rotWithShape="1">
          <a:blip r:embed="rId4">
            <a:alphaModFix/>
          </a:blip>
          <a:srcRect t="19945" b="19945"/>
          <a:stretch/>
        </p:blipFill>
        <p:spPr>
          <a:xfrm>
            <a:off x="334901" y="5681499"/>
            <a:ext cx="1016439" cy="914400"/>
          </a:xfrm>
          <a:prstGeom prst="rect">
            <a:avLst/>
          </a:prstGeom>
          <a:noFill/>
          <a:ln>
            <a:noFill/>
          </a:ln>
        </p:spPr>
      </p:pic>
      <p:sp>
        <p:nvSpPr>
          <p:cNvPr id="298" name="Google Shape;298;p7"/>
          <p:cNvSpPr/>
          <p:nvPr/>
        </p:nvSpPr>
        <p:spPr>
          <a:xfrm>
            <a:off x="3646714" y="4376363"/>
            <a:ext cx="7881411" cy="610279"/>
          </a:xfrm>
          <a:prstGeom prst="roundRect">
            <a:avLst>
              <a:gd name="adj" fmla="val 16667"/>
            </a:avLst>
          </a:prstGeom>
          <a:noFill/>
          <a:ln w="22225" cap="rnd" cmpd="sng">
            <a:solidFill>
              <a:srgbClr val="2D2D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ill Sans"/>
              <a:ea typeface="Gill Sans"/>
              <a:cs typeface="Gill Sans"/>
              <a:sym typeface="Gill Sans"/>
            </a:endParaRPr>
          </a:p>
        </p:txBody>
      </p:sp>
      <p:sp>
        <p:nvSpPr>
          <p:cNvPr id="299" name="Google Shape;299;p7"/>
          <p:cNvSpPr txBox="1"/>
          <p:nvPr/>
        </p:nvSpPr>
        <p:spPr>
          <a:xfrm>
            <a:off x="4263169" y="4376363"/>
            <a:ext cx="227153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Gill Sans"/>
                <a:ea typeface="Gill Sans"/>
                <a:cs typeface="Gill Sans"/>
                <a:sym typeface="Gill Sans"/>
              </a:rPr>
              <a:t>25/26</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8"/>
          <p:cNvSpPr txBox="1">
            <a:spLocks noGrp="1"/>
          </p:cNvSpPr>
          <p:nvPr>
            <p:ph type="body" idx="1"/>
          </p:nvPr>
        </p:nvSpPr>
        <p:spPr>
          <a:xfrm>
            <a:off x="1182959" y="1539745"/>
            <a:ext cx="4791333"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24"/>
              <a:buNone/>
            </a:pPr>
            <a:endParaRPr/>
          </a:p>
        </p:txBody>
      </p:sp>
      <p:sp>
        <p:nvSpPr>
          <p:cNvPr id="306" name="Google Shape;306;p8"/>
          <p:cNvSpPr txBox="1">
            <a:spLocks noGrp="1"/>
          </p:cNvSpPr>
          <p:nvPr>
            <p:ph type="body" idx="2"/>
          </p:nvPr>
        </p:nvSpPr>
        <p:spPr>
          <a:xfrm>
            <a:off x="774924" y="2220243"/>
            <a:ext cx="5199369" cy="364080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56"/>
              <a:buNone/>
            </a:pPr>
            <a:endParaRPr/>
          </a:p>
        </p:txBody>
      </p:sp>
      <p:sp>
        <p:nvSpPr>
          <p:cNvPr id="307" name="Google Shape;307;p8"/>
          <p:cNvSpPr txBox="1">
            <a:spLocks noGrp="1"/>
          </p:cNvSpPr>
          <p:nvPr>
            <p:ph type="body" idx="3"/>
          </p:nvPr>
        </p:nvSpPr>
        <p:spPr>
          <a:xfrm>
            <a:off x="6625745" y="1539745"/>
            <a:ext cx="4802180"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024"/>
              <a:buNone/>
            </a:pPr>
            <a:endParaRPr/>
          </a:p>
        </p:txBody>
      </p:sp>
      <p:sp>
        <p:nvSpPr>
          <p:cNvPr id="308" name="Google Shape;308;p8"/>
          <p:cNvSpPr txBox="1">
            <a:spLocks noGrp="1"/>
          </p:cNvSpPr>
          <p:nvPr>
            <p:ph type="body" idx="4"/>
          </p:nvPr>
        </p:nvSpPr>
        <p:spPr>
          <a:xfrm>
            <a:off x="6217709" y="2220243"/>
            <a:ext cx="5210216" cy="364080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56"/>
              <a:buNone/>
            </a:pPr>
            <a:endParaRPr/>
          </a:p>
        </p:txBody>
      </p:sp>
      <p:sp>
        <p:nvSpPr>
          <p:cNvPr id="309" name="Google Shape;309;p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310" name="Google Shape;310;p8"/>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Arial"/>
              <a:buNone/>
            </a:pPr>
            <a:r>
              <a:rPr lang="en-US"/>
              <a:t>Timeline</a:t>
            </a:r>
            <a:endParaRPr/>
          </a:p>
        </p:txBody>
      </p:sp>
      <p:pic>
        <p:nvPicPr>
          <p:cNvPr id="311" name="Google Shape;311;p8"/>
          <p:cNvPicPr preferRelativeResize="0"/>
          <p:nvPr/>
        </p:nvPicPr>
        <p:blipFill rotWithShape="1">
          <a:blip r:embed="rId3">
            <a:alphaModFix/>
          </a:blip>
          <a:srcRect/>
          <a:stretch/>
        </p:blipFill>
        <p:spPr>
          <a:xfrm>
            <a:off x="-815748" y="1626710"/>
            <a:ext cx="12898892" cy="4511989"/>
          </a:xfrm>
          <a:prstGeom prst="rect">
            <a:avLst/>
          </a:prstGeom>
          <a:noFill/>
          <a:ln>
            <a:noFill/>
          </a:ln>
        </p:spPr>
      </p:pic>
      <p:pic>
        <p:nvPicPr>
          <p:cNvPr id="312" name="Google Shape;312;p8"/>
          <p:cNvPicPr preferRelativeResize="0">
            <a:picLocks noGrp="1"/>
          </p:cNvPicPr>
          <p:nvPr>
            <p:ph type="pic" idx="5"/>
          </p:nvPr>
        </p:nvPicPr>
        <p:blipFill rotWithShape="1">
          <a:blip r:embed="rId4">
            <a:alphaModFix/>
          </a:blip>
          <a:srcRect t="19945" b="19945"/>
          <a:stretch/>
        </p:blipFill>
        <p:spPr>
          <a:xfrm>
            <a:off x="334901" y="5681499"/>
            <a:ext cx="1016439" cy="914400"/>
          </a:xfrm>
          <a:prstGeom prst="rect">
            <a:avLst/>
          </a:prstGeom>
          <a:noFill/>
          <a:ln>
            <a:noFill/>
          </a:ln>
        </p:spPr>
      </p:pic>
      <p:sp>
        <p:nvSpPr>
          <p:cNvPr id="313" name="Google Shape;313;p8"/>
          <p:cNvSpPr/>
          <p:nvPr/>
        </p:nvSpPr>
        <p:spPr>
          <a:xfrm>
            <a:off x="1796994" y="3302680"/>
            <a:ext cx="7176208" cy="855663"/>
          </a:xfrm>
          <a:prstGeom prst="roundRect">
            <a:avLst>
              <a:gd name="adj" fmla="val 16667"/>
            </a:avLst>
          </a:prstGeom>
          <a:noFill/>
          <a:ln w="2222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14" name="Google Shape;314;p8"/>
          <p:cNvSpPr txBox="1"/>
          <p:nvPr/>
        </p:nvSpPr>
        <p:spPr>
          <a:xfrm>
            <a:off x="2069767" y="3517620"/>
            <a:ext cx="2068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22/23</a:t>
            </a:r>
            <a:endParaRPr sz="1800">
              <a:solidFill>
                <a:schemeClr val="dk1"/>
              </a:solidFill>
              <a:latin typeface="Gill Sans"/>
              <a:ea typeface="Gill Sans"/>
              <a:cs typeface="Gill Sans"/>
              <a:sym typeface="Gill Sans"/>
            </a:endParaRPr>
          </a:p>
        </p:txBody>
      </p:sp>
      <p:cxnSp>
        <p:nvCxnSpPr>
          <p:cNvPr id="315" name="Google Shape;315;p8"/>
          <p:cNvCxnSpPr/>
          <p:nvPr/>
        </p:nvCxnSpPr>
        <p:spPr>
          <a:xfrm flipH="1">
            <a:off x="3329510" y="1839686"/>
            <a:ext cx="1519" cy="4299013"/>
          </a:xfrm>
          <a:prstGeom prst="straightConnector1">
            <a:avLst/>
          </a:prstGeom>
          <a:noFill/>
          <a:ln w="38100" cap="flat" cmpd="sng">
            <a:solidFill>
              <a:srgbClr val="E840D4"/>
            </a:solidFill>
            <a:prstDash val="solid"/>
            <a:round/>
            <a:headEnd type="none" w="sm" len="sm"/>
            <a:tailEnd type="none" w="sm" len="sm"/>
          </a:ln>
        </p:spPr>
      </p:cxnSp>
      <p:cxnSp>
        <p:nvCxnSpPr>
          <p:cNvPr id="316" name="Google Shape;316;p8"/>
          <p:cNvCxnSpPr/>
          <p:nvPr/>
        </p:nvCxnSpPr>
        <p:spPr>
          <a:xfrm flipH="1">
            <a:off x="7466920" y="1839686"/>
            <a:ext cx="35964" cy="4299013"/>
          </a:xfrm>
          <a:prstGeom prst="straightConnector1">
            <a:avLst/>
          </a:prstGeom>
          <a:noFill/>
          <a:ln w="38100" cap="flat" cmpd="sng">
            <a:solidFill>
              <a:srgbClr val="E840D4"/>
            </a:solidFill>
            <a:prstDash val="solid"/>
            <a:round/>
            <a:headEnd type="none" w="sm" len="sm"/>
            <a:tailEnd type="none" w="sm" len="sm"/>
          </a:ln>
        </p:spPr>
      </p:cxnSp>
      <p:sp>
        <p:nvSpPr>
          <p:cNvPr id="317" name="Google Shape;317;p8"/>
          <p:cNvSpPr/>
          <p:nvPr/>
        </p:nvSpPr>
        <p:spPr>
          <a:xfrm>
            <a:off x="4863545" y="5552021"/>
            <a:ext cx="7176208" cy="610279"/>
          </a:xfrm>
          <a:prstGeom prst="roundRect">
            <a:avLst>
              <a:gd name="adj" fmla="val 16667"/>
            </a:avLst>
          </a:prstGeom>
          <a:noFill/>
          <a:ln w="22225" cap="rnd" cmpd="sng">
            <a:solidFill>
              <a:srgbClr val="2D2D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ill Sans"/>
              <a:ea typeface="Gill Sans"/>
              <a:cs typeface="Gill Sans"/>
              <a:sym typeface="Gill Sans"/>
            </a:endParaRPr>
          </a:p>
        </p:txBody>
      </p:sp>
      <p:sp>
        <p:nvSpPr>
          <p:cNvPr id="318" name="Google Shape;318;p8"/>
          <p:cNvSpPr txBox="1"/>
          <p:nvPr/>
        </p:nvSpPr>
        <p:spPr>
          <a:xfrm>
            <a:off x="4978047" y="5552021"/>
            <a:ext cx="20682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Gill Sans"/>
                <a:ea typeface="Gill Sans"/>
                <a:cs typeface="Gill Sans"/>
                <a:sym typeface="Gill Sans"/>
              </a:rPr>
              <a:t>25/26</a:t>
            </a:r>
            <a:endParaRPr/>
          </a:p>
        </p:txBody>
      </p:sp>
      <p:cxnSp>
        <p:nvCxnSpPr>
          <p:cNvPr id="319" name="Google Shape;319;p8"/>
          <p:cNvCxnSpPr/>
          <p:nvPr/>
        </p:nvCxnSpPr>
        <p:spPr>
          <a:xfrm flipH="1">
            <a:off x="10808165" y="4386117"/>
            <a:ext cx="772886" cy="642564"/>
          </a:xfrm>
          <a:prstGeom prst="straightConnector1">
            <a:avLst/>
          </a:prstGeom>
          <a:noFill/>
          <a:ln w="57150" cap="flat" cmpd="sng">
            <a:solidFill>
              <a:srgbClr val="E840D4"/>
            </a:solidFill>
            <a:prstDash val="solid"/>
            <a:round/>
            <a:headEnd type="none" w="sm" len="sm"/>
            <a:tailEnd type="triangle" w="med" len="med"/>
          </a:ln>
        </p:spPr>
      </p:cxnSp>
      <p:cxnSp>
        <p:nvCxnSpPr>
          <p:cNvPr id="320" name="Google Shape;320;p8"/>
          <p:cNvCxnSpPr/>
          <p:nvPr/>
        </p:nvCxnSpPr>
        <p:spPr>
          <a:xfrm flipH="1">
            <a:off x="8365652" y="2875056"/>
            <a:ext cx="772886" cy="642564"/>
          </a:xfrm>
          <a:prstGeom prst="straightConnector1">
            <a:avLst/>
          </a:prstGeom>
          <a:noFill/>
          <a:ln w="57150" cap="flat" cmpd="sng">
            <a:solidFill>
              <a:srgbClr val="E840D4"/>
            </a:solidFill>
            <a:prstDash val="solid"/>
            <a:round/>
            <a:headEnd type="none" w="sm" len="sm"/>
            <a:tailEnd type="triangle" w="med" len="med"/>
          </a:ln>
        </p:spPr>
      </p:cxnSp>
      <p:sp>
        <p:nvSpPr>
          <p:cNvPr id="2" name="TextBox 1"/>
          <p:cNvSpPr txBox="1"/>
          <p:nvPr/>
        </p:nvSpPr>
        <p:spPr>
          <a:xfrm>
            <a:off x="9138538" y="2584704"/>
            <a:ext cx="2289387" cy="307777"/>
          </a:xfrm>
          <a:prstGeom prst="rect">
            <a:avLst/>
          </a:prstGeom>
          <a:noFill/>
        </p:spPr>
        <p:txBody>
          <a:bodyPr wrap="square" rtlCol="0">
            <a:spAutoFit/>
          </a:bodyPr>
          <a:lstStyle/>
          <a:p>
            <a:r>
              <a:rPr lang="en-US" dirty="0"/>
              <a:t>Emergency Rule</a:t>
            </a:r>
          </a:p>
        </p:txBody>
      </p:sp>
      <p:sp>
        <p:nvSpPr>
          <p:cNvPr id="3" name="TextBox 2"/>
          <p:cNvSpPr txBox="1"/>
          <p:nvPr/>
        </p:nvSpPr>
        <p:spPr>
          <a:xfrm>
            <a:off x="10526358" y="3882704"/>
            <a:ext cx="1561070" cy="738664"/>
          </a:xfrm>
          <a:prstGeom prst="rect">
            <a:avLst/>
          </a:prstGeom>
          <a:noFill/>
        </p:spPr>
        <p:txBody>
          <a:bodyPr wrap="square" rtlCol="0">
            <a:spAutoFit/>
          </a:bodyPr>
          <a:lstStyle/>
          <a:p>
            <a:pPr algn="r"/>
            <a:r>
              <a:rPr lang="en-US" dirty="0"/>
              <a:t>Potential </a:t>
            </a:r>
            <a:r>
              <a:rPr lang="en-US" dirty="0" err="1"/>
              <a:t>impl</a:t>
            </a:r>
            <a:r>
              <a:rPr lang="en-US" dirty="0"/>
              <a:t>. mid 24/25 fishing year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C Share Active Participation Requirements</a:t>
            </a:r>
          </a:p>
        </p:txBody>
      </p:sp>
      <p:pic>
        <p:nvPicPr>
          <p:cNvPr id="11" name="Picture Placeholder 6">
            <a:extLst>
              <a:ext uri="{FF2B5EF4-FFF2-40B4-BE49-F238E27FC236}">
                <a16:creationId xmlns:a16="http://schemas.microsoft.com/office/drawing/2014/main" id="{322056FE-DBB2-F529-D640-D795EAE1E4A5}"/>
              </a:ext>
            </a:extLst>
          </p:cNvPr>
          <p:cNvPicPr>
            <a:picLocks noChangeAspect="1"/>
          </p:cNvPicPr>
          <p:nvPr/>
        </p:nvPicPr>
        <p:blipFill>
          <a:blip r:embed="rId3"/>
          <a:srcRect l="5000" r="5000"/>
          <a:stretch/>
        </p:blipFill>
        <p:spPr>
          <a:xfrm rot="5400000">
            <a:off x="129818" y="5872620"/>
            <a:ext cx="914400" cy="762000"/>
          </a:xfrm>
          <a:prstGeom prst="rect">
            <a:avLst/>
          </a:prstGeom>
        </p:spPr>
      </p:pic>
      <p:sp>
        <p:nvSpPr>
          <p:cNvPr id="3" name="Content Placeholder 2">
            <a:extLst>
              <a:ext uri="{FF2B5EF4-FFF2-40B4-BE49-F238E27FC236}">
                <a16:creationId xmlns:a16="http://schemas.microsoft.com/office/drawing/2014/main" id="{9E5DB542-F4A9-1970-E4A4-C16F3E82DBBB}"/>
              </a:ext>
            </a:extLst>
          </p:cNvPr>
          <p:cNvSpPr>
            <a:spLocks noGrp="1"/>
          </p:cNvSpPr>
          <p:nvPr>
            <p:ph sz="half" idx="2"/>
          </p:nvPr>
        </p:nvSpPr>
        <p:spPr>
          <a:xfrm>
            <a:off x="744078" y="1811806"/>
            <a:ext cx="10703844" cy="3490332"/>
          </a:xfrm>
        </p:spPr>
        <p:txBody>
          <a:bodyPr>
            <a:normAutofit/>
          </a:bodyPr>
          <a:lstStyle/>
          <a:p>
            <a:r>
              <a:rPr lang="en-US" sz="2400" dirty="0"/>
              <a:t>In order to </a:t>
            </a:r>
            <a:r>
              <a:rPr lang="en-US" sz="2400" b="1" dirty="0"/>
              <a:t>receive an annual allocation </a:t>
            </a:r>
            <a:r>
              <a:rPr lang="en-US" sz="2400" dirty="0"/>
              <a:t>of C share IFQ:</a:t>
            </a:r>
          </a:p>
          <a:p>
            <a:pPr marL="285750" indent="-285750">
              <a:buFont typeface="Arial" panose="020B0604020202020204" pitchFamily="34" charset="0"/>
              <a:buChar char="•"/>
            </a:pPr>
            <a:r>
              <a:rPr lang="en-US" sz="2400" dirty="0"/>
              <a:t>Participate as crew in at least 1 delivery in a CR Program fishery in the </a:t>
            </a:r>
            <a:r>
              <a:rPr lang="en-US" sz="2400" b="1" dirty="0">
                <a:solidFill>
                  <a:srgbClr val="FF0000"/>
                </a:solidFill>
              </a:rPr>
              <a:t>3</a:t>
            </a:r>
            <a:r>
              <a:rPr lang="en-US" sz="2400" b="1" dirty="0"/>
              <a:t> </a:t>
            </a:r>
            <a:r>
              <a:rPr lang="en-US" sz="2400" dirty="0"/>
              <a:t>years preceding, or</a:t>
            </a:r>
          </a:p>
          <a:p>
            <a:pPr marL="285750" indent="-285750">
              <a:buFont typeface="Arial" panose="020B0604020202020204" pitchFamily="34" charset="0"/>
              <a:buChar char="•"/>
            </a:pPr>
            <a:r>
              <a:rPr lang="en-US" sz="2400" dirty="0"/>
              <a:t>the individual was an initial recipient of C shares, they could also participate as crew in at least 30 days of fishing in a commercial fishery managed by the State of AK or a US commercial fishery in federal waters off Alaska in the </a:t>
            </a:r>
            <a:r>
              <a:rPr lang="en-US" sz="2400" b="1" dirty="0">
                <a:solidFill>
                  <a:srgbClr val="FF0000"/>
                </a:solidFill>
              </a:rPr>
              <a:t>3</a:t>
            </a:r>
            <a:r>
              <a:rPr lang="en-US" sz="2400" b="1" dirty="0"/>
              <a:t> </a:t>
            </a:r>
            <a:r>
              <a:rPr lang="en-US" sz="2400" dirty="0"/>
              <a:t>years preceding</a:t>
            </a:r>
          </a:p>
        </p:txBody>
      </p:sp>
    </p:spTree>
    <p:extLst>
      <p:ext uri="{BB962C8B-B14F-4D97-AF65-F5344CB8AC3E}">
        <p14:creationId xmlns:p14="http://schemas.microsoft.com/office/powerpoint/2010/main" val="4061579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p:txBody>
          <a:bodyPr/>
          <a:lstStyle/>
          <a:p>
            <a:r>
              <a:rPr lang="en-US" dirty="0"/>
              <a:t>C Share Active Participation Requirements</a:t>
            </a:r>
          </a:p>
        </p:txBody>
      </p:sp>
      <p:pic>
        <p:nvPicPr>
          <p:cNvPr id="11" name="Picture Placeholder 6">
            <a:extLst>
              <a:ext uri="{FF2B5EF4-FFF2-40B4-BE49-F238E27FC236}">
                <a16:creationId xmlns:a16="http://schemas.microsoft.com/office/drawing/2014/main" id="{322056FE-DBB2-F529-D640-D795EAE1E4A5}"/>
              </a:ext>
            </a:extLst>
          </p:cNvPr>
          <p:cNvPicPr>
            <a:picLocks noChangeAspect="1"/>
          </p:cNvPicPr>
          <p:nvPr/>
        </p:nvPicPr>
        <p:blipFill>
          <a:blip r:embed="rId3"/>
          <a:srcRect l="5000" r="5000"/>
          <a:stretch/>
        </p:blipFill>
        <p:spPr>
          <a:xfrm rot="5400000">
            <a:off x="129818" y="5872620"/>
            <a:ext cx="914400" cy="762000"/>
          </a:xfrm>
          <a:prstGeom prst="rect">
            <a:avLst/>
          </a:prstGeom>
        </p:spPr>
      </p:pic>
      <p:sp>
        <p:nvSpPr>
          <p:cNvPr id="3" name="Content Placeholder 2">
            <a:extLst>
              <a:ext uri="{FF2B5EF4-FFF2-40B4-BE49-F238E27FC236}">
                <a16:creationId xmlns:a16="http://schemas.microsoft.com/office/drawing/2014/main" id="{9E5DB542-F4A9-1970-E4A4-C16F3E82DBBB}"/>
              </a:ext>
            </a:extLst>
          </p:cNvPr>
          <p:cNvSpPr>
            <a:spLocks noGrp="1"/>
          </p:cNvSpPr>
          <p:nvPr>
            <p:ph sz="half" idx="2"/>
          </p:nvPr>
        </p:nvSpPr>
        <p:spPr>
          <a:xfrm>
            <a:off x="744078" y="1731946"/>
            <a:ext cx="10866732" cy="3951223"/>
          </a:xfrm>
        </p:spPr>
        <p:txBody>
          <a:bodyPr>
            <a:normAutofit fontScale="92500" lnSpcReduction="20000"/>
          </a:bodyPr>
          <a:lstStyle/>
          <a:p>
            <a:r>
              <a:rPr lang="en-US" sz="2400" dirty="0"/>
              <a:t>In order to </a:t>
            </a:r>
            <a:r>
              <a:rPr lang="en-US" sz="2400" b="1" dirty="0"/>
              <a:t>retain</a:t>
            </a:r>
            <a:r>
              <a:rPr lang="en-US" sz="2400" dirty="0"/>
              <a:t> C share QS:</a:t>
            </a:r>
          </a:p>
          <a:p>
            <a:pPr marL="285750" indent="-285750">
              <a:buFont typeface="Arial" panose="020B0604020202020204" pitchFamily="34" charset="0"/>
              <a:buChar char="•"/>
            </a:pPr>
            <a:r>
              <a:rPr lang="en-US" sz="2400" dirty="0"/>
              <a:t>Participate as crew in at least 1 delivery in a CR Program fishery in the </a:t>
            </a:r>
            <a:r>
              <a:rPr lang="en-US" sz="2400" b="1" dirty="0">
                <a:solidFill>
                  <a:srgbClr val="FF0000"/>
                </a:solidFill>
              </a:rPr>
              <a:t>4</a:t>
            </a:r>
            <a:r>
              <a:rPr lang="en-US" sz="2400" b="1" dirty="0"/>
              <a:t> </a:t>
            </a:r>
            <a:r>
              <a:rPr lang="en-US" sz="2400" dirty="0"/>
              <a:t>years preceding, or</a:t>
            </a:r>
          </a:p>
          <a:p>
            <a:pPr marL="285750" indent="-285750">
              <a:buFont typeface="Arial" panose="020B0604020202020204" pitchFamily="34" charset="0"/>
              <a:buChar char="•"/>
            </a:pPr>
            <a:r>
              <a:rPr lang="en-US" sz="2400" dirty="0"/>
              <a:t>the individual was an initial recipient of C shares, they could also participate as crew in at least 30 days of fishing in a commercial fishery managed by the State of AK or a US commercial fishery in federal waters off Alaska in the </a:t>
            </a:r>
            <a:r>
              <a:rPr lang="en-US" sz="2400" b="1" dirty="0">
                <a:solidFill>
                  <a:srgbClr val="FF0000"/>
                </a:solidFill>
              </a:rPr>
              <a:t>4</a:t>
            </a:r>
            <a:r>
              <a:rPr lang="en-US" sz="2400" b="1" dirty="0"/>
              <a:t> </a:t>
            </a:r>
            <a:r>
              <a:rPr lang="en-US" sz="2400" dirty="0"/>
              <a:t>years preceding</a:t>
            </a:r>
          </a:p>
          <a:p>
            <a:pPr marL="285750" indent="-285750">
              <a:buFont typeface="Arial" panose="020B0604020202020204" pitchFamily="34" charset="0"/>
              <a:buChar char="•"/>
            </a:pPr>
            <a:endParaRPr lang="en-US" sz="2400" dirty="0"/>
          </a:p>
          <a:p>
            <a:pPr marL="342900" indent="-342900">
              <a:buFont typeface="Wingdings" panose="05000000000000000000" pitchFamily="2" charset="2"/>
              <a:buChar char="Ø"/>
            </a:pPr>
            <a:r>
              <a:rPr lang="en-US" sz="2400" dirty="0"/>
              <a:t>There are narrow exemptions for closed fisheries – only if a C share holder has QS in a single closed fishery</a:t>
            </a:r>
          </a:p>
          <a:p>
            <a:pPr marL="342900" indent="-342900">
              <a:buFont typeface="Wingdings" panose="05000000000000000000" pitchFamily="2" charset="2"/>
              <a:buChar char="Ø"/>
            </a:pPr>
            <a:r>
              <a:rPr lang="en-US" sz="2400" dirty="0"/>
              <a:t>E.g., if the C share holder held </a:t>
            </a:r>
            <a:r>
              <a:rPr lang="en-US" sz="2400" i="1" dirty="0"/>
              <a:t>C. </a:t>
            </a:r>
            <a:r>
              <a:rPr lang="en-US" sz="2400" i="1" dirty="0" err="1"/>
              <a:t>bairdi</a:t>
            </a:r>
            <a:r>
              <a:rPr lang="en-US" sz="2400" i="1" dirty="0"/>
              <a:t> </a:t>
            </a:r>
            <a:r>
              <a:rPr lang="en-US" sz="2400" dirty="0"/>
              <a:t>CVC, in additional to BBRKC CVC, they are still expected to be active and could lose QS in both</a:t>
            </a:r>
          </a:p>
        </p:txBody>
      </p:sp>
    </p:spTree>
    <p:extLst>
      <p:ext uri="{BB962C8B-B14F-4D97-AF65-F5344CB8AC3E}">
        <p14:creationId xmlns:p14="http://schemas.microsoft.com/office/powerpoint/2010/main" val="426372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0E30C-0ADE-4432-B5FF-0CEBCE780132}"/>
              </a:ext>
            </a:extLst>
          </p:cNvPr>
          <p:cNvSpPr>
            <a:spLocks noGrp="1"/>
          </p:cNvSpPr>
          <p:nvPr>
            <p:ph type="sldNum" sz="quarter" idx="12"/>
          </p:nvPr>
        </p:nvSpPr>
        <p:spPr/>
        <p:txBody>
          <a:bodyPr/>
          <a:lstStyle/>
          <a:p>
            <a:fld id="{D57F1E4F-1CFF-5643-939E-217C01CDF565}" type="slidenum">
              <a:rPr lang="en-US" smtClean="0"/>
              <a:pPr/>
              <a:t>4</a:t>
            </a:fld>
            <a:endParaRPr lang="en-US" dirty="0"/>
          </a:p>
        </p:txBody>
      </p:sp>
      <p:pic>
        <p:nvPicPr>
          <p:cNvPr id="5" name="Picture Placeholder 6">
            <a:extLst>
              <a:ext uri="{FF2B5EF4-FFF2-40B4-BE49-F238E27FC236}">
                <a16:creationId xmlns:a16="http://schemas.microsoft.com/office/drawing/2014/main" id="{036D9E3E-9F2F-6342-112D-F11CB4D4AD0D}"/>
              </a:ext>
            </a:extLst>
          </p:cNvPr>
          <p:cNvPicPr>
            <a:picLocks noChangeAspect="1"/>
          </p:cNvPicPr>
          <p:nvPr/>
        </p:nvPicPr>
        <p:blipFill>
          <a:blip r:embed="rId3"/>
          <a:srcRect l="5000" r="5000"/>
          <a:stretch/>
        </p:blipFill>
        <p:spPr>
          <a:xfrm rot="5400000">
            <a:off x="129818" y="5872620"/>
            <a:ext cx="914400" cy="762000"/>
          </a:xfrm>
          <a:prstGeom prst="rect">
            <a:avLst/>
          </a:prstGeom>
        </p:spPr>
      </p:pic>
      <p:graphicFrame>
        <p:nvGraphicFramePr>
          <p:cNvPr id="4" name="Table 3">
            <a:extLst>
              <a:ext uri="{FF2B5EF4-FFF2-40B4-BE49-F238E27FC236}">
                <a16:creationId xmlns:a16="http://schemas.microsoft.com/office/drawing/2014/main" id="{8D737C0D-7292-0AF8-C6D4-E493F5DE476D}"/>
              </a:ext>
            </a:extLst>
          </p:cNvPr>
          <p:cNvGraphicFramePr>
            <a:graphicFrameLocks noGrp="1"/>
          </p:cNvGraphicFramePr>
          <p:nvPr>
            <p:extLst>
              <p:ext uri="{D42A27DB-BD31-4B8C-83A1-F6EECF244321}">
                <p14:modId xmlns:p14="http://schemas.microsoft.com/office/powerpoint/2010/main" val="3183216104"/>
              </p:ext>
            </p:extLst>
          </p:nvPr>
        </p:nvGraphicFramePr>
        <p:xfrm>
          <a:off x="1290181" y="955041"/>
          <a:ext cx="10657986" cy="4419599"/>
        </p:xfrm>
        <a:graphic>
          <a:graphicData uri="http://schemas.openxmlformats.org/drawingml/2006/table">
            <a:tbl>
              <a:tblPr/>
              <a:tblGrid>
                <a:gridCol w="1040444">
                  <a:extLst>
                    <a:ext uri="{9D8B030D-6E8A-4147-A177-3AD203B41FA5}">
                      <a16:colId xmlns:a16="http://schemas.microsoft.com/office/drawing/2014/main" val="3854206825"/>
                    </a:ext>
                  </a:extLst>
                </a:gridCol>
                <a:gridCol w="874322">
                  <a:extLst>
                    <a:ext uri="{9D8B030D-6E8A-4147-A177-3AD203B41FA5}">
                      <a16:colId xmlns:a16="http://schemas.microsoft.com/office/drawing/2014/main" val="3349504979"/>
                    </a:ext>
                  </a:extLst>
                </a:gridCol>
                <a:gridCol w="874322">
                  <a:extLst>
                    <a:ext uri="{9D8B030D-6E8A-4147-A177-3AD203B41FA5}">
                      <a16:colId xmlns:a16="http://schemas.microsoft.com/office/drawing/2014/main" val="1917554315"/>
                    </a:ext>
                  </a:extLst>
                </a:gridCol>
                <a:gridCol w="874322">
                  <a:extLst>
                    <a:ext uri="{9D8B030D-6E8A-4147-A177-3AD203B41FA5}">
                      <a16:colId xmlns:a16="http://schemas.microsoft.com/office/drawing/2014/main" val="3327097867"/>
                    </a:ext>
                  </a:extLst>
                </a:gridCol>
                <a:gridCol w="874322">
                  <a:extLst>
                    <a:ext uri="{9D8B030D-6E8A-4147-A177-3AD203B41FA5}">
                      <a16:colId xmlns:a16="http://schemas.microsoft.com/office/drawing/2014/main" val="1130551310"/>
                    </a:ext>
                  </a:extLst>
                </a:gridCol>
                <a:gridCol w="874322">
                  <a:extLst>
                    <a:ext uri="{9D8B030D-6E8A-4147-A177-3AD203B41FA5}">
                      <a16:colId xmlns:a16="http://schemas.microsoft.com/office/drawing/2014/main" val="4148412358"/>
                    </a:ext>
                  </a:extLst>
                </a:gridCol>
                <a:gridCol w="874322">
                  <a:extLst>
                    <a:ext uri="{9D8B030D-6E8A-4147-A177-3AD203B41FA5}">
                      <a16:colId xmlns:a16="http://schemas.microsoft.com/office/drawing/2014/main" val="1474432719"/>
                    </a:ext>
                  </a:extLst>
                </a:gridCol>
                <a:gridCol w="874322">
                  <a:extLst>
                    <a:ext uri="{9D8B030D-6E8A-4147-A177-3AD203B41FA5}">
                      <a16:colId xmlns:a16="http://schemas.microsoft.com/office/drawing/2014/main" val="625618941"/>
                    </a:ext>
                  </a:extLst>
                </a:gridCol>
                <a:gridCol w="874322">
                  <a:extLst>
                    <a:ext uri="{9D8B030D-6E8A-4147-A177-3AD203B41FA5}">
                      <a16:colId xmlns:a16="http://schemas.microsoft.com/office/drawing/2014/main" val="1416069808"/>
                    </a:ext>
                  </a:extLst>
                </a:gridCol>
                <a:gridCol w="874322">
                  <a:extLst>
                    <a:ext uri="{9D8B030D-6E8A-4147-A177-3AD203B41FA5}">
                      <a16:colId xmlns:a16="http://schemas.microsoft.com/office/drawing/2014/main" val="2566107936"/>
                    </a:ext>
                  </a:extLst>
                </a:gridCol>
                <a:gridCol w="874322">
                  <a:extLst>
                    <a:ext uri="{9D8B030D-6E8A-4147-A177-3AD203B41FA5}">
                      <a16:colId xmlns:a16="http://schemas.microsoft.com/office/drawing/2014/main" val="1226403883"/>
                    </a:ext>
                  </a:extLst>
                </a:gridCol>
                <a:gridCol w="874322">
                  <a:extLst>
                    <a:ext uri="{9D8B030D-6E8A-4147-A177-3AD203B41FA5}">
                      <a16:colId xmlns:a16="http://schemas.microsoft.com/office/drawing/2014/main" val="362552500"/>
                    </a:ext>
                  </a:extLst>
                </a:gridCol>
              </a:tblGrid>
              <a:tr h="1254843">
                <a:tc rowSpan="3" gridSpan="4">
                  <a:txBody>
                    <a:bodyPr/>
                    <a:lstStyle/>
                    <a:p>
                      <a:pPr algn="ctr" rtl="0" fontAlgn="b"/>
                      <a:endParaRPr lang="en-US" sz="1400" b="1" dirty="0">
                        <a:effectLst/>
                      </a:endParaRPr>
                    </a:p>
                  </a:txBody>
                  <a:tcPr marL="0" marR="0" marT="7306" marB="730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rowSpan="3" h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rowSpan="3" h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rowSpan="3">
                  <a:txBody>
                    <a:bodyPr/>
                    <a:lstStyle/>
                    <a:p>
                      <a:pPr algn="ctr" rtl="0" fontAlgn="b"/>
                      <a:r>
                        <a:rPr lang="en-US" sz="1400" i="1" dirty="0">
                          <a:effectLst/>
                        </a:rPr>
                        <a:t>Beginning July 1, 2018 RAM may withhold IFQ</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400" b="1" dirty="0">
                          <a:effectLst/>
                        </a:rPr>
                        <a:t>"COVID year"</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ctr"/>
                      <a:r>
                        <a:rPr lang="en-US" sz="1400" b="1">
                          <a:effectLst/>
                        </a:rPr>
                        <a:t>"COVID year"</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ctr"/>
                      <a:r>
                        <a:rPr lang="en-US" sz="1400" b="1">
                          <a:effectLst/>
                        </a:rPr>
                        <a:t>"COVID year"</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ctr"/>
                      <a:r>
                        <a:rPr lang="en-US" sz="1400" i="1">
                          <a:effectLst/>
                        </a:rPr>
                        <a:t>Emergency rule- no IFQ withheld no QS revoked</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rowSpan="3" gridSpan="3">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h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rowSpan="3" h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56770014"/>
                  </a:ext>
                </a:extLst>
              </a:tr>
              <a:tr h="429203">
                <a:tc gridSpan="4"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a:tc>
                <a:tc rowSpan="2">
                  <a:txBody>
                    <a:bodyPr/>
                    <a:lstStyle/>
                    <a:p>
                      <a:pPr algn="ctr" rtl="0" fontAlgn="b"/>
                      <a:r>
                        <a:rPr lang="en-US" sz="1400" i="1" dirty="0">
                          <a:effectLst/>
                        </a:rPr>
                        <a:t>Beginning July 1, 2019 RAM may revoke QS</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400">
                          <a:effectLst/>
                        </a:rPr>
                        <a:t>no BBRKC</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400">
                          <a:effectLst/>
                        </a:rPr>
                        <a:t>no BBRKC</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769407"/>
                  </a:ext>
                </a:extLst>
              </a:tr>
              <a:tr h="550427">
                <a:tc gridSpan="4"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400" dirty="0">
                          <a:effectLst/>
                        </a:rPr>
                        <a:t>no </a:t>
                      </a:r>
                      <a:r>
                        <a:rPr lang="en-US" sz="1400" i="1" dirty="0">
                          <a:effectLst/>
                        </a:rPr>
                        <a:t>opilio</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0374696"/>
                  </a:ext>
                </a:extLst>
              </a:tr>
              <a:tr h="699847">
                <a:tc>
                  <a:txBody>
                    <a:bodyPr/>
                    <a:lstStyle/>
                    <a:p>
                      <a:pPr rtl="0" fontAlgn="b"/>
                      <a:r>
                        <a:rPr lang="en-US" sz="1400" b="1" dirty="0">
                          <a:effectLst/>
                        </a:rPr>
                        <a:t>Seasons from July 1 - June 30: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B7B7"/>
                    </a:solidFill>
                  </a:tcPr>
                </a:tc>
                <a:tc>
                  <a:txBody>
                    <a:bodyPr/>
                    <a:lstStyle/>
                    <a:p>
                      <a:pPr algn="ctr" rtl="0" fontAlgn="b"/>
                      <a:r>
                        <a:rPr lang="en-US" sz="1400" b="1" dirty="0">
                          <a:effectLst/>
                        </a:rPr>
                        <a:t>2015/2016</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B7B7"/>
                    </a:solidFill>
                  </a:tcPr>
                </a:tc>
                <a:tc>
                  <a:txBody>
                    <a:bodyPr/>
                    <a:lstStyle/>
                    <a:p>
                      <a:pPr algn="ctr" rtl="0" fontAlgn="b"/>
                      <a:r>
                        <a:rPr lang="en-US" sz="1400" b="1">
                          <a:effectLst/>
                        </a:rPr>
                        <a:t>2016/17</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2017/18</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2018/19</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dirty="0">
                          <a:effectLst/>
                        </a:rPr>
                        <a:t>2019/20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2020/21</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2021/22</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2022/23</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2023/24</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2024/25</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2025/26</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extLst>
                  <a:ext uri="{0D108BD9-81ED-4DB2-BD59-A6C34878D82A}">
                    <a16:rowId xmlns:a16="http://schemas.microsoft.com/office/drawing/2014/main" val="1895190957"/>
                  </a:ext>
                </a:extLst>
              </a:tr>
              <a:tr h="429203">
                <a:tc>
                  <a:txBody>
                    <a:bodyPr/>
                    <a:lstStyle/>
                    <a:p>
                      <a:pPr rtl="0" fontAlgn="b"/>
                      <a:r>
                        <a:rPr lang="en-US" sz="1400">
                          <a:effectLst/>
                        </a:rPr>
                        <a:t>Example 1</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0070C0"/>
                          </a:solidFill>
                          <a:effectLst/>
                        </a:rPr>
                        <a:t>IFQ withheld; 0 </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FF0000"/>
                          </a:solidFill>
                          <a:effectLst/>
                        </a:rPr>
                        <a:t>QS revoked</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400" dirty="0">
                        <a:solidFill>
                          <a:srgbClr val="FF0000"/>
                        </a:solidFill>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400" dirty="0">
                        <a:solidFill>
                          <a:srgbClr val="FF0000"/>
                        </a:solidFill>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611870"/>
                  </a:ext>
                </a:extLst>
              </a:tr>
              <a:tr h="429203">
                <a:tc>
                  <a:txBody>
                    <a:bodyPr/>
                    <a:lstStyle/>
                    <a:p>
                      <a:pPr rtl="0" fontAlgn="b"/>
                      <a:r>
                        <a:rPr lang="en-US" sz="1400">
                          <a:effectLst/>
                        </a:rPr>
                        <a:t>Example 2</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FF0000"/>
                          </a:solidFill>
                          <a:effectLst/>
                        </a:rPr>
                        <a:t>QS revoked</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400" dirty="0">
                        <a:solidFill>
                          <a:srgbClr val="FF0000"/>
                        </a:solidFill>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666111"/>
                  </a:ext>
                </a:extLst>
              </a:tr>
              <a:tr h="460904">
                <a:tc>
                  <a:txBody>
                    <a:bodyPr/>
                    <a:lstStyle/>
                    <a:p>
                      <a:pPr rtl="0" fontAlgn="b"/>
                      <a:r>
                        <a:rPr lang="en-US" sz="1400">
                          <a:effectLst/>
                        </a:rPr>
                        <a:t>Example 3</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0070C0"/>
                          </a:solidFill>
                          <a:effectLst/>
                        </a:rPr>
                        <a:t>IFQ withheld; 0 </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FF0000"/>
                          </a:solidFill>
                          <a:effectLst/>
                        </a:rPr>
                        <a:t>QS revoked</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646400"/>
                  </a:ext>
                </a:extLst>
              </a:tr>
            </a:tbl>
          </a:graphicData>
        </a:graphic>
      </p:graphicFrame>
      <p:sp>
        <p:nvSpPr>
          <p:cNvPr id="8" name="TextBox 7">
            <a:extLst>
              <a:ext uri="{FF2B5EF4-FFF2-40B4-BE49-F238E27FC236}">
                <a16:creationId xmlns:a16="http://schemas.microsoft.com/office/drawing/2014/main" id="{6C9E298B-6DEB-BF63-27B4-6258AE7D1131}"/>
              </a:ext>
            </a:extLst>
          </p:cNvPr>
          <p:cNvSpPr txBox="1"/>
          <p:nvPr/>
        </p:nvSpPr>
        <p:spPr>
          <a:xfrm>
            <a:off x="416560" y="2495411"/>
            <a:ext cx="4439920" cy="584775"/>
          </a:xfrm>
          <a:prstGeom prst="rect">
            <a:avLst/>
          </a:prstGeom>
          <a:noFill/>
        </p:spPr>
        <p:txBody>
          <a:bodyPr wrap="square">
            <a:spAutoFit/>
          </a:bodyPr>
          <a:lstStyle/>
          <a:p>
            <a:r>
              <a:rPr lang="en-US" sz="3200" b="1" dirty="0"/>
              <a:t>Example situations</a:t>
            </a:r>
          </a:p>
        </p:txBody>
      </p:sp>
      <p:sp>
        <p:nvSpPr>
          <p:cNvPr id="3" name="TextBox 2">
            <a:extLst>
              <a:ext uri="{FF2B5EF4-FFF2-40B4-BE49-F238E27FC236}">
                <a16:creationId xmlns:a16="http://schemas.microsoft.com/office/drawing/2014/main" id="{09EA4193-E731-C73D-B34A-C9934A015165}"/>
              </a:ext>
            </a:extLst>
          </p:cNvPr>
          <p:cNvSpPr txBox="1"/>
          <p:nvPr/>
        </p:nvSpPr>
        <p:spPr>
          <a:xfrm>
            <a:off x="2611120" y="5796420"/>
            <a:ext cx="6827510" cy="307777"/>
          </a:xfrm>
          <a:prstGeom prst="rect">
            <a:avLst/>
          </a:prstGeom>
          <a:noFill/>
        </p:spPr>
        <p:txBody>
          <a:bodyPr wrap="none" rtlCol="0">
            <a:spAutoFit/>
          </a:bodyPr>
          <a:lstStyle/>
          <a:p>
            <a:r>
              <a:rPr lang="en-US" dirty="0"/>
              <a:t>A = active participation requirement met, 0 = active participation requirement not met</a:t>
            </a:r>
          </a:p>
        </p:txBody>
      </p:sp>
      <p:cxnSp>
        <p:nvCxnSpPr>
          <p:cNvPr id="10" name="Straight Arrow Connector 9">
            <a:extLst>
              <a:ext uri="{FF2B5EF4-FFF2-40B4-BE49-F238E27FC236}">
                <a16:creationId xmlns:a16="http://schemas.microsoft.com/office/drawing/2014/main" id="{D76B00A5-4C17-0EFE-4C52-0731FA732E6E}"/>
              </a:ext>
            </a:extLst>
          </p:cNvPr>
          <p:cNvCxnSpPr/>
          <p:nvPr/>
        </p:nvCxnSpPr>
        <p:spPr>
          <a:xfrm>
            <a:off x="206018" y="4246323"/>
            <a:ext cx="98395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276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0E30C-0ADE-4432-B5FF-0CEBCE780132}"/>
              </a:ext>
            </a:extLst>
          </p:cNvPr>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Picture Placeholder 6">
            <a:extLst>
              <a:ext uri="{FF2B5EF4-FFF2-40B4-BE49-F238E27FC236}">
                <a16:creationId xmlns:a16="http://schemas.microsoft.com/office/drawing/2014/main" id="{036D9E3E-9F2F-6342-112D-F11CB4D4AD0D}"/>
              </a:ext>
            </a:extLst>
          </p:cNvPr>
          <p:cNvPicPr>
            <a:picLocks noChangeAspect="1"/>
          </p:cNvPicPr>
          <p:nvPr/>
        </p:nvPicPr>
        <p:blipFill>
          <a:blip r:embed="rId3"/>
          <a:srcRect l="5000" r="5000"/>
          <a:stretch/>
        </p:blipFill>
        <p:spPr>
          <a:xfrm rot="5400000">
            <a:off x="129818" y="5872620"/>
            <a:ext cx="914400" cy="762000"/>
          </a:xfrm>
          <a:prstGeom prst="rect">
            <a:avLst/>
          </a:prstGeom>
        </p:spPr>
      </p:pic>
      <p:sp>
        <p:nvSpPr>
          <p:cNvPr id="3" name="Content Placeholder 2">
            <a:extLst>
              <a:ext uri="{FF2B5EF4-FFF2-40B4-BE49-F238E27FC236}">
                <a16:creationId xmlns:a16="http://schemas.microsoft.com/office/drawing/2014/main" id="{13742D0A-A3C8-17FC-FA78-36D0955AAC7F}"/>
              </a:ext>
            </a:extLst>
          </p:cNvPr>
          <p:cNvSpPr txBox="1">
            <a:spLocks/>
          </p:cNvSpPr>
          <p:nvPr/>
        </p:nvSpPr>
        <p:spPr>
          <a:xfrm>
            <a:off x="787433" y="1437223"/>
            <a:ext cx="11190013" cy="2721418"/>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400" b="1" dirty="0">
                <a:solidFill>
                  <a:schemeClr val="tx1"/>
                </a:solidFill>
              </a:rPr>
              <a:t>In June 2022, </a:t>
            </a:r>
            <a:r>
              <a:rPr lang="en-US" sz="2400" dirty="0">
                <a:solidFill>
                  <a:schemeClr val="tx1"/>
                </a:solidFill>
              </a:rPr>
              <a:t>the Council requested an </a:t>
            </a:r>
            <a:r>
              <a:rPr lang="en-US" sz="2400" b="1" dirty="0">
                <a:solidFill>
                  <a:schemeClr val="tx1"/>
                </a:solidFill>
              </a:rPr>
              <a:t>emergency rule </a:t>
            </a:r>
            <a:r>
              <a:rPr lang="en-US" sz="2400" dirty="0">
                <a:solidFill>
                  <a:schemeClr val="tx1"/>
                </a:solidFill>
              </a:rPr>
              <a:t>to temporarily suspend C share active participation requirements for the 2022/23 season.</a:t>
            </a:r>
          </a:p>
          <a:p>
            <a:pPr lvl="1">
              <a:buFont typeface="Wingdings" panose="05000000000000000000" pitchFamily="2" charset="2"/>
              <a:buChar char="Ø"/>
            </a:pPr>
            <a:r>
              <a:rPr lang="en-US" sz="2200" dirty="0">
                <a:solidFill>
                  <a:schemeClr val="tx1"/>
                </a:solidFill>
              </a:rPr>
              <a:t>The Secretary agreed and no C shares were withheld or revoked during that application period. C share holders had another year to make up participation if possible or divest QS.</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2926400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0E30C-0ADE-4432-B5FF-0CEBCE780132}"/>
              </a:ext>
            </a:extLst>
          </p:cNvPr>
          <p:cNvSpPr>
            <a:spLocks noGrp="1"/>
          </p:cNvSpPr>
          <p:nvPr>
            <p:ph type="sldNum" sz="quarter" idx="12"/>
          </p:nvPr>
        </p:nvSpPr>
        <p:spPr/>
        <p:txBody>
          <a:bodyPr/>
          <a:lstStyle/>
          <a:p>
            <a:fld id="{D57F1E4F-1CFF-5643-939E-217C01CDF565}" type="slidenum">
              <a:rPr lang="en-US" smtClean="0"/>
              <a:pPr/>
              <a:t>6</a:t>
            </a:fld>
            <a:endParaRPr lang="en-US" dirty="0"/>
          </a:p>
        </p:txBody>
      </p:sp>
      <p:pic>
        <p:nvPicPr>
          <p:cNvPr id="5" name="Picture Placeholder 6">
            <a:extLst>
              <a:ext uri="{FF2B5EF4-FFF2-40B4-BE49-F238E27FC236}">
                <a16:creationId xmlns:a16="http://schemas.microsoft.com/office/drawing/2014/main" id="{036D9E3E-9F2F-6342-112D-F11CB4D4AD0D}"/>
              </a:ext>
            </a:extLst>
          </p:cNvPr>
          <p:cNvPicPr>
            <a:picLocks noChangeAspect="1"/>
          </p:cNvPicPr>
          <p:nvPr/>
        </p:nvPicPr>
        <p:blipFill>
          <a:blip r:embed="rId3"/>
          <a:srcRect l="5000" r="5000"/>
          <a:stretch/>
        </p:blipFill>
        <p:spPr>
          <a:xfrm rot="5400000">
            <a:off x="129818" y="5872620"/>
            <a:ext cx="914400" cy="762000"/>
          </a:xfrm>
          <a:prstGeom prst="rect">
            <a:avLst/>
          </a:prstGeom>
        </p:spPr>
      </p:pic>
      <p:graphicFrame>
        <p:nvGraphicFramePr>
          <p:cNvPr id="4" name="Table 3">
            <a:extLst>
              <a:ext uri="{FF2B5EF4-FFF2-40B4-BE49-F238E27FC236}">
                <a16:creationId xmlns:a16="http://schemas.microsoft.com/office/drawing/2014/main" id="{8D737C0D-7292-0AF8-C6D4-E493F5DE476D}"/>
              </a:ext>
            </a:extLst>
          </p:cNvPr>
          <p:cNvGraphicFramePr>
            <a:graphicFrameLocks noGrp="1"/>
          </p:cNvGraphicFramePr>
          <p:nvPr>
            <p:extLst>
              <p:ext uri="{D42A27DB-BD31-4B8C-83A1-F6EECF244321}">
                <p14:modId xmlns:p14="http://schemas.microsoft.com/office/powerpoint/2010/main" val="3333962409"/>
              </p:ext>
            </p:extLst>
          </p:nvPr>
        </p:nvGraphicFramePr>
        <p:xfrm>
          <a:off x="1290181" y="955041"/>
          <a:ext cx="10657986" cy="4613387"/>
        </p:xfrm>
        <a:graphic>
          <a:graphicData uri="http://schemas.openxmlformats.org/drawingml/2006/table">
            <a:tbl>
              <a:tblPr/>
              <a:tblGrid>
                <a:gridCol w="1040444">
                  <a:extLst>
                    <a:ext uri="{9D8B030D-6E8A-4147-A177-3AD203B41FA5}">
                      <a16:colId xmlns:a16="http://schemas.microsoft.com/office/drawing/2014/main" val="3854206825"/>
                    </a:ext>
                  </a:extLst>
                </a:gridCol>
                <a:gridCol w="874322">
                  <a:extLst>
                    <a:ext uri="{9D8B030D-6E8A-4147-A177-3AD203B41FA5}">
                      <a16:colId xmlns:a16="http://schemas.microsoft.com/office/drawing/2014/main" val="3349504979"/>
                    </a:ext>
                  </a:extLst>
                </a:gridCol>
                <a:gridCol w="874322">
                  <a:extLst>
                    <a:ext uri="{9D8B030D-6E8A-4147-A177-3AD203B41FA5}">
                      <a16:colId xmlns:a16="http://schemas.microsoft.com/office/drawing/2014/main" val="1917554315"/>
                    </a:ext>
                  </a:extLst>
                </a:gridCol>
                <a:gridCol w="874322">
                  <a:extLst>
                    <a:ext uri="{9D8B030D-6E8A-4147-A177-3AD203B41FA5}">
                      <a16:colId xmlns:a16="http://schemas.microsoft.com/office/drawing/2014/main" val="3327097867"/>
                    </a:ext>
                  </a:extLst>
                </a:gridCol>
                <a:gridCol w="874322">
                  <a:extLst>
                    <a:ext uri="{9D8B030D-6E8A-4147-A177-3AD203B41FA5}">
                      <a16:colId xmlns:a16="http://schemas.microsoft.com/office/drawing/2014/main" val="1130551310"/>
                    </a:ext>
                  </a:extLst>
                </a:gridCol>
                <a:gridCol w="874322">
                  <a:extLst>
                    <a:ext uri="{9D8B030D-6E8A-4147-A177-3AD203B41FA5}">
                      <a16:colId xmlns:a16="http://schemas.microsoft.com/office/drawing/2014/main" val="4148412358"/>
                    </a:ext>
                  </a:extLst>
                </a:gridCol>
                <a:gridCol w="874322">
                  <a:extLst>
                    <a:ext uri="{9D8B030D-6E8A-4147-A177-3AD203B41FA5}">
                      <a16:colId xmlns:a16="http://schemas.microsoft.com/office/drawing/2014/main" val="1474432719"/>
                    </a:ext>
                  </a:extLst>
                </a:gridCol>
                <a:gridCol w="874322">
                  <a:extLst>
                    <a:ext uri="{9D8B030D-6E8A-4147-A177-3AD203B41FA5}">
                      <a16:colId xmlns:a16="http://schemas.microsoft.com/office/drawing/2014/main" val="625618941"/>
                    </a:ext>
                  </a:extLst>
                </a:gridCol>
                <a:gridCol w="943642">
                  <a:extLst>
                    <a:ext uri="{9D8B030D-6E8A-4147-A177-3AD203B41FA5}">
                      <a16:colId xmlns:a16="http://schemas.microsoft.com/office/drawing/2014/main" val="1416069808"/>
                    </a:ext>
                  </a:extLst>
                </a:gridCol>
                <a:gridCol w="805002">
                  <a:extLst>
                    <a:ext uri="{9D8B030D-6E8A-4147-A177-3AD203B41FA5}">
                      <a16:colId xmlns:a16="http://schemas.microsoft.com/office/drawing/2014/main" val="2566107936"/>
                    </a:ext>
                  </a:extLst>
                </a:gridCol>
                <a:gridCol w="874322">
                  <a:extLst>
                    <a:ext uri="{9D8B030D-6E8A-4147-A177-3AD203B41FA5}">
                      <a16:colId xmlns:a16="http://schemas.microsoft.com/office/drawing/2014/main" val="1226403883"/>
                    </a:ext>
                  </a:extLst>
                </a:gridCol>
                <a:gridCol w="874322">
                  <a:extLst>
                    <a:ext uri="{9D8B030D-6E8A-4147-A177-3AD203B41FA5}">
                      <a16:colId xmlns:a16="http://schemas.microsoft.com/office/drawing/2014/main" val="362552500"/>
                    </a:ext>
                  </a:extLst>
                </a:gridCol>
              </a:tblGrid>
              <a:tr h="1254843">
                <a:tc rowSpan="3" gridSpan="4">
                  <a:txBody>
                    <a:bodyPr/>
                    <a:lstStyle/>
                    <a:p>
                      <a:pPr algn="ctr" rtl="0" fontAlgn="b"/>
                      <a:endParaRPr lang="en-US" sz="1400" b="1" dirty="0">
                        <a:effectLst/>
                      </a:endParaRPr>
                    </a:p>
                  </a:txBody>
                  <a:tcPr marL="0" marR="0" marT="7306" marB="730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rowSpan="3" h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rowSpan="3" h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rowSpan="3">
                  <a:txBody>
                    <a:bodyPr/>
                    <a:lstStyle/>
                    <a:p>
                      <a:pPr algn="ctr" rtl="0" fontAlgn="b"/>
                      <a:r>
                        <a:rPr lang="en-US" sz="1400" i="1" dirty="0">
                          <a:effectLst/>
                        </a:rPr>
                        <a:t>Beginning July 1, 2018 RAM may withhold IFQ</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US" sz="1400" b="1" dirty="0">
                          <a:effectLst/>
                        </a:rPr>
                        <a:t>"COVID year"</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ctr"/>
                      <a:r>
                        <a:rPr lang="en-US" sz="1400" b="1">
                          <a:effectLst/>
                        </a:rPr>
                        <a:t>"COVID year"</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ctr"/>
                      <a:r>
                        <a:rPr lang="en-US" sz="1400" b="1">
                          <a:effectLst/>
                        </a:rPr>
                        <a:t>"COVID year"</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ctr"/>
                      <a:r>
                        <a:rPr lang="en-US" sz="1400" i="1">
                          <a:effectLst/>
                        </a:rPr>
                        <a:t>Emergency rule- no IFQ withheld no QS revoked</a:t>
                      </a:r>
                    </a:p>
                  </a:txBody>
                  <a:tcPr marL="10958" marR="10958" marT="7306" marB="73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00"/>
                    </a:solidFill>
                  </a:tcPr>
                </a:tc>
                <a:tc rowSpan="3" gridSpan="3">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3" h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rowSpan="3" h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256770014"/>
                  </a:ext>
                </a:extLst>
              </a:tr>
              <a:tr h="429203">
                <a:tc gridSpan="4"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a:tc>
                <a:tc rowSpan="2">
                  <a:txBody>
                    <a:bodyPr/>
                    <a:lstStyle/>
                    <a:p>
                      <a:pPr algn="ctr" rtl="0" fontAlgn="b"/>
                      <a:r>
                        <a:rPr lang="en-US" sz="1400" i="1" dirty="0">
                          <a:effectLst/>
                        </a:rPr>
                        <a:t>Beginning July 1, 2019 RAM may revoke QS</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400">
                          <a:effectLst/>
                        </a:rPr>
                        <a:t>no BBRKC</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400">
                          <a:effectLst/>
                        </a:rPr>
                        <a:t>no BBRKC</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318769407"/>
                  </a:ext>
                </a:extLst>
              </a:tr>
              <a:tr h="550427">
                <a:tc gridSpan="4"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tc hMerge="1" v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vMerge="1">
                  <a:txBody>
                    <a:bodyPr/>
                    <a:lstStyle/>
                    <a:p>
                      <a:endParaRPr lang="en-US"/>
                    </a:p>
                  </a:txBody>
                  <a:tcPr/>
                </a:tc>
                <a:tc vMerge="1">
                  <a:txBody>
                    <a:bodyPr/>
                    <a:lstStyle/>
                    <a:p>
                      <a:endParaRPr lang="en-US"/>
                    </a:p>
                  </a:txBody>
                  <a:tcPr/>
                </a:tc>
                <a:tc>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US" sz="1400" dirty="0">
                          <a:effectLst/>
                        </a:rPr>
                        <a:t>no </a:t>
                      </a:r>
                      <a:r>
                        <a:rPr lang="en-US" sz="1400" i="1" dirty="0">
                          <a:effectLst/>
                        </a:rPr>
                        <a:t>opilio</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gridSpan="3"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vMerge="1">
                  <a:txBody>
                    <a:bodyPr/>
                    <a:lstStyle/>
                    <a:p>
                      <a:pPr rtl="0" fontAlgn="b"/>
                      <a:endParaRPr lang="en-US" sz="1400" dirty="0">
                        <a:effectLst/>
                      </a:endParaRPr>
                    </a:p>
                  </a:txBody>
                  <a:tcPr marL="10958" marR="10958" marT="7306" marB="7306" anchor="b">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50374696"/>
                  </a:ext>
                </a:extLst>
              </a:tr>
              <a:tr h="699847">
                <a:tc>
                  <a:txBody>
                    <a:bodyPr/>
                    <a:lstStyle/>
                    <a:p>
                      <a:pPr rtl="0" fontAlgn="b"/>
                      <a:r>
                        <a:rPr lang="en-US" sz="1400" b="1" dirty="0">
                          <a:effectLst/>
                        </a:rPr>
                        <a:t>Seasons from July 1 - June 30: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B7B7"/>
                    </a:solidFill>
                  </a:tcPr>
                </a:tc>
                <a:tc>
                  <a:txBody>
                    <a:bodyPr/>
                    <a:lstStyle/>
                    <a:p>
                      <a:pPr algn="ctr" rtl="0" fontAlgn="b"/>
                      <a:r>
                        <a:rPr lang="en-US" sz="1400" b="1" dirty="0">
                          <a:effectLst/>
                        </a:rPr>
                        <a:t>2015/2016</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7B7B7"/>
                    </a:solidFill>
                  </a:tcPr>
                </a:tc>
                <a:tc>
                  <a:txBody>
                    <a:bodyPr/>
                    <a:lstStyle/>
                    <a:p>
                      <a:pPr algn="ctr" rtl="0" fontAlgn="b"/>
                      <a:r>
                        <a:rPr lang="en-US" sz="1400" b="1">
                          <a:effectLst/>
                        </a:rPr>
                        <a:t>2016/17</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2017/18</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2018/19</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dirty="0">
                          <a:effectLst/>
                        </a:rPr>
                        <a:t>2019/20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2020/21</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2021/22</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2022/23</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2023/24</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2024/25</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tc>
                  <a:txBody>
                    <a:bodyPr/>
                    <a:lstStyle/>
                    <a:p>
                      <a:pPr algn="ctr" rtl="0" fontAlgn="b"/>
                      <a:r>
                        <a:rPr lang="en-US" sz="1400" b="1">
                          <a:effectLst/>
                        </a:rPr>
                        <a:t>2025/26</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CC"/>
                    </a:solidFill>
                  </a:tcPr>
                </a:tc>
                <a:extLst>
                  <a:ext uri="{0D108BD9-81ED-4DB2-BD59-A6C34878D82A}">
                    <a16:rowId xmlns:a16="http://schemas.microsoft.com/office/drawing/2014/main" val="1895190957"/>
                  </a:ext>
                </a:extLst>
              </a:tr>
              <a:tr h="429203">
                <a:tc>
                  <a:txBody>
                    <a:bodyPr/>
                    <a:lstStyle/>
                    <a:p>
                      <a:pPr rtl="0" fontAlgn="b"/>
                      <a:r>
                        <a:rPr lang="en-US" sz="1400">
                          <a:effectLst/>
                        </a:rPr>
                        <a:t>Example 1</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0070C0"/>
                          </a:solidFill>
                          <a:effectLst/>
                        </a:rPr>
                        <a:t>IFQ withheld; 0 </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FF0000"/>
                          </a:solidFill>
                          <a:effectLst/>
                        </a:rPr>
                        <a:t>QS revoked</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400" dirty="0">
                        <a:solidFill>
                          <a:srgbClr val="FF0000"/>
                        </a:solidFill>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400" dirty="0">
                        <a:solidFill>
                          <a:srgbClr val="FF0000"/>
                        </a:solidFill>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3611870"/>
                  </a:ext>
                </a:extLst>
              </a:tr>
              <a:tr h="429203">
                <a:tc>
                  <a:txBody>
                    <a:bodyPr/>
                    <a:lstStyle/>
                    <a:p>
                      <a:pPr rtl="0" fontAlgn="b"/>
                      <a:r>
                        <a:rPr lang="en-US" sz="1400">
                          <a:effectLst/>
                        </a:rPr>
                        <a:t>Example 2</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FF0000"/>
                          </a:solidFill>
                          <a:effectLst/>
                        </a:rPr>
                        <a:t>QS revoked</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400" dirty="0">
                        <a:solidFill>
                          <a:srgbClr val="FF0000"/>
                        </a:solidFill>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0" fontAlgn="b"/>
                      <a:endParaRPr lang="en-US" sz="140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9666111"/>
                  </a:ext>
                </a:extLst>
              </a:tr>
              <a:tr h="460904">
                <a:tc>
                  <a:txBody>
                    <a:bodyPr/>
                    <a:lstStyle/>
                    <a:p>
                      <a:pPr rtl="0" fontAlgn="b"/>
                      <a:r>
                        <a:rPr lang="en-US" sz="1400">
                          <a:effectLst/>
                        </a:rPr>
                        <a:t>Example 3</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effectLst/>
                        </a:rPr>
                        <a:t>A</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06666"/>
                    </a:solidFill>
                  </a:tcPr>
                </a:tc>
                <a:tc>
                  <a:txBody>
                    <a:bodyPr/>
                    <a:lstStyle/>
                    <a:p>
                      <a:pPr algn="ctr" rtl="0" fontAlgn="b"/>
                      <a:r>
                        <a:rPr lang="en-US" sz="1400" dirty="0">
                          <a:effectLst/>
                        </a:rPr>
                        <a:t>0</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0070C0"/>
                          </a:solidFill>
                          <a:effectLst/>
                        </a:rPr>
                        <a:t>IFQ withheld; 0 </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400" dirty="0">
                          <a:solidFill>
                            <a:srgbClr val="FF0000"/>
                          </a:solidFill>
                          <a:effectLst/>
                        </a:rPr>
                        <a:t>QS revoked</a:t>
                      </a: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US" sz="1400" dirty="0">
                        <a:effectLst/>
                      </a:endParaRPr>
                    </a:p>
                  </a:txBody>
                  <a:tcPr marL="10958" marR="10958" marT="7306" marB="7306"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646400"/>
                  </a:ext>
                </a:extLst>
              </a:tr>
            </a:tbl>
          </a:graphicData>
        </a:graphic>
      </p:graphicFrame>
      <p:sp>
        <p:nvSpPr>
          <p:cNvPr id="8" name="TextBox 7">
            <a:extLst>
              <a:ext uri="{FF2B5EF4-FFF2-40B4-BE49-F238E27FC236}">
                <a16:creationId xmlns:a16="http://schemas.microsoft.com/office/drawing/2014/main" id="{6C9E298B-6DEB-BF63-27B4-6258AE7D1131}"/>
              </a:ext>
            </a:extLst>
          </p:cNvPr>
          <p:cNvSpPr txBox="1"/>
          <p:nvPr/>
        </p:nvSpPr>
        <p:spPr>
          <a:xfrm>
            <a:off x="416560" y="2495411"/>
            <a:ext cx="4439920" cy="584775"/>
          </a:xfrm>
          <a:prstGeom prst="rect">
            <a:avLst/>
          </a:prstGeom>
          <a:noFill/>
        </p:spPr>
        <p:txBody>
          <a:bodyPr wrap="square">
            <a:spAutoFit/>
          </a:bodyPr>
          <a:lstStyle/>
          <a:p>
            <a:r>
              <a:rPr lang="en-US" sz="3200" b="1" dirty="0"/>
              <a:t>Example situations</a:t>
            </a:r>
          </a:p>
        </p:txBody>
      </p:sp>
      <p:sp>
        <p:nvSpPr>
          <p:cNvPr id="3" name="TextBox 2">
            <a:extLst>
              <a:ext uri="{FF2B5EF4-FFF2-40B4-BE49-F238E27FC236}">
                <a16:creationId xmlns:a16="http://schemas.microsoft.com/office/drawing/2014/main" id="{09EA4193-E731-C73D-B34A-C9934A015165}"/>
              </a:ext>
            </a:extLst>
          </p:cNvPr>
          <p:cNvSpPr txBox="1"/>
          <p:nvPr/>
        </p:nvSpPr>
        <p:spPr>
          <a:xfrm>
            <a:off x="2611120" y="5796420"/>
            <a:ext cx="6827510" cy="307777"/>
          </a:xfrm>
          <a:prstGeom prst="rect">
            <a:avLst/>
          </a:prstGeom>
          <a:noFill/>
        </p:spPr>
        <p:txBody>
          <a:bodyPr wrap="none" rtlCol="0">
            <a:spAutoFit/>
          </a:bodyPr>
          <a:lstStyle/>
          <a:p>
            <a:r>
              <a:rPr lang="en-US" dirty="0"/>
              <a:t>A = active participation requirement met, 0 = active participation requirement not met</a:t>
            </a:r>
          </a:p>
        </p:txBody>
      </p:sp>
      <p:cxnSp>
        <p:nvCxnSpPr>
          <p:cNvPr id="10" name="Straight Arrow Connector 9">
            <a:extLst>
              <a:ext uri="{FF2B5EF4-FFF2-40B4-BE49-F238E27FC236}">
                <a16:creationId xmlns:a16="http://schemas.microsoft.com/office/drawing/2014/main" id="{D76B00A5-4C17-0EFE-4C52-0731FA732E6E}"/>
              </a:ext>
            </a:extLst>
          </p:cNvPr>
          <p:cNvCxnSpPr/>
          <p:nvPr/>
        </p:nvCxnSpPr>
        <p:spPr>
          <a:xfrm>
            <a:off x="206018" y="4697260"/>
            <a:ext cx="98395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39AFF1-878F-08B3-E0FB-069B48CBBA53}"/>
              </a:ext>
            </a:extLst>
          </p:cNvPr>
          <p:cNvSpPr/>
          <p:nvPr/>
        </p:nvSpPr>
        <p:spPr>
          <a:xfrm>
            <a:off x="8009831" y="705483"/>
            <a:ext cx="1778696" cy="53987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5037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0E30C-0ADE-4432-B5FF-0CEBCE780132}"/>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5" name="Picture Placeholder 6">
            <a:extLst>
              <a:ext uri="{FF2B5EF4-FFF2-40B4-BE49-F238E27FC236}">
                <a16:creationId xmlns:a16="http://schemas.microsoft.com/office/drawing/2014/main" id="{036D9E3E-9F2F-6342-112D-F11CB4D4AD0D}"/>
              </a:ext>
            </a:extLst>
          </p:cNvPr>
          <p:cNvPicPr>
            <a:picLocks noChangeAspect="1"/>
          </p:cNvPicPr>
          <p:nvPr/>
        </p:nvPicPr>
        <p:blipFill>
          <a:blip r:embed="rId3"/>
          <a:srcRect l="5000" r="5000"/>
          <a:stretch/>
        </p:blipFill>
        <p:spPr>
          <a:xfrm rot="5400000">
            <a:off x="129818" y="5872620"/>
            <a:ext cx="914400" cy="762000"/>
          </a:xfrm>
          <a:prstGeom prst="rect">
            <a:avLst/>
          </a:prstGeom>
        </p:spPr>
      </p:pic>
      <p:sp>
        <p:nvSpPr>
          <p:cNvPr id="3" name="Content Placeholder 2">
            <a:extLst>
              <a:ext uri="{FF2B5EF4-FFF2-40B4-BE49-F238E27FC236}">
                <a16:creationId xmlns:a16="http://schemas.microsoft.com/office/drawing/2014/main" id="{13742D0A-A3C8-17FC-FA78-36D0955AAC7F}"/>
              </a:ext>
            </a:extLst>
          </p:cNvPr>
          <p:cNvSpPr txBox="1">
            <a:spLocks/>
          </p:cNvSpPr>
          <p:nvPr/>
        </p:nvSpPr>
        <p:spPr>
          <a:xfrm>
            <a:off x="587017" y="798396"/>
            <a:ext cx="11190013" cy="4998024"/>
          </a:xfrm>
          <a:prstGeom prst="rect">
            <a:avLst/>
          </a:prstGeom>
        </p:spPr>
        <p:txBody>
          <a:bodyPr>
            <a:normAutofit fontScale="8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Verdana" panose="020B060403050404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Verdana" panose="020B060403050404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Verdana" panose="020B060403050404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Verdana" panose="020B060403050404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lvl="1">
              <a:buFont typeface="Wingdings" panose="05000000000000000000" pitchFamily="2" charset="2"/>
              <a:buChar char="Ø"/>
            </a:pPr>
            <a:endParaRPr lang="en-US" sz="2200" dirty="0">
              <a:solidFill>
                <a:schemeClr val="tx1"/>
              </a:solidFill>
            </a:endParaRPr>
          </a:p>
          <a:p>
            <a:pPr marL="0" indent="0">
              <a:buNone/>
            </a:pPr>
            <a:r>
              <a:rPr lang="en-US" sz="2400" b="1" dirty="0">
                <a:solidFill>
                  <a:schemeClr val="tx1"/>
                </a:solidFill>
              </a:rPr>
              <a:t>Also in June 2022</a:t>
            </a:r>
            <a:r>
              <a:rPr lang="en-US" sz="2400" dirty="0">
                <a:solidFill>
                  <a:schemeClr val="tx1"/>
                </a:solidFill>
              </a:rPr>
              <a:t>, the Council took action to initiate an analysis: </a:t>
            </a:r>
          </a:p>
          <a:p>
            <a:pPr marL="0" indent="0">
              <a:buNone/>
            </a:pPr>
            <a:r>
              <a:rPr lang="en-US" sz="2400" dirty="0">
                <a:solidFill>
                  <a:schemeClr val="tx1"/>
                </a:solidFill>
              </a:rPr>
              <a:t>The CVC and CPC shares have a participation requirement of one delivery during the previous 4 consecutive years. With the ongoing impacts of the COVID-19 pandemic, now in its third year, many some crew members have not been able to comply with the participation requirement. With the unforeseen circumstance of the decline of the BSS stock and potential fishery closures, there will be less opportunity for crew to participate in crab fisheries. </a:t>
            </a:r>
          </a:p>
          <a:p>
            <a:pPr marL="0" indent="0">
              <a:buNone/>
            </a:pPr>
            <a:endParaRPr lang="en-US" sz="2400" dirty="0">
              <a:solidFill>
                <a:schemeClr val="tx1"/>
              </a:solidFill>
            </a:endParaRPr>
          </a:p>
          <a:p>
            <a:pPr>
              <a:buFont typeface="Courier New" panose="02070309020205020404" pitchFamily="49" charset="0"/>
              <a:buChar char="o"/>
            </a:pPr>
            <a:r>
              <a:rPr lang="en-US" sz="2400" dirty="0">
                <a:solidFill>
                  <a:schemeClr val="tx1"/>
                </a:solidFill>
              </a:rPr>
              <a:t>Alternative 1: No action</a:t>
            </a:r>
          </a:p>
          <a:p>
            <a:pPr>
              <a:buFont typeface="Courier New" panose="02070309020205020404" pitchFamily="49" charset="0"/>
              <a:buChar char="o"/>
            </a:pPr>
            <a:r>
              <a:rPr lang="en-US" sz="2400" dirty="0">
                <a:solidFill>
                  <a:schemeClr val="tx1"/>
                </a:solidFill>
              </a:rPr>
              <a:t>Alternative 2: Modify the CVC QS and CPC QS recency requirements</a:t>
            </a:r>
          </a:p>
          <a:p>
            <a:pPr marL="324000" lvl="1" indent="0">
              <a:buNone/>
            </a:pPr>
            <a:r>
              <a:rPr lang="en-US" sz="2200" dirty="0">
                <a:solidFill>
                  <a:schemeClr val="tx1"/>
                </a:solidFill>
              </a:rPr>
              <a:t>Option 1: Restart the recent participation requirement beginning in 2023/24 fishing year. </a:t>
            </a:r>
            <a:r>
              <a:rPr lang="en-US" sz="2200" b="1" dirty="0">
                <a:solidFill>
                  <a:schemeClr val="tx1"/>
                </a:solidFill>
              </a:rPr>
              <a:t>Do not count 2019/20, 2020/21, 2021/22 </a:t>
            </a:r>
            <a:r>
              <a:rPr lang="en-US" sz="2200" dirty="0">
                <a:solidFill>
                  <a:schemeClr val="tx1"/>
                </a:solidFill>
              </a:rPr>
              <a:t>towards the recent participation requirement.</a:t>
            </a:r>
          </a:p>
          <a:p>
            <a:pPr marL="324000" lvl="1" indent="0">
              <a:buNone/>
            </a:pPr>
            <a:r>
              <a:rPr lang="en-US" sz="2200" dirty="0">
                <a:solidFill>
                  <a:schemeClr val="tx1"/>
                </a:solidFill>
              </a:rPr>
              <a:t>Option 2: Give the Regional Administer the authority to suspend the CVC QS and CPC QS recent participation requirements.</a:t>
            </a:r>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3588761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970683-A1EA-493C-9E8C-B17893FDDFD1}"/>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8" name="Title 7">
            <a:extLst>
              <a:ext uri="{FF2B5EF4-FFF2-40B4-BE49-F238E27FC236}">
                <a16:creationId xmlns:a16="http://schemas.microsoft.com/office/drawing/2014/main" id="{66084DF9-23B7-4E24-BF83-F82FEFD779B0}"/>
              </a:ext>
            </a:extLst>
          </p:cNvPr>
          <p:cNvSpPr>
            <a:spLocks noGrp="1"/>
          </p:cNvSpPr>
          <p:nvPr>
            <p:ph type="title"/>
          </p:nvPr>
        </p:nvSpPr>
        <p:spPr>
          <a:xfrm>
            <a:off x="774923" y="805450"/>
            <a:ext cx="10534761" cy="611936"/>
          </a:xfrm>
        </p:spPr>
        <p:txBody>
          <a:bodyPr>
            <a:normAutofit fontScale="90000"/>
          </a:bodyPr>
          <a:lstStyle/>
          <a:p>
            <a:r>
              <a:rPr lang="en-US" sz="2600" b="1" dirty="0">
                <a:latin typeface="+mn-lt"/>
              </a:rPr>
              <a:t>Notification: It is too late for a full amendment package to be implemented prior to when this issue may affect some stakeholders </a:t>
            </a:r>
          </a:p>
        </p:txBody>
      </p:sp>
      <p:pic>
        <p:nvPicPr>
          <p:cNvPr id="11" name="Picture Placeholder 6">
            <a:extLst>
              <a:ext uri="{FF2B5EF4-FFF2-40B4-BE49-F238E27FC236}">
                <a16:creationId xmlns:a16="http://schemas.microsoft.com/office/drawing/2014/main" id="{322056FE-DBB2-F529-D640-D795EAE1E4A5}"/>
              </a:ext>
            </a:extLst>
          </p:cNvPr>
          <p:cNvPicPr>
            <a:picLocks noChangeAspect="1"/>
          </p:cNvPicPr>
          <p:nvPr/>
        </p:nvPicPr>
        <p:blipFill>
          <a:blip r:embed="rId3"/>
          <a:srcRect l="5000" r="5000"/>
          <a:stretch/>
        </p:blipFill>
        <p:spPr>
          <a:xfrm rot="5400000">
            <a:off x="129818" y="5872620"/>
            <a:ext cx="914400" cy="762000"/>
          </a:xfrm>
          <a:prstGeom prst="rect">
            <a:avLst/>
          </a:prstGeom>
        </p:spPr>
      </p:pic>
      <p:sp>
        <p:nvSpPr>
          <p:cNvPr id="3" name="TextBox 2">
            <a:extLst>
              <a:ext uri="{FF2B5EF4-FFF2-40B4-BE49-F238E27FC236}">
                <a16:creationId xmlns:a16="http://schemas.microsoft.com/office/drawing/2014/main" id="{CC319EFC-9EB5-918E-1CBB-D5264A661050}"/>
              </a:ext>
            </a:extLst>
          </p:cNvPr>
          <p:cNvSpPr txBox="1"/>
          <p:nvPr/>
        </p:nvSpPr>
        <p:spPr>
          <a:xfrm>
            <a:off x="968018" y="1720840"/>
            <a:ext cx="9565106" cy="3416320"/>
          </a:xfrm>
          <a:prstGeom prst="rect">
            <a:avLst/>
          </a:prstGeom>
          <a:noFill/>
        </p:spPr>
        <p:txBody>
          <a:bodyPr wrap="square" rtlCol="0">
            <a:spAutoFit/>
          </a:bodyPr>
          <a:lstStyle/>
          <a:p>
            <a:r>
              <a:rPr lang="en-US" sz="2400" dirty="0">
                <a:highlight>
                  <a:srgbClr val="FF00FF"/>
                </a:highlight>
              </a:rPr>
              <a:t>June 5 – 13, 2023 – Initial Review (T)</a:t>
            </a:r>
          </a:p>
          <a:p>
            <a:r>
              <a:rPr lang="en-US" sz="2400" dirty="0"/>
              <a:t>June 15, 2023 IFQ application deadline for 23/24 year</a:t>
            </a:r>
          </a:p>
          <a:p>
            <a:r>
              <a:rPr lang="en-US" sz="2400" dirty="0"/>
              <a:t>July 1, 2023 IFQ issuance for 23/24 year</a:t>
            </a:r>
          </a:p>
          <a:p>
            <a:r>
              <a:rPr lang="en-US" sz="2400" dirty="0">
                <a:highlight>
                  <a:srgbClr val="FF00FF"/>
                </a:highlight>
              </a:rPr>
              <a:t>October 2 – 10, 2023 – Council Final Action (T)</a:t>
            </a:r>
          </a:p>
          <a:p>
            <a:r>
              <a:rPr lang="en-US" sz="2400" dirty="0"/>
              <a:t>June 15, 2024 IFQ application deadline for 24/25 year</a:t>
            </a:r>
          </a:p>
          <a:p>
            <a:r>
              <a:rPr lang="en-US" sz="2400" dirty="0"/>
              <a:t>July 1, 2024 IFQ issuance for 24/25 year</a:t>
            </a:r>
          </a:p>
          <a:p>
            <a:r>
              <a:rPr lang="en-US" sz="2400" dirty="0">
                <a:highlight>
                  <a:srgbClr val="FF00FF"/>
                </a:highlight>
              </a:rPr>
              <a:t>October 2024 – Soonest possible implementation of reg changes</a:t>
            </a:r>
          </a:p>
          <a:p>
            <a:r>
              <a:rPr lang="en-US" sz="2400" dirty="0"/>
              <a:t>June 15, 2025 IFQ application deadline for 25/26 year</a:t>
            </a:r>
          </a:p>
          <a:p>
            <a:r>
              <a:rPr lang="en-US" sz="2400" dirty="0"/>
              <a:t>July 1, 2025 IFQ issuance for 25/26 year</a:t>
            </a:r>
          </a:p>
        </p:txBody>
      </p:sp>
      <p:sp>
        <p:nvSpPr>
          <p:cNvPr id="4" name="Right Brace 3">
            <a:extLst>
              <a:ext uri="{FF2B5EF4-FFF2-40B4-BE49-F238E27FC236}">
                <a16:creationId xmlns:a16="http://schemas.microsoft.com/office/drawing/2014/main" id="{EE1CEC42-24AB-23A2-9988-3947C85E98F8}"/>
              </a:ext>
            </a:extLst>
          </p:cNvPr>
          <p:cNvSpPr/>
          <p:nvPr/>
        </p:nvSpPr>
        <p:spPr>
          <a:xfrm>
            <a:off x="8386010" y="4417070"/>
            <a:ext cx="842211" cy="61071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FE4D9F9-EB9D-C8A9-7BD9-6222E387A2B4}"/>
              </a:ext>
            </a:extLst>
          </p:cNvPr>
          <p:cNvSpPr txBox="1"/>
          <p:nvPr/>
        </p:nvSpPr>
        <p:spPr>
          <a:xfrm>
            <a:off x="9336251" y="4427621"/>
            <a:ext cx="2538664" cy="1200329"/>
          </a:xfrm>
          <a:prstGeom prst="rect">
            <a:avLst/>
          </a:prstGeom>
          <a:noFill/>
        </p:spPr>
        <p:txBody>
          <a:bodyPr wrap="square" rtlCol="0">
            <a:spAutoFit/>
          </a:bodyPr>
          <a:lstStyle/>
          <a:p>
            <a:r>
              <a:rPr lang="en-US" sz="2400" dirty="0"/>
              <a:t>First set of years where new regs may apply</a:t>
            </a:r>
          </a:p>
        </p:txBody>
      </p:sp>
    </p:spTree>
    <p:extLst>
      <p:ext uri="{BB962C8B-B14F-4D97-AF65-F5344CB8AC3E}">
        <p14:creationId xmlns:p14="http://schemas.microsoft.com/office/powerpoint/2010/main" val="326090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
          <p:cNvSpPr txBox="1">
            <a:spLocks noGrp="1"/>
          </p:cNvSpPr>
          <p:nvPr>
            <p:ph type="body" idx="2"/>
          </p:nvPr>
        </p:nvSpPr>
        <p:spPr>
          <a:xfrm>
            <a:off x="774924" y="1539745"/>
            <a:ext cx="10835886" cy="4321306"/>
          </a:xfrm>
          <a:prstGeom prst="rect">
            <a:avLst/>
          </a:prstGeom>
          <a:noFill/>
          <a:ln>
            <a:noFill/>
          </a:ln>
        </p:spPr>
        <p:txBody>
          <a:bodyPr spcFirstLastPara="1" wrap="square" lIns="91425" tIns="45700" rIns="91425" bIns="45700" anchor="t" anchorCtr="0">
            <a:normAutofit/>
          </a:bodyPr>
          <a:lstStyle/>
          <a:p>
            <a:pPr marL="285750" lvl="0" indent="-285750" algn="l" rtl="0">
              <a:spcBef>
                <a:spcPts val="960"/>
              </a:spcBef>
              <a:spcAft>
                <a:spcPts val="0"/>
              </a:spcAft>
              <a:buSzPts val="1656"/>
              <a:buFont typeface="Arial"/>
              <a:buChar char="•"/>
            </a:pPr>
            <a:r>
              <a:rPr lang="en-US" dirty="0"/>
              <a:t>Documentation of participation is not submitted each year </a:t>
            </a:r>
            <a:endParaRPr dirty="0"/>
          </a:p>
          <a:p>
            <a:pPr marL="285750" lvl="0" indent="-285750" algn="l" rtl="0">
              <a:spcBef>
                <a:spcPts val="960"/>
              </a:spcBef>
              <a:spcAft>
                <a:spcPts val="0"/>
              </a:spcAft>
              <a:buSzPts val="1656"/>
              <a:buFont typeface="Arial"/>
              <a:buChar char="•"/>
            </a:pPr>
            <a:r>
              <a:rPr lang="en-US" dirty="0"/>
              <a:t>Inconsistencies in administrative procedures from 2018 through 2022</a:t>
            </a:r>
            <a:endParaRPr dirty="0"/>
          </a:p>
          <a:p>
            <a:pPr marL="285750" lvl="0" indent="-285750" algn="l" rtl="0">
              <a:spcBef>
                <a:spcPts val="960"/>
              </a:spcBef>
              <a:spcAft>
                <a:spcPts val="0"/>
              </a:spcAft>
              <a:buSzPts val="1656"/>
              <a:buFont typeface="Arial"/>
              <a:buChar char="•"/>
            </a:pPr>
            <a:r>
              <a:rPr lang="en-US" dirty="0"/>
              <a:t>In that time period, IFQ was correctly withheld on specific occasions, however NMFS has not revoked C share QS </a:t>
            </a:r>
            <a:endParaRPr dirty="0"/>
          </a:p>
          <a:p>
            <a:pPr marL="285750" lvl="0" indent="-285750" algn="l" rtl="0">
              <a:spcBef>
                <a:spcPts val="960"/>
              </a:spcBef>
              <a:spcAft>
                <a:spcPts val="0"/>
              </a:spcAft>
              <a:buSzPts val="1656"/>
              <a:buFont typeface="Arial"/>
              <a:buChar char="•"/>
            </a:pPr>
            <a:r>
              <a:rPr lang="en-US" dirty="0"/>
              <a:t>Few CR Program participants should have had their crew shares annual IFQ withheld or QS revoked in a past crab fishing year</a:t>
            </a:r>
            <a:endParaRPr dirty="0"/>
          </a:p>
          <a:p>
            <a:pPr marL="285750" lvl="0" indent="-285750" algn="l" rtl="0">
              <a:spcBef>
                <a:spcPts val="960"/>
              </a:spcBef>
              <a:spcAft>
                <a:spcPts val="0"/>
              </a:spcAft>
              <a:buSzPts val="1656"/>
              <a:buFont typeface="Arial"/>
              <a:buChar char="•"/>
            </a:pPr>
            <a:r>
              <a:rPr lang="en-US" dirty="0"/>
              <a:t>We have revised our procedures and are conducting a thorough review for 23/24 crab fishing year</a:t>
            </a:r>
            <a:endParaRPr dirty="0"/>
          </a:p>
          <a:p>
            <a:pPr marL="285750" lvl="0" indent="-285750" algn="l" rtl="0">
              <a:spcBef>
                <a:spcPts val="960"/>
              </a:spcBef>
              <a:spcAft>
                <a:spcPts val="0"/>
              </a:spcAft>
              <a:buSzPts val="1656"/>
              <a:buFont typeface="Arial"/>
              <a:buChar char="•"/>
            </a:pPr>
            <a:r>
              <a:rPr lang="en-US" b="1" dirty="0"/>
              <a:t>REQUEST: All C share holders submit documentation of recent participation for the upcoming 2023/24 crab fishing year due June 15, 2023. </a:t>
            </a:r>
            <a:endParaRPr b="1" dirty="0"/>
          </a:p>
        </p:txBody>
      </p:sp>
      <p:sp>
        <p:nvSpPr>
          <p:cNvPr id="265" name="Google Shape;265;p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266" name="Google Shape;266;p4"/>
          <p:cNvPicPr preferRelativeResize="0">
            <a:picLocks noGrp="1"/>
          </p:cNvPicPr>
          <p:nvPr>
            <p:ph type="pic" idx="5"/>
          </p:nvPr>
        </p:nvPicPr>
        <p:blipFill rotWithShape="1">
          <a:blip r:embed="rId3">
            <a:alphaModFix/>
          </a:blip>
          <a:srcRect t="19945" b="19945"/>
          <a:stretch/>
        </p:blipFill>
        <p:spPr>
          <a:xfrm>
            <a:off x="334901" y="5681499"/>
            <a:ext cx="1016439" cy="914400"/>
          </a:xfrm>
          <a:prstGeom prst="rect">
            <a:avLst/>
          </a:prstGeom>
          <a:noFill/>
          <a:ln>
            <a:noFill/>
          </a:ln>
        </p:spPr>
      </p:pic>
      <p:sp>
        <p:nvSpPr>
          <p:cNvPr id="267" name="Google Shape;267;p4"/>
          <p:cNvSpPr txBox="1">
            <a:spLocks noGrp="1"/>
          </p:cNvSpPr>
          <p:nvPr>
            <p:ph type="title"/>
          </p:nvPr>
        </p:nvSpPr>
        <p:spPr>
          <a:xfrm>
            <a:off x="774923" y="687475"/>
            <a:ext cx="10106109" cy="630049"/>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chemeClr val="lt1"/>
              </a:buClr>
              <a:buSzPts val="2800"/>
              <a:buFont typeface="Arial"/>
              <a:buNone/>
            </a:pPr>
            <a:r>
              <a:rPr lang="en-US" dirty="0"/>
              <a:t>NMFS Administration of Current C Share Participation Requirements</a:t>
            </a:r>
            <a:endParaRPr dirty="0"/>
          </a:p>
        </p:txBody>
      </p:sp>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TotalTime>
  <Words>1105</Words>
  <Application>Microsoft Office PowerPoint</Application>
  <PresentationFormat>Widescreen</PresentationFormat>
  <Paragraphs>189</Paragraphs>
  <Slides>14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Times New Roman</vt:lpstr>
      <vt:lpstr>Noto Sans Symbols</vt:lpstr>
      <vt:lpstr>Gill Sans</vt:lpstr>
      <vt:lpstr>Verdana</vt:lpstr>
      <vt:lpstr>Wingdings</vt:lpstr>
      <vt:lpstr>Calibri</vt:lpstr>
      <vt:lpstr>Wingdings 2</vt:lpstr>
      <vt:lpstr>Courier New</vt:lpstr>
      <vt:lpstr>Dividend</vt:lpstr>
      <vt:lpstr>Clarification on Crab Crew Share Active Participation Action</vt:lpstr>
      <vt:lpstr>C Share Active Participation Requirements</vt:lpstr>
      <vt:lpstr>C Share Active Participation Requirements</vt:lpstr>
      <vt:lpstr>PowerPoint Presentation</vt:lpstr>
      <vt:lpstr>PowerPoint Presentation</vt:lpstr>
      <vt:lpstr>PowerPoint Presentation</vt:lpstr>
      <vt:lpstr>PowerPoint Presentation</vt:lpstr>
      <vt:lpstr>Notification: It is too late for a full amendment package to be implemented prior to when this issue may affect some stakeholders </vt:lpstr>
      <vt:lpstr>NMFS Administration of Current C Share Participation Requirements</vt:lpstr>
      <vt:lpstr>Clarification: Does the Council still perceive a need for action? </vt:lpstr>
      <vt:lpstr>Timeline</vt:lpstr>
      <vt:lpstr>Timeline</vt:lpstr>
      <vt:lpstr>Timeline</vt:lpstr>
      <vt:lpstr>Timeline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 Staff Tasking</dc:title>
  <dc:creator>Sarah LaBelle</dc:creator>
  <cp:lastModifiedBy>Sarah Marrinan</cp:lastModifiedBy>
  <cp:revision>13</cp:revision>
  <dcterms:created xsi:type="dcterms:W3CDTF">2020-09-17T00:42:38Z</dcterms:created>
  <dcterms:modified xsi:type="dcterms:W3CDTF">2023-04-10T15:52:11Z</dcterms:modified>
</cp:coreProperties>
</file>