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3662" r:id="rId2"/>
    <p:sldMasterId id="2147483947" r:id="rId3"/>
  </p:sldMasterIdLst>
  <p:notesMasterIdLst>
    <p:notesMasterId r:id="rId35"/>
  </p:notesMasterIdLst>
  <p:handoutMasterIdLst>
    <p:handoutMasterId r:id="rId36"/>
  </p:handoutMasterIdLst>
  <p:sldIdLst>
    <p:sldId id="505" r:id="rId4"/>
    <p:sldId id="523" r:id="rId5"/>
    <p:sldId id="491" r:id="rId6"/>
    <p:sldId id="492" r:id="rId7"/>
    <p:sldId id="495" r:id="rId8"/>
    <p:sldId id="507" r:id="rId9"/>
    <p:sldId id="506" r:id="rId10"/>
    <p:sldId id="509" r:id="rId11"/>
    <p:sldId id="508" r:id="rId12"/>
    <p:sldId id="510" r:id="rId13"/>
    <p:sldId id="511" r:id="rId14"/>
    <p:sldId id="513" r:id="rId15"/>
    <p:sldId id="514" r:id="rId16"/>
    <p:sldId id="515" r:id="rId17"/>
    <p:sldId id="493" r:id="rId18"/>
    <p:sldId id="497" r:id="rId19"/>
    <p:sldId id="498" r:id="rId20"/>
    <p:sldId id="512" r:id="rId21"/>
    <p:sldId id="494" r:id="rId22"/>
    <p:sldId id="499" r:id="rId23"/>
    <p:sldId id="519" r:id="rId24"/>
    <p:sldId id="501" r:id="rId25"/>
    <p:sldId id="503" r:id="rId26"/>
    <p:sldId id="502" r:id="rId27"/>
    <p:sldId id="516" r:id="rId28"/>
    <p:sldId id="517" r:id="rId29"/>
    <p:sldId id="520" r:id="rId30"/>
    <p:sldId id="524" r:id="rId31"/>
    <p:sldId id="521" r:id="rId32"/>
    <p:sldId id="522" r:id="rId33"/>
    <p:sldId id="51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5">
          <p15:clr>
            <a:srgbClr val="A4A3A4"/>
          </p15:clr>
        </p15:guide>
        <p15:guide id="2" orient="horz" pos="758">
          <p15:clr>
            <a:srgbClr val="A4A3A4"/>
          </p15:clr>
        </p15:guide>
        <p15:guide id="3" pos="2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270" autoAdjust="0"/>
    <p:restoredTop sz="83184" autoAdjust="0"/>
  </p:normalViewPr>
  <p:slideViewPr>
    <p:cSldViewPr snapToGrid="0" snapToObjects="1">
      <p:cViewPr varScale="1">
        <p:scale>
          <a:sx n="93" d="100"/>
          <a:sy n="93" d="100"/>
        </p:scale>
        <p:origin x="200" y="392"/>
      </p:cViewPr>
      <p:guideLst>
        <p:guide orient="horz" pos="1885"/>
        <p:guide orient="horz" pos="758"/>
        <p:guide pos="2860"/>
      </p:guideLst>
    </p:cSldViewPr>
  </p:slideViewPr>
  <p:notesTextViewPr>
    <p:cViewPr>
      <p:scale>
        <a:sx n="3" d="2"/>
        <a:sy n="3" d="2"/>
      </p:scale>
      <p:origin x="0" y="0"/>
    </p:cViewPr>
  </p:notesTextViewPr>
  <p:sorterViewPr>
    <p:cViewPr varScale="1">
      <p:scale>
        <a:sx n="100" d="100"/>
        <a:sy n="100" d="100"/>
      </p:scale>
      <p:origin x="0" y="-7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75BF4A-9CB1-5747-B319-707DA98CEC20}" type="datetime1">
              <a:rPr lang="en-US" smtClean="0"/>
              <a:pPr/>
              <a:t>4/13/19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22459-1A81-CA4B-89BB-FCE38A3AE18F}" type="slidenum">
              <a:rPr lang="en-US" smtClean="0"/>
              <a:pPr/>
              <a:t>‹#›</a:t>
            </a:fld>
            <a:endParaRPr lang="en-US" dirty="0"/>
          </a:p>
        </p:txBody>
      </p:sp>
    </p:spTree>
    <p:extLst>
      <p:ext uri="{BB962C8B-B14F-4D97-AF65-F5344CB8AC3E}">
        <p14:creationId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C7567-D5EA-874F-8815-73DC5E77631E}" type="datetime1">
              <a:rPr lang="en-US" smtClean="0"/>
              <a:pPr/>
              <a:t>4/13/19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DCC0E-7DBF-7C4A-B104-25FE08E3BB8F}" type="slidenum">
              <a:rPr lang="en-US" smtClean="0"/>
              <a:pPr/>
              <a:t>‹#›</a:t>
            </a:fld>
            <a:endParaRPr lang="en-US" dirty="0"/>
          </a:p>
        </p:txBody>
      </p:sp>
    </p:spTree>
    <p:extLst>
      <p:ext uri="{BB962C8B-B14F-4D97-AF65-F5344CB8AC3E}">
        <p14:creationId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 in document Just PSC total</a:t>
            </a:r>
          </a:p>
        </p:txBody>
      </p:sp>
      <p:sp>
        <p:nvSpPr>
          <p:cNvPr id="4" name="Slide Number Placeholder 3"/>
          <p:cNvSpPr>
            <a:spLocks noGrp="1"/>
          </p:cNvSpPr>
          <p:nvPr>
            <p:ph type="sldNum" sz="quarter" idx="10"/>
          </p:nvPr>
        </p:nvSpPr>
        <p:spPr/>
        <p:txBody>
          <a:bodyPr/>
          <a:lstStyle/>
          <a:p>
            <a:fld id="{BB8DCC0E-7DBF-7C4A-B104-25FE08E3BB8F}" type="slidenum">
              <a:rPr lang="en-US" smtClean="0"/>
              <a:pPr/>
              <a:t>4</a:t>
            </a:fld>
            <a:endParaRPr lang="en-US" dirty="0"/>
          </a:p>
        </p:txBody>
      </p:sp>
    </p:spTree>
    <p:extLst>
      <p:ext uri="{BB962C8B-B14F-4D97-AF65-F5344CB8AC3E}">
        <p14:creationId xmlns:p14="http://schemas.microsoft.com/office/powerpoint/2010/main" val="4271734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individual time trends on same scale, shows that Coastal West Alaska stocks were highest, NOTE that the time series extends from 1994 through 2017—the genetics data are only from 2011-2016, the years where the information was unavailable were based on the average stock composition estimates (from years where data exist) and the inter-annual variability</a:t>
            </a:r>
          </a:p>
        </p:txBody>
      </p:sp>
      <p:sp>
        <p:nvSpPr>
          <p:cNvPr id="4" name="Slide Number Placeholder 3"/>
          <p:cNvSpPr>
            <a:spLocks noGrp="1"/>
          </p:cNvSpPr>
          <p:nvPr>
            <p:ph type="sldNum" sz="quarter" idx="10"/>
          </p:nvPr>
        </p:nvSpPr>
        <p:spPr/>
        <p:txBody>
          <a:bodyPr/>
          <a:lstStyle/>
          <a:p>
            <a:fld id="{BB8DCC0E-7DBF-7C4A-B104-25FE08E3BB8F}" type="slidenum">
              <a:rPr lang="en-US" smtClean="0"/>
              <a:pPr/>
              <a:t>18</a:t>
            </a:fld>
            <a:endParaRPr lang="en-US" dirty="0"/>
          </a:p>
        </p:txBody>
      </p:sp>
    </p:spTree>
    <p:extLst>
      <p:ext uri="{BB962C8B-B14F-4D97-AF65-F5344CB8AC3E}">
        <p14:creationId xmlns:p14="http://schemas.microsoft.com/office/powerpoint/2010/main" val="1479007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revised from previous version and is now posted to June 2018 council agenda</a:t>
            </a:r>
          </a:p>
        </p:txBody>
      </p:sp>
      <p:sp>
        <p:nvSpPr>
          <p:cNvPr id="4" name="Slide Number Placeholder 3"/>
          <p:cNvSpPr>
            <a:spLocks noGrp="1"/>
          </p:cNvSpPr>
          <p:nvPr>
            <p:ph type="sldNum" sz="quarter" idx="10"/>
          </p:nvPr>
        </p:nvSpPr>
        <p:spPr/>
        <p:txBody>
          <a:bodyPr/>
          <a:lstStyle/>
          <a:p>
            <a:fld id="{BB8DCC0E-7DBF-7C4A-B104-25FE08E3BB8F}" type="slidenum">
              <a:rPr lang="en-US" smtClean="0"/>
              <a:pPr/>
              <a:t>19</a:t>
            </a:fld>
            <a:endParaRPr lang="en-US" dirty="0"/>
          </a:p>
        </p:txBody>
      </p:sp>
    </p:spTree>
    <p:extLst>
      <p:ext uri="{BB962C8B-B14F-4D97-AF65-F5344CB8AC3E}">
        <p14:creationId xmlns:p14="http://schemas.microsoft.com/office/powerpoint/2010/main" val="181887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a:t>
            </a:r>
          </a:p>
        </p:txBody>
      </p:sp>
      <p:sp>
        <p:nvSpPr>
          <p:cNvPr id="4" name="Slide Number Placeholder 3"/>
          <p:cNvSpPr>
            <a:spLocks noGrp="1"/>
          </p:cNvSpPr>
          <p:nvPr>
            <p:ph type="sldNum" sz="quarter" idx="10"/>
          </p:nvPr>
        </p:nvSpPr>
        <p:spPr/>
        <p:txBody>
          <a:bodyPr/>
          <a:lstStyle/>
          <a:p>
            <a:fld id="{BB8DCC0E-7DBF-7C4A-B104-25FE08E3BB8F}" type="slidenum">
              <a:rPr lang="en-US" smtClean="0"/>
              <a:pPr/>
              <a:t>20</a:t>
            </a:fld>
            <a:endParaRPr lang="en-US" dirty="0"/>
          </a:p>
        </p:txBody>
      </p:sp>
    </p:spTree>
    <p:extLst>
      <p:ext uri="{BB962C8B-B14F-4D97-AF65-F5344CB8AC3E}">
        <p14:creationId xmlns:p14="http://schemas.microsoft.com/office/powerpoint/2010/main" val="4238422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DCC0E-7DBF-7C4A-B104-25FE08E3BB8F}" type="slidenum">
              <a:rPr lang="en-US" smtClean="0"/>
              <a:pPr/>
              <a:t>22</a:t>
            </a:fld>
            <a:endParaRPr lang="en-US" dirty="0"/>
          </a:p>
        </p:txBody>
      </p:sp>
    </p:spTree>
    <p:extLst>
      <p:ext uri="{BB962C8B-B14F-4D97-AF65-F5344CB8AC3E}">
        <p14:creationId xmlns:p14="http://schemas.microsoft.com/office/powerpoint/2010/main" val="1408706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DCC0E-7DBF-7C4A-B104-25FE08E3BB8F}" type="slidenum">
              <a:rPr lang="en-US" smtClean="0"/>
              <a:pPr/>
              <a:t>23</a:t>
            </a:fld>
            <a:endParaRPr lang="en-US" dirty="0"/>
          </a:p>
        </p:txBody>
      </p:sp>
    </p:spTree>
    <p:extLst>
      <p:ext uri="{BB962C8B-B14F-4D97-AF65-F5344CB8AC3E}">
        <p14:creationId xmlns:p14="http://schemas.microsoft.com/office/powerpoint/2010/main" val="3750181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DCC0E-7DBF-7C4A-B104-25FE08E3BB8F}" type="slidenum">
              <a:rPr lang="en-US" smtClean="0"/>
              <a:pPr/>
              <a:t>28</a:t>
            </a:fld>
            <a:endParaRPr lang="en-US" dirty="0"/>
          </a:p>
        </p:txBody>
      </p:sp>
    </p:spTree>
    <p:extLst>
      <p:ext uri="{BB962C8B-B14F-4D97-AF65-F5344CB8AC3E}">
        <p14:creationId xmlns:p14="http://schemas.microsoft.com/office/powerpoint/2010/main" val="285812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Season specific length frequencies sampled by observers</a:t>
            </a:r>
          </a:p>
        </p:txBody>
      </p:sp>
      <p:sp>
        <p:nvSpPr>
          <p:cNvPr id="4" name="Slide Number Placeholder 3"/>
          <p:cNvSpPr>
            <a:spLocks noGrp="1"/>
          </p:cNvSpPr>
          <p:nvPr>
            <p:ph type="sldNum" sz="quarter" idx="10"/>
          </p:nvPr>
        </p:nvSpPr>
        <p:spPr/>
        <p:txBody>
          <a:bodyPr/>
          <a:lstStyle/>
          <a:p>
            <a:fld id="{BB8DCC0E-7DBF-7C4A-B104-25FE08E3BB8F}" type="slidenum">
              <a:rPr lang="en-US" smtClean="0"/>
              <a:pPr/>
              <a:t>5</a:t>
            </a:fld>
            <a:endParaRPr lang="en-US" dirty="0"/>
          </a:p>
        </p:txBody>
      </p:sp>
    </p:spTree>
    <p:extLst>
      <p:ext uri="{BB962C8B-B14F-4D97-AF65-F5344CB8AC3E}">
        <p14:creationId xmlns:p14="http://schemas.microsoft.com/office/powerpoint/2010/main" val="175413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Ohlberger</a:t>
            </a:r>
            <a:r>
              <a:rPr lang="en-US" dirty="0"/>
              <a:t> et al. 2018 suggest some changes over time</a:t>
            </a:r>
          </a:p>
        </p:txBody>
      </p:sp>
      <p:sp>
        <p:nvSpPr>
          <p:cNvPr id="4" name="Slide Number Placeholder 3"/>
          <p:cNvSpPr>
            <a:spLocks noGrp="1"/>
          </p:cNvSpPr>
          <p:nvPr>
            <p:ph type="sldNum" sz="quarter" idx="5"/>
          </p:nvPr>
        </p:nvSpPr>
        <p:spPr/>
        <p:txBody>
          <a:bodyPr/>
          <a:lstStyle/>
          <a:p>
            <a:fld id="{BB8DCC0E-7DBF-7C4A-B104-25FE08E3BB8F}" type="slidenum">
              <a:rPr lang="en-US" smtClean="0"/>
              <a:pPr/>
              <a:t>10</a:t>
            </a:fld>
            <a:endParaRPr lang="en-US" dirty="0"/>
          </a:p>
        </p:txBody>
      </p:sp>
    </p:spTree>
    <p:extLst>
      <p:ext uri="{BB962C8B-B14F-4D97-AF65-F5344CB8AC3E}">
        <p14:creationId xmlns:p14="http://schemas.microsoft.com/office/powerpoint/2010/main" val="160079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DCC0E-7DBF-7C4A-B104-25FE08E3BB8F}" type="slidenum">
              <a:rPr lang="en-US" smtClean="0"/>
              <a:pPr/>
              <a:t>11</a:t>
            </a:fld>
            <a:endParaRPr lang="en-US" dirty="0"/>
          </a:p>
        </p:txBody>
      </p:sp>
    </p:spTree>
    <p:extLst>
      <p:ext uri="{BB962C8B-B14F-4D97-AF65-F5344CB8AC3E}">
        <p14:creationId xmlns:p14="http://schemas.microsoft.com/office/powerpoint/2010/main" val="180637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DCC0E-7DBF-7C4A-B104-25FE08E3BB8F}" type="slidenum">
              <a:rPr lang="en-US" smtClean="0"/>
              <a:pPr/>
              <a:t>12</a:t>
            </a:fld>
            <a:endParaRPr lang="en-US" dirty="0"/>
          </a:p>
        </p:txBody>
      </p:sp>
    </p:spTree>
    <p:extLst>
      <p:ext uri="{BB962C8B-B14F-4D97-AF65-F5344CB8AC3E}">
        <p14:creationId xmlns:p14="http://schemas.microsoft.com/office/powerpoint/2010/main" val="184977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DCC0E-7DBF-7C4A-B104-25FE08E3BB8F}" type="slidenum">
              <a:rPr lang="en-US" smtClean="0"/>
              <a:pPr/>
              <a:t>13</a:t>
            </a:fld>
            <a:endParaRPr lang="en-US" dirty="0"/>
          </a:p>
        </p:txBody>
      </p:sp>
    </p:spTree>
    <p:extLst>
      <p:ext uri="{BB962C8B-B14F-4D97-AF65-F5344CB8AC3E}">
        <p14:creationId xmlns:p14="http://schemas.microsoft.com/office/powerpoint/2010/main" val="28635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ABL, what Council has received </a:t>
            </a:r>
          </a:p>
        </p:txBody>
      </p:sp>
      <p:sp>
        <p:nvSpPr>
          <p:cNvPr id="4" name="Slide Number Placeholder 3"/>
          <p:cNvSpPr>
            <a:spLocks noGrp="1"/>
          </p:cNvSpPr>
          <p:nvPr>
            <p:ph type="sldNum" sz="quarter" idx="10"/>
          </p:nvPr>
        </p:nvSpPr>
        <p:spPr/>
        <p:txBody>
          <a:bodyPr/>
          <a:lstStyle/>
          <a:p>
            <a:fld id="{BB8DCC0E-7DBF-7C4A-B104-25FE08E3BB8F}" type="slidenum">
              <a:rPr lang="en-US" smtClean="0"/>
              <a:pPr/>
              <a:t>15</a:t>
            </a:fld>
            <a:endParaRPr lang="en-US" dirty="0"/>
          </a:p>
        </p:txBody>
      </p:sp>
    </p:spTree>
    <p:extLst>
      <p:ext uri="{BB962C8B-B14F-4D97-AF65-F5344CB8AC3E}">
        <p14:creationId xmlns:p14="http://schemas.microsoft.com/office/powerpoint/2010/main" val="335952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individual time trends on same scale, shows that Coastal West Alaska stocks were highest, NOTE that the time series extends from 1994 through 2017—the genetics data are only from 2011-2016, the years where the information was unavailable were based on the average stock composition estimates (from years where data exist) and the inter-annual variability</a:t>
            </a:r>
          </a:p>
        </p:txBody>
      </p:sp>
      <p:sp>
        <p:nvSpPr>
          <p:cNvPr id="4" name="Slide Number Placeholder 3"/>
          <p:cNvSpPr>
            <a:spLocks noGrp="1"/>
          </p:cNvSpPr>
          <p:nvPr>
            <p:ph type="sldNum" sz="quarter" idx="10"/>
          </p:nvPr>
        </p:nvSpPr>
        <p:spPr/>
        <p:txBody>
          <a:bodyPr/>
          <a:lstStyle/>
          <a:p>
            <a:fld id="{BB8DCC0E-7DBF-7C4A-B104-25FE08E3BB8F}" type="slidenum">
              <a:rPr lang="en-US" smtClean="0"/>
              <a:pPr/>
              <a:t>16</a:t>
            </a:fld>
            <a:endParaRPr lang="en-US" dirty="0"/>
          </a:p>
        </p:txBody>
      </p:sp>
    </p:spTree>
    <p:extLst>
      <p:ext uri="{BB962C8B-B14F-4D97-AF65-F5344CB8AC3E}">
        <p14:creationId xmlns:p14="http://schemas.microsoft.com/office/powerpoint/2010/main" val="17462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Scales vary here, to see how bycatch AEQ varies in patterns (instead of scale)</a:t>
            </a:r>
          </a:p>
        </p:txBody>
      </p:sp>
      <p:sp>
        <p:nvSpPr>
          <p:cNvPr id="4" name="Slide Number Placeholder 3"/>
          <p:cNvSpPr>
            <a:spLocks noGrp="1"/>
          </p:cNvSpPr>
          <p:nvPr>
            <p:ph type="sldNum" sz="quarter" idx="10"/>
          </p:nvPr>
        </p:nvSpPr>
        <p:spPr/>
        <p:txBody>
          <a:bodyPr/>
          <a:lstStyle/>
          <a:p>
            <a:fld id="{BB8DCC0E-7DBF-7C4A-B104-25FE08E3BB8F}" type="slidenum">
              <a:rPr lang="en-US" smtClean="0"/>
              <a:pPr/>
              <a:t>17</a:t>
            </a:fld>
            <a:endParaRPr lang="en-US" dirty="0"/>
          </a:p>
        </p:txBody>
      </p:sp>
    </p:spTree>
    <p:extLst>
      <p:ext uri="{BB962C8B-B14F-4D97-AF65-F5344CB8AC3E}">
        <p14:creationId xmlns:p14="http://schemas.microsoft.com/office/powerpoint/2010/main" val="990316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74604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41051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a:t>July 19, 2012</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6107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8629885E-BEC4-41BE-B1DE-3FE5C4F102FE}" type="datetime4">
              <a:rPr lang="en-US"/>
              <a:pPr>
                <a:defRPr/>
              </a:pPr>
              <a:t>April 13, 2019</a:t>
            </a:fld>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1DF7073-59C0-446F-A42F-696CE82F9AB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2B7C8726-8B21-4EA0-AF94-93043FE75F63}" type="datetime4">
              <a:rPr lang="en-US"/>
              <a:pPr>
                <a:defRPr/>
              </a:pPr>
              <a:t>April 13, 2019</a:t>
            </a:fld>
            <a:endParaRPr lang="en-US" dirty="0"/>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4ACC973-5584-4AE5-B3B3-BE7ECF42998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739F5FC-3554-4F20-B32C-BF4B12AE8AD6}" type="datetimeFigureOut">
              <a:rPr lang="en-US"/>
              <a:pPr>
                <a:defRPr/>
              </a:pPr>
              <a:t>4/13/19</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FF1F25-FB05-4FA4-ADAA-5A059D26268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2285999" y="6355080"/>
            <a:ext cx="6400801" cy="502919"/>
          </a:xfrm>
          <a:prstGeom prst="rect">
            <a:avLst/>
          </a:prstGeom>
          <a:ln/>
        </p:spPr>
        <p:txBody>
          <a:bodyPr/>
          <a:lstStyle>
            <a:lvl1pPr>
              <a:defRPr/>
            </a:lvl1pPr>
          </a:lstStyle>
          <a:p>
            <a:pPr>
              <a:defRPr/>
            </a:pPr>
            <a:fld id="{56601243-61E6-445F-B119-A97CB41B662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6F686F-7DA6-4321-8E97-5BB7B4D230E3}" type="datetimeFigureOut">
              <a:rPr lang="en-US" smtClean="0"/>
              <a:pPr/>
              <a:t>4/13/19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4572000" y="6381750"/>
            <a:ext cx="685800" cy="476250"/>
          </a:xfrm>
          <a:prstGeom prst="rect">
            <a:avLst/>
          </a:prstGeom>
        </p:spPr>
        <p:txBody>
          <a:bodyPr/>
          <a:lstStyle/>
          <a:p>
            <a:fld id="{CB02DD56-F069-4AF0-BAE8-27627CA30FDD}" type="slidenum">
              <a:rPr lang="en-US" smtClean="0"/>
              <a:pPr/>
              <a:t>‹#›</a:t>
            </a:fld>
            <a:endParaRPr lang="en-US"/>
          </a:p>
        </p:txBody>
      </p:sp>
    </p:spTree>
    <p:extLst>
      <p:ext uri="{BB962C8B-B14F-4D97-AF65-F5344CB8AC3E}">
        <p14:creationId xmlns:p14="http://schemas.microsoft.com/office/powerpoint/2010/main" val="1830849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4966-3D99-F643-BD02-C69016E3930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0920553-2230-7E42-A3C0-CD1559FB495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8258E7E-2006-9C4F-ACBB-2E288E91A066}"/>
              </a:ext>
            </a:extLst>
          </p:cNvPr>
          <p:cNvSpPr>
            <a:spLocks noGrp="1"/>
          </p:cNvSpPr>
          <p:nvPr>
            <p:ph type="dt" sz="half" idx="10"/>
          </p:nvPr>
        </p:nvSpPr>
        <p:spPr/>
        <p:txBody>
          <a:bodyPr/>
          <a:lstStyle/>
          <a:p>
            <a:fld id="{B61BEF0D-F0BB-DE4B-95CE-6DB70DBA9567}" type="datetimeFigureOut">
              <a:rPr lang="en-US" smtClean="0"/>
              <a:pPr/>
              <a:t>4/14/19</a:t>
            </a:fld>
            <a:endParaRPr lang="en-US" dirty="0"/>
          </a:p>
        </p:txBody>
      </p:sp>
      <p:sp>
        <p:nvSpPr>
          <p:cNvPr id="5" name="Footer Placeholder 4">
            <a:extLst>
              <a:ext uri="{FF2B5EF4-FFF2-40B4-BE49-F238E27FC236}">
                <a16:creationId xmlns:a16="http://schemas.microsoft.com/office/drawing/2014/main" id="{3BB6D3F9-FF97-0A47-AFB7-CCBBABCD2B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EE6AA0-B626-8F47-A2DB-D9398BA356EA}"/>
              </a:ext>
            </a:extLst>
          </p:cNvPr>
          <p:cNvSpPr>
            <a:spLocks noGrp="1"/>
          </p:cNvSpPr>
          <p:nvPr>
            <p:ph type="sldNum" sz="quarter" idx="12"/>
          </p:nvPr>
        </p:nvSpPr>
        <p:spPr/>
        <p:txBody>
          <a:bodyPr/>
          <a:lstStyle/>
          <a:p>
            <a:r>
              <a:rPr lang="en-US"/>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3173643449"/>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DF94-1E8F-8B4D-9D3E-8131BDE401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0EF7AE-346D-1C41-9A3B-E4D148A9D9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793BE-9863-3F4E-8159-EA82FA841ACA}"/>
              </a:ext>
            </a:extLst>
          </p:cNvPr>
          <p:cNvSpPr>
            <a:spLocks noGrp="1"/>
          </p:cNvSpPr>
          <p:nvPr>
            <p:ph type="dt" sz="half" idx="10"/>
          </p:nvPr>
        </p:nvSpPr>
        <p:spPr/>
        <p:txBody>
          <a:bodyPr/>
          <a:lstStyle/>
          <a:p>
            <a:fld id="{48A87A34-81AB-432B-8DAE-1953F412C126}" type="datetimeFigureOut">
              <a:rPr lang="en-US" smtClean="0"/>
              <a:pPr/>
              <a:t>4/14/19</a:t>
            </a:fld>
            <a:endParaRPr lang="en-US" dirty="0"/>
          </a:p>
        </p:txBody>
      </p:sp>
      <p:sp>
        <p:nvSpPr>
          <p:cNvPr id="5" name="Footer Placeholder 4">
            <a:extLst>
              <a:ext uri="{FF2B5EF4-FFF2-40B4-BE49-F238E27FC236}">
                <a16:creationId xmlns:a16="http://schemas.microsoft.com/office/drawing/2014/main" id="{F3B5DB21-E4D0-6B49-9133-82A251556D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BBE6EF-2406-9445-B792-83B0F0BF4F60}"/>
              </a:ext>
            </a:extLst>
          </p:cNvPr>
          <p:cNvSpPr>
            <a:spLocks noGrp="1"/>
          </p:cNvSpPr>
          <p:nvPr>
            <p:ph type="sldNum" sz="quarter" idx="12"/>
          </p:nvPr>
        </p:nvSpPr>
        <p:spPr/>
        <p:txBody>
          <a:bodyPr/>
          <a:lstStyle/>
          <a:p>
            <a:r>
              <a:rPr lang="en-US"/>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147436188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F114-E7BA-8249-9B35-388C5400FDA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CECC71F-4FC4-E944-8422-7477A7763BF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B8F73C-CF78-B149-9D8D-F5A94013140C}"/>
              </a:ext>
            </a:extLst>
          </p:cNvPr>
          <p:cNvSpPr>
            <a:spLocks noGrp="1"/>
          </p:cNvSpPr>
          <p:nvPr>
            <p:ph type="dt" sz="half" idx="10"/>
          </p:nvPr>
        </p:nvSpPr>
        <p:spPr/>
        <p:txBody>
          <a:bodyPr/>
          <a:lstStyle/>
          <a:p>
            <a:fld id="{B61BEF0D-F0BB-DE4B-95CE-6DB70DBA9567}" type="datetimeFigureOut">
              <a:rPr lang="en-US" smtClean="0"/>
              <a:pPr/>
              <a:t>4/14/19</a:t>
            </a:fld>
            <a:endParaRPr lang="en-US" dirty="0"/>
          </a:p>
        </p:txBody>
      </p:sp>
      <p:sp>
        <p:nvSpPr>
          <p:cNvPr id="5" name="Footer Placeholder 4">
            <a:extLst>
              <a:ext uri="{FF2B5EF4-FFF2-40B4-BE49-F238E27FC236}">
                <a16:creationId xmlns:a16="http://schemas.microsoft.com/office/drawing/2014/main" id="{795D3C92-13EE-EF4D-9382-18A8D439C4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8D50BE-1EF2-A14A-993E-E2756DC9172F}"/>
              </a:ext>
            </a:extLst>
          </p:cNvPr>
          <p:cNvSpPr>
            <a:spLocks noGrp="1"/>
          </p:cNvSpPr>
          <p:nvPr>
            <p:ph type="sldNum" sz="quarter" idx="12"/>
          </p:nvPr>
        </p:nvSpPr>
        <p:spPr/>
        <p:txBody>
          <a:bodyPr/>
          <a:lstStyle/>
          <a:p>
            <a:r>
              <a:rPr lang="en-US"/>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134093828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10913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CAEA2-8969-7E41-BECE-49615647E0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C3A5AE-FDA0-6A4E-A7DD-35BEF5876F3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08917B-00FC-FB4F-B9F7-012E4F48E86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516C64-C872-3B44-8B7B-74E7BA85B753}"/>
              </a:ext>
            </a:extLst>
          </p:cNvPr>
          <p:cNvSpPr>
            <a:spLocks noGrp="1"/>
          </p:cNvSpPr>
          <p:nvPr>
            <p:ph type="dt" sz="half" idx="10"/>
          </p:nvPr>
        </p:nvSpPr>
        <p:spPr/>
        <p:txBody>
          <a:bodyPr/>
          <a:lstStyle/>
          <a:p>
            <a:fld id="{48A87A34-81AB-432B-8DAE-1953F412C126}" type="datetimeFigureOut">
              <a:rPr lang="en-US" smtClean="0"/>
              <a:pPr/>
              <a:t>4/14/19</a:t>
            </a:fld>
            <a:endParaRPr lang="en-US" dirty="0"/>
          </a:p>
        </p:txBody>
      </p:sp>
      <p:sp>
        <p:nvSpPr>
          <p:cNvPr id="6" name="Footer Placeholder 5">
            <a:extLst>
              <a:ext uri="{FF2B5EF4-FFF2-40B4-BE49-F238E27FC236}">
                <a16:creationId xmlns:a16="http://schemas.microsoft.com/office/drawing/2014/main" id="{4D32D100-8A7D-4E47-9671-05531CB32D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998679-4028-B344-8D01-74F403E430E4}"/>
              </a:ext>
            </a:extLst>
          </p:cNvPr>
          <p:cNvSpPr>
            <a:spLocks noGrp="1"/>
          </p:cNvSpPr>
          <p:nvPr>
            <p:ph type="sldNum" sz="quarter" idx="12"/>
          </p:nvPr>
        </p:nvSpPr>
        <p:spPr/>
        <p:txBody>
          <a:bodyPr/>
          <a:lstStyle/>
          <a:p>
            <a:r>
              <a:rPr lang="en-US"/>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633167648"/>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9D80C-86FF-A141-8802-6AE67EA7044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F9DA74-1DAB-9D4A-93D9-CA422FDE3E6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535843D-17E6-F840-A517-4D3CF5E14EB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CE1F22-4745-B940-B3AE-EA760AA25C2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64179B2-D758-4947-B28E-8ED0E2822F0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C841E9-A8B2-2D4B-A51D-429D21134FE7}"/>
              </a:ext>
            </a:extLst>
          </p:cNvPr>
          <p:cNvSpPr>
            <a:spLocks noGrp="1"/>
          </p:cNvSpPr>
          <p:nvPr>
            <p:ph type="dt" sz="half" idx="10"/>
          </p:nvPr>
        </p:nvSpPr>
        <p:spPr/>
        <p:txBody>
          <a:bodyPr/>
          <a:lstStyle/>
          <a:p>
            <a:fld id="{48A87A34-81AB-432B-8DAE-1953F412C126}" type="datetimeFigureOut">
              <a:rPr lang="en-US" smtClean="0"/>
              <a:pPr/>
              <a:t>4/14/19</a:t>
            </a:fld>
            <a:endParaRPr lang="en-US" dirty="0"/>
          </a:p>
        </p:txBody>
      </p:sp>
      <p:sp>
        <p:nvSpPr>
          <p:cNvPr id="8" name="Footer Placeholder 7">
            <a:extLst>
              <a:ext uri="{FF2B5EF4-FFF2-40B4-BE49-F238E27FC236}">
                <a16:creationId xmlns:a16="http://schemas.microsoft.com/office/drawing/2014/main" id="{7010C132-3825-A346-8143-AF5D6C4E63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3F4209D-66FE-8240-89B7-C7FA05D6D169}"/>
              </a:ext>
            </a:extLst>
          </p:cNvPr>
          <p:cNvSpPr>
            <a:spLocks noGrp="1"/>
          </p:cNvSpPr>
          <p:nvPr>
            <p:ph type="sldNum" sz="quarter" idx="12"/>
          </p:nvPr>
        </p:nvSpPr>
        <p:spPr/>
        <p:txBody>
          <a:bodyPr/>
          <a:lstStyle/>
          <a:p>
            <a:r>
              <a:rPr lang="en-US"/>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130842027"/>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3322-0A6C-5D42-B610-0D2E1014AB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1D3436-BA88-194A-831E-6FBDBCF3E984}"/>
              </a:ext>
            </a:extLst>
          </p:cNvPr>
          <p:cNvSpPr>
            <a:spLocks noGrp="1"/>
          </p:cNvSpPr>
          <p:nvPr>
            <p:ph type="dt" sz="half" idx="10"/>
          </p:nvPr>
        </p:nvSpPr>
        <p:spPr/>
        <p:txBody>
          <a:bodyPr/>
          <a:lstStyle/>
          <a:p>
            <a:fld id="{B61BEF0D-F0BB-DE4B-95CE-6DB70DBA9567}" type="datetimeFigureOut">
              <a:rPr lang="en-US" smtClean="0"/>
              <a:pPr/>
              <a:t>4/14/19</a:t>
            </a:fld>
            <a:endParaRPr lang="en-US" dirty="0"/>
          </a:p>
        </p:txBody>
      </p:sp>
      <p:sp>
        <p:nvSpPr>
          <p:cNvPr id="4" name="Footer Placeholder 3">
            <a:extLst>
              <a:ext uri="{FF2B5EF4-FFF2-40B4-BE49-F238E27FC236}">
                <a16:creationId xmlns:a16="http://schemas.microsoft.com/office/drawing/2014/main" id="{2770CB3E-013D-3645-B942-84D43D91F7F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8CC5F89-BE7D-8947-B674-5167094997C0}"/>
              </a:ext>
            </a:extLst>
          </p:cNvPr>
          <p:cNvSpPr>
            <a:spLocks noGrp="1"/>
          </p:cNvSpPr>
          <p:nvPr>
            <p:ph type="sldNum" sz="quarter" idx="12"/>
          </p:nvPr>
        </p:nvSpPr>
        <p:spPr/>
        <p:txBody>
          <a:bodyPr/>
          <a:lstStyle/>
          <a:p>
            <a:r>
              <a:rPr lang="en-US"/>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4193626595"/>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CEEA86-0C0F-3F42-A1CF-29B8C93F4606}"/>
              </a:ext>
            </a:extLst>
          </p:cNvPr>
          <p:cNvSpPr>
            <a:spLocks noGrp="1"/>
          </p:cNvSpPr>
          <p:nvPr>
            <p:ph type="dt" sz="half" idx="10"/>
          </p:nvPr>
        </p:nvSpPr>
        <p:spPr/>
        <p:txBody>
          <a:bodyPr/>
          <a:lstStyle/>
          <a:p>
            <a:pPr>
              <a:defRPr/>
            </a:pPr>
            <a:fld id="{F607094B-2848-40D6-B3E3-7B01FDF83D27}" type="datetimeFigureOut">
              <a:rPr lang="en-US" smtClean="0"/>
              <a:pPr>
                <a:defRPr/>
              </a:pPr>
              <a:t>4/13/19</a:t>
            </a:fld>
            <a:endParaRPr lang="en-US" dirty="0"/>
          </a:p>
        </p:txBody>
      </p:sp>
      <p:sp>
        <p:nvSpPr>
          <p:cNvPr id="3" name="Footer Placeholder 2">
            <a:extLst>
              <a:ext uri="{FF2B5EF4-FFF2-40B4-BE49-F238E27FC236}">
                <a16:creationId xmlns:a16="http://schemas.microsoft.com/office/drawing/2014/main" id="{ACD79D37-E2A2-3D42-B897-7EDC863CC3A3}"/>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2663BEF4-23A5-EC47-9439-1BD10E951726}"/>
              </a:ext>
            </a:extLst>
          </p:cNvPr>
          <p:cNvSpPr>
            <a:spLocks noGrp="1"/>
          </p:cNvSpPr>
          <p:nvPr>
            <p:ph type="sldNum" sz="quarter" idx="12"/>
          </p:nvPr>
        </p:nvSpPr>
        <p:spPr/>
        <p:txBody>
          <a:bodyPr/>
          <a:lstStyle/>
          <a:p>
            <a:pPr>
              <a:defRPr/>
            </a:pPr>
            <a:fld id="{601685CB-B3D0-4CB7-8999-868CD59EF38F}" type="slidenum">
              <a:rPr lang="en-US" smtClean="0"/>
              <a:pPr>
                <a:defRPr/>
              </a:pPr>
              <a:t>‹#›</a:t>
            </a:fld>
            <a:endParaRPr lang="en-US" dirty="0"/>
          </a:p>
        </p:txBody>
      </p:sp>
    </p:spTree>
    <p:extLst>
      <p:ext uri="{BB962C8B-B14F-4D97-AF65-F5344CB8AC3E}">
        <p14:creationId xmlns:p14="http://schemas.microsoft.com/office/powerpoint/2010/main" val="249261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102D-D3C1-FA44-AD21-E4C67455671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75C693C-A54E-E549-8C13-E2C63E327A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717766-CC3D-B240-972F-A06CBF79F8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825CDE9-8E33-164B-8700-BF8E53A17BBC}"/>
              </a:ext>
            </a:extLst>
          </p:cNvPr>
          <p:cNvSpPr>
            <a:spLocks noGrp="1"/>
          </p:cNvSpPr>
          <p:nvPr>
            <p:ph type="dt" sz="half" idx="10"/>
          </p:nvPr>
        </p:nvSpPr>
        <p:spPr/>
        <p:txBody>
          <a:bodyPr/>
          <a:lstStyle/>
          <a:p>
            <a:fld id="{48A87A34-81AB-432B-8DAE-1953F412C126}" type="datetimeFigureOut">
              <a:rPr lang="en-US" smtClean="0"/>
              <a:pPr/>
              <a:t>4/14/19</a:t>
            </a:fld>
            <a:endParaRPr lang="en-US" dirty="0"/>
          </a:p>
        </p:txBody>
      </p:sp>
      <p:sp>
        <p:nvSpPr>
          <p:cNvPr id="6" name="Footer Placeholder 5">
            <a:extLst>
              <a:ext uri="{FF2B5EF4-FFF2-40B4-BE49-F238E27FC236}">
                <a16:creationId xmlns:a16="http://schemas.microsoft.com/office/drawing/2014/main" id="{47CF0FFB-C396-924A-83AC-B9454ACE0D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D9CC37-EF37-184F-B411-9B40C2ECB574}"/>
              </a:ext>
            </a:extLst>
          </p:cNvPr>
          <p:cNvSpPr>
            <a:spLocks noGrp="1"/>
          </p:cNvSpPr>
          <p:nvPr>
            <p:ph type="sldNum" sz="quarter" idx="12"/>
          </p:nvPr>
        </p:nvSpPr>
        <p:spPr/>
        <p:txBody>
          <a:bodyPr/>
          <a:lstStyle/>
          <a:p>
            <a:r>
              <a:rPr lang="en-US"/>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3287288237"/>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8429F-DA20-9649-9A69-89D2AAD4EB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B031DF5-0671-B84A-8627-A0C69B4C611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8CC6318-F126-154F-89B1-71DBDAA1C6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B995DB4-8814-F74B-A44F-55D1A4FEEB0B}"/>
              </a:ext>
            </a:extLst>
          </p:cNvPr>
          <p:cNvSpPr>
            <a:spLocks noGrp="1"/>
          </p:cNvSpPr>
          <p:nvPr>
            <p:ph type="dt" sz="half" idx="10"/>
          </p:nvPr>
        </p:nvSpPr>
        <p:spPr/>
        <p:txBody>
          <a:bodyPr/>
          <a:lstStyle/>
          <a:p>
            <a:fld id="{B61BEF0D-F0BB-DE4B-95CE-6DB70DBA9567}" type="datetimeFigureOut">
              <a:rPr lang="en-US" smtClean="0"/>
              <a:pPr/>
              <a:t>4/14/19</a:t>
            </a:fld>
            <a:endParaRPr lang="en-US" dirty="0"/>
          </a:p>
        </p:txBody>
      </p:sp>
      <p:sp>
        <p:nvSpPr>
          <p:cNvPr id="6" name="Footer Placeholder 5">
            <a:extLst>
              <a:ext uri="{FF2B5EF4-FFF2-40B4-BE49-F238E27FC236}">
                <a16:creationId xmlns:a16="http://schemas.microsoft.com/office/drawing/2014/main" id="{42980FB0-6AC8-D743-A14B-8E074CB36C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AF54BA-57CA-0344-AD34-9CAA98009925}"/>
              </a:ext>
            </a:extLst>
          </p:cNvPr>
          <p:cNvSpPr>
            <a:spLocks noGrp="1"/>
          </p:cNvSpPr>
          <p:nvPr>
            <p:ph type="sldNum" sz="quarter" idx="12"/>
          </p:nvPr>
        </p:nvSpPr>
        <p:spPr/>
        <p:txBody>
          <a:bodyPr/>
          <a:lstStyle/>
          <a:p>
            <a:r>
              <a:rPr lang="en-US"/>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1543258588"/>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046C-EEA3-5440-A9C6-6912CFB646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0659A9-D68F-C847-AA7D-F412E33F82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5C1F5-ADE5-7147-BE79-468ADFE5CF44}"/>
              </a:ext>
            </a:extLst>
          </p:cNvPr>
          <p:cNvSpPr>
            <a:spLocks noGrp="1"/>
          </p:cNvSpPr>
          <p:nvPr>
            <p:ph type="dt" sz="half" idx="10"/>
          </p:nvPr>
        </p:nvSpPr>
        <p:spPr/>
        <p:txBody>
          <a:bodyPr/>
          <a:lstStyle/>
          <a:p>
            <a:fld id="{48A87A34-81AB-432B-8DAE-1953F412C126}" type="datetimeFigureOut">
              <a:rPr lang="en-US" smtClean="0"/>
              <a:pPr/>
              <a:t>4/14/19</a:t>
            </a:fld>
            <a:endParaRPr lang="en-US" dirty="0"/>
          </a:p>
        </p:txBody>
      </p:sp>
      <p:sp>
        <p:nvSpPr>
          <p:cNvPr id="5" name="Footer Placeholder 4">
            <a:extLst>
              <a:ext uri="{FF2B5EF4-FFF2-40B4-BE49-F238E27FC236}">
                <a16:creationId xmlns:a16="http://schemas.microsoft.com/office/drawing/2014/main" id="{0D44D6D6-73A2-4240-AA05-50D6EC5B51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9605C7-7322-3446-8045-E12870662C0C}"/>
              </a:ext>
            </a:extLst>
          </p:cNvPr>
          <p:cNvSpPr>
            <a:spLocks noGrp="1"/>
          </p:cNvSpPr>
          <p:nvPr>
            <p:ph type="sldNum" sz="quarter" idx="12"/>
          </p:nvPr>
        </p:nvSpPr>
        <p:spPr/>
        <p:txBody>
          <a:bodyPr/>
          <a:lstStyle/>
          <a:p>
            <a:r>
              <a:rPr lang="en-US"/>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1975847343"/>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B441DA-9612-BF45-A4B6-3F33C7D2909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E25889-245D-5E48-A0A9-322938EB99E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CD2A4-F022-634A-B4D1-53EA88246386}"/>
              </a:ext>
            </a:extLst>
          </p:cNvPr>
          <p:cNvSpPr>
            <a:spLocks noGrp="1"/>
          </p:cNvSpPr>
          <p:nvPr>
            <p:ph type="dt" sz="half" idx="10"/>
          </p:nvPr>
        </p:nvSpPr>
        <p:spPr/>
        <p:txBody>
          <a:bodyPr/>
          <a:lstStyle/>
          <a:p>
            <a:fld id="{48A87A34-81AB-432B-8DAE-1953F412C126}" type="datetimeFigureOut">
              <a:rPr lang="en-US" smtClean="0"/>
              <a:pPr/>
              <a:t>4/14/19</a:t>
            </a:fld>
            <a:endParaRPr lang="en-US" dirty="0"/>
          </a:p>
        </p:txBody>
      </p:sp>
      <p:sp>
        <p:nvSpPr>
          <p:cNvPr id="5" name="Footer Placeholder 4">
            <a:extLst>
              <a:ext uri="{FF2B5EF4-FFF2-40B4-BE49-F238E27FC236}">
                <a16:creationId xmlns:a16="http://schemas.microsoft.com/office/drawing/2014/main" id="{A19C9745-7523-5A4F-874B-E01C73CDCC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E4A4-8B54-9944-B486-B9E5142A0E72}"/>
              </a:ext>
            </a:extLst>
          </p:cNvPr>
          <p:cNvSpPr>
            <a:spLocks noGrp="1"/>
          </p:cNvSpPr>
          <p:nvPr>
            <p:ph type="sldNum" sz="quarter" idx="12"/>
          </p:nvPr>
        </p:nvSpPr>
        <p:spPr/>
        <p:txBody>
          <a:bodyPr/>
          <a:lstStyle/>
          <a:p>
            <a:r>
              <a:rPr lang="en-US"/>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3885152749"/>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E61780-2E25-4081-A2D9-4C0805256F67}" type="datetimeFigureOut">
              <a:rPr lang="en-US" smtClean="0"/>
              <a:t>4/14/19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007345698"/>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72258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a:t>July 19, 2012</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610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62600" y="6400800"/>
            <a:ext cx="3002280" cy="274320"/>
          </a:xfrm>
          <a:prstGeom prst="rect">
            <a:avLst/>
          </a:prstGeom>
        </p:spPr>
        <p:txBody>
          <a:bodyPr/>
          <a:lstStyle/>
          <a:p>
            <a:pPr>
              <a:defRPr/>
            </a:pPr>
            <a:fld id="{F607094B-2848-40D6-B3E3-7B01FDF83D27}" type="datetimeFigureOut">
              <a:rPr lang="en-US" smtClean="0"/>
              <a:pPr>
                <a:defRPr/>
              </a:pPr>
              <a:t>4/13/19</a:t>
            </a:fld>
            <a:endParaRPr lang="en-US" dirty="0"/>
          </a:p>
        </p:txBody>
      </p:sp>
      <p:sp>
        <p:nvSpPr>
          <p:cNvPr id="3" name="Footer Placeholder 2"/>
          <p:cNvSpPr>
            <a:spLocks noGrp="1"/>
          </p:cNvSpPr>
          <p:nvPr>
            <p:ph type="ftr" sz="quarter" idx="11"/>
          </p:nvPr>
        </p:nvSpPr>
        <p:spPr>
          <a:xfrm>
            <a:off x="1295400" y="6400800"/>
            <a:ext cx="4212264" cy="274320"/>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01685CB-B3D0-4CB7-8999-868CD59EF38F}" type="slidenum">
              <a:rPr lang="en-US" smtClean="0"/>
              <a:pPr>
                <a:defRPr/>
              </a:pPr>
              <a:t>‹#›</a:t>
            </a:fld>
            <a:endParaRPr lang="en-US" dirty="0"/>
          </a:p>
        </p:txBody>
      </p:sp>
    </p:spTree>
    <p:extLst>
      <p:ext uri="{BB962C8B-B14F-4D97-AF65-F5344CB8AC3E}">
        <p14:creationId xmlns:p14="http://schemas.microsoft.com/office/powerpoint/2010/main" val="211145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1333A0D9-FE9B-4CD1-8EC3-32A3D7387CCE}" type="slidenum">
              <a:rPr lang="en-US"/>
              <a:pPr>
                <a:defRPr/>
              </a:pPr>
              <a:t>‹#›</a:t>
            </a:fld>
            <a:endParaRPr lang="en-US"/>
          </a:p>
        </p:txBody>
      </p:sp>
    </p:spTree>
    <p:extLst>
      <p:ext uri="{BB962C8B-B14F-4D97-AF65-F5344CB8AC3E}">
        <p14:creationId xmlns:p14="http://schemas.microsoft.com/office/powerpoint/2010/main" val="122556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218610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415532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204455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2817638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a:t>U.S. Department of Commerce | National Oceanic and Atmospheric Administration | NOAA Fisheries | Page </a:t>
            </a:r>
            <a:fld id="{632D3AEB-7CBE-3049-91AC-335C6B4F5BF6}" type="slidenum">
              <a:rPr lang="en-US" smtClean="0"/>
              <a:pPr/>
              <a:t>‹#›</a:t>
            </a:fld>
            <a:endParaRPr lang="en-US" dirty="0"/>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800" r:id="rId3"/>
    <p:sldLayoutId id="2147483802" r:id="rId4"/>
    <p:sldLayoutId id="2147483804" r:id="rId5"/>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8" r:id="rId6"/>
    <p:sldLayoutId id="2147483689" r:id="rId7"/>
    <p:sldLayoutId id="2147483690" r:id="rId8"/>
    <p:sldLayoutId id="2147483749" r:id="rId9"/>
    <p:sldLayoutId id="2147483750" r:id="rId10"/>
    <p:sldLayoutId id="2147483751" r:id="rId11"/>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436341-9C7A-F245-9DB3-7F70E63324B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38BAA5-BF9E-0348-82F2-30752710469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183B3-DE4E-1241-9D1D-252DA8E534E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D60DCF-9592-864F-BFF9-2E2DE1C6FFF1}" type="datetimeFigureOut">
              <a:rPr lang="en-US" smtClean="0"/>
              <a:t>4/14/19</a:t>
            </a:fld>
            <a:endParaRPr lang="en-US"/>
          </a:p>
        </p:txBody>
      </p:sp>
      <p:sp>
        <p:nvSpPr>
          <p:cNvPr id="5" name="Footer Placeholder 4">
            <a:extLst>
              <a:ext uri="{FF2B5EF4-FFF2-40B4-BE49-F238E27FC236}">
                <a16:creationId xmlns:a16="http://schemas.microsoft.com/office/drawing/2014/main" id="{2E6D6565-FF7E-4740-BCFF-1289D9B09F3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A19274-7A73-F049-9BB4-EE9D97A9DF7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U.S. Department of Commerce | National Oceanic and Atmospheric Administration | NOAA Fisheries | Page </a:t>
            </a:r>
            <a:fld id="{632D3AEB-7CBE-3049-91AC-335C6B4F5BF6}" type="slidenum">
              <a:rPr lang="en-US" smtClean="0"/>
              <a:pPr/>
              <a:t>‹#›</a:t>
            </a:fld>
            <a:endParaRPr lang="en-US" dirty="0"/>
          </a:p>
        </p:txBody>
      </p:sp>
      <p:sp>
        <p:nvSpPr>
          <p:cNvPr id="7" name="Rectangle 6">
            <a:extLst>
              <a:ext uri="{FF2B5EF4-FFF2-40B4-BE49-F238E27FC236}">
                <a16:creationId xmlns:a16="http://schemas.microsoft.com/office/drawing/2014/main" id="{563D7753-F26D-7C42-9376-36F953F592D8}"/>
              </a:ext>
            </a:extLst>
          </p:cNvPr>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0919404-83CA-5941-8524-595E637679E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1082277751"/>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46"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EA8F9-7486-D74E-8D4A-3317A3464FEC}"/>
              </a:ext>
            </a:extLst>
          </p:cNvPr>
          <p:cNvSpPr>
            <a:spLocks noGrp="1"/>
          </p:cNvSpPr>
          <p:nvPr>
            <p:ph type="title"/>
          </p:nvPr>
        </p:nvSpPr>
        <p:spPr/>
        <p:txBody>
          <a:bodyPr>
            <a:normAutofit/>
          </a:bodyPr>
          <a:lstStyle/>
          <a:p>
            <a:r>
              <a:rPr lang="en-US" dirty="0"/>
              <a:t>Alternatives for updating AEQ analysis and prioritizing data needs </a:t>
            </a:r>
          </a:p>
        </p:txBody>
      </p:sp>
      <p:sp>
        <p:nvSpPr>
          <p:cNvPr id="4" name="Content Placeholder 3">
            <a:extLst>
              <a:ext uri="{FF2B5EF4-FFF2-40B4-BE49-F238E27FC236}">
                <a16:creationId xmlns:a16="http://schemas.microsoft.com/office/drawing/2014/main" id="{086837C7-AF9F-7544-AD46-358C61129B9C}"/>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063960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DBD0-704A-F34D-8C79-62A308BBF22D}"/>
              </a:ext>
            </a:extLst>
          </p:cNvPr>
          <p:cNvSpPr>
            <a:spLocks noGrp="1"/>
          </p:cNvSpPr>
          <p:nvPr>
            <p:ph type="title"/>
          </p:nvPr>
        </p:nvSpPr>
        <p:spPr/>
        <p:txBody>
          <a:bodyPr/>
          <a:lstStyle/>
          <a:p>
            <a:r>
              <a:rPr lang="en-US" dirty="0"/>
              <a:t>What-if ages wrong…</a:t>
            </a:r>
            <a:br>
              <a:rPr lang="en-US" dirty="0"/>
            </a:br>
            <a:r>
              <a:rPr lang="en-US" dirty="0"/>
              <a:t>younger at size</a:t>
            </a:r>
          </a:p>
        </p:txBody>
      </p:sp>
      <p:sp>
        <p:nvSpPr>
          <p:cNvPr id="3" name="Content Placeholder 2">
            <a:extLst>
              <a:ext uri="{FF2B5EF4-FFF2-40B4-BE49-F238E27FC236}">
                <a16:creationId xmlns:a16="http://schemas.microsoft.com/office/drawing/2014/main" id="{4206C7A3-8AA9-C042-BDE5-BD2EFD20160F}"/>
              </a:ext>
            </a:extLst>
          </p:cNvPr>
          <p:cNvSpPr>
            <a:spLocks noGrp="1"/>
          </p:cNvSpPr>
          <p:nvPr>
            <p:ph sz="quarter" idx="13"/>
          </p:nvPr>
        </p:nvSpPr>
        <p:spPr/>
        <p:txBody>
          <a:bodyPr/>
          <a:lstStyle/>
          <a:p>
            <a:r>
              <a:rPr lang="en-US" dirty="0"/>
              <a:t>Modified 2008-2017 data to be on </a:t>
            </a:r>
            <a:br>
              <a:rPr lang="en-US" dirty="0"/>
            </a:br>
            <a:r>
              <a:rPr lang="en-US" dirty="0"/>
              <a:t>average a half year younger…for</a:t>
            </a:r>
            <a:br>
              <a:rPr lang="en-US" dirty="0"/>
            </a:br>
            <a:r>
              <a:rPr lang="en-US" dirty="0"/>
              <a:t>A-season</a:t>
            </a:r>
          </a:p>
        </p:txBody>
      </p:sp>
      <p:sp>
        <p:nvSpPr>
          <p:cNvPr id="4" name="Date Placeholder 3">
            <a:extLst>
              <a:ext uri="{FF2B5EF4-FFF2-40B4-BE49-F238E27FC236}">
                <a16:creationId xmlns:a16="http://schemas.microsoft.com/office/drawing/2014/main" id="{609A551C-8059-0049-9532-13B88726601E}"/>
              </a:ext>
            </a:extLst>
          </p:cNvPr>
          <p:cNvSpPr>
            <a:spLocks noGrp="1"/>
          </p:cNvSpPr>
          <p:nvPr>
            <p:ph type="dt" sz="half" idx="10"/>
          </p:nvPr>
        </p:nvSpPr>
        <p:spPr/>
        <p:txBody>
          <a:bodyPr/>
          <a:lstStyle/>
          <a:p>
            <a:fld id="{967C7B7C-6FE1-1646-A405-D0EE3B69FA3A}" type="datetime1">
              <a:rPr lang="en-US" smtClean="0"/>
              <a:t>4/14/19</a:t>
            </a:fld>
            <a:endParaRPr lang="en-US" dirty="0"/>
          </a:p>
        </p:txBody>
      </p:sp>
      <p:sp>
        <p:nvSpPr>
          <p:cNvPr id="5" name="Footer Placeholder 4">
            <a:extLst>
              <a:ext uri="{FF2B5EF4-FFF2-40B4-BE49-F238E27FC236}">
                <a16:creationId xmlns:a16="http://schemas.microsoft.com/office/drawing/2014/main" id="{87FC07B7-0263-214C-85CA-F4613AF745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1ED929-2FE6-DA44-B31D-EA3E561091B3}"/>
              </a:ext>
            </a:extLst>
          </p:cNvPr>
          <p:cNvSpPr>
            <a:spLocks noGrp="1"/>
          </p:cNvSpPr>
          <p:nvPr>
            <p:ph type="sldNum" sz="quarter" idx="12"/>
          </p:nvPr>
        </p:nvSpPr>
        <p:spPr/>
        <p:txBody>
          <a:bodyPr/>
          <a:lstStyle/>
          <a:p>
            <a:r>
              <a:rPr lang="en-US"/>
              <a:t>U.S. Department of Commerce | National Oceanic and Atmospheric Administration | NOAA Fisheries | Page </a:t>
            </a:r>
            <a:fld id="{632D3AEB-7CBE-3049-91AC-335C6B4F5BF6}" type="slidenum">
              <a:rPr lang="en-US" smtClean="0"/>
              <a:pPr/>
              <a:t>10</a:t>
            </a:fld>
            <a:endParaRPr lang="en-US" dirty="0"/>
          </a:p>
        </p:txBody>
      </p:sp>
      <p:pic>
        <p:nvPicPr>
          <p:cNvPr id="7" name="Picture 6">
            <a:extLst>
              <a:ext uri="{FF2B5EF4-FFF2-40B4-BE49-F238E27FC236}">
                <a16:creationId xmlns:a16="http://schemas.microsoft.com/office/drawing/2014/main" id="{687E5316-B14F-544F-9332-19ABC710C782}"/>
              </a:ext>
            </a:extLst>
          </p:cNvPr>
          <p:cNvPicPr>
            <a:picLocks noChangeAspect="1"/>
          </p:cNvPicPr>
          <p:nvPr/>
        </p:nvPicPr>
        <p:blipFill>
          <a:blip r:embed="rId3"/>
          <a:stretch>
            <a:fillRect/>
          </a:stretch>
        </p:blipFill>
        <p:spPr>
          <a:xfrm>
            <a:off x="5088375" y="0"/>
            <a:ext cx="4034117" cy="6857999"/>
          </a:xfrm>
          <a:prstGeom prst="rect">
            <a:avLst/>
          </a:prstGeom>
        </p:spPr>
      </p:pic>
      <p:pic>
        <p:nvPicPr>
          <p:cNvPr id="9" name="Picture 8">
            <a:extLst>
              <a:ext uri="{FF2B5EF4-FFF2-40B4-BE49-F238E27FC236}">
                <a16:creationId xmlns:a16="http://schemas.microsoft.com/office/drawing/2014/main" id="{CC309E10-83CF-5243-9F13-D09F9A4CF180}"/>
              </a:ext>
            </a:extLst>
          </p:cNvPr>
          <p:cNvPicPr>
            <a:picLocks noChangeAspect="1"/>
          </p:cNvPicPr>
          <p:nvPr/>
        </p:nvPicPr>
        <p:blipFill>
          <a:blip r:embed="rId4"/>
          <a:stretch>
            <a:fillRect/>
          </a:stretch>
        </p:blipFill>
        <p:spPr>
          <a:xfrm>
            <a:off x="0" y="3429437"/>
            <a:ext cx="5043715" cy="3424107"/>
          </a:xfrm>
          <a:prstGeom prst="rect">
            <a:avLst/>
          </a:prstGeom>
        </p:spPr>
      </p:pic>
      <p:sp>
        <p:nvSpPr>
          <p:cNvPr id="10" name="Rectangle 9">
            <a:extLst>
              <a:ext uri="{FF2B5EF4-FFF2-40B4-BE49-F238E27FC236}">
                <a16:creationId xmlns:a16="http://schemas.microsoft.com/office/drawing/2014/main" id="{3D614746-7DE1-1947-9D46-4A3E96F949C3}"/>
              </a:ext>
            </a:extLst>
          </p:cNvPr>
          <p:cNvSpPr/>
          <p:nvPr/>
        </p:nvSpPr>
        <p:spPr>
          <a:xfrm>
            <a:off x="117962" y="1770635"/>
            <a:ext cx="5029200" cy="307777"/>
          </a:xfrm>
          <a:prstGeom prst="rect">
            <a:avLst/>
          </a:prstGeom>
        </p:spPr>
        <p:txBody>
          <a:bodyPr>
            <a:spAutoFit/>
          </a:bodyPr>
          <a:lstStyle/>
          <a:p>
            <a:r>
              <a:rPr lang="en-US" sz="1400" b="1" dirty="0" err="1"/>
              <a:t>Ohlberger</a:t>
            </a:r>
            <a:r>
              <a:rPr lang="en-US" sz="1400" b="1" dirty="0"/>
              <a:t> et al. 2018 suggest change over time</a:t>
            </a:r>
          </a:p>
        </p:txBody>
      </p:sp>
    </p:spTree>
    <p:extLst>
      <p:ext uri="{BB962C8B-B14F-4D97-AF65-F5344CB8AC3E}">
        <p14:creationId xmlns:p14="http://schemas.microsoft.com/office/powerpoint/2010/main" val="21343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DBD0-704A-F34D-8C79-62A308BBF22D}"/>
              </a:ext>
            </a:extLst>
          </p:cNvPr>
          <p:cNvSpPr>
            <a:spLocks noGrp="1"/>
          </p:cNvSpPr>
          <p:nvPr>
            <p:ph type="title"/>
          </p:nvPr>
        </p:nvSpPr>
        <p:spPr/>
        <p:txBody>
          <a:bodyPr/>
          <a:lstStyle/>
          <a:p>
            <a:r>
              <a:rPr lang="en-US" dirty="0"/>
              <a:t>What-if ages wrong…</a:t>
            </a:r>
            <a:br>
              <a:rPr lang="en-US" dirty="0"/>
            </a:br>
            <a:r>
              <a:rPr lang="en-US" dirty="0"/>
              <a:t>older at size</a:t>
            </a:r>
          </a:p>
        </p:txBody>
      </p:sp>
      <p:sp>
        <p:nvSpPr>
          <p:cNvPr id="3" name="Content Placeholder 2">
            <a:extLst>
              <a:ext uri="{FF2B5EF4-FFF2-40B4-BE49-F238E27FC236}">
                <a16:creationId xmlns:a16="http://schemas.microsoft.com/office/drawing/2014/main" id="{4206C7A3-8AA9-C042-BDE5-BD2EFD20160F}"/>
              </a:ext>
            </a:extLst>
          </p:cNvPr>
          <p:cNvSpPr>
            <a:spLocks noGrp="1"/>
          </p:cNvSpPr>
          <p:nvPr>
            <p:ph sz="quarter" idx="13"/>
          </p:nvPr>
        </p:nvSpPr>
        <p:spPr/>
        <p:txBody>
          <a:bodyPr/>
          <a:lstStyle/>
          <a:p>
            <a:r>
              <a:rPr lang="en-US" dirty="0"/>
              <a:t>Modified 2008-2017 data to be on </a:t>
            </a:r>
            <a:br>
              <a:rPr lang="en-US" dirty="0"/>
            </a:br>
            <a:r>
              <a:rPr lang="en-US" dirty="0"/>
              <a:t>average a half year older…for</a:t>
            </a:r>
            <a:br>
              <a:rPr lang="en-US" dirty="0"/>
            </a:br>
            <a:r>
              <a:rPr lang="en-US" dirty="0"/>
              <a:t>A-season</a:t>
            </a:r>
          </a:p>
        </p:txBody>
      </p:sp>
      <p:pic>
        <p:nvPicPr>
          <p:cNvPr id="8" name="Picture 7">
            <a:extLst>
              <a:ext uri="{FF2B5EF4-FFF2-40B4-BE49-F238E27FC236}">
                <a16:creationId xmlns:a16="http://schemas.microsoft.com/office/drawing/2014/main" id="{486B0A47-9277-4844-A63B-BBA182AB939F}"/>
              </a:ext>
            </a:extLst>
          </p:cNvPr>
          <p:cNvPicPr>
            <a:picLocks noChangeAspect="1"/>
          </p:cNvPicPr>
          <p:nvPr/>
        </p:nvPicPr>
        <p:blipFill>
          <a:blip r:embed="rId3"/>
          <a:stretch>
            <a:fillRect/>
          </a:stretch>
        </p:blipFill>
        <p:spPr>
          <a:xfrm>
            <a:off x="5043715" y="34837"/>
            <a:ext cx="4100285" cy="6871254"/>
          </a:xfrm>
          <a:prstGeom prst="rect">
            <a:avLst/>
          </a:prstGeom>
        </p:spPr>
      </p:pic>
      <p:pic>
        <p:nvPicPr>
          <p:cNvPr id="10" name="Picture 9">
            <a:extLst>
              <a:ext uri="{FF2B5EF4-FFF2-40B4-BE49-F238E27FC236}">
                <a16:creationId xmlns:a16="http://schemas.microsoft.com/office/drawing/2014/main" id="{D702FF4B-FA9E-6F47-8D30-97761F6435A6}"/>
              </a:ext>
            </a:extLst>
          </p:cNvPr>
          <p:cNvPicPr>
            <a:picLocks noChangeAspect="1"/>
          </p:cNvPicPr>
          <p:nvPr/>
        </p:nvPicPr>
        <p:blipFill>
          <a:blip r:embed="rId4"/>
          <a:stretch>
            <a:fillRect/>
          </a:stretch>
        </p:blipFill>
        <p:spPr>
          <a:xfrm>
            <a:off x="-470" y="3470464"/>
            <a:ext cx="5564176" cy="3424108"/>
          </a:xfrm>
          <a:prstGeom prst="rect">
            <a:avLst/>
          </a:prstGeom>
        </p:spPr>
      </p:pic>
    </p:spTree>
    <p:extLst>
      <p:ext uri="{BB962C8B-B14F-4D97-AF65-F5344CB8AC3E}">
        <p14:creationId xmlns:p14="http://schemas.microsoft.com/office/powerpoint/2010/main" val="3584997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1FF2-EB7B-B94D-93C4-DA679869F8EB}"/>
              </a:ext>
            </a:extLst>
          </p:cNvPr>
          <p:cNvSpPr>
            <a:spLocks noGrp="1"/>
          </p:cNvSpPr>
          <p:nvPr>
            <p:ph type="title"/>
          </p:nvPr>
        </p:nvSpPr>
        <p:spPr>
          <a:xfrm>
            <a:off x="628650" y="99654"/>
            <a:ext cx="7886700" cy="1325563"/>
          </a:xfrm>
        </p:spPr>
        <p:txBody>
          <a:bodyPr/>
          <a:lstStyle/>
          <a:p>
            <a:r>
              <a:rPr lang="en-US" dirty="0"/>
              <a:t>Time series of total Chinook salmon AEQ </a:t>
            </a:r>
          </a:p>
        </p:txBody>
      </p:sp>
      <p:sp>
        <p:nvSpPr>
          <p:cNvPr id="3" name="Content Placeholder 2">
            <a:extLst>
              <a:ext uri="{FF2B5EF4-FFF2-40B4-BE49-F238E27FC236}">
                <a16:creationId xmlns:a16="http://schemas.microsoft.com/office/drawing/2014/main" id="{D2AB5C92-A358-7A4D-8AEC-FEEB03FBDC69}"/>
              </a:ext>
            </a:extLst>
          </p:cNvPr>
          <p:cNvSpPr>
            <a:spLocks noGrp="1"/>
          </p:cNvSpPr>
          <p:nvPr>
            <p:ph sz="quarter" idx="13"/>
          </p:nvPr>
        </p:nvSpPr>
        <p:spPr>
          <a:xfrm>
            <a:off x="685330" y="2367093"/>
            <a:ext cx="7772870" cy="3424107"/>
          </a:xfrm>
        </p:spPr>
        <p:txBody>
          <a:bodyPr/>
          <a:lstStyle/>
          <a:p>
            <a:endParaRPr lang="en-US"/>
          </a:p>
        </p:txBody>
      </p:sp>
      <p:sp>
        <p:nvSpPr>
          <p:cNvPr id="4" name="Date Placeholder 3">
            <a:extLst>
              <a:ext uri="{FF2B5EF4-FFF2-40B4-BE49-F238E27FC236}">
                <a16:creationId xmlns:a16="http://schemas.microsoft.com/office/drawing/2014/main" id="{2C84745F-AAA8-6044-8F0F-FAC1A9722F1C}"/>
              </a:ext>
            </a:extLst>
          </p:cNvPr>
          <p:cNvSpPr>
            <a:spLocks noGrp="1"/>
          </p:cNvSpPr>
          <p:nvPr>
            <p:ph type="dt" sz="half" idx="10"/>
          </p:nvPr>
        </p:nvSpPr>
        <p:spPr>
          <a:xfrm>
            <a:off x="628650" y="6356351"/>
            <a:ext cx="2057400" cy="365125"/>
          </a:xfrm>
        </p:spPr>
        <p:txBody>
          <a:bodyPr/>
          <a:lstStyle/>
          <a:p>
            <a:fld id="{29559E5D-75FB-614B-9BC3-01FE839D4D11}" type="datetime1">
              <a:rPr lang="en-US" smtClean="0"/>
              <a:t>4/14/19</a:t>
            </a:fld>
            <a:endParaRPr lang="en-US" dirty="0"/>
          </a:p>
        </p:txBody>
      </p:sp>
      <p:sp>
        <p:nvSpPr>
          <p:cNvPr id="5" name="Footer Placeholder 4">
            <a:extLst>
              <a:ext uri="{FF2B5EF4-FFF2-40B4-BE49-F238E27FC236}">
                <a16:creationId xmlns:a16="http://schemas.microsoft.com/office/drawing/2014/main" id="{2C468383-506F-CF4C-8EAA-DDD75F630864}"/>
              </a:ext>
            </a:extLst>
          </p:cNvPr>
          <p:cNvSpPr>
            <a:spLocks noGrp="1"/>
          </p:cNvSpPr>
          <p:nvPr>
            <p:ph type="ftr" sz="quarter" idx="11"/>
          </p:nvPr>
        </p:nvSpPr>
        <p:spPr>
          <a:xfrm>
            <a:off x="3028950" y="6356351"/>
            <a:ext cx="3086100" cy="365125"/>
          </a:xfrm>
        </p:spPr>
        <p:txBody>
          <a:bodyPr/>
          <a:lstStyle/>
          <a:p>
            <a:endParaRPr lang="en-US" dirty="0"/>
          </a:p>
        </p:txBody>
      </p:sp>
      <p:sp>
        <p:nvSpPr>
          <p:cNvPr id="6" name="Slide Number Placeholder 5">
            <a:extLst>
              <a:ext uri="{FF2B5EF4-FFF2-40B4-BE49-F238E27FC236}">
                <a16:creationId xmlns:a16="http://schemas.microsoft.com/office/drawing/2014/main" id="{BDB233F6-C4ED-FB44-B8B5-BA24060736A3}"/>
              </a:ext>
            </a:extLst>
          </p:cNvPr>
          <p:cNvSpPr>
            <a:spLocks noGrp="1"/>
          </p:cNvSpPr>
          <p:nvPr>
            <p:ph type="sldNum" sz="quarter" idx="12"/>
          </p:nvPr>
        </p:nvSpPr>
        <p:spPr>
          <a:xfrm>
            <a:off x="6457950" y="6356351"/>
            <a:ext cx="2057400" cy="365125"/>
          </a:xfrm>
        </p:spPr>
        <p:txBody>
          <a:bodyPr/>
          <a:lstStyle/>
          <a:p>
            <a:r>
              <a:rPr lang="en-US"/>
              <a:t>U.S. Department of Commerce | National Oceanic and Atmospheric Administration | NOAA Fisheries | Page </a:t>
            </a:r>
            <a:fld id="{632D3AEB-7CBE-3049-91AC-335C6B4F5BF6}" type="slidenum">
              <a:rPr lang="en-US" smtClean="0"/>
              <a:pPr/>
              <a:t>11</a:t>
            </a:fld>
            <a:endParaRPr lang="en-US" dirty="0"/>
          </a:p>
        </p:txBody>
      </p:sp>
      <p:pic>
        <p:nvPicPr>
          <p:cNvPr id="7" name="Picture 6">
            <a:extLst>
              <a:ext uri="{FF2B5EF4-FFF2-40B4-BE49-F238E27FC236}">
                <a16:creationId xmlns:a16="http://schemas.microsoft.com/office/drawing/2014/main" id="{44C7F72A-3197-C842-8696-CD720E001F35}"/>
              </a:ext>
            </a:extLst>
          </p:cNvPr>
          <p:cNvPicPr>
            <a:picLocks noChangeAspect="1"/>
          </p:cNvPicPr>
          <p:nvPr/>
        </p:nvPicPr>
        <p:blipFill>
          <a:blip r:embed="rId3"/>
          <a:stretch>
            <a:fillRect/>
          </a:stretch>
        </p:blipFill>
        <p:spPr>
          <a:xfrm>
            <a:off x="-235" y="1152292"/>
            <a:ext cx="9144000" cy="4921483"/>
          </a:xfrm>
          <a:prstGeom prst="rect">
            <a:avLst/>
          </a:prstGeom>
        </p:spPr>
      </p:pic>
    </p:spTree>
    <p:extLst>
      <p:ext uri="{BB962C8B-B14F-4D97-AF65-F5344CB8AC3E}">
        <p14:creationId xmlns:p14="http://schemas.microsoft.com/office/powerpoint/2010/main" val="850262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1FF2-EB7B-B94D-93C4-DA679869F8EB}"/>
              </a:ext>
            </a:extLst>
          </p:cNvPr>
          <p:cNvSpPr>
            <a:spLocks noGrp="1"/>
          </p:cNvSpPr>
          <p:nvPr>
            <p:ph type="title"/>
          </p:nvPr>
        </p:nvSpPr>
        <p:spPr>
          <a:xfrm>
            <a:off x="628650" y="99654"/>
            <a:ext cx="7886700" cy="1325563"/>
          </a:xfrm>
        </p:spPr>
        <p:txBody>
          <a:bodyPr/>
          <a:lstStyle/>
          <a:p>
            <a:r>
              <a:rPr lang="en-US" dirty="0"/>
              <a:t>Time series of total Chinook salmon AEQ </a:t>
            </a:r>
          </a:p>
        </p:txBody>
      </p:sp>
      <p:sp>
        <p:nvSpPr>
          <p:cNvPr id="3" name="Content Placeholder 2">
            <a:extLst>
              <a:ext uri="{FF2B5EF4-FFF2-40B4-BE49-F238E27FC236}">
                <a16:creationId xmlns:a16="http://schemas.microsoft.com/office/drawing/2014/main" id="{D2AB5C92-A358-7A4D-8AEC-FEEB03FBDC69}"/>
              </a:ext>
            </a:extLst>
          </p:cNvPr>
          <p:cNvSpPr>
            <a:spLocks noGrp="1"/>
          </p:cNvSpPr>
          <p:nvPr>
            <p:ph sz="quarter" idx="13"/>
          </p:nvPr>
        </p:nvSpPr>
        <p:spPr>
          <a:xfrm>
            <a:off x="685330" y="2367093"/>
            <a:ext cx="7772870" cy="3424107"/>
          </a:xfrm>
        </p:spPr>
        <p:txBody>
          <a:bodyPr/>
          <a:lstStyle/>
          <a:p>
            <a:endParaRPr lang="en-US"/>
          </a:p>
        </p:txBody>
      </p:sp>
      <p:sp>
        <p:nvSpPr>
          <p:cNvPr id="4" name="Date Placeholder 3">
            <a:extLst>
              <a:ext uri="{FF2B5EF4-FFF2-40B4-BE49-F238E27FC236}">
                <a16:creationId xmlns:a16="http://schemas.microsoft.com/office/drawing/2014/main" id="{2C84745F-AAA8-6044-8F0F-FAC1A9722F1C}"/>
              </a:ext>
            </a:extLst>
          </p:cNvPr>
          <p:cNvSpPr>
            <a:spLocks noGrp="1"/>
          </p:cNvSpPr>
          <p:nvPr>
            <p:ph type="dt" sz="half" idx="10"/>
          </p:nvPr>
        </p:nvSpPr>
        <p:spPr>
          <a:xfrm>
            <a:off x="628650" y="6356351"/>
            <a:ext cx="2057400" cy="365125"/>
          </a:xfrm>
        </p:spPr>
        <p:txBody>
          <a:bodyPr/>
          <a:lstStyle/>
          <a:p>
            <a:fld id="{29559E5D-75FB-614B-9BC3-01FE839D4D11}" type="datetime1">
              <a:rPr lang="en-US" smtClean="0"/>
              <a:t>4/14/19</a:t>
            </a:fld>
            <a:endParaRPr lang="en-US" dirty="0"/>
          </a:p>
        </p:txBody>
      </p:sp>
      <p:sp>
        <p:nvSpPr>
          <p:cNvPr id="5" name="Footer Placeholder 4">
            <a:extLst>
              <a:ext uri="{FF2B5EF4-FFF2-40B4-BE49-F238E27FC236}">
                <a16:creationId xmlns:a16="http://schemas.microsoft.com/office/drawing/2014/main" id="{2C468383-506F-CF4C-8EAA-DDD75F630864}"/>
              </a:ext>
            </a:extLst>
          </p:cNvPr>
          <p:cNvSpPr>
            <a:spLocks noGrp="1"/>
          </p:cNvSpPr>
          <p:nvPr>
            <p:ph type="ftr" sz="quarter" idx="11"/>
          </p:nvPr>
        </p:nvSpPr>
        <p:spPr>
          <a:xfrm>
            <a:off x="3028950" y="6356351"/>
            <a:ext cx="3086100" cy="365125"/>
          </a:xfrm>
        </p:spPr>
        <p:txBody>
          <a:bodyPr/>
          <a:lstStyle/>
          <a:p>
            <a:endParaRPr lang="en-US" dirty="0"/>
          </a:p>
        </p:txBody>
      </p:sp>
      <p:sp>
        <p:nvSpPr>
          <p:cNvPr id="6" name="Slide Number Placeholder 5">
            <a:extLst>
              <a:ext uri="{FF2B5EF4-FFF2-40B4-BE49-F238E27FC236}">
                <a16:creationId xmlns:a16="http://schemas.microsoft.com/office/drawing/2014/main" id="{BDB233F6-C4ED-FB44-B8B5-BA24060736A3}"/>
              </a:ext>
            </a:extLst>
          </p:cNvPr>
          <p:cNvSpPr>
            <a:spLocks noGrp="1"/>
          </p:cNvSpPr>
          <p:nvPr>
            <p:ph type="sldNum" sz="quarter" idx="12"/>
          </p:nvPr>
        </p:nvSpPr>
        <p:spPr>
          <a:xfrm>
            <a:off x="6457950" y="6356351"/>
            <a:ext cx="2057400" cy="365125"/>
          </a:xfrm>
        </p:spPr>
        <p:txBody>
          <a:bodyPr/>
          <a:lstStyle/>
          <a:p>
            <a:r>
              <a:rPr lang="en-US"/>
              <a:t>U.S. Department of Commerce | National Oceanic and Atmospheric Administration | NOAA Fisheries | Page </a:t>
            </a:r>
            <a:fld id="{632D3AEB-7CBE-3049-91AC-335C6B4F5BF6}" type="slidenum">
              <a:rPr lang="en-US" smtClean="0"/>
              <a:pPr/>
              <a:t>13</a:t>
            </a:fld>
            <a:endParaRPr lang="en-US" dirty="0"/>
          </a:p>
        </p:txBody>
      </p:sp>
      <p:pic>
        <p:nvPicPr>
          <p:cNvPr id="8" name="Picture 7">
            <a:extLst>
              <a:ext uri="{FF2B5EF4-FFF2-40B4-BE49-F238E27FC236}">
                <a16:creationId xmlns:a16="http://schemas.microsoft.com/office/drawing/2014/main" id="{B2523D2C-4D86-7B4E-829E-A78F28F5C34D}"/>
              </a:ext>
            </a:extLst>
          </p:cNvPr>
          <p:cNvPicPr>
            <a:picLocks noChangeAspect="1"/>
          </p:cNvPicPr>
          <p:nvPr/>
        </p:nvPicPr>
        <p:blipFill>
          <a:blip r:embed="rId3"/>
          <a:stretch>
            <a:fillRect/>
          </a:stretch>
        </p:blipFill>
        <p:spPr>
          <a:xfrm>
            <a:off x="1" y="1504038"/>
            <a:ext cx="9144000" cy="4852313"/>
          </a:xfrm>
          <a:prstGeom prst="rect">
            <a:avLst/>
          </a:prstGeom>
        </p:spPr>
      </p:pic>
    </p:spTree>
    <p:extLst>
      <p:ext uri="{BB962C8B-B14F-4D97-AF65-F5344CB8AC3E}">
        <p14:creationId xmlns:p14="http://schemas.microsoft.com/office/powerpoint/2010/main" val="1407657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5CCB5-C4B3-0C4B-899E-777A187591DB}"/>
              </a:ext>
            </a:extLst>
          </p:cNvPr>
          <p:cNvSpPr>
            <a:spLocks noGrp="1"/>
          </p:cNvSpPr>
          <p:nvPr>
            <p:ph type="title"/>
          </p:nvPr>
        </p:nvSpPr>
        <p:spPr/>
        <p:txBody>
          <a:bodyPr/>
          <a:lstStyle/>
          <a:p>
            <a:r>
              <a:rPr lang="en-US" dirty="0"/>
              <a:t>Applying genetics stock ID estimates…</a:t>
            </a:r>
          </a:p>
        </p:txBody>
      </p:sp>
      <p:sp>
        <p:nvSpPr>
          <p:cNvPr id="3" name="Content Placeholder 2">
            <a:extLst>
              <a:ext uri="{FF2B5EF4-FFF2-40B4-BE49-F238E27FC236}">
                <a16:creationId xmlns:a16="http://schemas.microsoft.com/office/drawing/2014/main" id="{C0B596B9-DF69-384D-B7FA-9493A5A0E1E7}"/>
              </a:ext>
            </a:extLst>
          </p:cNvPr>
          <p:cNvSpPr>
            <a:spLocks noGrp="1"/>
          </p:cNvSpPr>
          <p:nvPr>
            <p:ph sz="quarter" idx="13"/>
          </p:nvPr>
        </p:nvSpPr>
        <p:spPr/>
        <p:txBody>
          <a:bodyPr/>
          <a:lstStyle/>
          <a:p>
            <a:endParaRPr lang="en-US"/>
          </a:p>
        </p:txBody>
      </p:sp>
      <p:sp>
        <p:nvSpPr>
          <p:cNvPr id="4" name="Date Placeholder 3">
            <a:extLst>
              <a:ext uri="{FF2B5EF4-FFF2-40B4-BE49-F238E27FC236}">
                <a16:creationId xmlns:a16="http://schemas.microsoft.com/office/drawing/2014/main" id="{A2E114AC-7189-F540-AA54-FAC2503527EC}"/>
              </a:ext>
            </a:extLst>
          </p:cNvPr>
          <p:cNvSpPr>
            <a:spLocks noGrp="1"/>
          </p:cNvSpPr>
          <p:nvPr>
            <p:ph type="dt" sz="half" idx="10"/>
          </p:nvPr>
        </p:nvSpPr>
        <p:spPr/>
        <p:txBody>
          <a:bodyPr/>
          <a:lstStyle/>
          <a:p>
            <a:fld id="{78BF4261-31CD-684F-8292-48D15DFFD27C}" type="datetime1">
              <a:rPr lang="en-US" smtClean="0"/>
              <a:t>4/14/19</a:t>
            </a:fld>
            <a:endParaRPr lang="en-US" dirty="0"/>
          </a:p>
        </p:txBody>
      </p:sp>
      <p:sp>
        <p:nvSpPr>
          <p:cNvPr id="5" name="Footer Placeholder 4">
            <a:extLst>
              <a:ext uri="{FF2B5EF4-FFF2-40B4-BE49-F238E27FC236}">
                <a16:creationId xmlns:a16="http://schemas.microsoft.com/office/drawing/2014/main" id="{8313E085-5EDB-4B45-A9AE-E4DC1A8FA3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3114FE-BE45-4941-B18F-DCD1263B46BA}"/>
              </a:ext>
            </a:extLst>
          </p:cNvPr>
          <p:cNvSpPr>
            <a:spLocks noGrp="1"/>
          </p:cNvSpPr>
          <p:nvPr>
            <p:ph type="sldNum" sz="quarter" idx="12"/>
          </p:nvPr>
        </p:nvSpPr>
        <p:spPr/>
        <p:txBody>
          <a:bodyPr/>
          <a:lstStyle/>
          <a:p>
            <a:r>
              <a:rPr lang="en-US"/>
              <a:t>U.S. Department of Commerce | National Oceanic and Atmospheric Administration | NOAA Fisheries | Page </a:t>
            </a:r>
            <a:fld id="{632D3AEB-7CBE-3049-91AC-335C6B4F5BF6}" type="slidenum">
              <a:rPr lang="en-US" smtClean="0"/>
              <a:pPr/>
              <a:t>14</a:t>
            </a:fld>
            <a:endParaRPr lang="en-US" dirty="0"/>
          </a:p>
        </p:txBody>
      </p:sp>
    </p:spTree>
    <p:extLst>
      <p:ext uri="{BB962C8B-B14F-4D97-AF65-F5344CB8AC3E}">
        <p14:creationId xmlns:p14="http://schemas.microsoft.com/office/powerpoint/2010/main" val="98871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F197FBB-B4C8-F143-A255-B9061ACA74E5}"/>
              </a:ext>
            </a:extLst>
          </p:cNvPr>
          <p:cNvSpPr>
            <a:spLocks noGrp="1"/>
          </p:cNvSpPr>
          <p:nvPr>
            <p:ph type="dt" sz="half" idx="10"/>
          </p:nvPr>
        </p:nvSpPr>
        <p:spPr>
          <a:xfrm>
            <a:off x="-230661" y="97340"/>
            <a:ext cx="9422443" cy="274320"/>
          </a:xfrm>
        </p:spPr>
        <p:txBody>
          <a:bodyPr/>
          <a:lstStyle/>
          <a:p>
            <a:pPr algn="ctr">
              <a:defRPr/>
            </a:pPr>
            <a:r>
              <a:rPr lang="en-US" sz="2000" b="1" dirty="0"/>
              <a:t>Chinook salmon bycatch stock composition estimates (Source: ABL Publications)</a:t>
            </a:r>
          </a:p>
        </p:txBody>
      </p:sp>
      <p:pic>
        <p:nvPicPr>
          <p:cNvPr id="2" name="Picture 1">
            <a:extLst>
              <a:ext uri="{FF2B5EF4-FFF2-40B4-BE49-F238E27FC236}">
                <a16:creationId xmlns:a16="http://schemas.microsoft.com/office/drawing/2014/main" id="{098ED629-CAD7-7D40-89FB-D267CB2FB582}"/>
              </a:ext>
            </a:extLst>
          </p:cNvPr>
          <p:cNvPicPr>
            <a:picLocks noChangeAspect="1"/>
          </p:cNvPicPr>
          <p:nvPr/>
        </p:nvPicPr>
        <p:blipFill>
          <a:blip r:embed="rId3"/>
          <a:stretch>
            <a:fillRect/>
          </a:stretch>
        </p:blipFill>
        <p:spPr>
          <a:xfrm>
            <a:off x="220988" y="342385"/>
            <a:ext cx="8702025" cy="6173231"/>
          </a:xfrm>
          <a:prstGeom prst="rect">
            <a:avLst/>
          </a:prstGeom>
        </p:spPr>
      </p:pic>
    </p:spTree>
    <p:extLst>
      <p:ext uri="{BB962C8B-B14F-4D97-AF65-F5344CB8AC3E}">
        <p14:creationId xmlns:p14="http://schemas.microsoft.com/office/powerpoint/2010/main" val="3072228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F3CFD4-99CE-F343-B1F3-39222831E2F0}"/>
              </a:ext>
            </a:extLst>
          </p:cNvPr>
          <p:cNvPicPr/>
          <p:nvPr/>
        </p:nvPicPr>
        <p:blipFill>
          <a:blip r:embed="rId3"/>
          <a:stretch>
            <a:fillRect/>
          </a:stretch>
        </p:blipFill>
        <p:spPr>
          <a:xfrm>
            <a:off x="220988" y="850002"/>
            <a:ext cx="8702025" cy="5157996"/>
          </a:xfrm>
          <a:prstGeom prst="rect">
            <a:avLst/>
          </a:prstGeom>
        </p:spPr>
      </p:pic>
      <p:sp>
        <p:nvSpPr>
          <p:cNvPr id="7" name="Date Placeholder 4">
            <a:extLst>
              <a:ext uri="{FF2B5EF4-FFF2-40B4-BE49-F238E27FC236}">
                <a16:creationId xmlns:a16="http://schemas.microsoft.com/office/drawing/2014/main" id="{88B41F32-F076-354D-96AA-E941EE0521F8}"/>
              </a:ext>
            </a:extLst>
          </p:cNvPr>
          <p:cNvSpPr txBox="1">
            <a:spLocks/>
          </p:cNvSpPr>
          <p:nvPr/>
        </p:nvSpPr>
        <p:spPr>
          <a:xfrm>
            <a:off x="220988" y="179133"/>
            <a:ext cx="8565857" cy="86093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3200" b="1" dirty="0"/>
              <a:t>Chinook salmon AEQ estimates, 1994-2017</a:t>
            </a:r>
          </a:p>
        </p:txBody>
      </p:sp>
    </p:spTree>
    <p:extLst>
      <p:ext uri="{BB962C8B-B14F-4D97-AF65-F5344CB8AC3E}">
        <p14:creationId xmlns:p14="http://schemas.microsoft.com/office/powerpoint/2010/main" val="2372866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C460ED-FF2A-7E43-A23E-8A49FF8B3D15}"/>
              </a:ext>
            </a:extLst>
          </p:cNvPr>
          <p:cNvPicPr/>
          <p:nvPr/>
        </p:nvPicPr>
        <p:blipFill>
          <a:blip r:embed="rId3"/>
          <a:stretch>
            <a:fillRect/>
          </a:stretch>
        </p:blipFill>
        <p:spPr>
          <a:xfrm>
            <a:off x="220988" y="850002"/>
            <a:ext cx="8702025" cy="5157996"/>
          </a:xfrm>
          <a:prstGeom prst="rect">
            <a:avLst/>
          </a:prstGeom>
        </p:spPr>
      </p:pic>
      <p:sp>
        <p:nvSpPr>
          <p:cNvPr id="6" name="Date Placeholder 4">
            <a:extLst>
              <a:ext uri="{FF2B5EF4-FFF2-40B4-BE49-F238E27FC236}">
                <a16:creationId xmlns:a16="http://schemas.microsoft.com/office/drawing/2014/main" id="{31A51E25-E6DF-DF4B-A6FB-9EB17F80505C}"/>
              </a:ext>
            </a:extLst>
          </p:cNvPr>
          <p:cNvSpPr txBox="1">
            <a:spLocks/>
          </p:cNvSpPr>
          <p:nvPr/>
        </p:nvSpPr>
        <p:spPr>
          <a:xfrm>
            <a:off x="148295" y="179133"/>
            <a:ext cx="9422443" cy="86093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3200" b="1" dirty="0"/>
              <a:t>Chinook salmon AEQ estimates, 1994-2017 (rescaled)</a:t>
            </a:r>
          </a:p>
        </p:txBody>
      </p:sp>
    </p:spTree>
    <p:extLst>
      <p:ext uri="{BB962C8B-B14F-4D97-AF65-F5344CB8AC3E}">
        <p14:creationId xmlns:p14="http://schemas.microsoft.com/office/powerpoint/2010/main" val="185755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88B41F32-F076-354D-96AA-E941EE0521F8}"/>
              </a:ext>
            </a:extLst>
          </p:cNvPr>
          <p:cNvSpPr txBox="1">
            <a:spLocks/>
          </p:cNvSpPr>
          <p:nvPr/>
        </p:nvSpPr>
        <p:spPr>
          <a:xfrm>
            <a:off x="48334" y="70978"/>
            <a:ext cx="9422443" cy="86093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2800" b="1" dirty="0"/>
              <a:t>Chinook salmon AEQ estimates, 1994-2017, growth shifts…</a:t>
            </a:r>
          </a:p>
        </p:txBody>
      </p:sp>
      <p:pic>
        <p:nvPicPr>
          <p:cNvPr id="2" name="Picture 1">
            <a:extLst>
              <a:ext uri="{FF2B5EF4-FFF2-40B4-BE49-F238E27FC236}">
                <a16:creationId xmlns:a16="http://schemas.microsoft.com/office/drawing/2014/main" id="{3CD3743C-6D3E-D244-8A91-06AD6C86BBB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643" y="850002"/>
            <a:ext cx="9144000" cy="4934706"/>
          </a:xfrm>
          <a:prstGeom prst="rect">
            <a:avLst/>
          </a:prstGeom>
        </p:spPr>
      </p:pic>
    </p:spTree>
    <p:extLst>
      <p:ext uri="{BB962C8B-B14F-4D97-AF65-F5344CB8AC3E}">
        <p14:creationId xmlns:p14="http://schemas.microsoft.com/office/powerpoint/2010/main" val="1403043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F197FBB-B4C8-F143-A255-B9061ACA74E5}"/>
              </a:ext>
            </a:extLst>
          </p:cNvPr>
          <p:cNvSpPr>
            <a:spLocks noGrp="1"/>
          </p:cNvSpPr>
          <p:nvPr>
            <p:ph type="dt" sz="half" idx="10"/>
          </p:nvPr>
        </p:nvSpPr>
        <p:spPr>
          <a:xfrm>
            <a:off x="220988" y="483933"/>
            <a:ext cx="8565857" cy="860935"/>
          </a:xfrm>
        </p:spPr>
        <p:txBody>
          <a:bodyPr/>
          <a:lstStyle/>
          <a:p>
            <a:pPr algn="ctr">
              <a:defRPr/>
            </a:pPr>
            <a:r>
              <a:rPr lang="en-US" sz="3200" b="1" dirty="0"/>
              <a:t>Chinook salmon bycatch AEQ Estimates</a:t>
            </a:r>
          </a:p>
        </p:txBody>
      </p:sp>
      <p:pic>
        <p:nvPicPr>
          <p:cNvPr id="3" name="Picture 2">
            <a:extLst>
              <a:ext uri="{FF2B5EF4-FFF2-40B4-BE49-F238E27FC236}">
                <a16:creationId xmlns:a16="http://schemas.microsoft.com/office/drawing/2014/main" id="{F5897FB1-D28C-41FA-A5FD-788B88554656}"/>
              </a:ext>
            </a:extLst>
          </p:cNvPr>
          <p:cNvPicPr>
            <a:picLocks noChangeAspect="1"/>
          </p:cNvPicPr>
          <p:nvPr/>
        </p:nvPicPr>
        <p:blipFill>
          <a:blip r:embed="rId3"/>
          <a:stretch>
            <a:fillRect/>
          </a:stretch>
        </p:blipFill>
        <p:spPr>
          <a:xfrm>
            <a:off x="436418" y="1306632"/>
            <a:ext cx="7834746" cy="5096383"/>
          </a:xfrm>
          <a:prstGeom prst="rect">
            <a:avLst/>
          </a:prstGeom>
        </p:spPr>
      </p:pic>
    </p:spTree>
    <p:extLst>
      <p:ext uri="{BB962C8B-B14F-4D97-AF65-F5344CB8AC3E}">
        <p14:creationId xmlns:p14="http://schemas.microsoft.com/office/powerpoint/2010/main" val="105708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E668-9EE1-234C-8B38-EC0BC2C5F8A2}"/>
              </a:ext>
            </a:extLst>
          </p:cNvPr>
          <p:cNvSpPr>
            <a:spLocks noGrp="1"/>
          </p:cNvSpPr>
          <p:nvPr>
            <p:ph type="title"/>
          </p:nvPr>
        </p:nvSpPr>
        <p:spPr>
          <a:xfrm>
            <a:off x="628650" y="-493857"/>
            <a:ext cx="7886700" cy="1325563"/>
          </a:xfrm>
        </p:spPr>
        <p:txBody>
          <a:bodyPr/>
          <a:lstStyle/>
          <a:p>
            <a:r>
              <a:rPr lang="en-US" dirty="0"/>
              <a:t>Bycatch history EBS pollock</a:t>
            </a:r>
          </a:p>
        </p:txBody>
      </p:sp>
      <p:pic>
        <p:nvPicPr>
          <p:cNvPr id="7" name="Picture 6">
            <a:extLst>
              <a:ext uri="{FF2B5EF4-FFF2-40B4-BE49-F238E27FC236}">
                <a16:creationId xmlns:a16="http://schemas.microsoft.com/office/drawing/2014/main" id="{177AEC5A-FD54-0E4B-AF1D-FA6C996CB75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15637" y="440735"/>
            <a:ext cx="8312727" cy="5976532"/>
          </a:xfrm>
          <a:prstGeom prst="rect">
            <a:avLst/>
          </a:prstGeom>
        </p:spPr>
      </p:pic>
    </p:spTree>
    <p:extLst>
      <p:ext uri="{BB962C8B-B14F-4D97-AF65-F5344CB8AC3E}">
        <p14:creationId xmlns:p14="http://schemas.microsoft.com/office/powerpoint/2010/main" val="2854676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14B9E-6EDC-D245-B260-467F3F65B99B}"/>
              </a:ext>
            </a:extLst>
          </p:cNvPr>
          <p:cNvSpPr>
            <a:spLocks noGrp="1"/>
          </p:cNvSpPr>
          <p:nvPr>
            <p:ph type="dt" sz="half" idx="10"/>
          </p:nvPr>
        </p:nvSpPr>
        <p:spPr/>
        <p:txBody>
          <a:bodyPr/>
          <a:lstStyle/>
          <a:p>
            <a:pPr>
              <a:defRPr/>
            </a:pPr>
            <a:fld id="{553BEF3E-E189-8C4B-BBF1-A7F680023A1F}" type="datetime1">
              <a:rPr lang="en-US" smtClean="0"/>
              <a:t>4/13/19</a:t>
            </a:fld>
            <a:endParaRPr lang="en-US" dirty="0"/>
          </a:p>
        </p:txBody>
      </p:sp>
      <p:sp>
        <p:nvSpPr>
          <p:cNvPr id="3" name="Footer Placeholder 2">
            <a:extLst>
              <a:ext uri="{FF2B5EF4-FFF2-40B4-BE49-F238E27FC236}">
                <a16:creationId xmlns:a16="http://schemas.microsoft.com/office/drawing/2014/main" id="{68A662AF-FB84-2D4F-9962-F61E3C8641FA}"/>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51BD52B-4D27-3347-BB7D-C7444277DD1E}"/>
              </a:ext>
            </a:extLst>
          </p:cNvPr>
          <p:cNvSpPr>
            <a:spLocks noGrp="1"/>
          </p:cNvSpPr>
          <p:nvPr>
            <p:ph type="sldNum" sz="quarter" idx="12"/>
          </p:nvPr>
        </p:nvSpPr>
        <p:spPr/>
        <p:txBody>
          <a:bodyPr/>
          <a:lstStyle/>
          <a:p>
            <a:pPr>
              <a:defRPr/>
            </a:pPr>
            <a:fld id="{601685CB-B3D0-4CB7-8999-868CD59EF38F}" type="slidenum">
              <a:rPr lang="en-US" smtClean="0"/>
              <a:pPr>
                <a:defRPr/>
              </a:pPr>
              <a:t>20</a:t>
            </a:fld>
            <a:endParaRPr lang="en-US" dirty="0"/>
          </a:p>
        </p:txBody>
      </p:sp>
      <p:pic>
        <p:nvPicPr>
          <p:cNvPr id="5" name="Picture 4">
            <a:extLst>
              <a:ext uri="{FF2B5EF4-FFF2-40B4-BE49-F238E27FC236}">
                <a16:creationId xmlns:a16="http://schemas.microsoft.com/office/drawing/2014/main" id="{AD4147F0-158B-9047-9D66-E1434C4DF801}"/>
              </a:ext>
            </a:extLst>
          </p:cNvPr>
          <p:cNvPicPr/>
          <p:nvPr/>
        </p:nvPicPr>
        <p:blipFill>
          <a:blip r:embed="rId3"/>
          <a:stretch>
            <a:fillRect/>
          </a:stretch>
        </p:blipFill>
        <p:spPr>
          <a:xfrm>
            <a:off x="0" y="977900"/>
            <a:ext cx="9144000" cy="5849620"/>
          </a:xfrm>
          <a:prstGeom prst="rect">
            <a:avLst/>
          </a:prstGeom>
        </p:spPr>
      </p:pic>
      <p:sp>
        <p:nvSpPr>
          <p:cNvPr id="6" name="Date Placeholder 4">
            <a:extLst>
              <a:ext uri="{FF2B5EF4-FFF2-40B4-BE49-F238E27FC236}">
                <a16:creationId xmlns:a16="http://schemas.microsoft.com/office/drawing/2014/main" id="{B6593BEA-0B7B-3B4B-885A-CCDC06A6FE72}"/>
              </a:ext>
            </a:extLst>
          </p:cNvPr>
          <p:cNvSpPr txBox="1">
            <a:spLocks/>
          </p:cNvSpPr>
          <p:nvPr/>
        </p:nvSpPr>
        <p:spPr>
          <a:xfrm>
            <a:off x="220988" y="39433"/>
            <a:ext cx="8565857" cy="86093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3200" b="1" dirty="0"/>
              <a:t>Chinook salmon run-strength estimates </a:t>
            </a:r>
          </a:p>
          <a:p>
            <a:pPr algn="ctr">
              <a:defRPr/>
            </a:pPr>
            <a:r>
              <a:rPr lang="en-US" sz="2800" dirty="0"/>
              <a:t>(courtesy of ADFG)</a:t>
            </a:r>
            <a:endParaRPr lang="en-US" sz="2400" dirty="0"/>
          </a:p>
        </p:txBody>
      </p:sp>
      <p:sp>
        <p:nvSpPr>
          <p:cNvPr id="7" name="Rectangle 6">
            <a:extLst>
              <a:ext uri="{FF2B5EF4-FFF2-40B4-BE49-F238E27FC236}">
                <a16:creationId xmlns:a16="http://schemas.microsoft.com/office/drawing/2014/main" id="{5C190398-8EDB-4B4D-B89F-E9159FBC5EAD}"/>
              </a:ext>
            </a:extLst>
          </p:cNvPr>
          <p:cNvSpPr/>
          <p:nvPr/>
        </p:nvSpPr>
        <p:spPr>
          <a:xfrm>
            <a:off x="6947770" y="6400800"/>
            <a:ext cx="607859" cy="369332"/>
          </a:xfrm>
          <a:prstGeom prst="rect">
            <a:avLst/>
          </a:prstGeom>
        </p:spPr>
        <p:txBody>
          <a:bodyPr wrap="none">
            <a:spAutoFit/>
          </a:bodyPr>
          <a:lstStyle/>
          <a:p>
            <a:r>
              <a:rPr lang="en-US" dirty="0"/>
              <a:t>2017</a:t>
            </a:r>
          </a:p>
        </p:txBody>
      </p:sp>
    </p:spTree>
    <p:extLst>
      <p:ext uri="{BB962C8B-B14F-4D97-AF65-F5344CB8AC3E}">
        <p14:creationId xmlns:p14="http://schemas.microsoft.com/office/powerpoint/2010/main" val="3416822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C7FC4F-7B75-764F-8136-D0366B083E2F}"/>
              </a:ext>
            </a:extLst>
          </p:cNvPr>
          <p:cNvPicPr>
            <a:picLocks noChangeAspect="1"/>
          </p:cNvPicPr>
          <p:nvPr/>
        </p:nvPicPr>
        <p:blipFill>
          <a:blip r:embed="rId2"/>
          <a:stretch>
            <a:fillRect/>
          </a:stretch>
        </p:blipFill>
        <p:spPr>
          <a:xfrm>
            <a:off x="0" y="1224886"/>
            <a:ext cx="9144000" cy="4934706"/>
          </a:xfrm>
          <a:prstGeom prst="rect">
            <a:avLst/>
          </a:prstGeom>
        </p:spPr>
      </p:pic>
      <p:sp>
        <p:nvSpPr>
          <p:cNvPr id="6" name="Title 5">
            <a:extLst>
              <a:ext uri="{FF2B5EF4-FFF2-40B4-BE49-F238E27FC236}">
                <a16:creationId xmlns:a16="http://schemas.microsoft.com/office/drawing/2014/main" id="{827AF631-18CE-EA40-98CD-590414B485C7}"/>
              </a:ext>
            </a:extLst>
          </p:cNvPr>
          <p:cNvSpPr>
            <a:spLocks noGrp="1"/>
          </p:cNvSpPr>
          <p:nvPr>
            <p:ph type="title"/>
          </p:nvPr>
        </p:nvSpPr>
        <p:spPr>
          <a:xfrm>
            <a:off x="628650" y="-64373"/>
            <a:ext cx="7886700" cy="1325563"/>
          </a:xfrm>
        </p:spPr>
        <p:txBody>
          <a:bodyPr/>
          <a:lstStyle/>
          <a:p>
            <a:r>
              <a:rPr lang="en-US" dirty="0"/>
              <a:t>Regional impact estimates </a:t>
            </a:r>
            <a:br>
              <a:rPr lang="en-US" dirty="0"/>
            </a:br>
            <a:r>
              <a:rPr lang="en-US" dirty="0"/>
              <a:t>(under different growth alternatives)</a:t>
            </a:r>
          </a:p>
        </p:txBody>
      </p:sp>
    </p:spTree>
    <p:extLst>
      <p:ext uri="{BB962C8B-B14F-4D97-AF65-F5344CB8AC3E}">
        <p14:creationId xmlns:p14="http://schemas.microsoft.com/office/powerpoint/2010/main" val="1023178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a:extLst>
              <a:ext uri="{FF2B5EF4-FFF2-40B4-BE49-F238E27FC236}">
                <a16:creationId xmlns:a16="http://schemas.microsoft.com/office/drawing/2014/main" id="{F8B3AA04-CF1F-1441-AFCA-040E583A4CE0}"/>
              </a:ext>
            </a:extLst>
          </p:cNvPr>
          <p:cNvSpPr txBox="1">
            <a:spLocks/>
          </p:cNvSpPr>
          <p:nvPr/>
        </p:nvSpPr>
        <p:spPr>
          <a:xfrm>
            <a:off x="220988" y="483933"/>
            <a:ext cx="8565857" cy="86093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3200" b="1" dirty="0"/>
              <a:t>Chinook salmon AEQ / run strength</a:t>
            </a:r>
          </a:p>
        </p:txBody>
      </p:sp>
      <p:pic>
        <p:nvPicPr>
          <p:cNvPr id="5" name="Picture 4">
            <a:extLst>
              <a:ext uri="{FF2B5EF4-FFF2-40B4-BE49-F238E27FC236}">
                <a16:creationId xmlns:a16="http://schemas.microsoft.com/office/drawing/2014/main" id="{7820CF50-105C-0E42-93F3-26894B9E7233}"/>
              </a:ext>
            </a:extLst>
          </p:cNvPr>
          <p:cNvPicPr>
            <a:picLocks noChangeAspect="1"/>
          </p:cNvPicPr>
          <p:nvPr/>
        </p:nvPicPr>
        <p:blipFill>
          <a:blip r:embed="rId3"/>
          <a:stretch>
            <a:fillRect/>
          </a:stretch>
        </p:blipFill>
        <p:spPr>
          <a:xfrm>
            <a:off x="0" y="961647"/>
            <a:ext cx="9144000" cy="4934706"/>
          </a:xfrm>
          <a:prstGeom prst="rect">
            <a:avLst/>
          </a:prstGeom>
        </p:spPr>
      </p:pic>
    </p:spTree>
    <p:extLst>
      <p:ext uri="{BB962C8B-B14F-4D97-AF65-F5344CB8AC3E}">
        <p14:creationId xmlns:p14="http://schemas.microsoft.com/office/powerpoint/2010/main" val="1231346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0A32F35C-97EE-8E48-8A94-602DD3B24573}"/>
              </a:ext>
            </a:extLst>
          </p:cNvPr>
          <p:cNvSpPr txBox="1">
            <a:spLocks/>
          </p:cNvSpPr>
          <p:nvPr/>
        </p:nvSpPr>
        <p:spPr>
          <a:xfrm>
            <a:off x="220988" y="483933"/>
            <a:ext cx="8565857" cy="86093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3200" b="1" dirty="0"/>
              <a:t>Chinook salmon AEQ / run strength</a:t>
            </a:r>
          </a:p>
        </p:txBody>
      </p:sp>
      <p:pic>
        <p:nvPicPr>
          <p:cNvPr id="2" name="Picture 1">
            <a:extLst>
              <a:ext uri="{FF2B5EF4-FFF2-40B4-BE49-F238E27FC236}">
                <a16:creationId xmlns:a16="http://schemas.microsoft.com/office/drawing/2014/main" id="{2DC062BC-DA58-E843-A28A-EDAF35893ACF}"/>
              </a:ext>
            </a:extLst>
          </p:cNvPr>
          <p:cNvPicPr>
            <a:picLocks noChangeAspect="1"/>
          </p:cNvPicPr>
          <p:nvPr/>
        </p:nvPicPr>
        <p:blipFill>
          <a:blip r:embed="rId3"/>
          <a:stretch>
            <a:fillRect/>
          </a:stretch>
        </p:blipFill>
        <p:spPr>
          <a:xfrm>
            <a:off x="0" y="1364770"/>
            <a:ext cx="9144000" cy="4934706"/>
          </a:xfrm>
          <a:prstGeom prst="rect">
            <a:avLst/>
          </a:prstGeom>
        </p:spPr>
      </p:pic>
    </p:spTree>
    <p:extLst>
      <p:ext uri="{BB962C8B-B14F-4D97-AF65-F5344CB8AC3E}">
        <p14:creationId xmlns:p14="http://schemas.microsoft.com/office/powerpoint/2010/main" val="2037185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C45BD1-1453-A643-B77A-95F88A0CB632}"/>
              </a:ext>
            </a:extLst>
          </p:cNvPr>
          <p:cNvPicPr/>
          <p:nvPr/>
        </p:nvPicPr>
        <p:blipFill>
          <a:blip r:embed="rId2"/>
          <a:stretch>
            <a:fillRect/>
          </a:stretch>
        </p:blipFill>
        <p:spPr>
          <a:xfrm>
            <a:off x="127000" y="88900"/>
            <a:ext cx="8966200" cy="6252423"/>
          </a:xfrm>
          <a:prstGeom prst="rect">
            <a:avLst/>
          </a:prstGeom>
        </p:spPr>
      </p:pic>
    </p:spTree>
    <p:extLst>
      <p:ext uri="{BB962C8B-B14F-4D97-AF65-F5344CB8AC3E}">
        <p14:creationId xmlns:p14="http://schemas.microsoft.com/office/powerpoint/2010/main" val="963278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34D30E-EFF7-BC4F-A27C-9CC0FA36A222}"/>
              </a:ext>
            </a:extLst>
          </p:cNvPr>
          <p:cNvSpPr>
            <a:spLocks noGrp="1"/>
          </p:cNvSpPr>
          <p:nvPr>
            <p:ph type="dt" sz="half" idx="10"/>
          </p:nvPr>
        </p:nvSpPr>
        <p:spPr/>
        <p:txBody>
          <a:bodyPr/>
          <a:lstStyle/>
          <a:p>
            <a:pPr>
              <a:defRPr/>
            </a:pPr>
            <a:fld id="{DD5111FB-E48B-7C4F-9B5F-A3529EC7F3B4}" type="datetime1">
              <a:rPr lang="en-US" smtClean="0"/>
              <a:t>4/15/19</a:t>
            </a:fld>
            <a:endParaRPr lang="en-US" dirty="0"/>
          </a:p>
        </p:txBody>
      </p:sp>
      <p:sp>
        <p:nvSpPr>
          <p:cNvPr id="3" name="Footer Placeholder 2">
            <a:extLst>
              <a:ext uri="{FF2B5EF4-FFF2-40B4-BE49-F238E27FC236}">
                <a16:creationId xmlns:a16="http://schemas.microsoft.com/office/drawing/2014/main" id="{36B530F5-BEB8-884B-816F-3CB160CAAA13}"/>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AAF1C33D-D34C-BC47-8E6D-40CDB2290B9B}"/>
              </a:ext>
            </a:extLst>
          </p:cNvPr>
          <p:cNvSpPr>
            <a:spLocks noGrp="1"/>
          </p:cNvSpPr>
          <p:nvPr>
            <p:ph type="sldNum" sz="quarter" idx="12"/>
          </p:nvPr>
        </p:nvSpPr>
        <p:spPr/>
        <p:txBody>
          <a:bodyPr/>
          <a:lstStyle/>
          <a:p>
            <a:pPr>
              <a:defRPr/>
            </a:pPr>
            <a:fld id="{601685CB-B3D0-4CB7-8999-868CD59EF38F}" type="slidenum">
              <a:rPr lang="en-US" smtClean="0"/>
              <a:pPr>
                <a:defRPr/>
              </a:pPr>
              <a:t>25</a:t>
            </a:fld>
            <a:endParaRPr lang="en-US" dirty="0"/>
          </a:p>
        </p:txBody>
      </p:sp>
      <p:pic>
        <p:nvPicPr>
          <p:cNvPr id="5" name="Picture 4">
            <a:extLst>
              <a:ext uri="{FF2B5EF4-FFF2-40B4-BE49-F238E27FC236}">
                <a16:creationId xmlns:a16="http://schemas.microsoft.com/office/drawing/2014/main" id="{60AD9CB6-3886-C44B-A4B7-46DDFAC6D300}"/>
              </a:ext>
            </a:extLst>
          </p:cNvPr>
          <p:cNvPicPr>
            <a:picLocks noChangeAspect="1"/>
          </p:cNvPicPr>
          <p:nvPr/>
        </p:nvPicPr>
        <p:blipFill>
          <a:blip r:embed="rId2"/>
          <a:stretch>
            <a:fillRect/>
          </a:stretch>
        </p:blipFill>
        <p:spPr>
          <a:xfrm>
            <a:off x="0" y="961647"/>
            <a:ext cx="9144000" cy="4934706"/>
          </a:xfrm>
          <a:prstGeom prst="rect">
            <a:avLst/>
          </a:prstGeom>
        </p:spPr>
      </p:pic>
      <p:sp>
        <p:nvSpPr>
          <p:cNvPr id="6" name="Title 2">
            <a:extLst>
              <a:ext uri="{FF2B5EF4-FFF2-40B4-BE49-F238E27FC236}">
                <a16:creationId xmlns:a16="http://schemas.microsoft.com/office/drawing/2014/main" id="{44D35141-188C-C14D-9B9A-7B0FDB01CE20}"/>
              </a:ext>
            </a:extLst>
          </p:cNvPr>
          <p:cNvSpPr txBox="1">
            <a:spLocks/>
          </p:cNvSpPr>
          <p:nvPr/>
        </p:nvSpPr>
        <p:spPr>
          <a:xfrm>
            <a:off x="628650" y="88035"/>
            <a:ext cx="7886700"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Coastal western Alaska stocks</a:t>
            </a:r>
          </a:p>
        </p:txBody>
      </p:sp>
    </p:spTree>
    <p:extLst>
      <p:ext uri="{BB962C8B-B14F-4D97-AF65-F5344CB8AC3E}">
        <p14:creationId xmlns:p14="http://schemas.microsoft.com/office/powerpoint/2010/main" val="202479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0B3CF1-5BA3-214C-8336-3FDEFCAA9E79}"/>
              </a:ext>
            </a:extLst>
          </p:cNvPr>
          <p:cNvPicPr>
            <a:picLocks noChangeAspect="1"/>
          </p:cNvPicPr>
          <p:nvPr/>
        </p:nvPicPr>
        <p:blipFill>
          <a:blip r:embed="rId2"/>
          <a:stretch>
            <a:fillRect/>
          </a:stretch>
        </p:blipFill>
        <p:spPr>
          <a:xfrm>
            <a:off x="0" y="961647"/>
            <a:ext cx="9144000" cy="4934706"/>
          </a:xfrm>
          <a:prstGeom prst="rect">
            <a:avLst/>
          </a:prstGeom>
        </p:spPr>
      </p:pic>
      <p:sp>
        <p:nvSpPr>
          <p:cNvPr id="3" name="Title 2">
            <a:extLst>
              <a:ext uri="{FF2B5EF4-FFF2-40B4-BE49-F238E27FC236}">
                <a16:creationId xmlns:a16="http://schemas.microsoft.com/office/drawing/2014/main" id="{10EDC546-434A-C448-8C18-B38B0AFB25A7}"/>
              </a:ext>
            </a:extLst>
          </p:cNvPr>
          <p:cNvSpPr>
            <a:spLocks noGrp="1"/>
          </p:cNvSpPr>
          <p:nvPr>
            <p:ph type="title"/>
          </p:nvPr>
        </p:nvSpPr>
        <p:spPr>
          <a:xfrm>
            <a:off x="628650" y="-133640"/>
            <a:ext cx="7886700" cy="1325563"/>
          </a:xfrm>
        </p:spPr>
        <p:txBody>
          <a:bodyPr/>
          <a:lstStyle/>
          <a:p>
            <a:r>
              <a:rPr lang="en-US" dirty="0"/>
              <a:t>Combined western Alaska stocks</a:t>
            </a:r>
          </a:p>
        </p:txBody>
      </p:sp>
    </p:spTree>
    <p:extLst>
      <p:ext uri="{BB962C8B-B14F-4D97-AF65-F5344CB8AC3E}">
        <p14:creationId xmlns:p14="http://schemas.microsoft.com/office/powerpoint/2010/main" val="2944852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85E668-9EE1-234C-8B38-EC0BC2C5F8A2}"/>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defTabSz="914400"/>
            <a:r>
              <a:rPr lang="en-US" sz="4200" kern="1200">
                <a:solidFill>
                  <a:srgbClr val="FFFFFF"/>
                </a:solidFill>
                <a:latin typeface="+mj-lt"/>
                <a:ea typeface="+mj-ea"/>
                <a:cs typeface="+mj-cs"/>
              </a:rPr>
              <a:t>Chum salmon</a:t>
            </a:r>
          </a:p>
        </p:txBody>
      </p:sp>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A00C2A4-77CF-DC4A-BEE0-47C3435306E6}"/>
              </a:ext>
            </a:extLst>
          </p:cNvPr>
          <p:cNvPicPr>
            <a:picLocks noChangeAspect="1"/>
          </p:cNvPicPr>
          <p:nvPr/>
        </p:nvPicPr>
        <p:blipFill>
          <a:blip r:embed="rId2"/>
          <a:stretch>
            <a:fillRect/>
          </a:stretch>
        </p:blipFill>
        <p:spPr>
          <a:xfrm>
            <a:off x="4017818" y="-237066"/>
            <a:ext cx="5126182" cy="7095066"/>
          </a:xfrm>
          <a:prstGeom prst="rect">
            <a:avLst/>
          </a:prstGeom>
        </p:spPr>
      </p:pic>
    </p:spTree>
    <p:extLst>
      <p:ext uri="{BB962C8B-B14F-4D97-AF65-F5344CB8AC3E}">
        <p14:creationId xmlns:p14="http://schemas.microsoft.com/office/powerpoint/2010/main" val="1465419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85E668-9EE1-234C-8B38-EC0BC2C5F8A2}"/>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Chum salmon</a:t>
            </a:r>
          </a:p>
        </p:txBody>
      </p:sp>
      <p:pic>
        <p:nvPicPr>
          <p:cNvPr id="3" name="Picture 2">
            <a:extLst>
              <a:ext uri="{FF2B5EF4-FFF2-40B4-BE49-F238E27FC236}">
                <a16:creationId xmlns:a16="http://schemas.microsoft.com/office/drawing/2014/main" id="{27B39E84-7267-AB4C-B64C-A6ABE6468D39}"/>
              </a:ext>
            </a:extLst>
          </p:cNvPr>
          <p:cNvPicPr>
            <a:picLocks noChangeAspect="1"/>
          </p:cNvPicPr>
          <p:nvPr/>
        </p:nvPicPr>
        <p:blipFill>
          <a:blip r:embed="rId3"/>
          <a:stretch>
            <a:fillRect/>
          </a:stretch>
        </p:blipFill>
        <p:spPr>
          <a:xfrm>
            <a:off x="1042521" y="1675227"/>
            <a:ext cx="7058956" cy="4394199"/>
          </a:xfrm>
          <a:prstGeom prst="rect">
            <a:avLst/>
          </a:prstGeom>
        </p:spPr>
      </p:pic>
    </p:spTree>
    <p:extLst>
      <p:ext uri="{BB962C8B-B14F-4D97-AF65-F5344CB8AC3E}">
        <p14:creationId xmlns:p14="http://schemas.microsoft.com/office/powerpoint/2010/main" val="563860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E668-9EE1-234C-8B38-EC0BC2C5F8A2}"/>
              </a:ext>
            </a:extLst>
          </p:cNvPr>
          <p:cNvSpPr>
            <a:spLocks noGrp="1"/>
          </p:cNvSpPr>
          <p:nvPr>
            <p:ph type="title"/>
          </p:nvPr>
        </p:nvSpPr>
        <p:spPr>
          <a:xfrm>
            <a:off x="628650" y="-493857"/>
            <a:ext cx="7886700" cy="1325563"/>
          </a:xfrm>
        </p:spPr>
        <p:txBody>
          <a:bodyPr/>
          <a:lstStyle/>
          <a:p>
            <a:r>
              <a:rPr lang="en-US" dirty="0"/>
              <a:t>Chum salmon</a:t>
            </a:r>
          </a:p>
        </p:txBody>
      </p:sp>
      <p:pic>
        <p:nvPicPr>
          <p:cNvPr id="3" name="Picture 2">
            <a:extLst>
              <a:ext uri="{FF2B5EF4-FFF2-40B4-BE49-F238E27FC236}">
                <a16:creationId xmlns:a16="http://schemas.microsoft.com/office/drawing/2014/main" id="{42F857C8-FFA5-6B45-B38E-C200575BB70A}"/>
              </a:ext>
            </a:extLst>
          </p:cNvPr>
          <p:cNvPicPr>
            <a:picLocks noChangeAspect="1"/>
          </p:cNvPicPr>
          <p:nvPr/>
        </p:nvPicPr>
        <p:blipFill>
          <a:blip r:embed="rId2"/>
          <a:stretch>
            <a:fillRect/>
          </a:stretch>
        </p:blipFill>
        <p:spPr>
          <a:xfrm>
            <a:off x="0" y="805369"/>
            <a:ext cx="9144000" cy="5247262"/>
          </a:xfrm>
          <a:prstGeom prst="rect">
            <a:avLst/>
          </a:prstGeom>
        </p:spPr>
      </p:pic>
    </p:spTree>
    <p:extLst>
      <p:ext uri="{BB962C8B-B14F-4D97-AF65-F5344CB8AC3E}">
        <p14:creationId xmlns:p14="http://schemas.microsoft.com/office/powerpoint/2010/main" val="253678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C1E7A-539D-B143-945E-C56298DF1E83}"/>
              </a:ext>
            </a:extLst>
          </p:cNvPr>
          <p:cNvSpPr>
            <a:spLocks noGrp="1"/>
          </p:cNvSpPr>
          <p:nvPr>
            <p:ph type="title"/>
          </p:nvPr>
        </p:nvSpPr>
        <p:spPr>
          <a:xfrm>
            <a:off x="487972" y="211318"/>
            <a:ext cx="5485118" cy="1398472"/>
          </a:xfrm>
        </p:spPr>
        <p:txBody>
          <a:bodyPr>
            <a:normAutofit/>
          </a:bodyPr>
          <a:lstStyle/>
          <a:p>
            <a:r>
              <a:rPr lang="en-US" dirty="0"/>
              <a:t>General steps</a:t>
            </a:r>
          </a:p>
        </p:txBody>
      </p:sp>
      <p:sp>
        <p:nvSpPr>
          <p:cNvPr id="10" name="Content Placeholder 9">
            <a:extLst>
              <a:ext uri="{FF2B5EF4-FFF2-40B4-BE49-F238E27FC236}">
                <a16:creationId xmlns:a16="http://schemas.microsoft.com/office/drawing/2014/main" id="{B32BD1FD-1573-D64A-898F-90912A1AD9CF}"/>
              </a:ext>
            </a:extLst>
          </p:cNvPr>
          <p:cNvSpPr>
            <a:spLocks noGrp="1"/>
          </p:cNvSpPr>
          <p:nvPr>
            <p:ph sz="half" idx="1"/>
          </p:nvPr>
        </p:nvSpPr>
        <p:spPr>
          <a:xfrm>
            <a:off x="1741444" y="1676831"/>
            <a:ext cx="7154628" cy="4525963"/>
          </a:xfrm>
        </p:spPr>
        <p:txBody>
          <a:bodyPr>
            <a:normAutofit/>
          </a:bodyPr>
          <a:lstStyle/>
          <a:p>
            <a:pPr marL="514350" indent="-514350" algn="l">
              <a:buFont typeface="+mj-lt"/>
              <a:buAutoNum type="arabicPeriod"/>
            </a:pPr>
            <a:r>
              <a:rPr lang="en-US" dirty="0"/>
              <a:t>Compile PSC statistics</a:t>
            </a:r>
          </a:p>
          <a:p>
            <a:pPr marL="457200" lvl="1" indent="0">
              <a:buNone/>
            </a:pPr>
            <a:r>
              <a:rPr lang="en-US" dirty="0"/>
              <a:t>a.	Total bycatch by season (Table 1)</a:t>
            </a:r>
          </a:p>
          <a:p>
            <a:pPr marL="457200" lvl="1" indent="0">
              <a:buNone/>
            </a:pPr>
            <a:r>
              <a:rPr lang="en-US" dirty="0"/>
              <a:t>b.	Length and sex composition of the bycatch</a:t>
            </a:r>
          </a:p>
          <a:p>
            <a:pPr marL="457200" lvl="1" indent="0">
              <a:buNone/>
            </a:pPr>
            <a:r>
              <a:rPr lang="en-US" dirty="0"/>
              <a:t>c.	Date and location </a:t>
            </a:r>
          </a:p>
          <a:p>
            <a:pPr marL="514350" indent="-514350" algn="l">
              <a:buFont typeface="+mj-lt"/>
              <a:buAutoNum type="arabicPeriod"/>
            </a:pPr>
            <a:r>
              <a:rPr lang="en-US" dirty="0"/>
              <a:t>Convert seasonal length compositions to PSC by age</a:t>
            </a:r>
          </a:p>
          <a:p>
            <a:pPr marL="514350" indent="-514350" algn="l">
              <a:buFont typeface="+mj-lt"/>
              <a:buAutoNum type="arabicPeriod"/>
            </a:pPr>
            <a:r>
              <a:rPr lang="en-US" dirty="0"/>
              <a:t>Apply oceanic survival and maturity-at-age</a:t>
            </a:r>
          </a:p>
          <a:p>
            <a:pPr marL="514350" indent="-514350" algn="l">
              <a:buFont typeface="+mj-lt"/>
              <a:buAutoNum type="arabicPeriod"/>
            </a:pPr>
            <a:r>
              <a:rPr lang="en-US" dirty="0"/>
              <a:t>Use genetic stock ID information (Table 5)</a:t>
            </a:r>
          </a:p>
          <a:p>
            <a:pPr marL="514350" indent="-514350" algn="l">
              <a:buFont typeface="+mj-lt"/>
              <a:buAutoNum type="arabicPeriod"/>
            </a:pPr>
            <a:r>
              <a:rPr lang="en-US" dirty="0"/>
              <a:t>Run the AEQ model (1994-2017) and summarize</a:t>
            </a:r>
          </a:p>
          <a:p>
            <a:pPr marL="514350" indent="-514350" algn="l">
              <a:buFont typeface="+mj-lt"/>
              <a:buAutoNum type="arabicPeriod"/>
            </a:pPr>
            <a:r>
              <a:rPr lang="en-US" dirty="0"/>
              <a:t>Compare subset with available run-strength estimates</a:t>
            </a:r>
          </a:p>
          <a:p>
            <a:pPr marL="0" indent="0" algn="l">
              <a:buNone/>
            </a:pPr>
            <a:r>
              <a:rPr lang="en-US" dirty="0">
                <a:solidFill>
                  <a:srgbClr val="FF0000"/>
                </a:solidFill>
              </a:rPr>
              <a:t>Modifications</a:t>
            </a:r>
          </a:p>
          <a:p>
            <a:pPr marL="457200" indent="-457200" algn="l">
              <a:buFont typeface="+mj-lt"/>
              <a:buAutoNum type="arabicPeriod"/>
            </a:pPr>
            <a:r>
              <a:rPr lang="en-US" dirty="0">
                <a:solidFill>
                  <a:srgbClr val="FF0000"/>
                </a:solidFill>
              </a:rPr>
              <a:t>Change effective growth assumption in recent period</a:t>
            </a:r>
          </a:p>
          <a:p>
            <a:pPr marL="514350" indent="-514350" algn="l">
              <a:buFont typeface="+mj-lt"/>
              <a:buAutoNum type="arabicPeriod"/>
            </a:pPr>
            <a:endParaRPr lang="en-US" dirty="0"/>
          </a:p>
          <a:p>
            <a:pPr marL="514350" indent="-514350" algn="l">
              <a:buFont typeface="+mj-lt"/>
              <a:buAutoNum type="arabicPeriod"/>
            </a:pPr>
            <a:endParaRPr lang="en-US" dirty="0"/>
          </a:p>
        </p:txBody>
      </p:sp>
    </p:spTree>
    <p:extLst>
      <p:ext uri="{BB962C8B-B14F-4D97-AF65-F5344CB8AC3E}">
        <p14:creationId xmlns:p14="http://schemas.microsoft.com/office/powerpoint/2010/main" val="2311129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E668-9EE1-234C-8B38-EC0BC2C5F8A2}"/>
              </a:ext>
            </a:extLst>
          </p:cNvPr>
          <p:cNvSpPr>
            <a:spLocks noGrp="1"/>
          </p:cNvSpPr>
          <p:nvPr>
            <p:ph type="title"/>
          </p:nvPr>
        </p:nvSpPr>
        <p:spPr>
          <a:xfrm>
            <a:off x="628650" y="-493857"/>
            <a:ext cx="7886700" cy="1325563"/>
          </a:xfrm>
        </p:spPr>
        <p:txBody>
          <a:bodyPr/>
          <a:lstStyle/>
          <a:p>
            <a:r>
              <a:rPr lang="en-US" dirty="0"/>
              <a:t>Chum salmon</a:t>
            </a:r>
          </a:p>
        </p:txBody>
      </p:sp>
      <p:pic>
        <p:nvPicPr>
          <p:cNvPr id="4" name="Picture 3">
            <a:extLst>
              <a:ext uri="{FF2B5EF4-FFF2-40B4-BE49-F238E27FC236}">
                <a16:creationId xmlns:a16="http://schemas.microsoft.com/office/drawing/2014/main" id="{D44D479F-DF6E-7A4D-8EC7-05F883298CD3}"/>
              </a:ext>
            </a:extLst>
          </p:cNvPr>
          <p:cNvPicPr>
            <a:picLocks noChangeAspect="1"/>
          </p:cNvPicPr>
          <p:nvPr/>
        </p:nvPicPr>
        <p:blipFill>
          <a:blip r:embed="rId2"/>
          <a:stretch>
            <a:fillRect/>
          </a:stretch>
        </p:blipFill>
        <p:spPr>
          <a:xfrm>
            <a:off x="0" y="589971"/>
            <a:ext cx="9144000" cy="5678057"/>
          </a:xfrm>
          <a:prstGeom prst="rect">
            <a:avLst/>
          </a:prstGeom>
        </p:spPr>
      </p:pic>
    </p:spTree>
    <p:extLst>
      <p:ext uri="{BB962C8B-B14F-4D97-AF65-F5344CB8AC3E}">
        <p14:creationId xmlns:p14="http://schemas.microsoft.com/office/powerpoint/2010/main" val="4116154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58C9999-5999-AF44-9FD3-DD6EDB882513}"/>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Summary AEQ</a:t>
            </a:r>
          </a:p>
        </p:txBody>
      </p:sp>
      <p:cxnSp>
        <p:nvCxnSpPr>
          <p:cNvPr id="18"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C047A600-FDA6-3646-BE8B-C3F3C5D46D85}"/>
              </a:ext>
            </a:extLst>
          </p:cNvPr>
          <p:cNvSpPr>
            <a:spLocks noGrp="1"/>
          </p:cNvSpPr>
          <p:nvPr>
            <p:ph idx="1"/>
          </p:nvPr>
        </p:nvSpPr>
        <p:spPr>
          <a:xfrm>
            <a:off x="3732023" y="963877"/>
            <a:ext cx="4783327" cy="4930246"/>
          </a:xfrm>
        </p:spPr>
        <p:txBody>
          <a:bodyPr anchor="ctr">
            <a:normAutofit/>
          </a:bodyPr>
          <a:lstStyle/>
          <a:p>
            <a:pPr marL="0" indent="0">
              <a:buNone/>
            </a:pPr>
            <a:r>
              <a:rPr lang="en-US" dirty="0"/>
              <a:t>Length frequency data:</a:t>
            </a:r>
          </a:p>
          <a:p>
            <a:pPr marL="685800" lvl="1" indent="-342900">
              <a:buFont typeface="+mj-lt"/>
              <a:buAutoNum type="arabicPeriod"/>
            </a:pPr>
            <a:r>
              <a:rPr lang="en-US" sz="2100" dirty="0"/>
              <a:t>Seems to be smaller in recent years</a:t>
            </a:r>
          </a:p>
          <a:p>
            <a:pPr marL="685800" lvl="1" indent="-342900">
              <a:buFont typeface="+mj-lt"/>
              <a:buAutoNum type="arabicPeriod"/>
            </a:pPr>
            <a:r>
              <a:rPr lang="en-US" sz="2100" dirty="0"/>
              <a:t>B-season generally smaller/younger Chinook salmon</a:t>
            </a:r>
          </a:p>
          <a:p>
            <a:pPr marL="685800" lvl="1" indent="-342900">
              <a:buFont typeface="+mj-lt"/>
              <a:buAutoNum type="arabicPeriod"/>
            </a:pPr>
            <a:r>
              <a:rPr lang="en-US" sz="2100" dirty="0"/>
              <a:t>Sample sizes of length measures much lower in EBS since census period</a:t>
            </a:r>
          </a:p>
          <a:p>
            <a:pPr marL="685800" lvl="1" indent="-342900">
              <a:buFont typeface="+mj-lt"/>
              <a:buAutoNum type="arabicPeriod"/>
            </a:pPr>
            <a:r>
              <a:rPr lang="en-US" sz="2100" dirty="0"/>
              <a:t>GOA sample sizes remain high (for length measurements)</a:t>
            </a:r>
          </a:p>
          <a:p>
            <a:pPr marL="0" indent="0">
              <a:buNone/>
            </a:pPr>
            <a:r>
              <a:rPr lang="en-US" dirty="0"/>
              <a:t>Growth changes affect results slightly</a:t>
            </a:r>
          </a:p>
          <a:p>
            <a:pPr lvl="1"/>
            <a:r>
              <a:rPr lang="en-US" sz="2100" dirty="0"/>
              <a:t>What-ifs based on </a:t>
            </a:r>
            <a:r>
              <a:rPr lang="en-US" sz="2100" dirty="0" err="1"/>
              <a:t>aassumed</a:t>
            </a:r>
            <a:r>
              <a:rPr lang="en-US" sz="2100" dirty="0"/>
              <a:t> growth changes </a:t>
            </a:r>
            <a:br>
              <a:rPr lang="en-US" sz="2100" dirty="0"/>
            </a:br>
            <a:r>
              <a:rPr lang="en-US" sz="2100" dirty="0"/>
              <a:t>(</a:t>
            </a:r>
            <a:r>
              <a:rPr lang="en-US" sz="2100" b="1" dirty="0"/>
              <a:t>no basis for actual values chosen!!)</a:t>
            </a:r>
          </a:p>
          <a:p>
            <a:pPr lvl="1"/>
            <a:r>
              <a:rPr lang="en-US" sz="2100" dirty="0"/>
              <a:t>The need to age samples would improve estimates</a:t>
            </a:r>
          </a:p>
          <a:p>
            <a:pPr lvl="1"/>
            <a:endParaRPr lang="en-US" sz="2100" dirty="0"/>
          </a:p>
          <a:p>
            <a:pPr lvl="1"/>
            <a:endParaRPr lang="en-US" sz="2100" b="1" dirty="0"/>
          </a:p>
        </p:txBody>
      </p:sp>
    </p:spTree>
    <p:extLst>
      <p:ext uri="{BB962C8B-B14F-4D97-AF65-F5344CB8AC3E}">
        <p14:creationId xmlns:p14="http://schemas.microsoft.com/office/powerpoint/2010/main" val="1916480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F197FBB-B4C8-F143-A255-B9061ACA74E5}"/>
              </a:ext>
            </a:extLst>
          </p:cNvPr>
          <p:cNvSpPr>
            <a:spLocks noGrp="1"/>
          </p:cNvSpPr>
          <p:nvPr>
            <p:ph type="dt" sz="half" idx="10"/>
          </p:nvPr>
        </p:nvSpPr>
        <p:spPr>
          <a:xfrm>
            <a:off x="197632" y="-30480"/>
            <a:ext cx="8565857" cy="274320"/>
          </a:xfrm>
        </p:spPr>
        <p:txBody>
          <a:bodyPr/>
          <a:lstStyle/>
          <a:p>
            <a:pPr algn="ctr">
              <a:defRPr/>
            </a:pPr>
            <a:r>
              <a:rPr lang="en-US" sz="2000" b="1" dirty="0"/>
              <a:t>Chinook salmon bycatch by season and fleet category, pollock fishery</a:t>
            </a:r>
          </a:p>
        </p:txBody>
      </p:sp>
      <p:pic>
        <p:nvPicPr>
          <p:cNvPr id="9" name="Picture 8">
            <a:extLst>
              <a:ext uri="{FF2B5EF4-FFF2-40B4-BE49-F238E27FC236}">
                <a16:creationId xmlns:a16="http://schemas.microsoft.com/office/drawing/2014/main" id="{4A3CFC9D-DB46-874D-B675-6AAC98FAF1EE}"/>
              </a:ext>
            </a:extLst>
          </p:cNvPr>
          <p:cNvPicPr>
            <a:picLocks noChangeAspect="1"/>
          </p:cNvPicPr>
          <p:nvPr/>
        </p:nvPicPr>
        <p:blipFill>
          <a:blip r:embed="rId3"/>
          <a:stretch>
            <a:fillRect/>
          </a:stretch>
        </p:blipFill>
        <p:spPr>
          <a:xfrm>
            <a:off x="11052" y="351680"/>
            <a:ext cx="8911962" cy="6303119"/>
          </a:xfrm>
          <a:prstGeom prst="rect">
            <a:avLst/>
          </a:prstGeom>
        </p:spPr>
      </p:pic>
    </p:spTree>
    <p:extLst>
      <p:ext uri="{BB962C8B-B14F-4D97-AF65-F5344CB8AC3E}">
        <p14:creationId xmlns:p14="http://schemas.microsoft.com/office/powerpoint/2010/main" val="270586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2EA574-D182-A544-A767-6AD9E3C5234E}"/>
              </a:ext>
            </a:extLst>
          </p:cNvPr>
          <p:cNvSpPr>
            <a:spLocks noGrp="1"/>
          </p:cNvSpPr>
          <p:nvPr>
            <p:ph type="title"/>
          </p:nvPr>
        </p:nvSpPr>
        <p:spPr>
          <a:xfrm>
            <a:off x="349766" y="629266"/>
            <a:ext cx="3012461" cy="1676603"/>
          </a:xfrm>
        </p:spPr>
        <p:txBody>
          <a:bodyPr>
            <a:normAutofit fontScale="90000"/>
          </a:bodyPr>
          <a:lstStyle/>
          <a:p>
            <a:r>
              <a:rPr lang="en-US" sz="3600" dirty="0"/>
              <a:t>Chinook salmon proportions</a:t>
            </a:r>
            <a:br>
              <a:rPr lang="en-US" sz="3600" dirty="0"/>
            </a:br>
            <a:r>
              <a:rPr lang="en-US" sz="3600" dirty="0"/>
              <a:t>at length</a:t>
            </a:r>
            <a:br>
              <a:rPr lang="en-US" sz="3600" dirty="0"/>
            </a:br>
            <a:endParaRPr lang="en-US" dirty="0"/>
          </a:p>
        </p:txBody>
      </p:sp>
      <p:sp>
        <p:nvSpPr>
          <p:cNvPr id="7" name="Content Placeholder 6">
            <a:extLst>
              <a:ext uri="{FF2B5EF4-FFF2-40B4-BE49-F238E27FC236}">
                <a16:creationId xmlns:a16="http://schemas.microsoft.com/office/drawing/2014/main" id="{6FAB55AA-943F-764F-BD59-E0F3854BA52F}"/>
              </a:ext>
            </a:extLst>
          </p:cNvPr>
          <p:cNvSpPr>
            <a:spLocks noGrp="1"/>
          </p:cNvSpPr>
          <p:nvPr>
            <p:ph idx="1"/>
          </p:nvPr>
        </p:nvSpPr>
        <p:spPr>
          <a:xfrm>
            <a:off x="486698" y="2438400"/>
            <a:ext cx="2738599" cy="3785419"/>
          </a:xfrm>
        </p:spPr>
        <p:txBody>
          <a:bodyPr>
            <a:normAutofit/>
          </a:bodyPr>
          <a:lstStyle/>
          <a:p>
            <a:pPr marL="0" indent="0">
              <a:buNone/>
            </a:pPr>
            <a:endParaRPr lang="en-US" sz="1600" dirty="0"/>
          </a:p>
        </p:txBody>
      </p:sp>
      <p:pic>
        <p:nvPicPr>
          <p:cNvPr id="5" name="Picture 4">
            <a:extLst>
              <a:ext uri="{FF2B5EF4-FFF2-40B4-BE49-F238E27FC236}">
                <a16:creationId xmlns:a16="http://schemas.microsoft.com/office/drawing/2014/main" id="{80989392-7FA1-1346-A6AC-3FA6150E6F64}"/>
              </a:ext>
            </a:extLst>
          </p:cNvPr>
          <p:cNvPicPr/>
          <p:nvPr/>
        </p:nvPicPr>
        <p:blipFill rotWithShape="1">
          <a:blip r:embed="rId3"/>
          <a:srcRect r="1667"/>
          <a:stretch/>
        </p:blipFill>
        <p:spPr>
          <a:xfrm>
            <a:off x="3479292" y="10"/>
            <a:ext cx="5664708" cy="6857990"/>
          </a:xfrm>
          <a:prstGeom prst="rect">
            <a:avLst/>
          </a:prstGeom>
          <a:effectLst/>
        </p:spPr>
      </p:pic>
      <p:sp>
        <p:nvSpPr>
          <p:cNvPr id="2" name="Date Placeholder 1">
            <a:extLst>
              <a:ext uri="{FF2B5EF4-FFF2-40B4-BE49-F238E27FC236}">
                <a16:creationId xmlns:a16="http://schemas.microsoft.com/office/drawing/2014/main" id="{9A5D456F-F4B0-6440-AD53-709F166CE841}"/>
              </a:ext>
            </a:extLst>
          </p:cNvPr>
          <p:cNvSpPr>
            <a:spLocks noGrp="1"/>
          </p:cNvSpPr>
          <p:nvPr>
            <p:ph type="dt" sz="half" idx="10"/>
          </p:nvPr>
        </p:nvSpPr>
        <p:spPr>
          <a:xfrm>
            <a:off x="5993892" y="6356350"/>
            <a:ext cx="1995678" cy="365125"/>
          </a:xfrm>
        </p:spPr>
        <p:txBody>
          <a:bodyPr>
            <a:normAutofit/>
          </a:bodyPr>
          <a:lstStyle/>
          <a:p>
            <a:pPr algn="r">
              <a:spcAft>
                <a:spcPts val="600"/>
              </a:spcAft>
              <a:defRPr/>
            </a:pPr>
            <a:fld id="{30A2CAF7-F39A-1D4C-8B84-C4B2987A71F2}" type="datetime1">
              <a:rPr lang="en-US">
                <a:solidFill>
                  <a:srgbClr val="FFFFFF"/>
                </a:solidFill>
              </a:rPr>
              <a:pPr algn="r">
                <a:spcAft>
                  <a:spcPts val="600"/>
                </a:spcAft>
                <a:defRPr/>
              </a:pPr>
              <a:t>4/14/19</a:t>
            </a:fld>
            <a:endParaRPr lang="en-US">
              <a:solidFill>
                <a:srgbClr val="FFFFFF"/>
              </a:solidFill>
            </a:endParaRPr>
          </a:p>
        </p:txBody>
      </p:sp>
      <p:sp>
        <p:nvSpPr>
          <p:cNvPr id="4" name="Slide Number Placeholder 3">
            <a:extLst>
              <a:ext uri="{FF2B5EF4-FFF2-40B4-BE49-F238E27FC236}">
                <a16:creationId xmlns:a16="http://schemas.microsoft.com/office/drawing/2014/main" id="{BAFB7A8B-8F66-0549-BC04-74388B2AA9FC}"/>
              </a:ext>
            </a:extLst>
          </p:cNvPr>
          <p:cNvSpPr>
            <a:spLocks noGrp="1"/>
          </p:cNvSpPr>
          <p:nvPr>
            <p:ph type="sldNum" sz="quarter" idx="12"/>
          </p:nvPr>
        </p:nvSpPr>
        <p:spPr>
          <a:xfrm>
            <a:off x="8140446" y="6356350"/>
            <a:ext cx="514350" cy="365125"/>
          </a:xfrm>
        </p:spPr>
        <p:txBody>
          <a:bodyPr>
            <a:normAutofit/>
          </a:bodyPr>
          <a:lstStyle/>
          <a:p>
            <a:pPr algn="l">
              <a:spcAft>
                <a:spcPts val="600"/>
              </a:spcAft>
              <a:defRPr/>
            </a:pPr>
            <a:fld id="{601685CB-B3D0-4CB7-8999-868CD59EF38F}" type="slidenum">
              <a:rPr lang="en-US">
                <a:solidFill>
                  <a:srgbClr val="FFFFFF"/>
                </a:solidFill>
              </a:rPr>
              <a:pPr algn="l">
                <a:spcAft>
                  <a:spcPts val="600"/>
                </a:spcAft>
                <a:defRPr/>
              </a:pPr>
              <a:t>5</a:t>
            </a:fld>
            <a:endParaRPr lang="en-US">
              <a:solidFill>
                <a:srgbClr val="FFFFFF"/>
              </a:solidFill>
            </a:endParaRPr>
          </a:p>
        </p:txBody>
      </p:sp>
    </p:spTree>
    <p:extLst>
      <p:ext uri="{BB962C8B-B14F-4D97-AF65-F5344CB8AC3E}">
        <p14:creationId xmlns:p14="http://schemas.microsoft.com/office/powerpoint/2010/main" val="3290225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781791-DE75-BC49-87F7-7798004EA3DD}"/>
              </a:ext>
            </a:extLst>
          </p:cNvPr>
          <p:cNvPicPr>
            <a:picLocks noChangeAspect="1"/>
          </p:cNvPicPr>
          <p:nvPr/>
        </p:nvPicPr>
        <p:blipFill>
          <a:blip r:embed="rId2"/>
          <a:stretch>
            <a:fillRect/>
          </a:stretch>
        </p:blipFill>
        <p:spPr>
          <a:xfrm>
            <a:off x="2846066" y="14614"/>
            <a:ext cx="6299629" cy="6843386"/>
          </a:xfrm>
          <a:prstGeom prst="rect">
            <a:avLst/>
          </a:prstGeom>
        </p:spPr>
      </p:pic>
      <p:sp>
        <p:nvSpPr>
          <p:cNvPr id="7" name="Title 5">
            <a:extLst>
              <a:ext uri="{FF2B5EF4-FFF2-40B4-BE49-F238E27FC236}">
                <a16:creationId xmlns:a16="http://schemas.microsoft.com/office/drawing/2014/main" id="{00EDE5A1-F960-6342-AE4A-98BB4BA3BFB4}"/>
              </a:ext>
            </a:extLst>
          </p:cNvPr>
          <p:cNvSpPr txBox="1">
            <a:spLocks/>
          </p:cNvSpPr>
          <p:nvPr/>
        </p:nvSpPr>
        <p:spPr>
          <a:xfrm>
            <a:off x="349766" y="629266"/>
            <a:ext cx="3012461" cy="1676603"/>
          </a:xfrm>
          <a:prstGeom prst="rect">
            <a:avLst/>
          </a:prstGeom>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a:t>Chinook salmon proportions</a:t>
            </a:r>
            <a:br>
              <a:rPr lang="en-US" sz="3600"/>
            </a:br>
            <a:r>
              <a:rPr lang="en-US" sz="3600"/>
              <a:t>at length</a:t>
            </a:r>
            <a:br>
              <a:rPr lang="en-US" sz="3600"/>
            </a:br>
            <a:endParaRPr lang="en-US" dirty="0"/>
          </a:p>
        </p:txBody>
      </p:sp>
    </p:spTree>
    <p:extLst>
      <p:ext uri="{BB962C8B-B14F-4D97-AF65-F5344CB8AC3E}">
        <p14:creationId xmlns:p14="http://schemas.microsoft.com/office/powerpoint/2010/main" val="10289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A1ABDA-F4F2-7243-B44B-D5713B2D92C8}"/>
              </a:ext>
            </a:extLst>
          </p:cNvPr>
          <p:cNvSpPr>
            <a:spLocks noGrp="1"/>
          </p:cNvSpPr>
          <p:nvPr>
            <p:ph type="title"/>
          </p:nvPr>
        </p:nvSpPr>
        <p:spPr>
          <a:xfrm>
            <a:off x="488480" y="640081"/>
            <a:ext cx="2532887" cy="3681976"/>
          </a:xfrm>
          <a:noFill/>
        </p:spPr>
        <p:txBody>
          <a:bodyPr vert="horz" lIns="91440" tIns="45720" rIns="91440" bIns="45720" rtlCol="0" anchor="b">
            <a:normAutofit/>
          </a:bodyPr>
          <a:lstStyle/>
          <a:p>
            <a:pPr defTabSz="914400"/>
            <a:r>
              <a:rPr lang="en-US" sz="3800"/>
              <a:t>	</a:t>
            </a:r>
          </a:p>
        </p:txBody>
      </p:sp>
      <p:sp>
        <p:nvSpPr>
          <p:cNvPr id="9" name="Content Placeholder 8">
            <a:extLst>
              <a:ext uri="{FF2B5EF4-FFF2-40B4-BE49-F238E27FC236}">
                <a16:creationId xmlns:a16="http://schemas.microsoft.com/office/drawing/2014/main" id="{13B37345-99AB-4E4B-8581-EB1EFE10EBD7}"/>
              </a:ext>
            </a:extLst>
          </p:cNvPr>
          <p:cNvSpPr>
            <a:spLocks noGrp="1"/>
          </p:cNvSpPr>
          <p:nvPr>
            <p:ph sz="quarter" idx="13"/>
          </p:nvPr>
        </p:nvSpPr>
        <p:spPr>
          <a:xfrm>
            <a:off x="488480" y="4460487"/>
            <a:ext cx="2532888" cy="1757433"/>
          </a:xfrm>
          <a:noFill/>
        </p:spPr>
        <p:txBody>
          <a:bodyPr vert="horz" lIns="91440" tIns="45720" rIns="91440" bIns="45720" rtlCol="0">
            <a:normAutofit/>
          </a:bodyPr>
          <a:lstStyle/>
          <a:p>
            <a:pPr marL="0" indent="0" defTabSz="914400">
              <a:spcBef>
                <a:spcPts val="1000"/>
              </a:spcBef>
              <a:buNone/>
            </a:pPr>
            <a:endParaRPr lang="en-US" sz="1900" dirty="0"/>
          </a:p>
        </p:txBody>
      </p:sp>
      <p:pic>
        <p:nvPicPr>
          <p:cNvPr id="6" name="Picture 5">
            <a:extLst>
              <a:ext uri="{FF2B5EF4-FFF2-40B4-BE49-F238E27FC236}">
                <a16:creationId xmlns:a16="http://schemas.microsoft.com/office/drawing/2014/main" id="{6F208955-5A07-8448-97BA-8254772237E0}"/>
              </a:ext>
            </a:extLst>
          </p:cNvPr>
          <p:cNvPicPr>
            <a:picLocks noChangeAspect="1"/>
          </p:cNvPicPr>
          <p:nvPr/>
        </p:nvPicPr>
        <p:blipFill rotWithShape="1">
          <a:blip r:embed="rId2"/>
          <a:srcRect l="564" r="10077"/>
          <a:stretch/>
        </p:blipFill>
        <p:spPr>
          <a:xfrm>
            <a:off x="3490722" y="10"/>
            <a:ext cx="5653278" cy="6857990"/>
          </a:xfrm>
          <a:prstGeom prst="rect">
            <a:avLst/>
          </a:prstGeom>
        </p:spPr>
      </p:pic>
      <p:sp>
        <p:nvSpPr>
          <p:cNvPr id="11" name="Title 5">
            <a:extLst>
              <a:ext uri="{FF2B5EF4-FFF2-40B4-BE49-F238E27FC236}">
                <a16:creationId xmlns:a16="http://schemas.microsoft.com/office/drawing/2014/main" id="{F245C721-A68C-AD4D-817C-5392772FEB48}"/>
              </a:ext>
            </a:extLst>
          </p:cNvPr>
          <p:cNvSpPr txBox="1">
            <a:spLocks/>
          </p:cNvSpPr>
          <p:nvPr/>
        </p:nvSpPr>
        <p:spPr>
          <a:xfrm>
            <a:off x="349766" y="629266"/>
            <a:ext cx="3012461" cy="1676603"/>
          </a:xfrm>
          <a:prstGeom prst="rect">
            <a:avLst/>
          </a:prstGeom>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t>Chinook salmon measurements…</a:t>
            </a:r>
          </a:p>
          <a:p>
            <a:r>
              <a:rPr lang="en-US" sz="3600" dirty="0"/>
              <a:t>EBS A and B</a:t>
            </a:r>
            <a:br>
              <a:rPr lang="en-US" sz="3600" dirty="0"/>
            </a:br>
            <a:endParaRPr lang="en-US" dirty="0"/>
          </a:p>
        </p:txBody>
      </p:sp>
    </p:spTree>
    <p:extLst>
      <p:ext uri="{BB962C8B-B14F-4D97-AF65-F5344CB8AC3E}">
        <p14:creationId xmlns:p14="http://schemas.microsoft.com/office/powerpoint/2010/main" val="1823858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A1ABDA-F4F2-7243-B44B-D5713B2D92C8}"/>
              </a:ext>
            </a:extLst>
          </p:cNvPr>
          <p:cNvSpPr>
            <a:spLocks noGrp="1"/>
          </p:cNvSpPr>
          <p:nvPr>
            <p:ph type="title"/>
          </p:nvPr>
        </p:nvSpPr>
        <p:spPr>
          <a:xfrm>
            <a:off x="488480" y="640081"/>
            <a:ext cx="2532887" cy="3681976"/>
          </a:xfrm>
          <a:noFill/>
        </p:spPr>
        <p:txBody>
          <a:bodyPr vert="horz" lIns="91440" tIns="45720" rIns="91440" bIns="45720" rtlCol="0" anchor="b">
            <a:normAutofit/>
          </a:bodyPr>
          <a:lstStyle/>
          <a:p>
            <a:pPr defTabSz="914400"/>
            <a:r>
              <a:rPr lang="en-US" sz="3800"/>
              <a:t>	</a:t>
            </a:r>
          </a:p>
        </p:txBody>
      </p:sp>
      <p:sp>
        <p:nvSpPr>
          <p:cNvPr id="9" name="Content Placeholder 8">
            <a:extLst>
              <a:ext uri="{FF2B5EF4-FFF2-40B4-BE49-F238E27FC236}">
                <a16:creationId xmlns:a16="http://schemas.microsoft.com/office/drawing/2014/main" id="{13B37345-99AB-4E4B-8581-EB1EFE10EBD7}"/>
              </a:ext>
            </a:extLst>
          </p:cNvPr>
          <p:cNvSpPr>
            <a:spLocks noGrp="1"/>
          </p:cNvSpPr>
          <p:nvPr>
            <p:ph sz="quarter" idx="13"/>
          </p:nvPr>
        </p:nvSpPr>
        <p:spPr>
          <a:xfrm>
            <a:off x="488480" y="4460487"/>
            <a:ext cx="2532888" cy="1757433"/>
          </a:xfrm>
          <a:noFill/>
        </p:spPr>
        <p:txBody>
          <a:bodyPr vert="horz" lIns="91440" tIns="45720" rIns="91440" bIns="45720" rtlCol="0">
            <a:normAutofit/>
          </a:bodyPr>
          <a:lstStyle/>
          <a:p>
            <a:pPr marL="0" indent="0" defTabSz="914400">
              <a:spcBef>
                <a:spcPts val="1000"/>
              </a:spcBef>
              <a:buNone/>
            </a:pPr>
            <a:endParaRPr lang="en-US" sz="1900" dirty="0"/>
          </a:p>
        </p:txBody>
      </p:sp>
      <p:sp>
        <p:nvSpPr>
          <p:cNvPr id="11" name="Title 5">
            <a:extLst>
              <a:ext uri="{FF2B5EF4-FFF2-40B4-BE49-F238E27FC236}">
                <a16:creationId xmlns:a16="http://schemas.microsoft.com/office/drawing/2014/main" id="{F245C721-A68C-AD4D-817C-5392772FEB48}"/>
              </a:ext>
            </a:extLst>
          </p:cNvPr>
          <p:cNvSpPr txBox="1">
            <a:spLocks/>
          </p:cNvSpPr>
          <p:nvPr/>
        </p:nvSpPr>
        <p:spPr>
          <a:xfrm>
            <a:off x="35133" y="245806"/>
            <a:ext cx="3012461" cy="1676603"/>
          </a:xfrm>
          <a:prstGeom prst="rect">
            <a:avLst/>
          </a:prstGeom>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t>EBS vs GOA</a:t>
            </a:r>
            <a:br>
              <a:rPr lang="en-US" sz="3600" dirty="0"/>
            </a:br>
            <a:r>
              <a:rPr lang="en-US" sz="3600" dirty="0"/>
              <a:t>Chinook salmon proportions…</a:t>
            </a:r>
            <a:br>
              <a:rPr lang="en-US" sz="3600" dirty="0"/>
            </a:br>
            <a:endParaRPr lang="en-US" dirty="0"/>
          </a:p>
        </p:txBody>
      </p:sp>
      <p:pic>
        <p:nvPicPr>
          <p:cNvPr id="3" name="Picture 2">
            <a:extLst>
              <a:ext uri="{FF2B5EF4-FFF2-40B4-BE49-F238E27FC236}">
                <a16:creationId xmlns:a16="http://schemas.microsoft.com/office/drawing/2014/main" id="{E92089DA-EF39-8A43-BE90-C7D5DCF041A8}"/>
              </a:ext>
            </a:extLst>
          </p:cNvPr>
          <p:cNvPicPr>
            <a:picLocks noChangeAspect="1"/>
          </p:cNvPicPr>
          <p:nvPr/>
        </p:nvPicPr>
        <p:blipFill>
          <a:blip r:embed="rId2"/>
          <a:stretch>
            <a:fillRect/>
          </a:stretch>
        </p:blipFill>
        <p:spPr>
          <a:xfrm>
            <a:off x="2803135" y="-38418"/>
            <a:ext cx="6348446" cy="6896418"/>
          </a:xfrm>
          <a:prstGeom prst="rect">
            <a:avLst/>
          </a:prstGeom>
        </p:spPr>
      </p:pic>
      <p:pic>
        <p:nvPicPr>
          <p:cNvPr id="2" name="Picture 1">
            <a:extLst>
              <a:ext uri="{FF2B5EF4-FFF2-40B4-BE49-F238E27FC236}">
                <a16:creationId xmlns:a16="http://schemas.microsoft.com/office/drawing/2014/main" id="{4FB8E3D1-CA40-DD4A-8B76-7507775B498D}"/>
              </a:ext>
            </a:extLst>
          </p:cNvPr>
          <p:cNvPicPr>
            <a:picLocks noChangeAspect="1"/>
          </p:cNvPicPr>
          <p:nvPr/>
        </p:nvPicPr>
        <p:blipFill>
          <a:blip r:embed="rId3"/>
          <a:stretch>
            <a:fillRect/>
          </a:stretch>
        </p:blipFill>
        <p:spPr>
          <a:xfrm>
            <a:off x="2803136" y="-48387"/>
            <a:ext cx="6357622" cy="6906386"/>
          </a:xfrm>
          <a:prstGeom prst="rect">
            <a:avLst/>
          </a:prstGeom>
        </p:spPr>
      </p:pic>
    </p:spTree>
    <p:extLst>
      <p:ext uri="{BB962C8B-B14F-4D97-AF65-F5344CB8AC3E}">
        <p14:creationId xmlns:p14="http://schemas.microsoft.com/office/powerpoint/2010/main" val="167933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A1ABDA-F4F2-7243-B44B-D5713B2D92C8}"/>
              </a:ext>
            </a:extLst>
          </p:cNvPr>
          <p:cNvSpPr>
            <a:spLocks noGrp="1"/>
          </p:cNvSpPr>
          <p:nvPr>
            <p:ph type="title"/>
          </p:nvPr>
        </p:nvSpPr>
        <p:spPr>
          <a:xfrm>
            <a:off x="488480" y="640081"/>
            <a:ext cx="2532887" cy="3681976"/>
          </a:xfrm>
          <a:noFill/>
        </p:spPr>
        <p:txBody>
          <a:bodyPr vert="horz" lIns="91440" tIns="45720" rIns="91440" bIns="45720" rtlCol="0" anchor="b">
            <a:normAutofit/>
          </a:bodyPr>
          <a:lstStyle/>
          <a:p>
            <a:pPr defTabSz="914400"/>
            <a:r>
              <a:rPr lang="en-US" sz="3800"/>
              <a:t>	</a:t>
            </a:r>
          </a:p>
        </p:txBody>
      </p:sp>
      <p:sp>
        <p:nvSpPr>
          <p:cNvPr id="9" name="Content Placeholder 8">
            <a:extLst>
              <a:ext uri="{FF2B5EF4-FFF2-40B4-BE49-F238E27FC236}">
                <a16:creationId xmlns:a16="http://schemas.microsoft.com/office/drawing/2014/main" id="{13B37345-99AB-4E4B-8581-EB1EFE10EBD7}"/>
              </a:ext>
            </a:extLst>
          </p:cNvPr>
          <p:cNvSpPr>
            <a:spLocks noGrp="1"/>
          </p:cNvSpPr>
          <p:nvPr>
            <p:ph sz="quarter" idx="13"/>
          </p:nvPr>
        </p:nvSpPr>
        <p:spPr>
          <a:xfrm>
            <a:off x="488480" y="4460487"/>
            <a:ext cx="2532888" cy="1757433"/>
          </a:xfrm>
          <a:noFill/>
        </p:spPr>
        <p:txBody>
          <a:bodyPr vert="horz" lIns="91440" tIns="45720" rIns="91440" bIns="45720" rtlCol="0">
            <a:normAutofit/>
          </a:bodyPr>
          <a:lstStyle/>
          <a:p>
            <a:pPr marL="0" indent="0" defTabSz="914400">
              <a:spcBef>
                <a:spcPts val="1000"/>
              </a:spcBef>
              <a:buNone/>
            </a:pPr>
            <a:endParaRPr lang="en-US" sz="1900" dirty="0"/>
          </a:p>
        </p:txBody>
      </p:sp>
      <p:pic>
        <p:nvPicPr>
          <p:cNvPr id="6" name="Picture 5">
            <a:extLst>
              <a:ext uri="{FF2B5EF4-FFF2-40B4-BE49-F238E27FC236}">
                <a16:creationId xmlns:a16="http://schemas.microsoft.com/office/drawing/2014/main" id="{6F208955-5A07-8448-97BA-8254772237E0}"/>
              </a:ext>
            </a:extLst>
          </p:cNvPr>
          <p:cNvPicPr>
            <a:picLocks noChangeAspect="1"/>
          </p:cNvPicPr>
          <p:nvPr/>
        </p:nvPicPr>
        <p:blipFill rotWithShape="1">
          <a:blip r:embed="rId2"/>
          <a:srcRect l="564" r="10077"/>
          <a:stretch/>
        </p:blipFill>
        <p:spPr>
          <a:xfrm>
            <a:off x="3490722" y="10"/>
            <a:ext cx="5653278" cy="6857990"/>
          </a:xfrm>
          <a:prstGeom prst="rect">
            <a:avLst/>
          </a:prstGeom>
        </p:spPr>
      </p:pic>
      <p:sp>
        <p:nvSpPr>
          <p:cNvPr id="11" name="Title 5">
            <a:extLst>
              <a:ext uri="{FF2B5EF4-FFF2-40B4-BE49-F238E27FC236}">
                <a16:creationId xmlns:a16="http://schemas.microsoft.com/office/drawing/2014/main" id="{F245C721-A68C-AD4D-817C-5392772FEB48}"/>
              </a:ext>
            </a:extLst>
          </p:cNvPr>
          <p:cNvSpPr txBox="1">
            <a:spLocks/>
          </p:cNvSpPr>
          <p:nvPr/>
        </p:nvSpPr>
        <p:spPr>
          <a:xfrm>
            <a:off x="35133" y="245806"/>
            <a:ext cx="3012461" cy="1676603"/>
          </a:xfrm>
          <a:prstGeom prst="rect">
            <a:avLst/>
          </a:prstGeom>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t>EBS vs GOA</a:t>
            </a:r>
            <a:br>
              <a:rPr lang="en-US" sz="3600" dirty="0"/>
            </a:br>
            <a:r>
              <a:rPr lang="en-US" sz="3600" dirty="0"/>
              <a:t>Chinook salmon measurements…</a:t>
            </a:r>
            <a:br>
              <a:rPr lang="en-US" sz="3600" dirty="0"/>
            </a:br>
            <a:endParaRPr lang="en-US" dirty="0"/>
          </a:p>
        </p:txBody>
      </p:sp>
      <p:pic>
        <p:nvPicPr>
          <p:cNvPr id="3" name="Picture 2">
            <a:extLst>
              <a:ext uri="{FF2B5EF4-FFF2-40B4-BE49-F238E27FC236}">
                <a16:creationId xmlns:a16="http://schemas.microsoft.com/office/drawing/2014/main" id="{E92089DA-EF39-8A43-BE90-C7D5DCF041A8}"/>
              </a:ext>
            </a:extLst>
          </p:cNvPr>
          <p:cNvPicPr>
            <a:picLocks noChangeAspect="1"/>
          </p:cNvPicPr>
          <p:nvPr/>
        </p:nvPicPr>
        <p:blipFill>
          <a:blip r:embed="rId3"/>
          <a:stretch>
            <a:fillRect/>
          </a:stretch>
        </p:blipFill>
        <p:spPr>
          <a:xfrm>
            <a:off x="2803135" y="-38418"/>
            <a:ext cx="6348446" cy="6896418"/>
          </a:xfrm>
          <a:prstGeom prst="rect">
            <a:avLst/>
          </a:prstGeom>
        </p:spPr>
      </p:pic>
    </p:spTree>
    <p:extLst>
      <p:ext uri="{BB962C8B-B14F-4D97-AF65-F5344CB8AC3E}">
        <p14:creationId xmlns:p14="http://schemas.microsoft.com/office/powerpoint/2010/main" val="2066080486"/>
      </p:ext>
    </p:extLst>
  </p:cSld>
  <p:clrMapOvr>
    <a:masterClrMapping/>
  </p:clrMapOvr>
</p:sld>
</file>

<file path=ppt/theme/theme1.xml><?xml version="1.0" encoding="utf-8"?>
<a:theme xmlns:a="http://schemas.openxmlformats.org/drawingml/2006/main" name="NOAA Divide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479</Words>
  <Application>Microsoft Macintosh PowerPoint</Application>
  <PresentationFormat>On-screen Show (4:3)</PresentationFormat>
  <Paragraphs>96</Paragraphs>
  <Slides>31</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Arial</vt:lpstr>
      <vt:lpstr>Arial Narrow</vt:lpstr>
      <vt:lpstr>Calibri</vt:lpstr>
      <vt:lpstr>Calibri Light</vt:lpstr>
      <vt:lpstr>NOAA Divider Slides</vt:lpstr>
      <vt:lpstr>NOAA Title Options</vt:lpstr>
      <vt:lpstr>Office Theme</vt:lpstr>
      <vt:lpstr>Alternatives for updating AEQ analysis and prioritizing data needs </vt:lpstr>
      <vt:lpstr>Bycatch history EBS pollock</vt:lpstr>
      <vt:lpstr>General steps</vt:lpstr>
      <vt:lpstr>PowerPoint Presentation</vt:lpstr>
      <vt:lpstr>Chinook salmon proportions at length </vt:lpstr>
      <vt:lpstr>PowerPoint Presentation</vt:lpstr>
      <vt:lpstr> </vt:lpstr>
      <vt:lpstr> </vt:lpstr>
      <vt:lpstr> </vt:lpstr>
      <vt:lpstr>What-if ages wrong… younger at size</vt:lpstr>
      <vt:lpstr>What-if ages wrong… older at size</vt:lpstr>
      <vt:lpstr>Time series of total Chinook salmon AEQ </vt:lpstr>
      <vt:lpstr>Time series of total Chinook salmon AEQ </vt:lpstr>
      <vt:lpstr>Applying genetics stock ID estimates…</vt:lpstr>
      <vt:lpstr>PowerPoint Presentation</vt:lpstr>
      <vt:lpstr>PowerPoint Presentation</vt:lpstr>
      <vt:lpstr>PowerPoint Presentation</vt:lpstr>
      <vt:lpstr>PowerPoint Presentation</vt:lpstr>
      <vt:lpstr>PowerPoint Presentation</vt:lpstr>
      <vt:lpstr>PowerPoint Presentation</vt:lpstr>
      <vt:lpstr>Regional impact estimates  (under different growth alternatives)</vt:lpstr>
      <vt:lpstr>PowerPoint Presentation</vt:lpstr>
      <vt:lpstr>PowerPoint Presentation</vt:lpstr>
      <vt:lpstr>PowerPoint Presentation</vt:lpstr>
      <vt:lpstr>PowerPoint Presentation</vt:lpstr>
      <vt:lpstr>Combined western Alaska stocks</vt:lpstr>
      <vt:lpstr>Chum salmon</vt:lpstr>
      <vt:lpstr>Chum salmon</vt:lpstr>
      <vt:lpstr>Chum salmon</vt:lpstr>
      <vt:lpstr>Chum salmon</vt:lpstr>
      <vt:lpstr>Summary AEQ</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Alternatives for updating AEQ analysis and prioritizing data needs </dc:title>
  <dc:creator>Jim Ianelli</dc:creator>
  <cp:lastModifiedBy>Jim Ianelli</cp:lastModifiedBy>
  <cp:revision>3</cp:revision>
  <dcterms:created xsi:type="dcterms:W3CDTF">2019-04-15T18:21:33Z</dcterms:created>
  <dcterms:modified xsi:type="dcterms:W3CDTF">2019-04-15T18:23:54Z</dcterms:modified>
</cp:coreProperties>
</file>